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7" r:id="rId5"/>
  </p:sldMasterIdLst>
  <p:notesMasterIdLst>
    <p:notesMasterId r:id="rId22"/>
  </p:notesMasterIdLst>
  <p:sldIdLst>
    <p:sldId id="349" r:id="rId6"/>
    <p:sldId id="334" r:id="rId7"/>
    <p:sldId id="360" r:id="rId8"/>
    <p:sldId id="799" r:id="rId9"/>
    <p:sldId id="373" r:id="rId10"/>
    <p:sldId id="798" r:id="rId11"/>
    <p:sldId id="374" r:id="rId12"/>
    <p:sldId id="797" r:id="rId13"/>
    <p:sldId id="375" r:id="rId14"/>
    <p:sldId id="344" r:id="rId15"/>
    <p:sldId id="794" r:id="rId16"/>
    <p:sldId id="795" r:id="rId17"/>
    <p:sldId id="342" r:id="rId18"/>
    <p:sldId id="376" r:id="rId19"/>
    <p:sldId id="340" r:id="rId20"/>
    <p:sldId id="335"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ttia, Mark (A&amp;F)" initials="MCA" lastIdx="1" clrIdx="6">
    <p:extLst>
      <p:ext uri="{19B8F6BF-5375-455C-9EA6-DF929625EA0E}">
        <p15:presenceInfo xmlns:p15="http://schemas.microsoft.com/office/powerpoint/2012/main" userId="Attia, Mark (A&amp;F)" providerId="None"/>
      </p:ext>
    </p:extLst>
  </p:cmAuthor>
  <p:cmAuthor id="1" name="Muradian, Jessica (EOLWD)" initials="M(" lastIdx="1" clrIdx="0"/>
  <p:cmAuthor id="8" name="Connors, Kaitlyn (A&amp;F)" initials="CK(" lastIdx="5" clrIdx="7">
    <p:extLst>
      <p:ext uri="{19B8F6BF-5375-455C-9EA6-DF929625EA0E}">
        <p15:presenceInfo xmlns:p15="http://schemas.microsoft.com/office/powerpoint/2012/main" userId="S::Kaitlyn.Connors@mass.gov::40e30303-1c2c-4e3c-8345-7c82e4704ecd" providerId="AD"/>
      </p:ext>
    </p:extLst>
  </p:cmAuthor>
  <p:cmAuthor id="2" name="Green, John (EOL)" initials="G(" lastIdx="7" clrIdx="1"/>
  <p:cmAuthor id="3" name="Diaz, Migdalia (EOL)" initials="D(" lastIdx="2" clrIdx="2"/>
  <p:cmAuthor id="4" name="Pearce, Charles (EOLWD)" initials="P(" lastIdx="4" clrIdx="3"/>
  <p:cmAuthor id="5" name="Connors, Kaitlyn (A&amp;F)" initials="C(" lastIdx="5" clrIdx="4"/>
  <p:cmAuthor id="6" name="Jenna Borkoski" initials="JMB"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5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2"/>
  </p:normalViewPr>
  <p:slideViewPr>
    <p:cSldViewPr snapToGrid="0">
      <p:cViewPr varScale="1">
        <p:scale>
          <a:sx n="62" d="100"/>
          <a:sy n="62" d="100"/>
        </p:scale>
        <p:origin x="400"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EEA9C4E-FE94-5E46-AEAF-CEC35921EEDA}" type="datetimeFigureOut">
              <a:rPr lang="en-US" smtClean="0"/>
              <a:t>6/7/2021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7" tIns="46589" rIns="93177" bIns="46589" rtlCol="0" anchor="b"/>
          <a:lstStyle>
            <a:lvl1pPr algn="r">
              <a:defRPr sz="1200"/>
            </a:lvl1pPr>
          </a:lstStyle>
          <a:p>
            <a:fld id="{E2E64571-7ED4-7342-8261-F46C16EA04FD}" type="slidenum">
              <a:rPr lang="en-US" smtClean="0"/>
              <a:t>‹#›</a:t>
            </a:fld>
            <a:endParaRPr lang="en-US"/>
          </a:p>
        </p:txBody>
      </p:sp>
    </p:spTree>
    <p:extLst>
      <p:ext uri="{BB962C8B-B14F-4D97-AF65-F5344CB8AC3E}">
        <p14:creationId xmlns:p14="http://schemas.microsoft.com/office/powerpoint/2010/main" val="1409147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E64571-7ED4-7342-8261-F46C16EA04FD}" type="slidenum">
              <a:rPr lang="en-US" smtClean="0"/>
              <a:t>2</a:t>
            </a:fld>
            <a:endParaRPr lang="en-US"/>
          </a:p>
        </p:txBody>
      </p:sp>
    </p:spTree>
    <p:extLst>
      <p:ext uri="{BB962C8B-B14F-4D97-AF65-F5344CB8AC3E}">
        <p14:creationId xmlns:p14="http://schemas.microsoft.com/office/powerpoint/2010/main" val="3003090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E64571-7ED4-7342-8261-F46C16EA04FD}" type="slidenum">
              <a:rPr lang="en-US" smtClean="0"/>
              <a:t>14</a:t>
            </a:fld>
            <a:endParaRPr lang="en-US"/>
          </a:p>
        </p:txBody>
      </p:sp>
    </p:spTree>
    <p:extLst>
      <p:ext uri="{BB962C8B-B14F-4D97-AF65-F5344CB8AC3E}">
        <p14:creationId xmlns:p14="http://schemas.microsoft.com/office/powerpoint/2010/main" val="382501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E64571-7ED4-7342-8261-F46C16EA04FD}" type="slidenum">
              <a:rPr lang="en-US" smtClean="0"/>
              <a:t>5</a:t>
            </a:fld>
            <a:endParaRPr lang="en-US"/>
          </a:p>
        </p:txBody>
      </p:sp>
    </p:spTree>
    <p:extLst>
      <p:ext uri="{BB962C8B-B14F-4D97-AF65-F5344CB8AC3E}">
        <p14:creationId xmlns:p14="http://schemas.microsoft.com/office/powerpoint/2010/main" val="244066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E64571-7ED4-7342-8261-F46C16EA04FD}" type="slidenum">
              <a:rPr lang="en-US" smtClean="0"/>
              <a:t>6</a:t>
            </a:fld>
            <a:endParaRPr lang="en-US"/>
          </a:p>
        </p:txBody>
      </p:sp>
    </p:spTree>
    <p:extLst>
      <p:ext uri="{BB962C8B-B14F-4D97-AF65-F5344CB8AC3E}">
        <p14:creationId xmlns:p14="http://schemas.microsoft.com/office/powerpoint/2010/main" val="2542877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E64571-7ED4-7342-8261-F46C16EA04FD}" type="slidenum">
              <a:rPr lang="en-US" smtClean="0"/>
              <a:t>7</a:t>
            </a:fld>
            <a:endParaRPr lang="en-US"/>
          </a:p>
        </p:txBody>
      </p:sp>
    </p:spTree>
    <p:extLst>
      <p:ext uri="{BB962C8B-B14F-4D97-AF65-F5344CB8AC3E}">
        <p14:creationId xmlns:p14="http://schemas.microsoft.com/office/powerpoint/2010/main" val="193823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E64571-7ED4-7342-8261-F46C16EA04FD}" type="slidenum">
              <a:rPr lang="en-US" smtClean="0"/>
              <a:t>8</a:t>
            </a:fld>
            <a:endParaRPr lang="en-US"/>
          </a:p>
        </p:txBody>
      </p:sp>
    </p:spTree>
    <p:extLst>
      <p:ext uri="{BB962C8B-B14F-4D97-AF65-F5344CB8AC3E}">
        <p14:creationId xmlns:p14="http://schemas.microsoft.com/office/powerpoint/2010/main" val="3835707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E64571-7ED4-7342-8261-F46C16EA04FD}" type="slidenum">
              <a:rPr lang="en-US" smtClean="0"/>
              <a:t>9</a:t>
            </a:fld>
            <a:endParaRPr lang="en-US"/>
          </a:p>
        </p:txBody>
      </p:sp>
    </p:spTree>
    <p:extLst>
      <p:ext uri="{BB962C8B-B14F-4D97-AF65-F5344CB8AC3E}">
        <p14:creationId xmlns:p14="http://schemas.microsoft.com/office/powerpoint/2010/main" val="1802744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350">
              <a:defRPr/>
            </a:pPr>
            <a:fld id="{E9054D04-7C83-0E4A-B777-0F5A03B721AD}" type="slidenum">
              <a:rPr lang="en-US">
                <a:solidFill>
                  <a:prstClr val="black"/>
                </a:solidFill>
                <a:latin typeface="Calibri" panose="020F0502020204030204"/>
              </a:rPr>
              <a:pPr defTabSz="914350">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490524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350">
              <a:defRPr/>
            </a:pPr>
            <a:fld id="{E9054D04-7C83-0E4A-B777-0F5A03B721AD}" type="slidenum">
              <a:rPr lang="en-US">
                <a:solidFill>
                  <a:prstClr val="black"/>
                </a:solidFill>
                <a:latin typeface="Calibri" panose="020F0502020204030204"/>
              </a:rPr>
              <a:pPr defTabSz="914350">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2374664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350">
              <a:defRPr/>
            </a:pPr>
            <a:fld id="{E9054D04-7C83-0E4A-B777-0F5A03B721AD}" type="slidenum">
              <a:rPr lang="en-US">
                <a:solidFill>
                  <a:prstClr val="black"/>
                </a:solidFill>
                <a:latin typeface="Calibri" panose="020F0502020204030204"/>
              </a:rPr>
              <a:pPr defTabSz="914350">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886984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Date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C1A30-BA6A-9A41-96C5-9D6D2CBAC64A}" type="slidenum">
              <a:rPr lang="en-US" smtClean="0"/>
              <a:t>‹#›</a:t>
            </a:fld>
            <a:endParaRPr lang="en-US"/>
          </a:p>
        </p:txBody>
      </p:sp>
    </p:spTree>
    <p:extLst>
      <p:ext uri="{BB962C8B-B14F-4D97-AF65-F5344CB8AC3E}">
        <p14:creationId xmlns:p14="http://schemas.microsoft.com/office/powerpoint/2010/main" val="1262415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Date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C1A30-BA6A-9A41-96C5-9D6D2CBAC64A}" type="slidenum">
              <a:rPr lang="en-US" smtClean="0"/>
              <a:t>‹#›</a:t>
            </a:fld>
            <a:endParaRPr lang="en-US"/>
          </a:p>
        </p:txBody>
      </p:sp>
    </p:spTree>
    <p:extLst>
      <p:ext uri="{BB962C8B-B14F-4D97-AF65-F5344CB8AC3E}">
        <p14:creationId xmlns:p14="http://schemas.microsoft.com/office/powerpoint/2010/main" val="149591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Date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C1A30-BA6A-9A41-96C5-9D6D2CBAC64A}" type="slidenum">
              <a:rPr lang="en-US" smtClean="0"/>
              <a:t>‹#›</a:t>
            </a:fld>
            <a:endParaRPr lang="en-US"/>
          </a:p>
        </p:txBody>
      </p:sp>
    </p:spTree>
    <p:extLst>
      <p:ext uri="{BB962C8B-B14F-4D97-AF65-F5344CB8AC3E}">
        <p14:creationId xmlns:p14="http://schemas.microsoft.com/office/powerpoint/2010/main" val="1305930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838200" y="6538910"/>
            <a:ext cx="2743200" cy="182568"/>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141414">
                    <a:tint val="75000"/>
                  </a:srgbClr>
                </a:solidFill>
              </a:rPr>
              <a:t>Date</a:t>
            </a:r>
          </a:p>
        </p:txBody>
      </p:sp>
      <p:sp>
        <p:nvSpPr>
          <p:cNvPr id="10" name="Shape 2"/>
          <p:cNvSpPr/>
          <p:nvPr userDrawn="1"/>
        </p:nvSpPr>
        <p:spPr>
          <a:xfrm>
            <a:off x="-6" y="1465072"/>
            <a:ext cx="12192001" cy="54864"/>
          </a:xfrm>
          <a:prstGeom prst="rect">
            <a:avLst/>
          </a:prstGeom>
          <a:solidFill>
            <a:srgbClr val="F9CE20"/>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sp>
        <p:nvSpPr>
          <p:cNvPr id="11" name="Text Placeholder 14"/>
          <p:cNvSpPr>
            <a:spLocks noGrp="1"/>
          </p:cNvSpPr>
          <p:nvPr>
            <p:ph idx="1" hasCustomPrompt="1"/>
          </p:nvPr>
        </p:nvSpPr>
        <p:spPr>
          <a:xfrm>
            <a:off x="838200" y="1734693"/>
            <a:ext cx="10515600" cy="4351338"/>
          </a:xfrm>
          <a:prstGeom prst="rect">
            <a:avLst/>
          </a:prstGeom>
          <a:noFill/>
          <a:ln>
            <a:noFill/>
          </a:ln>
        </p:spPr>
        <p:style>
          <a:lnRef idx="2">
            <a:schemeClr val="accent2"/>
          </a:lnRef>
          <a:fillRef idx="1">
            <a:schemeClr val="lt1"/>
          </a:fillRef>
          <a:effectRef idx="0">
            <a:schemeClr val="accent2"/>
          </a:effectRef>
          <a:fontRef idx="none"/>
        </p:style>
        <p:txBody>
          <a:bodyPr vert="horz" lIns="91440" tIns="45720" rIns="91440" bIns="45720" rtlCol="0">
            <a:normAutofit/>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Shape 4"/>
          <p:cNvSpPr/>
          <p:nvPr userDrawn="1"/>
        </p:nvSpPr>
        <p:spPr>
          <a:xfrm>
            <a:off x="-1" y="-1"/>
            <a:ext cx="12192001" cy="1346201"/>
          </a:xfrm>
          <a:prstGeom prst="rect">
            <a:avLst/>
          </a:prstGeom>
          <a:solidFill>
            <a:srgbClr val="43956F"/>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sp>
        <p:nvSpPr>
          <p:cNvPr id="12" name="Shape 3"/>
          <p:cNvSpPr/>
          <p:nvPr userDrawn="1"/>
        </p:nvSpPr>
        <p:spPr>
          <a:xfrm>
            <a:off x="-5" y="1346200"/>
            <a:ext cx="12192001" cy="118872"/>
          </a:xfrm>
          <a:prstGeom prst="rect">
            <a:avLst/>
          </a:prstGeom>
          <a:solidFill>
            <a:srgbClr val="14558F"/>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7240" y="183398"/>
            <a:ext cx="1070643" cy="979402"/>
          </a:xfrm>
          <a:prstGeom prst="rect">
            <a:avLst/>
          </a:prstGeom>
        </p:spPr>
      </p:pic>
      <p:sp>
        <p:nvSpPr>
          <p:cNvPr id="16" name="Title Placeholder 15"/>
          <p:cNvSpPr>
            <a:spLocks noGrp="1"/>
          </p:cNvSpPr>
          <p:nvPr>
            <p:ph type="title" hasCustomPrompt="1"/>
          </p:nvPr>
        </p:nvSpPr>
        <p:spPr>
          <a:xfrm>
            <a:off x="2231200" y="186100"/>
            <a:ext cx="9119616" cy="541575"/>
          </a:xfrm>
          <a:prstGeom prst="rect">
            <a:avLst/>
          </a:prstGeom>
          <a:ln>
            <a:noFill/>
          </a:ln>
        </p:spPr>
        <p:txBody>
          <a:bodyPr vert="horz" lIns="91440" tIns="45720" rIns="91440" bIns="45720" rtlCol="0" anchor="ctr">
            <a:normAutofit/>
          </a:bodyPr>
          <a:lstStyle>
            <a:lvl1pPr algn="l">
              <a:defRPr baseline="0"/>
            </a:lvl1pPr>
          </a:lstStyle>
          <a:p>
            <a:r>
              <a:rPr lang="en-US"/>
              <a:t>Click to add title</a:t>
            </a:r>
          </a:p>
        </p:txBody>
      </p:sp>
      <p:sp>
        <p:nvSpPr>
          <p:cNvPr id="19" name="Content Placeholder 18"/>
          <p:cNvSpPr>
            <a:spLocks noGrp="1"/>
          </p:cNvSpPr>
          <p:nvPr>
            <p:ph sz="quarter" idx="10" hasCustomPrompt="1"/>
          </p:nvPr>
        </p:nvSpPr>
        <p:spPr>
          <a:xfrm>
            <a:off x="2270761" y="721709"/>
            <a:ext cx="9083040" cy="585216"/>
          </a:xfrm>
          <a:noFill/>
        </p:spPr>
        <p:txBody>
          <a:bodyPr>
            <a:normAutofit/>
          </a:bodyPr>
          <a:lstStyle>
            <a:lvl1pPr marL="0" indent="0">
              <a:buFont typeface="Arial" charset="0"/>
              <a:buNone/>
              <a:defRPr sz="1600" baseline="0">
                <a:solidFill>
                  <a:schemeClr val="bg1"/>
                </a:solidFill>
                <a:latin typeface="+mn-lt"/>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tabLst/>
              <a:defRPr/>
            </a:pPr>
            <a:r>
              <a:rPr lang="en-US"/>
              <a:t>Click to add subtitle</a:t>
            </a:r>
          </a:p>
        </p:txBody>
      </p:sp>
      <p:cxnSp>
        <p:nvCxnSpPr>
          <p:cNvPr id="21" name="Straight Connector 20"/>
          <p:cNvCxnSpPr/>
          <p:nvPr userDrawn="1"/>
        </p:nvCxnSpPr>
        <p:spPr>
          <a:xfrm flipV="1">
            <a:off x="838200" y="6538910"/>
            <a:ext cx="8932333" cy="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accent1"/>
                </a:solidFill>
                <a:latin typeface="+mn-lt"/>
              </a:defRPr>
            </a:lvl1pPr>
          </a:lstStyle>
          <a:p>
            <a:r>
              <a:rPr lang="en-US">
                <a:solidFill>
                  <a:srgbClr val="14558F"/>
                </a:solidFill>
              </a:rPr>
              <a:t>EOTSS  |  </a:t>
            </a:r>
            <a:fld id="{ADB5EE19-2DDD-0949-9666-AAFFBAB67E53}" type="slidenum">
              <a:rPr lang="en-US" smtClean="0">
                <a:solidFill>
                  <a:srgbClr val="14558F"/>
                </a:solidFill>
              </a:rPr>
              <a:pPr/>
              <a:t>‹#›</a:t>
            </a:fld>
            <a:endParaRPr lang="en-US">
              <a:solidFill>
                <a:srgbClr val="14558F"/>
              </a:solidFill>
            </a:endParaRPr>
          </a:p>
        </p:txBody>
      </p:sp>
    </p:spTree>
    <p:extLst>
      <p:ext uri="{BB962C8B-B14F-4D97-AF65-F5344CB8AC3E}">
        <p14:creationId xmlns:p14="http://schemas.microsoft.com/office/powerpoint/2010/main" val="1570237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838200" y="6538910"/>
            <a:ext cx="2743200" cy="182568"/>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141414">
                    <a:tint val="75000"/>
                  </a:srgbClr>
                </a:solidFill>
              </a:rPr>
              <a:t>Date</a:t>
            </a:r>
          </a:p>
        </p:txBody>
      </p:sp>
      <p:sp>
        <p:nvSpPr>
          <p:cNvPr id="10" name="Shape 2"/>
          <p:cNvSpPr/>
          <p:nvPr userDrawn="1"/>
        </p:nvSpPr>
        <p:spPr>
          <a:xfrm>
            <a:off x="-5" y="1465072"/>
            <a:ext cx="12192001" cy="54864"/>
          </a:xfrm>
          <a:prstGeom prst="rect">
            <a:avLst/>
          </a:prstGeom>
          <a:solidFill>
            <a:srgbClr val="F9CE20"/>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sp>
        <p:nvSpPr>
          <p:cNvPr id="11" name="Text Placeholder 14"/>
          <p:cNvSpPr>
            <a:spLocks noGrp="1"/>
          </p:cNvSpPr>
          <p:nvPr>
            <p:ph idx="1" hasCustomPrompt="1"/>
          </p:nvPr>
        </p:nvSpPr>
        <p:spPr>
          <a:xfrm>
            <a:off x="838200" y="1734693"/>
            <a:ext cx="10515600" cy="4351338"/>
          </a:xfrm>
          <a:prstGeom prst="rect">
            <a:avLst/>
          </a:prstGeom>
          <a:noFill/>
          <a:ln>
            <a:noFill/>
          </a:ln>
        </p:spPr>
        <p:style>
          <a:lnRef idx="2">
            <a:schemeClr val="accent2"/>
          </a:lnRef>
          <a:fillRef idx="1">
            <a:schemeClr val="lt1"/>
          </a:fillRef>
          <a:effectRef idx="0">
            <a:schemeClr val="accent2"/>
          </a:effectRef>
          <a:fontRef idx="none"/>
        </p:style>
        <p:txBody>
          <a:bodyPr vert="horz" lIns="91440" tIns="45720" rIns="91440" bIns="45720" rtlCol="0">
            <a:normAutofit/>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Shape 4"/>
          <p:cNvSpPr/>
          <p:nvPr userDrawn="1"/>
        </p:nvSpPr>
        <p:spPr>
          <a:xfrm>
            <a:off x="-1" y="-1"/>
            <a:ext cx="12192001" cy="1346201"/>
          </a:xfrm>
          <a:prstGeom prst="rect">
            <a:avLst/>
          </a:prstGeom>
          <a:solidFill>
            <a:srgbClr val="43956F"/>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sp>
        <p:nvSpPr>
          <p:cNvPr id="12" name="Shape 3"/>
          <p:cNvSpPr/>
          <p:nvPr userDrawn="1"/>
        </p:nvSpPr>
        <p:spPr>
          <a:xfrm>
            <a:off x="-5" y="1346200"/>
            <a:ext cx="12192001" cy="118872"/>
          </a:xfrm>
          <a:prstGeom prst="rect">
            <a:avLst/>
          </a:prstGeom>
          <a:solidFill>
            <a:srgbClr val="14558F"/>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83398"/>
            <a:ext cx="1305869" cy="979402"/>
          </a:xfrm>
          <a:prstGeom prst="rect">
            <a:avLst/>
          </a:prstGeom>
        </p:spPr>
      </p:pic>
      <p:sp>
        <p:nvSpPr>
          <p:cNvPr id="16" name="Title Placeholder 15"/>
          <p:cNvSpPr>
            <a:spLocks noGrp="1"/>
          </p:cNvSpPr>
          <p:nvPr>
            <p:ph type="title" hasCustomPrompt="1"/>
          </p:nvPr>
        </p:nvSpPr>
        <p:spPr>
          <a:xfrm>
            <a:off x="2231200" y="186100"/>
            <a:ext cx="9119616" cy="541575"/>
          </a:xfrm>
          <a:prstGeom prst="rect">
            <a:avLst/>
          </a:prstGeom>
          <a:ln>
            <a:noFill/>
          </a:ln>
        </p:spPr>
        <p:txBody>
          <a:bodyPr vert="horz" lIns="91440" tIns="45720" rIns="91440" bIns="45720" rtlCol="0" anchor="ctr">
            <a:normAutofit/>
          </a:bodyPr>
          <a:lstStyle>
            <a:lvl1pPr algn="l">
              <a:defRPr baseline="0"/>
            </a:lvl1pPr>
          </a:lstStyle>
          <a:p>
            <a:r>
              <a:rPr lang="en-US"/>
              <a:t>Click to add title</a:t>
            </a:r>
          </a:p>
        </p:txBody>
      </p:sp>
      <p:sp>
        <p:nvSpPr>
          <p:cNvPr id="19" name="Content Placeholder 18"/>
          <p:cNvSpPr>
            <a:spLocks noGrp="1"/>
          </p:cNvSpPr>
          <p:nvPr>
            <p:ph sz="quarter" idx="10" hasCustomPrompt="1"/>
          </p:nvPr>
        </p:nvSpPr>
        <p:spPr>
          <a:xfrm>
            <a:off x="2270761" y="721709"/>
            <a:ext cx="9083040" cy="585216"/>
          </a:xfrm>
          <a:noFill/>
        </p:spPr>
        <p:txBody>
          <a:bodyPr>
            <a:normAutofit/>
          </a:bodyPr>
          <a:lstStyle>
            <a:lvl1pPr marL="0" indent="0">
              <a:buFont typeface="Arial" charset="0"/>
              <a:buNone/>
              <a:defRPr sz="1600" baseline="0">
                <a:solidFill>
                  <a:schemeClr val="bg1"/>
                </a:solidFill>
                <a:latin typeface="+mn-lt"/>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tabLst/>
              <a:defRPr/>
            </a:pPr>
            <a:r>
              <a:rPr lang="en-US"/>
              <a:t>Click to add subtitle</a:t>
            </a:r>
          </a:p>
        </p:txBody>
      </p:sp>
      <p:cxnSp>
        <p:nvCxnSpPr>
          <p:cNvPr id="21" name="Straight Connector 20"/>
          <p:cNvCxnSpPr/>
          <p:nvPr userDrawn="1"/>
        </p:nvCxnSpPr>
        <p:spPr>
          <a:xfrm flipV="1">
            <a:off x="838200" y="6538910"/>
            <a:ext cx="8932333" cy="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accent1"/>
                </a:solidFill>
                <a:latin typeface="+mn-lt"/>
              </a:defRPr>
            </a:lvl1pPr>
          </a:lstStyle>
          <a:p>
            <a:r>
              <a:rPr lang="en-US">
                <a:solidFill>
                  <a:srgbClr val="14558F"/>
                </a:solidFill>
              </a:rPr>
              <a:t>EOTSS  |  </a:t>
            </a:r>
            <a:fld id="{ADB5EE19-2DDD-0949-9666-AAFFBAB67E53}" type="slidenum">
              <a:rPr lang="en-US" smtClean="0">
                <a:solidFill>
                  <a:srgbClr val="14558F"/>
                </a:solidFill>
              </a:rPr>
              <a:pPr/>
              <a:t>‹#›</a:t>
            </a:fld>
            <a:endParaRPr lang="en-US">
              <a:solidFill>
                <a:srgbClr val="14558F"/>
              </a:solidFill>
            </a:endParaRPr>
          </a:p>
        </p:txBody>
      </p:sp>
    </p:spTree>
    <p:extLst>
      <p:ext uri="{BB962C8B-B14F-4D97-AF65-F5344CB8AC3E}">
        <p14:creationId xmlns:p14="http://schemas.microsoft.com/office/powerpoint/2010/main" val="419891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2">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523999" y="976472"/>
            <a:ext cx="9144000" cy="2537119"/>
          </a:xfrm>
        </p:spPr>
        <p:txBody>
          <a:bodyPr anchor="b">
            <a:normAutofit/>
          </a:bodyPr>
          <a:lstStyle>
            <a:lvl1pPr>
              <a:defRPr sz="2800">
                <a:solidFill>
                  <a:schemeClr val="tx1"/>
                </a:solidFill>
              </a:defRPr>
            </a:lvl1pPr>
          </a:lstStyle>
          <a:p>
            <a:r>
              <a:rPr lang="en-US"/>
              <a:t>Click to add title</a:t>
            </a:r>
          </a:p>
        </p:txBody>
      </p:sp>
      <p:sp>
        <p:nvSpPr>
          <p:cNvPr id="12" name="Subtitle 2"/>
          <p:cNvSpPr>
            <a:spLocks noGrp="1"/>
          </p:cNvSpPr>
          <p:nvPr>
            <p:ph type="subTitle" idx="1" hasCustomPrompt="1"/>
          </p:nvPr>
        </p:nvSpPr>
        <p:spPr>
          <a:xfrm>
            <a:off x="1524000" y="3602038"/>
            <a:ext cx="9144000" cy="646834"/>
          </a:xfrm>
          <a:noFill/>
        </p:spPr>
        <p:txBody>
          <a:bodyPr>
            <a:normAutofit/>
          </a:bodyPr>
          <a:lstStyle>
            <a:lvl1pPr marL="0" indent="0" algn="l">
              <a:buNone/>
              <a:defRPr sz="20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6" name="Shape 32"/>
          <p:cNvSpPr/>
          <p:nvPr userDrawn="1"/>
        </p:nvSpPr>
        <p:spPr>
          <a:xfrm>
            <a:off x="4" y="5488102"/>
            <a:ext cx="12192001" cy="360501"/>
          </a:xfrm>
          <a:prstGeom prst="rect">
            <a:avLst/>
          </a:prstGeom>
          <a:solidFill>
            <a:srgbClr val="F9CE20"/>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sp>
        <p:nvSpPr>
          <p:cNvPr id="17" name="Shape 33"/>
          <p:cNvSpPr/>
          <p:nvPr userDrawn="1"/>
        </p:nvSpPr>
        <p:spPr>
          <a:xfrm>
            <a:off x="1" y="5542155"/>
            <a:ext cx="12192001" cy="400254"/>
          </a:xfrm>
          <a:prstGeom prst="rect">
            <a:avLst/>
          </a:prstGeom>
          <a:solidFill>
            <a:srgbClr val="14558F"/>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sp>
        <p:nvSpPr>
          <p:cNvPr id="18" name="Shape 34"/>
          <p:cNvSpPr/>
          <p:nvPr userDrawn="1"/>
        </p:nvSpPr>
        <p:spPr>
          <a:xfrm>
            <a:off x="2" y="5656518"/>
            <a:ext cx="12192001" cy="1201483"/>
          </a:xfrm>
          <a:prstGeom prst="rect">
            <a:avLst/>
          </a:prstGeom>
          <a:solidFill>
            <a:srgbClr val="43956F"/>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sp>
        <p:nvSpPr>
          <p:cNvPr id="19" name="Slide Number Placeholder 5"/>
          <p:cNvSpPr txBox="1">
            <a:spLocks/>
          </p:cNvSpPr>
          <p:nvPr userDrawn="1"/>
        </p:nvSpPr>
        <p:spPr>
          <a:xfrm>
            <a:off x="11169071" y="6400413"/>
            <a:ext cx="184730" cy="276999"/>
          </a:xfrm>
          <a:prstGeom prst="rect">
            <a:avLst/>
          </a:prstGeom>
          <a:ln w="12700">
            <a:miter lim="400000"/>
          </a:ln>
        </p:spPr>
        <p:txBody>
          <a:bodyPr vert="horz" wrap="none" lIns="91440" tIns="45720" rIns="91440" bIns="4572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lvl9pPr>
          </a:lstStyle>
          <a:p>
            <a:endParaRPr lang="en-US" sz="1200">
              <a:solidFill>
                <a:srgbClr val="F2F2F2"/>
              </a:solidFill>
            </a:endParaRPr>
          </a:p>
        </p:txBody>
      </p:sp>
      <p:sp>
        <p:nvSpPr>
          <p:cNvPr id="27" name="Shape 19"/>
          <p:cNvSpPr>
            <a:spLocks noGrp="1"/>
          </p:cNvSpPr>
          <p:nvPr>
            <p:ph type="body" sz="half" idx="19" hasCustomPrompt="1"/>
          </p:nvPr>
        </p:nvSpPr>
        <p:spPr>
          <a:xfrm>
            <a:off x="1523999" y="4295975"/>
            <a:ext cx="9143999" cy="403714"/>
          </a:xfrm>
          <a:prstGeom prst="rect">
            <a:avLst/>
          </a:prstGeom>
          <a:noFill/>
        </p:spPr>
        <p:txBody>
          <a:bodyPr anchor="b">
            <a:normAutofit/>
          </a:bodyPr>
          <a:lstStyle>
            <a:lvl1pPr marL="0" indent="0">
              <a:buClrTx/>
              <a:buSzTx/>
              <a:buFontTx/>
              <a:buNone/>
              <a:defRPr sz="1600" b="1" baseline="0">
                <a:solidFill>
                  <a:schemeClr val="tx1"/>
                </a:solidFill>
              </a:defRPr>
            </a:lvl1pPr>
          </a:lstStyle>
          <a:p>
            <a:r>
              <a:rPr lang="en-US"/>
              <a:t>Presenter’s name here</a:t>
            </a:r>
          </a:p>
        </p:txBody>
      </p:sp>
      <p:sp>
        <p:nvSpPr>
          <p:cNvPr id="28" name="Shape 19"/>
          <p:cNvSpPr>
            <a:spLocks noGrp="1"/>
          </p:cNvSpPr>
          <p:nvPr>
            <p:ph type="body" sz="half" idx="21" hasCustomPrompt="1"/>
          </p:nvPr>
        </p:nvSpPr>
        <p:spPr>
          <a:xfrm>
            <a:off x="1524000" y="4699689"/>
            <a:ext cx="9143997" cy="403714"/>
          </a:xfrm>
          <a:prstGeom prst="rect">
            <a:avLst/>
          </a:prstGeom>
          <a:noFill/>
        </p:spPr>
        <p:txBody>
          <a:bodyPr anchor="t">
            <a:normAutofit/>
          </a:bodyPr>
          <a:lstStyle>
            <a:lvl1pPr marL="0" indent="0">
              <a:buClrTx/>
              <a:buSzTx/>
              <a:buFontTx/>
              <a:buNone/>
              <a:defRPr sz="1400" b="0" baseline="0">
                <a:solidFill>
                  <a:schemeClr val="tx1"/>
                </a:solidFill>
              </a:defRPr>
            </a:lvl1pPr>
          </a:lstStyle>
          <a:p>
            <a:r>
              <a:rPr lang="en-US"/>
              <a:t>Presenter’s title here</a:t>
            </a:r>
          </a:p>
        </p:txBody>
      </p:sp>
      <p:sp>
        <p:nvSpPr>
          <p:cNvPr id="23" name="Shape 17"/>
          <p:cNvSpPr/>
          <p:nvPr userDrawn="1"/>
        </p:nvSpPr>
        <p:spPr>
          <a:xfrm>
            <a:off x="2776160" y="6109089"/>
            <a:ext cx="7993440" cy="243143"/>
          </a:xfrm>
          <a:prstGeom prst="rect">
            <a:avLst/>
          </a:prstGeom>
          <a:ln w="12700">
            <a:miter lim="400000"/>
          </a:ln>
          <a:extLst>
            <a:ext uri="{C572A759-6A51-4108-AA02-DFA0A04FC94B}">
              <ma14:wrappingTextBoxFlag xmlns:ma14="http://schemas.microsoft.com/office/mac/drawingml/2011/main" xmlns="" val="1"/>
            </a:ext>
          </a:extLst>
        </p:spPr>
        <p:txBody>
          <a:bodyPr wrap="square" lIns="36576" tIns="36576" rIns="36576" bIns="36576" anchor="ctr">
            <a:spAutoFit/>
          </a:bodyPr>
          <a:lstStyle/>
          <a:p>
            <a:pPr>
              <a:defRPr sz="1000" b="1">
                <a:solidFill>
                  <a:srgbClr val="FFFFFF"/>
                </a:solidFill>
              </a:defRPr>
            </a:pPr>
            <a:r>
              <a:rPr lang="en-US" sz="1100" b="1">
                <a:solidFill>
                  <a:srgbClr val="FFFFFF"/>
                </a:solidFill>
              </a:rPr>
              <a:t>Executive Office of Labor and Workforce Development </a:t>
            </a:r>
          </a:p>
        </p:txBody>
      </p:sp>
      <p:pic>
        <p:nvPicPr>
          <p:cNvPr id="24" name="image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3999" y="5834233"/>
            <a:ext cx="1075069" cy="806302"/>
          </a:xfrm>
          <a:prstGeom prst="ellipse">
            <a:avLst/>
          </a:prstGeom>
          <a:ln w="12700">
            <a:miter lim="400000"/>
          </a:ln>
        </p:spPr>
      </p:pic>
    </p:spTree>
    <p:extLst>
      <p:ext uri="{BB962C8B-B14F-4D97-AF65-F5344CB8AC3E}">
        <p14:creationId xmlns:p14="http://schemas.microsoft.com/office/powerpoint/2010/main" val="2276125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838200" y="6538910"/>
            <a:ext cx="2743200" cy="182568"/>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141414">
                    <a:tint val="75000"/>
                  </a:srgbClr>
                </a:solidFill>
              </a:rPr>
              <a:t>Date</a:t>
            </a:r>
          </a:p>
        </p:txBody>
      </p:sp>
      <p:sp>
        <p:nvSpPr>
          <p:cNvPr id="10" name="Shape 2"/>
          <p:cNvSpPr/>
          <p:nvPr userDrawn="1"/>
        </p:nvSpPr>
        <p:spPr>
          <a:xfrm>
            <a:off x="-6" y="1465072"/>
            <a:ext cx="12192001" cy="54864"/>
          </a:xfrm>
          <a:prstGeom prst="rect">
            <a:avLst/>
          </a:prstGeom>
          <a:solidFill>
            <a:srgbClr val="F9CE20"/>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sp>
        <p:nvSpPr>
          <p:cNvPr id="11" name="Text Placeholder 14"/>
          <p:cNvSpPr>
            <a:spLocks noGrp="1"/>
          </p:cNvSpPr>
          <p:nvPr>
            <p:ph idx="1" hasCustomPrompt="1"/>
          </p:nvPr>
        </p:nvSpPr>
        <p:spPr>
          <a:xfrm>
            <a:off x="838200" y="1734693"/>
            <a:ext cx="10515600" cy="4351338"/>
          </a:xfrm>
          <a:prstGeom prst="rect">
            <a:avLst/>
          </a:prstGeom>
          <a:noFill/>
          <a:ln>
            <a:noFill/>
          </a:ln>
        </p:spPr>
        <p:style>
          <a:lnRef idx="2">
            <a:schemeClr val="accent2"/>
          </a:lnRef>
          <a:fillRef idx="1">
            <a:schemeClr val="lt1"/>
          </a:fillRef>
          <a:effectRef idx="0">
            <a:schemeClr val="accent2"/>
          </a:effectRef>
          <a:fontRef idx="none"/>
        </p:style>
        <p:txBody>
          <a:bodyPr vert="horz" lIns="91440" tIns="45720" rIns="91440" bIns="45720" rtlCol="0">
            <a:normAutofit/>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Shape 4"/>
          <p:cNvSpPr/>
          <p:nvPr userDrawn="1"/>
        </p:nvSpPr>
        <p:spPr>
          <a:xfrm>
            <a:off x="-1" y="-1"/>
            <a:ext cx="12192001" cy="1346201"/>
          </a:xfrm>
          <a:prstGeom prst="rect">
            <a:avLst/>
          </a:prstGeom>
          <a:solidFill>
            <a:srgbClr val="43956F"/>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sp>
        <p:nvSpPr>
          <p:cNvPr id="12" name="Shape 3"/>
          <p:cNvSpPr/>
          <p:nvPr userDrawn="1"/>
        </p:nvSpPr>
        <p:spPr>
          <a:xfrm>
            <a:off x="-5" y="1346200"/>
            <a:ext cx="12192001" cy="118872"/>
          </a:xfrm>
          <a:prstGeom prst="rect">
            <a:avLst/>
          </a:prstGeom>
          <a:solidFill>
            <a:srgbClr val="14558F"/>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83398"/>
            <a:ext cx="1305869" cy="979402"/>
          </a:xfrm>
          <a:prstGeom prst="rect">
            <a:avLst/>
          </a:prstGeom>
        </p:spPr>
      </p:pic>
      <p:sp>
        <p:nvSpPr>
          <p:cNvPr id="16" name="Title Placeholder 15"/>
          <p:cNvSpPr>
            <a:spLocks noGrp="1"/>
          </p:cNvSpPr>
          <p:nvPr>
            <p:ph type="title" hasCustomPrompt="1"/>
          </p:nvPr>
        </p:nvSpPr>
        <p:spPr>
          <a:xfrm>
            <a:off x="2231200" y="186100"/>
            <a:ext cx="9119616" cy="541575"/>
          </a:xfrm>
          <a:prstGeom prst="rect">
            <a:avLst/>
          </a:prstGeom>
          <a:ln>
            <a:noFill/>
          </a:ln>
        </p:spPr>
        <p:txBody>
          <a:bodyPr vert="horz" lIns="91440" tIns="45720" rIns="91440" bIns="45720" rtlCol="0" anchor="ctr">
            <a:normAutofit/>
          </a:bodyPr>
          <a:lstStyle>
            <a:lvl1pPr algn="l">
              <a:defRPr baseline="0"/>
            </a:lvl1pPr>
          </a:lstStyle>
          <a:p>
            <a:r>
              <a:rPr lang="en-US"/>
              <a:t>Click to add title</a:t>
            </a:r>
          </a:p>
        </p:txBody>
      </p:sp>
      <p:sp>
        <p:nvSpPr>
          <p:cNvPr id="19" name="Content Placeholder 18"/>
          <p:cNvSpPr>
            <a:spLocks noGrp="1"/>
          </p:cNvSpPr>
          <p:nvPr>
            <p:ph sz="quarter" idx="10" hasCustomPrompt="1"/>
          </p:nvPr>
        </p:nvSpPr>
        <p:spPr>
          <a:xfrm>
            <a:off x="2270761" y="721709"/>
            <a:ext cx="9083040" cy="585216"/>
          </a:xfrm>
          <a:noFill/>
        </p:spPr>
        <p:txBody>
          <a:bodyPr>
            <a:normAutofit/>
          </a:bodyPr>
          <a:lstStyle>
            <a:lvl1pPr marL="0" indent="0">
              <a:buFont typeface="Arial" charset="0"/>
              <a:buNone/>
              <a:defRPr sz="1600" baseline="0">
                <a:solidFill>
                  <a:schemeClr val="bg1"/>
                </a:solidFill>
                <a:latin typeface="+mn-lt"/>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tabLst/>
              <a:defRPr/>
            </a:pPr>
            <a:r>
              <a:rPr lang="en-US"/>
              <a:t>Click to add subtitle</a:t>
            </a:r>
          </a:p>
        </p:txBody>
      </p:sp>
      <p:cxnSp>
        <p:nvCxnSpPr>
          <p:cNvPr id="21" name="Straight Connector 20"/>
          <p:cNvCxnSpPr/>
          <p:nvPr userDrawn="1"/>
        </p:nvCxnSpPr>
        <p:spPr>
          <a:xfrm flipV="1">
            <a:off x="838200" y="6538910"/>
            <a:ext cx="8932333" cy="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accent1"/>
                </a:solidFill>
                <a:latin typeface="+mn-lt"/>
              </a:defRPr>
            </a:lvl1pPr>
          </a:lstStyle>
          <a:p>
            <a:r>
              <a:rPr lang="en-US">
                <a:solidFill>
                  <a:srgbClr val="14558F"/>
                </a:solidFill>
              </a:rPr>
              <a:t>EOTSS  |  </a:t>
            </a:r>
            <a:fld id="{ADB5EE19-2DDD-0949-9666-AAFFBAB67E53}" type="slidenum">
              <a:rPr lang="en-US" smtClean="0">
                <a:solidFill>
                  <a:srgbClr val="14558F"/>
                </a:solidFill>
              </a:rPr>
              <a:pPr/>
              <a:t>‹#›</a:t>
            </a:fld>
            <a:endParaRPr lang="en-US">
              <a:solidFill>
                <a:srgbClr val="14558F"/>
              </a:solidFill>
            </a:endParaRPr>
          </a:p>
        </p:txBody>
      </p:sp>
    </p:spTree>
    <p:extLst>
      <p:ext uri="{BB962C8B-B14F-4D97-AF65-F5344CB8AC3E}">
        <p14:creationId xmlns:p14="http://schemas.microsoft.com/office/powerpoint/2010/main" val="3087096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838200" y="6538910"/>
            <a:ext cx="2743200" cy="182568"/>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141414">
                    <a:tint val="75000"/>
                  </a:srgbClr>
                </a:solidFill>
              </a:rPr>
              <a:t>Date</a:t>
            </a:r>
          </a:p>
        </p:txBody>
      </p:sp>
      <p:sp>
        <p:nvSpPr>
          <p:cNvPr id="10" name="Shape 2"/>
          <p:cNvSpPr/>
          <p:nvPr userDrawn="1"/>
        </p:nvSpPr>
        <p:spPr>
          <a:xfrm>
            <a:off x="-6" y="1465072"/>
            <a:ext cx="12192001" cy="54864"/>
          </a:xfrm>
          <a:prstGeom prst="rect">
            <a:avLst/>
          </a:prstGeom>
          <a:solidFill>
            <a:srgbClr val="F9CE20"/>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sp>
        <p:nvSpPr>
          <p:cNvPr id="11" name="Text Placeholder 14"/>
          <p:cNvSpPr>
            <a:spLocks noGrp="1"/>
          </p:cNvSpPr>
          <p:nvPr>
            <p:ph idx="1" hasCustomPrompt="1"/>
          </p:nvPr>
        </p:nvSpPr>
        <p:spPr>
          <a:xfrm>
            <a:off x="838200" y="1734693"/>
            <a:ext cx="10515600" cy="4351338"/>
          </a:xfrm>
          <a:prstGeom prst="rect">
            <a:avLst/>
          </a:prstGeom>
          <a:noFill/>
          <a:ln>
            <a:noFill/>
          </a:ln>
        </p:spPr>
        <p:style>
          <a:lnRef idx="2">
            <a:schemeClr val="accent2"/>
          </a:lnRef>
          <a:fillRef idx="1">
            <a:schemeClr val="lt1"/>
          </a:fillRef>
          <a:effectRef idx="0">
            <a:schemeClr val="accent2"/>
          </a:effectRef>
          <a:fontRef idx="none"/>
        </p:style>
        <p:txBody>
          <a:bodyPr vert="horz" lIns="91440" tIns="45720" rIns="91440" bIns="45720" rtlCol="0">
            <a:normAutofit/>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Shape 4"/>
          <p:cNvSpPr/>
          <p:nvPr userDrawn="1"/>
        </p:nvSpPr>
        <p:spPr>
          <a:xfrm>
            <a:off x="-1" y="-1"/>
            <a:ext cx="12192001" cy="1346201"/>
          </a:xfrm>
          <a:prstGeom prst="rect">
            <a:avLst/>
          </a:prstGeom>
          <a:solidFill>
            <a:srgbClr val="43956F"/>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sp>
        <p:nvSpPr>
          <p:cNvPr id="12" name="Shape 3"/>
          <p:cNvSpPr/>
          <p:nvPr userDrawn="1"/>
        </p:nvSpPr>
        <p:spPr>
          <a:xfrm>
            <a:off x="-5" y="1346200"/>
            <a:ext cx="12192001" cy="118872"/>
          </a:xfrm>
          <a:prstGeom prst="rect">
            <a:avLst/>
          </a:prstGeom>
          <a:solidFill>
            <a:srgbClr val="14558F"/>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83398"/>
            <a:ext cx="1305869" cy="979402"/>
          </a:xfrm>
          <a:prstGeom prst="rect">
            <a:avLst/>
          </a:prstGeom>
        </p:spPr>
      </p:pic>
      <p:sp>
        <p:nvSpPr>
          <p:cNvPr id="16" name="Title Placeholder 15"/>
          <p:cNvSpPr>
            <a:spLocks noGrp="1"/>
          </p:cNvSpPr>
          <p:nvPr>
            <p:ph type="title" hasCustomPrompt="1"/>
          </p:nvPr>
        </p:nvSpPr>
        <p:spPr>
          <a:xfrm>
            <a:off x="2231200" y="186100"/>
            <a:ext cx="9119616" cy="541575"/>
          </a:xfrm>
          <a:prstGeom prst="rect">
            <a:avLst/>
          </a:prstGeom>
          <a:ln>
            <a:noFill/>
          </a:ln>
        </p:spPr>
        <p:txBody>
          <a:bodyPr vert="horz" lIns="91440" tIns="45720" rIns="91440" bIns="45720" rtlCol="0" anchor="ctr">
            <a:normAutofit/>
          </a:bodyPr>
          <a:lstStyle>
            <a:lvl1pPr algn="l">
              <a:defRPr baseline="0"/>
            </a:lvl1pPr>
          </a:lstStyle>
          <a:p>
            <a:r>
              <a:rPr lang="en-US"/>
              <a:t>Click to add title</a:t>
            </a:r>
          </a:p>
        </p:txBody>
      </p:sp>
      <p:sp>
        <p:nvSpPr>
          <p:cNvPr id="19" name="Content Placeholder 18"/>
          <p:cNvSpPr>
            <a:spLocks noGrp="1"/>
          </p:cNvSpPr>
          <p:nvPr>
            <p:ph sz="quarter" idx="10" hasCustomPrompt="1"/>
          </p:nvPr>
        </p:nvSpPr>
        <p:spPr>
          <a:xfrm>
            <a:off x="2270761" y="721709"/>
            <a:ext cx="9083040" cy="585216"/>
          </a:xfrm>
          <a:noFill/>
        </p:spPr>
        <p:txBody>
          <a:bodyPr>
            <a:normAutofit/>
          </a:bodyPr>
          <a:lstStyle>
            <a:lvl1pPr marL="0" indent="0">
              <a:buFont typeface="Arial" charset="0"/>
              <a:buNone/>
              <a:defRPr sz="1600" baseline="0">
                <a:solidFill>
                  <a:schemeClr val="bg1"/>
                </a:solidFill>
                <a:latin typeface="+mn-lt"/>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tabLst/>
              <a:defRPr/>
            </a:pPr>
            <a:r>
              <a:rPr lang="en-US"/>
              <a:t>Click to add subtitle</a:t>
            </a:r>
          </a:p>
        </p:txBody>
      </p:sp>
      <p:cxnSp>
        <p:nvCxnSpPr>
          <p:cNvPr id="21" name="Straight Connector 20"/>
          <p:cNvCxnSpPr/>
          <p:nvPr userDrawn="1"/>
        </p:nvCxnSpPr>
        <p:spPr>
          <a:xfrm flipV="1">
            <a:off x="838200" y="6538910"/>
            <a:ext cx="8932333" cy="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accent1"/>
                </a:solidFill>
                <a:latin typeface="+mn-lt"/>
              </a:defRPr>
            </a:lvl1pPr>
          </a:lstStyle>
          <a:p>
            <a:r>
              <a:rPr lang="en-US">
                <a:solidFill>
                  <a:srgbClr val="14558F"/>
                </a:solidFill>
              </a:rPr>
              <a:t>EOLWD  |  </a:t>
            </a:r>
            <a:fld id="{ADB5EE19-2DDD-0949-9666-AAFFBAB67E53}" type="slidenum">
              <a:rPr lang="en-US" smtClean="0">
                <a:solidFill>
                  <a:srgbClr val="14558F"/>
                </a:solidFill>
              </a:rPr>
              <a:pPr/>
              <a:t>‹#›</a:t>
            </a:fld>
            <a:endParaRPr lang="en-US">
              <a:solidFill>
                <a:srgbClr val="14558F"/>
              </a:solidFill>
            </a:endParaRPr>
          </a:p>
        </p:txBody>
      </p:sp>
    </p:spTree>
    <p:extLst>
      <p:ext uri="{BB962C8B-B14F-4D97-AF65-F5344CB8AC3E}">
        <p14:creationId xmlns:p14="http://schemas.microsoft.com/office/powerpoint/2010/main" val="658952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Date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C1A30-BA6A-9A41-96C5-9D6D2CBAC64A}" type="slidenum">
              <a:rPr lang="en-US" smtClean="0"/>
              <a:t>‹#›</a:t>
            </a:fld>
            <a:endParaRPr lang="en-US"/>
          </a:p>
        </p:txBody>
      </p:sp>
    </p:spTree>
    <p:extLst>
      <p:ext uri="{BB962C8B-B14F-4D97-AF65-F5344CB8AC3E}">
        <p14:creationId xmlns:p14="http://schemas.microsoft.com/office/powerpoint/2010/main" val="283576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Date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C1A30-BA6A-9A41-96C5-9D6D2CBAC64A}" type="slidenum">
              <a:rPr lang="en-US" smtClean="0"/>
              <a:t>‹#›</a:t>
            </a:fld>
            <a:endParaRPr lang="en-US"/>
          </a:p>
        </p:txBody>
      </p:sp>
    </p:spTree>
    <p:extLst>
      <p:ext uri="{BB962C8B-B14F-4D97-AF65-F5344CB8AC3E}">
        <p14:creationId xmlns:p14="http://schemas.microsoft.com/office/powerpoint/2010/main" val="3199522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Date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C1A30-BA6A-9A41-96C5-9D6D2CBAC64A}" type="slidenum">
              <a:rPr lang="en-US" smtClean="0"/>
              <a:t>‹#›</a:t>
            </a:fld>
            <a:endParaRPr lang="en-US"/>
          </a:p>
        </p:txBody>
      </p:sp>
    </p:spTree>
    <p:extLst>
      <p:ext uri="{BB962C8B-B14F-4D97-AF65-F5344CB8AC3E}">
        <p14:creationId xmlns:p14="http://schemas.microsoft.com/office/powerpoint/2010/main" val="188802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Date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C1A30-BA6A-9A41-96C5-9D6D2CBAC64A}" type="slidenum">
              <a:rPr lang="en-US" smtClean="0"/>
              <a:t>‹#›</a:t>
            </a:fld>
            <a:endParaRPr lang="en-US"/>
          </a:p>
        </p:txBody>
      </p:sp>
    </p:spTree>
    <p:extLst>
      <p:ext uri="{BB962C8B-B14F-4D97-AF65-F5344CB8AC3E}">
        <p14:creationId xmlns:p14="http://schemas.microsoft.com/office/powerpoint/2010/main" val="280926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Date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C1A30-BA6A-9A41-96C5-9D6D2CBAC64A}" type="slidenum">
              <a:rPr lang="en-US" smtClean="0"/>
              <a:t>‹#›</a:t>
            </a:fld>
            <a:endParaRPr lang="en-US"/>
          </a:p>
        </p:txBody>
      </p:sp>
    </p:spTree>
    <p:extLst>
      <p:ext uri="{BB962C8B-B14F-4D97-AF65-F5344CB8AC3E}">
        <p14:creationId xmlns:p14="http://schemas.microsoft.com/office/powerpoint/2010/main" val="2036460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Date</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6C1A30-BA6A-9A41-96C5-9D6D2CBAC64A}" type="slidenum">
              <a:rPr lang="en-US" smtClean="0"/>
              <a:t>‹#›</a:t>
            </a:fld>
            <a:endParaRPr lang="en-US"/>
          </a:p>
        </p:txBody>
      </p:sp>
    </p:spTree>
    <p:extLst>
      <p:ext uri="{BB962C8B-B14F-4D97-AF65-F5344CB8AC3E}">
        <p14:creationId xmlns:p14="http://schemas.microsoft.com/office/powerpoint/2010/main" val="2246662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Date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6C1A30-BA6A-9A41-96C5-9D6D2CBAC64A}" type="slidenum">
              <a:rPr lang="en-US" smtClean="0"/>
              <a:t>‹#›</a:t>
            </a:fld>
            <a:endParaRPr lang="en-US"/>
          </a:p>
        </p:txBody>
      </p:sp>
    </p:spTree>
    <p:extLst>
      <p:ext uri="{BB962C8B-B14F-4D97-AF65-F5344CB8AC3E}">
        <p14:creationId xmlns:p14="http://schemas.microsoft.com/office/powerpoint/2010/main" val="439640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Date</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6C1A30-BA6A-9A41-96C5-9D6D2CBAC64A}" type="slidenum">
              <a:rPr lang="en-US" smtClean="0"/>
              <a:t>‹#›</a:t>
            </a:fld>
            <a:endParaRPr lang="en-US"/>
          </a:p>
        </p:txBody>
      </p:sp>
    </p:spTree>
    <p:extLst>
      <p:ext uri="{BB962C8B-B14F-4D97-AF65-F5344CB8AC3E}">
        <p14:creationId xmlns:p14="http://schemas.microsoft.com/office/powerpoint/2010/main" val="3881818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Date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C1A30-BA6A-9A41-96C5-9D6D2CBAC64A}" type="slidenum">
              <a:rPr lang="en-US" smtClean="0"/>
              <a:t>‹#›</a:t>
            </a:fld>
            <a:endParaRPr lang="en-US"/>
          </a:p>
        </p:txBody>
      </p:sp>
    </p:spTree>
    <p:extLst>
      <p:ext uri="{BB962C8B-B14F-4D97-AF65-F5344CB8AC3E}">
        <p14:creationId xmlns:p14="http://schemas.microsoft.com/office/powerpoint/2010/main" val="2879431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Date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C1A30-BA6A-9A41-96C5-9D6D2CBAC64A}" type="slidenum">
              <a:rPr lang="en-US" smtClean="0"/>
              <a:t>‹#›</a:t>
            </a:fld>
            <a:endParaRPr lang="en-US"/>
          </a:p>
        </p:txBody>
      </p:sp>
    </p:spTree>
    <p:extLst>
      <p:ext uri="{BB962C8B-B14F-4D97-AF65-F5344CB8AC3E}">
        <p14:creationId xmlns:p14="http://schemas.microsoft.com/office/powerpoint/2010/main" val="2921454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Date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C1A30-BA6A-9A41-96C5-9D6D2CBAC64A}" type="slidenum">
              <a:rPr lang="en-US" smtClean="0"/>
              <a:t>‹#›</a:t>
            </a:fld>
            <a:endParaRPr lang="en-US"/>
          </a:p>
        </p:txBody>
      </p:sp>
    </p:spTree>
    <p:extLst>
      <p:ext uri="{BB962C8B-B14F-4D97-AF65-F5344CB8AC3E}">
        <p14:creationId xmlns:p14="http://schemas.microsoft.com/office/powerpoint/2010/main" val="2941791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Date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C1A30-BA6A-9A41-96C5-9D6D2CBAC64A}" type="slidenum">
              <a:rPr lang="en-US" smtClean="0"/>
              <a:t>‹#›</a:t>
            </a:fld>
            <a:endParaRPr lang="en-US"/>
          </a:p>
        </p:txBody>
      </p:sp>
    </p:spTree>
    <p:extLst>
      <p:ext uri="{BB962C8B-B14F-4D97-AF65-F5344CB8AC3E}">
        <p14:creationId xmlns:p14="http://schemas.microsoft.com/office/powerpoint/2010/main" val="284113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838200" y="6538910"/>
            <a:ext cx="2743200" cy="182568"/>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141414">
                    <a:tint val="75000"/>
                  </a:srgbClr>
                </a:solidFill>
              </a:rPr>
              <a:t>Date</a:t>
            </a:r>
          </a:p>
        </p:txBody>
      </p:sp>
      <p:sp>
        <p:nvSpPr>
          <p:cNvPr id="10" name="Shape 2"/>
          <p:cNvSpPr/>
          <p:nvPr userDrawn="1"/>
        </p:nvSpPr>
        <p:spPr>
          <a:xfrm>
            <a:off x="-6" y="1465072"/>
            <a:ext cx="12192001" cy="54864"/>
          </a:xfrm>
          <a:prstGeom prst="rect">
            <a:avLst/>
          </a:prstGeom>
          <a:solidFill>
            <a:srgbClr val="F9CE20"/>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sp>
        <p:nvSpPr>
          <p:cNvPr id="11" name="Text Placeholder 14"/>
          <p:cNvSpPr>
            <a:spLocks noGrp="1"/>
          </p:cNvSpPr>
          <p:nvPr>
            <p:ph idx="1" hasCustomPrompt="1"/>
          </p:nvPr>
        </p:nvSpPr>
        <p:spPr>
          <a:xfrm>
            <a:off x="838200" y="1734693"/>
            <a:ext cx="10515600" cy="4351338"/>
          </a:xfrm>
          <a:prstGeom prst="rect">
            <a:avLst/>
          </a:prstGeom>
          <a:noFill/>
          <a:ln>
            <a:noFill/>
          </a:ln>
        </p:spPr>
        <p:style>
          <a:lnRef idx="2">
            <a:schemeClr val="accent2"/>
          </a:lnRef>
          <a:fillRef idx="1">
            <a:schemeClr val="lt1"/>
          </a:fillRef>
          <a:effectRef idx="0">
            <a:schemeClr val="accent2"/>
          </a:effectRef>
          <a:fontRef idx="none"/>
        </p:style>
        <p:txBody>
          <a:bodyPr vert="horz" lIns="91440" tIns="45720" rIns="91440" bIns="45720" rtlCol="0">
            <a:normAutofit/>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Shape 4"/>
          <p:cNvSpPr/>
          <p:nvPr userDrawn="1"/>
        </p:nvSpPr>
        <p:spPr>
          <a:xfrm>
            <a:off x="-1" y="-1"/>
            <a:ext cx="12192001" cy="1346201"/>
          </a:xfrm>
          <a:prstGeom prst="rect">
            <a:avLst/>
          </a:prstGeom>
          <a:solidFill>
            <a:srgbClr val="43956F"/>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sp>
        <p:nvSpPr>
          <p:cNvPr id="12" name="Shape 3"/>
          <p:cNvSpPr/>
          <p:nvPr userDrawn="1"/>
        </p:nvSpPr>
        <p:spPr>
          <a:xfrm>
            <a:off x="-5" y="1346200"/>
            <a:ext cx="12192001" cy="118872"/>
          </a:xfrm>
          <a:prstGeom prst="rect">
            <a:avLst/>
          </a:prstGeom>
          <a:solidFill>
            <a:srgbClr val="14558F"/>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83398"/>
            <a:ext cx="1305869" cy="979402"/>
          </a:xfrm>
          <a:prstGeom prst="rect">
            <a:avLst/>
          </a:prstGeom>
        </p:spPr>
      </p:pic>
      <p:sp>
        <p:nvSpPr>
          <p:cNvPr id="16" name="Title Placeholder 15"/>
          <p:cNvSpPr>
            <a:spLocks noGrp="1"/>
          </p:cNvSpPr>
          <p:nvPr>
            <p:ph type="title" hasCustomPrompt="1"/>
          </p:nvPr>
        </p:nvSpPr>
        <p:spPr>
          <a:xfrm>
            <a:off x="2231200" y="186100"/>
            <a:ext cx="9119616" cy="541575"/>
          </a:xfrm>
          <a:prstGeom prst="rect">
            <a:avLst/>
          </a:prstGeom>
          <a:ln>
            <a:noFill/>
          </a:ln>
        </p:spPr>
        <p:txBody>
          <a:bodyPr vert="horz" lIns="91440" tIns="45720" rIns="91440" bIns="45720" rtlCol="0" anchor="ctr">
            <a:normAutofit/>
          </a:bodyPr>
          <a:lstStyle>
            <a:lvl1pPr algn="l">
              <a:defRPr baseline="0"/>
            </a:lvl1pPr>
          </a:lstStyle>
          <a:p>
            <a:r>
              <a:rPr lang="en-US"/>
              <a:t>Click to add title</a:t>
            </a:r>
          </a:p>
        </p:txBody>
      </p:sp>
      <p:sp>
        <p:nvSpPr>
          <p:cNvPr id="19" name="Content Placeholder 18"/>
          <p:cNvSpPr>
            <a:spLocks noGrp="1"/>
          </p:cNvSpPr>
          <p:nvPr>
            <p:ph sz="quarter" idx="10" hasCustomPrompt="1"/>
          </p:nvPr>
        </p:nvSpPr>
        <p:spPr>
          <a:xfrm>
            <a:off x="2270761" y="721709"/>
            <a:ext cx="9083040" cy="585216"/>
          </a:xfrm>
          <a:noFill/>
        </p:spPr>
        <p:txBody>
          <a:bodyPr>
            <a:normAutofit/>
          </a:bodyPr>
          <a:lstStyle>
            <a:lvl1pPr marL="0" indent="0">
              <a:buFont typeface="Arial" charset="0"/>
              <a:buNone/>
              <a:defRPr sz="1600" baseline="0">
                <a:solidFill>
                  <a:schemeClr val="bg1"/>
                </a:solidFill>
                <a:latin typeface="+mn-lt"/>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tabLst/>
              <a:defRPr/>
            </a:pPr>
            <a:r>
              <a:rPr lang="en-US"/>
              <a:t>Click to add subtitle</a:t>
            </a:r>
          </a:p>
        </p:txBody>
      </p:sp>
      <p:cxnSp>
        <p:nvCxnSpPr>
          <p:cNvPr id="21" name="Straight Connector 20"/>
          <p:cNvCxnSpPr/>
          <p:nvPr userDrawn="1"/>
        </p:nvCxnSpPr>
        <p:spPr>
          <a:xfrm flipV="1">
            <a:off x="838200" y="6538910"/>
            <a:ext cx="8932333" cy="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accent1"/>
                </a:solidFill>
                <a:latin typeface="+mn-lt"/>
              </a:defRPr>
            </a:lvl1pPr>
          </a:lstStyle>
          <a:p>
            <a:r>
              <a:rPr lang="en-US">
                <a:solidFill>
                  <a:srgbClr val="14558F"/>
                </a:solidFill>
              </a:rPr>
              <a:t>EOTSS  |  </a:t>
            </a:r>
            <a:fld id="{ADB5EE19-2DDD-0949-9666-AAFFBAB67E53}" type="slidenum">
              <a:rPr lang="en-US" smtClean="0">
                <a:solidFill>
                  <a:srgbClr val="14558F"/>
                </a:solidFill>
              </a:rPr>
              <a:pPr/>
              <a:t>‹#›</a:t>
            </a:fld>
            <a:endParaRPr lang="en-US">
              <a:solidFill>
                <a:srgbClr val="14558F"/>
              </a:solidFill>
            </a:endParaRPr>
          </a:p>
        </p:txBody>
      </p:sp>
    </p:spTree>
    <p:extLst>
      <p:ext uri="{BB962C8B-B14F-4D97-AF65-F5344CB8AC3E}">
        <p14:creationId xmlns:p14="http://schemas.microsoft.com/office/powerpoint/2010/main" val="2393007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838200" y="6538910"/>
            <a:ext cx="2743200" cy="182568"/>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141414">
                    <a:tint val="75000"/>
                  </a:srgbClr>
                </a:solidFill>
              </a:rPr>
              <a:t>Date</a:t>
            </a:r>
          </a:p>
        </p:txBody>
      </p:sp>
      <p:sp>
        <p:nvSpPr>
          <p:cNvPr id="10" name="Shape 2"/>
          <p:cNvSpPr/>
          <p:nvPr userDrawn="1"/>
        </p:nvSpPr>
        <p:spPr>
          <a:xfrm>
            <a:off x="-6" y="1465072"/>
            <a:ext cx="12192001" cy="54864"/>
          </a:xfrm>
          <a:prstGeom prst="rect">
            <a:avLst/>
          </a:prstGeom>
          <a:solidFill>
            <a:srgbClr val="F9CE20"/>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sp>
        <p:nvSpPr>
          <p:cNvPr id="11" name="Text Placeholder 14"/>
          <p:cNvSpPr>
            <a:spLocks noGrp="1"/>
          </p:cNvSpPr>
          <p:nvPr>
            <p:ph idx="1" hasCustomPrompt="1"/>
          </p:nvPr>
        </p:nvSpPr>
        <p:spPr>
          <a:xfrm>
            <a:off x="838200" y="1734693"/>
            <a:ext cx="10515600" cy="4351338"/>
          </a:xfrm>
          <a:prstGeom prst="rect">
            <a:avLst/>
          </a:prstGeom>
          <a:noFill/>
          <a:ln>
            <a:noFill/>
          </a:ln>
        </p:spPr>
        <p:style>
          <a:lnRef idx="2">
            <a:schemeClr val="accent2"/>
          </a:lnRef>
          <a:fillRef idx="1">
            <a:schemeClr val="lt1"/>
          </a:fillRef>
          <a:effectRef idx="0">
            <a:schemeClr val="accent2"/>
          </a:effectRef>
          <a:fontRef idx="none"/>
        </p:style>
        <p:txBody>
          <a:bodyPr vert="horz" lIns="91440" tIns="45720" rIns="91440" bIns="45720" rtlCol="0">
            <a:normAutofit/>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Shape 4"/>
          <p:cNvSpPr/>
          <p:nvPr userDrawn="1"/>
        </p:nvSpPr>
        <p:spPr>
          <a:xfrm>
            <a:off x="-1" y="-1"/>
            <a:ext cx="12192001" cy="1346201"/>
          </a:xfrm>
          <a:prstGeom prst="rect">
            <a:avLst/>
          </a:prstGeom>
          <a:solidFill>
            <a:srgbClr val="43956F"/>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sp>
        <p:nvSpPr>
          <p:cNvPr id="12" name="Shape 3"/>
          <p:cNvSpPr/>
          <p:nvPr userDrawn="1"/>
        </p:nvSpPr>
        <p:spPr>
          <a:xfrm>
            <a:off x="-5" y="1346200"/>
            <a:ext cx="12192001" cy="118872"/>
          </a:xfrm>
          <a:prstGeom prst="rect">
            <a:avLst/>
          </a:prstGeom>
          <a:solidFill>
            <a:srgbClr val="14558F"/>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83398"/>
            <a:ext cx="1305869" cy="979402"/>
          </a:xfrm>
          <a:prstGeom prst="rect">
            <a:avLst/>
          </a:prstGeom>
        </p:spPr>
      </p:pic>
      <p:sp>
        <p:nvSpPr>
          <p:cNvPr id="16" name="Title Placeholder 15"/>
          <p:cNvSpPr>
            <a:spLocks noGrp="1"/>
          </p:cNvSpPr>
          <p:nvPr>
            <p:ph type="title" hasCustomPrompt="1"/>
          </p:nvPr>
        </p:nvSpPr>
        <p:spPr>
          <a:xfrm>
            <a:off x="2231200" y="186100"/>
            <a:ext cx="9119616" cy="541575"/>
          </a:xfrm>
          <a:prstGeom prst="rect">
            <a:avLst/>
          </a:prstGeom>
          <a:ln>
            <a:noFill/>
          </a:ln>
        </p:spPr>
        <p:txBody>
          <a:bodyPr vert="horz" lIns="91440" tIns="45720" rIns="91440" bIns="45720" rtlCol="0" anchor="ctr">
            <a:normAutofit/>
          </a:bodyPr>
          <a:lstStyle>
            <a:lvl1pPr algn="l">
              <a:defRPr baseline="0"/>
            </a:lvl1pPr>
          </a:lstStyle>
          <a:p>
            <a:r>
              <a:rPr lang="en-US"/>
              <a:t>Click to add title</a:t>
            </a:r>
          </a:p>
        </p:txBody>
      </p:sp>
      <p:sp>
        <p:nvSpPr>
          <p:cNvPr id="19" name="Content Placeholder 18"/>
          <p:cNvSpPr>
            <a:spLocks noGrp="1"/>
          </p:cNvSpPr>
          <p:nvPr>
            <p:ph sz="quarter" idx="10" hasCustomPrompt="1"/>
          </p:nvPr>
        </p:nvSpPr>
        <p:spPr>
          <a:xfrm>
            <a:off x="2270761" y="721709"/>
            <a:ext cx="9083040" cy="585216"/>
          </a:xfrm>
          <a:noFill/>
        </p:spPr>
        <p:txBody>
          <a:bodyPr>
            <a:normAutofit/>
          </a:bodyPr>
          <a:lstStyle>
            <a:lvl1pPr marL="0" indent="0">
              <a:buFont typeface="Arial" charset="0"/>
              <a:buNone/>
              <a:defRPr sz="1600" baseline="0">
                <a:solidFill>
                  <a:schemeClr val="bg1"/>
                </a:solidFill>
                <a:latin typeface="+mn-lt"/>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tabLst/>
              <a:defRPr/>
            </a:pPr>
            <a:r>
              <a:rPr lang="en-US"/>
              <a:t>Click to add subtitle</a:t>
            </a:r>
          </a:p>
        </p:txBody>
      </p:sp>
      <p:cxnSp>
        <p:nvCxnSpPr>
          <p:cNvPr id="21" name="Straight Connector 20"/>
          <p:cNvCxnSpPr/>
          <p:nvPr userDrawn="1"/>
        </p:nvCxnSpPr>
        <p:spPr>
          <a:xfrm flipV="1">
            <a:off x="838200" y="6538910"/>
            <a:ext cx="8932333" cy="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accent1"/>
                </a:solidFill>
                <a:latin typeface="+mn-lt"/>
              </a:defRPr>
            </a:lvl1pPr>
          </a:lstStyle>
          <a:p>
            <a:r>
              <a:rPr lang="en-US">
                <a:solidFill>
                  <a:srgbClr val="14558F"/>
                </a:solidFill>
              </a:rPr>
              <a:t>EOTSS  |  </a:t>
            </a:r>
            <a:fld id="{ADB5EE19-2DDD-0949-9666-AAFFBAB67E53}" type="slidenum">
              <a:rPr lang="en-US" smtClean="0">
                <a:solidFill>
                  <a:srgbClr val="14558F"/>
                </a:solidFill>
              </a:rPr>
              <a:pPr/>
              <a:t>‹#›</a:t>
            </a:fld>
            <a:endParaRPr lang="en-US">
              <a:solidFill>
                <a:srgbClr val="14558F"/>
              </a:solidFill>
            </a:endParaRPr>
          </a:p>
        </p:txBody>
      </p:sp>
    </p:spTree>
    <p:extLst>
      <p:ext uri="{BB962C8B-B14F-4D97-AF65-F5344CB8AC3E}">
        <p14:creationId xmlns:p14="http://schemas.microsoft.com/office/powerpoint/2010/main" val="4207733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Date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C1A30-BA6A-9A41-96C5-9D6D2CBAC64A}" type="slidenum">
              <a:rPr lang="en-US" smtClean="0"/>
              <a:t>‹#›</a:t>
            </a:fld>
            <a:endParaRPr lang="en-US"/>
          </a:p>
        </p:txBody>
      </p:sp>
    </p:spTree>
    <p:extLst>
      <p:ext uri="{BB962C8B-B14F-4D97-AF65-F5344CB8AC3E}">
        <p14:creationId xmlns:p14="http://schemas.microsoft.com/office/powerpoint/2010/main" val="1364209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838200" y="6538910"/>
            <a:ext cx="2743200" cy="182568"/>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srgbClr val="141414">
                    <a:tint val="75000"/>
                  </a:srgbClr>
                </a:solidFill>
              </a:rPr>
              <a:t>Date</a:t>
            </a:r>
          </a:p>
        </p:txBody>
      </p:sp>
      <p:sp>
        <p:nvSpPr>
          <p:cNvPr id="10" name="Shape 2"/>
          <p:cNvSpPr/>
          <p:nvPr userDrawn="1"/>
        </p:nvSpPr>
        <p:spPr>
          <a:xfrm>
            <a:off x="-5" y="1465072"/>
            <a:ext cx="12192001" cy="54864"/>
          </a:xfrm>
          <a:prstGeom prst="rect">
            <a:avLst/>
          </a:prstGeom>
          <a:solidFill>
            <a:srgbClr val="F9CE20"/>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sp>
        <p:nvSpPr>
          <p:cNvPr id="11" name="Text Placeholder 14"/>
          <p:cNvSpPr>
            <a:spLocks noGrp="1"/>
          </p:cNvSpPr>
          <p:nvPr>
            <p:ph idx="1" hasCustomPrompt="1"/>
          </p:nvPr>
        </p:nvSpPr>
        <p:spPr>
          <a:xfrm>
            <a:off x="838200" y="1734693"/>
            <a:ext cx="10515600" cy="4351338"/>
          </a:xfrm>
          <a:prstGeom prst="rect">
            <a:avLst/>
          </a:prstGeom>
          <a:noFill/>
          <a:ln>
            <a:noFill/>
          </a:ln>
        </p:spPr>
        <p:style>
          <a:lnRef idx="2">
            <a:schemeClr val="accent2"/>
          </a:lnRef>
          <a:fillRef idx="1">
            <a:schemeClr val="lt1"/>
          </a:fillRef>
          <a:effectRef idx="0">
            <a:schemeClr val="accent2"/>
          </a:effectRef>
          <a:fontRef idx="none"/>
        </p:style>
        <p:txBody>
          <a:bodyPr vert="horz" lIns="91440" tIns="45720" rIns="91440" bIns="45720" rtlCol="0">
            <a:normAutofit/>
          </a:bodyPr>
          <a:lstStyle>
            <a:lvl1pPr>
              <a:lnSpc>
                <a:spcPct val="100000"/>
              </a:lnSpc>
              <a:spcBef>
                <a:spcPts val="0"/>
              </a:spcBef>
              <a:spcAft>
                <a:spcPts val="600"/>
              </a:spcAft>
              <a:defRPr/>
            </a:lvl1pPr>
            <a:lvl2pPr>
              <a:lnSpc>
                <a:spcPct val="100000"/>
              </a:lnSpc>
              <a:spcBef>
                <a:spcPts val="0"/>
              </a:spcBef>
              <a:spcAft>
                <a:spcPts val="600"/>
              </a:spcAft>
              <a:defRPr/>
            </a:lvl2pPr>
            <a:lvl3pPr>
              <a:lnSpc>
                <a:spcPct val="100000"/>
              </a:lnSpc>
              <a:spcBef>
                <a:spcPts val="0"/>
              </a:spcBef>
              <a:spcAft>
                <a:spcPts val="600"/>
              </a:spcAft>
              <a:defRPr/>
            </a:lvl3pPr>
            <a:lvl4pPr>
              <a:lnSpc>
                <a:spcPct val="100000"/>
              </a:lnSpc>
              <a:spcBef>
                <a:spcPts val="0"/>
              </a:spcBef>
              <a:spcAft>
                <a:spcPts val="600"/>
              </a:spcAft>
              <a:defRPr/>
            </a:lvl4pPr>
            <a:lvl5pPr>
              <a:lnSpc>
                <a:spcPct val="100000"/>
              </a:lnSpc>
              <a:spcBef>
                <a:spcPts val="0"/>
              </a:spcBef>
              <a:spcAft>
                <a:spcPts val="600"/>
              </a:spcAf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3" name="Shape 4"/>
          <p:cNvSpPr/>
          <p:nvPr userDrawn="1"/>
        </p:nvSpPr>
        <p:spPr>
          <a:xfrm>
            <a:off x="-1" y="-1"/>
            <a:ext cx="12192001" cy="1346201"/>
          </a:xfrm>
          <a:prstGeom prst="rect">
            <a:avLst/>
          </a:prstGeom>
          <a:solidFill>
            <a:srgbClr val="43956F"/>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sp>
        <p:nvSpPr>
          <p:cNvPr id="12" name="Shape 3"/>
          <p:cNvSpPr/>
          <p:nvPr userDrawn="1"/>
        </p:nvSpPr>
        <p:spPr>
          <a:xfrm>
            <a:off x="-5" y="1346200"/>
            <a:ext cx="12192001" cy="118872"/>
          </a:xfrm>
          <a:prstGeom prst="rect">
            <a:avLst/>
          </a:prstGeom>
          <a:solidFill>
            <a:srgbClr val="14558F"/>
          </a:solidFill>
          <a:ln w="12700">
            <a:miter lim="400000"/>
          </a:ln>
        </p:spPr>
        <p:txBody>
          <a:bodyPr lIns="45718" tIns="45718" rIns="45718" bIns="45718" anchor="ctr"/>
          <a:lstStyle/>
          <a:p>
            <a:pPr algn="ctr">
              <a:defRPr>
                <a:solidFill>
                  <a:srgbClr val="FFFFFF"/>
                </a:solidFill>
                <a:latin typeface="Verdana"/>
                <a:ea typeface="Verdana"/>
                <a:cs typeface="Verdana"/>
                <a:sym typeface="Verdana"/>
              </a:defRPr>
            </a:pPr>
            <a:endParaRPr sz="1800">
              <a:solidFill>
                <a:srgbClr val="FFFFFF"/>
              </a:solidFill>
              <a:latin typeface="Verdana"/>
              <a:ea typeface="Verdana"/>
              <a:cs typeface="Verdana"/>
              <a:sym typeface="Verdana"/>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83398"/>
            <a:ext cx="1305869" cy="979402"/>
          </a:xfrm>
          <a:prstGeom prst="rect">
            <a:avLst/>
          </a:prstGeom>
        </p:spPr>
      </p:pic>
      <p:sp>
        <p:nvSpPr>
          <p:cNvPr id="16" name="Title Placeholder 15"/>
          <p:cNvSpPr>
            <a:spLocks noGrp="1"/>
          </p:cNvSpPr>
          <p:nvPr>
            <p:ph type="title" hasCustomPrompt="1"/>
          </p:nvPr>
        </p:nvSpPr>
        <p:spPr>
          <a:xfrm>
            <a:off x="2231200" y="186100"/>
            <a:ext cx="9119616" cy="541575"/>
          </a:xfrm>
          <a:prstGeom prst="rect">
            <a:avLst/>
          </a:prstGeom>
          <a:ln>
            <a:noFill/>
          </a:ln>
        </p:spPr>
        <p:txBody>
          <a:bodyPr vert="horz" lIns="91440" tIns="45720" rIns="91440" bIns="45720" rtlCol="0" anchor="ctr">
            <a:normAutofit/>
          </a:bodyPr>
          <a:lstStyle>
            <a:lvl1pPr algn="l">
              <a:defRPr baseline="0"/>
            </a:lvl1pPr>
          </a:lstStyle>
          <a:p>
            <a:r>
              <a:rPr lang="en-US"/>
              <a:t>Click to add title</a:t>
            </a:r>
          </a:p>
        </p:txBody>
      </p:sp>
      <p:sp>
        <p:nvSpPr>
          <p:cNvPr id="19" name="Content Placeholder 18"/>
          <p:cNvSpPr>
            <a:spLocks noGrp="1"/>
          </p:cNvSpPr>
          <p:nvPr>
            <p:ph sz="quarter" idx="10" hasCustomPrompt="1"/>
          </p:nvPr>
        </p:nvSpPr>
        <p:spPr>
          <a:xfrm>
            <a:off x="2270761" y="721709"/>
            <a:ext cx="9083040" cy="585216"/>
          </a:xfrm>
          <a:noFill/>
        </p:spPr>
        <p:txBody>
          <a:bodyPr>
            <a:normAutofit/>
          </a:bodyPr>
          <a:lstStyle>
            <a:lvl1pPr marL="0" indent="0">
              <a:buFont typeface="Arial" charset="0"/>
              <a:buNone/>
              <a:defRPr sz="1600" baseline="0">
                <a:solidFill>
                  <a:schemeClr val="bg1"/>
                </a:solidFill>
                <a:latin typeface="+mn-lt"/>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tabLst/>
              <a:defRPr/>
            </a:pPr>
            <a:r>
              <a:rPr lang="en-US"/>
              <a:t>Click to add subtitle</a:t>
            </a:r>
          </a:p>
        </p:txBody>
      </p:sp>
      <p:cxnSp>
        <p:nvCxnSpPr>
          <p:cNvPr id="21" name="Straight Connector 20"/>
          <p:cNvCxnSpPr/>
          <p:nvPr userDrawn="1"/>
        </p:nvCxnSpPr>
        <p:spPr>
          <a:xfrm flipV="1">
            <a:off x="838200" y="6538910"/>
            <a:ext cx="8932333" cy="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accent1"/>
                </a:solidFill>
                <a:latin typeface="+mn-lt"/>
              </a:defRPr>
            </a:lvl1pPr>
          </a:lstStyle>
          <a:p>
            <a:r>
              <a:rPr lang="en-US">
                <a:solidFill>
                  <a:srgbClr val="14558F"/>
                </a:solidFill>
              </a:rPr>
              <a:t>EOTSS  |  </a:t>
            </a:r>
            <a:fld id="{ADB5EE19-2DDD-0949-9666-AAFFBAB67E53}" type="slidenum">
              <a:rPr lang="en-US" smtClean="0">
                <a:solidFill>
                  <a:srgbClr val="14558F"/>
                </a:solidFill>
              </a:rPr>
              <a:pPr/>
              <a:t>‹#›</a:t>
            </a:fld>
            <a:endParaRPr lang="en-US">
              <a:solidFill>
                <a:srgbClr val="14558F"/>
              </a:solidFill>
            </a:endParaRPr>
          </a:p>
        </p:txBody>
      </p:sp>
    </p:spTree>
    <p:extLst>
      <p:ext uri="{BB962C8B-B14F-4D97-AF65-F5344CB8AC3E}">
        <p14:creationId xmlns:p14="http://schemas.microsoft.com/office/powerpoint/2010/main" val="2116755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Date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C1A30-BA6A-9A41-96C5-9D6D2CBAC64A}" type="slidenum">
              <a:rPr lang="en-US" smtClean="0"/>
              <a:t>‹#›</a:t>
            </a:fld>
            <a:endParaRPr lang="en-US"/>
          </a:p>
        </p:txBody>
      </p:sp>
    </p:spTree>
    <p:extLst>
      <p:ext uri="{BB962C8B-B14F-4D97-AF65-F5344CB8AC3E}">
        <p14:creationId xmlns:p14="http://schemas.microsoft.com/office/powerpoint/2010/main" val="1729482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Date</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6C1A30-BA6A-9A41-96C5-9D6D2CBAC64A}" type="slidenum">
              <a:rPr lang="en-US" smtClean="0"/>
              <a:t>‹#›</a:t>
            </a:fld>
            <a:endParaRPr lang="en-US"/>
          </a:p>
        </p:txBody>
      </p:sp>
    </p:spTree>
    <p:extLst>
      <p:ext uri="{BB962C8B-B14F-4D97-AF65-F5344CB8AC3E}">
        <p14:creationId xmlns:p14="http://schemas.microsoft.com/office/powerpoint/2010/main" val="1229484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Date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6C1A30-BA6A-9A41-96C5-9D6D2CBAC64A}" type="slidenum">
              <a:rPr lang="en-US" smtClean="0"/>
              <a:t>‹#›</a:t>
            </a:fld>
            <a:endParaRPr lang="en-US"/>
          </a:p>
        </p:txBody>
      </p:sp>
    </p:spTree>
    <p:extLst>
      <p:ext uri="{BB962C8B-B14F-4D97-AF65-F5344CB8AC3E}">
        <p14:creationId xmlns:p14="http://schemas.microsoft.com/office/powerpoint/2010/main" val="856642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Date</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6C1A30-BA6A-9A41-96C5-9D6D2CBAC64A}" type="slidenum">
              <a:rPr lang="en-US" smtClean="0"/>
              <a:t>‹#›</a:t>
            </a:fld>
            <a:endParaRPr lang="en-US"/>
          </a:p>
        </p:txBody>
      </p:sp>
    </p:spTree>
    <p:extLst>
      <p:ext uri="{BB962C8B-B14F-4D97-AF65-F5344CB8AC3E}">
        <p14:creationId xmlns:p14="http://schemas.microsoft.com/office/powerpoint/2010/main" val="861119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Date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C1A30-BA6A-9A41-96C5-9D6D2CBAC64A}" type="slidenum">
              <a:rPr lang="en-US" smtClean="0"/>
              <a:t>‹#›</a:t>
            </a:fld>
            <a:endParaRPr lang="en-US"/>
          </a:p>
        </p:txBody>
      </p:sp>
    </p:spTree>
    <p:extLst>
      <p:ext uri="{BB962C8B-B14F-4D97-AF65-F5344CB8AC3E}">
        <p14:creationId xmlns:p14="http://schemas.microsoft.com/office/powerpoint/2010/main" val="94524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Date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C1A30-BA6A-9A41-96C5-9D6D2CBAC64A}" type="slidenum">
              <a:rPr lang="en-US" smtClean="0"/>
              <a:t>‹#›</a:t>
            </a:fld>
            <a:endParaRPr lang="en-US"/>
          </a:p>
        </p:txBody>
      </p:sp>
    </p:spTree>
    <p:extLst>
      <p:ext uri="{BB962C8B-B14F-4D97-AF65-F5344CB8AC3E}">
        <p14:creationId xmlns:p14="http://schemas.microsoft.com/office/powerpoint/2010/main" val="171621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Date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C1A30-BA6A-9A41-96C5-9D6D2CBAC64A}" type="slidenum">
              <a:rPr lang="en-US" smtClean="0"/>
              <a:t>‹#›</a:t>
            </a:fld>
            <a:endParaRPr lang="en-US"/>
          </a:p>
        </p:txBody>
      </p:sp>
    </p:spTree>
    <p:extLst>
      <p:ext uri="{BB962C8B-B14F-4D97-AF65-F5344CB8AC3E}">
        <p14:creationId xmlns:p14="http://schemas.microsoft.com/office/powerpoint/2010/main" val="31507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81" r:id="rId13"/>
    <p:sldLayoutId id="2147483682" r:id="rId14"/>
    <p:sldLayoutId id="2147483684" r:id="rId15"/>
    <p:sldLayoutId id="2147483685"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Date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C1A30-BA6A-9A41-96C5-9D6D2CBAC64A}" type="slidenum">
              <a:rPr lang="en-US" smtClean="0"/>
              <a:t>‹#›</a:t>
            </a:fld>
            <a:endParaRPr lang="en-US"/>
          </a:p>
        </p:txBody>
      </p:sp>
    </p:spTree>
    <p:extLst>
      <p:ext uri="{BB962C8B-B14F-4D97-AF65-F5344CB8AC3E}">
        <p14:creationId xmlns:p14="http://schemas.microsoft.com/office/powerpoint/2010/main" val="219191067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3"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2201" y="1524001"/>
            <a:ext cx="7772401" cy="2232319"/>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Massachusetts Unemployment Trust Fund Status</a:t>
            </a:r>
            <a:br>
              <a:rPr lang="en-US" dirty="0"/>
            </a:br>
            <a:r>
              <a:rPr lang="en-US" dirty="0"/>
              <a:t/>
            </a:r>
            <a:br>
              <a:rPr lang="en-US" dirty="0"/>
            </a:br>
            <a:endParaRPr lang="en-US" dirty="0"/>
          </a:p>
        </p:txBody>
      </p:sp>
      <p:sp>
        <p:nvSpPr>
          <p:cNvPr id="5" name="Text Placeholder 4"/>
          <p:cNvSpPr>
            <a:spLocks noGrp="1"/>
          </p:cNvSpPr>
          <p:nvPr>
            <p:ph type="body" sz="half" idx="19"/>
          </p:nvPr>
        </p:nvSpPr>
        <p:spPr>
          <a:xfrm>
            <a:off x="2362201" y="4648200"/>
            <a:ext cx="6857999" cy="403714"/>
          </a:xfrm>
        </p:spPr>
        <p:txBody>
          <a:bodyPr/>
          <a:lstStyle/>
          <a:p>
            <a:r>
              <a:rPr lang="en-US" dirty="0"/>
              <a:t>May, 2021 </a:t>
            </a:r>
          </a:p>
        </p:txBody>
      </p:sp>
      <p:sp>
        <p:nvSpPr>
          <p:cNvPr id="6" name="Rectangle 5">
            <a:extLst>
              <a:ext uri="{FF2B5EF4-FFF2-40B4-BE49-F238E27FC236}">
                <a16:creationId xmlns:a16="http://schemas.microsoft.com/office/drawing/2014/main" id="{4DAC67F5-DE41-4DCB-97E3-20AC5B47E376}"/>
              </a:ext>
            </a:extLst>
          </p:cNvPr>
          <p:cNvSpPr/>
          <p:nvPr/>
        </p:nvSpPr>
        <p:spPr>
          <a:xfrm>
            <a:off x="2716242" y="6267190"/>
            <a:ext cx="1794269" cy="261610"/>
          </a:xfrm>
          <a:prstGeom prst="rect">
            <a:avLst/>
          </a:prstGeom>
        </p:spPr>
        <p:txBody>
          <a:bodyPr wrap="none" anchor="t">
            <a:spAutoFit/>
          </a:bodyPr>
          <a:lstStyle/>
          <a:p>
            <a:r>
              <a:rPr lang="en-US" sz="1100">
                <a:solidFill>
                  <a:srgbClr val="FFFFFF"/>
                </a:solidFill>
              </a:rPr>
              <a:t>Economic Research Division</a:t>
            </a:r>
          </a:p>
        </p:txBody>
      </p:sp>
    </p:spTree>
    <p:extLst>
      <p:ext uri="{BB962C8B-B14F-4D97-AF65-F5344CB8AC3E}">
        <p14:creationId xmlns:p14="http://schemas.microsoft.com/office/powerpoint/2010/main" val="1522565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16E187-579A-3742-A208-D7BC9C50AF55}"/>
              </a:ext>
            </a:extLst>
          </p:cNvPr>
          <p:cNvSpPr>
            <a:spLocks noGrp="1"/>
          </p:cNvSpPr>
          <p:nvPr>
            <p:ph type="title"/>
          </p:nvPr>
        </p:nvSpPr>
        <p:spPr>
          <a:xfrm>
            <a:off x="2403655" y="640655"/>
            <a:ext cx="8783457" cy="541575"/>
          </a:xfrm>
        </p:spPr>
        <p:txBody>
          <a:bodyPr>
            <a:noAutofit/>
          </a:bodyPr>
          <a:lstStyle/>
          <a:p>
            <a:r>
              <a:rPr lang="en-US" sz="4000" dirty="0">
                <a:solidFill>
                  <a:schemeClr val="bg1"/>
                </a:solidFill>
                <a:cs typeface="Calibri Light"/>
              </a:rPr>
              <a:t>UI Trust Charging and Solvency</a:t>
            </a:r>
            <a:r>
              <a:rPr lang="en-US" sz="4000" i="1" dirty="0">
                <a:cs typeface="Calibri Light"/>
              </a:rPr>
              <a:t/>
            </a:r>
            <a:br>
              <a:rPr lang="en-US" sz="4000" i="1" dirty="0">
                <a:cs typeface="Calibri Light"/>
              </a:rPr>
            </a:br>
            <a:endParaRPr lang="en-US" sz="4000" i="1" dirty="0">
              <a:solidFill>
                <a:schemeClr val="bg1"/>
              </a:solidFill>
              <a:cs typeface="Calibri Light"/>
            </a:endParaRPr>
          </a:p>
        </p:txBody>
      </p:sp>
      <p:sp>
        <p:nvSpPr>
          <p:cNvPr id="5" name="Slide Number Placeholder 4">
            <a:extLst>
              <a:ext uri="{FF2B5EF4-FFF2-40B4-BE49-F238E27FC236}">
                <a16:creationId xmlns:a16="http://schemas.microsoft.com/office/drawing/2014/main" id="{D9F0ADF2-E0F6-8A4C-ACEB-7B86C7E7F4B5}"/>
              </a:ext>
            </a:extLst>
          </p:cNvPr>
          <p:cNvSpPr>
            <a:spLocks noGrp="1"/>
          </p:cNvSpPr>
          <p:nvPr>
            <p:ph type="sldNum" sz="quarter" idx="4"/>
          </p:nvPr>
        </p:nvSpPr>
        <p:spPr>
          <a:xfrm>
            <a:off x="10403345" y="6362144"/>
            <a:ext cx="1543050" cy="365125"/>
          </a:xfrm>
        </p:spPr>
        <p:txBody>
          <a:bodyPr/>
          <a:lstStyle/>
          <a:p>
            <a:pPr>
              <a:defRPr/>
            </a:pPr>
            <a:fld id="{ADB5EE19-2DDD-0949-9666-AAFFBAB67E53}" type="slidenum">
              <a:rPr lang="en-US" smtClean="0">
                <a:solidFill>
                  <a:srgbClr val="14558F"/>
                </a:solidFill>
                <a:latin typeface="Arial"/>
              </a:rPr>
              <a:pPr>
                <a:defRPr/>
              </a:pPr>
              <a:t>10</a:t>
            </a:fld>
            <a:endParaRPr lang="en-US">
              <a:solidFill>
                <a:srgbClr val="14558F"/>
              </a:solidFill>
              <a:latin typeface="Arial"/>
            </a:endParaRPr>
          </a:p>
        </p:txBody>
      </p:sp>
      <p:cxnSp>
        <p:nvCxnSpPr>
          <p:cNvPr id="15" name="Straight Arrow Connector 14">
            <a:extLst>
              <a:ext uri="{FF2B5EF4-FFF2-40B4-BE49-F238E27FC236}">
                <a16:creationId xmlns:a16="http://schemas.microsoft.com/office/drawing/2014/main" id="{47FF273F-8BAA-4426-87B5-78F58CACF69C}"/>
              </a:ext>
            </a:extLst>
          </p:cNvPr>
          <p:cNvCxnSpPr>
            <a:cxnSpLocks/>
          </p:cNvCxnSpPr>
          <p:nvPr/>
        </p:nvCxnSpPr>
        <p:spPr>
          <a:xfrm>
            <a:off x="7326993" y="13954801"/>
            <a:ext cx="0" cy="55506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FDBC75F-21EF-496B-A92E-DFE4C14DFCDD}"/>
              </a:ext>
            </a:extLst>
          </p:cNvPr>
          <p:cNvCxnSpPr>
            <a:cxnSpLocks/>
          </p:cNvCxnSpPr>
          <p:nvPr/>
        </p:nvCxnSpPr>
        <p:spPr>
          <a:xfrm>
            <a:off x="12517056" y="14005767"/>
            <a:ext cx="0" cy="541553"/>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21D9DF7-F866-41F3-958C-E3306C466F50}"/>
              </a:ext>
            </a:extLst>
          </p:cNvPr>
          <p:cNvCxnSpPr>
            <a:cxnSpLocks/>
          </p:cNvCxnSpPr>
          <p:nvPr/>
        </p:nvCxnSpPr>
        <p:spPr>
          <a:xfrm>
            <a:off x="19366741" y="9571391"/>
            <a:ext cx="23108" cy="527786"/>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DF15E36-76CD-41D6-A9AF-628383F5CD8A}"/>
              </a:ext>
            </a:extLst>
          </p:cNvPr>
          <p:cNvCxnSpPr>
            <a:cxnSpLocks/>
          </p:cNvCxnSpPr>
          <p:nvPr/>
        </p:nvCxnSpPr>
        <p:spPr>
          <a:xfrm>
            <a:off x="22260015" y="13994546"/>
            <a:ext cx="279103" cy="547344"/>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FDBC75F-21EF-496B-A92E-DFE4C14DFCDD}"/>
              </a:ext>
            </a:extLst>
          </p:cNvPr>
          <p:cNvCxnSpPr>
            <a:cxnSpLocks/>
          </p:cNvCxnSpPr>
          <p:nvPr/>
        </p:nvCxnSpPr>
        <p:spPr>
          <a:xfrm flipH="1">
            <a:off x="17808298" y="13974895"/>
            <a:ext cx="94421" cy="555323"/>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6FB918C-FD0A-48C8-B572-736A97B92E90}"/>
              </a:ext>
            </a:extLst>
          </p:cNvPr>
          <p:cNvSpPr txBox="1"/>
          <p:nvPr/>
        </p:nvSpPr>
        <p:spPr>
          <a:xfrm>
            <a:off x="896254" y="1578227"/>
            <a:ext cx="9854516"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1200"/>
              </a:spcAft>
              <a:buFont typeface="Symbol" panose="05050102010706020507" pitchFamily="18" charset="2"/>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 employer’s total annual UI contribution is driven by:</a:t>
            </a:r>
            <a:endParaRPr lang="en-US" sz="1600" u="sng"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800100" lvl="1" indent="-342900">
              <a:spcAft>
                <a:spcPts val="1200"/>
              </a:spcAft>
              <a:buFont typeface="Symbol" panose="05050102010706020507" pitchFamily="18" charset="2"/>
              <a:buChar char=""/>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r>
              <a:rPr lang="en-US" sz="14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direct’ employer contribution charge:</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covers direct UI costs associated with a particular employer; calculated via an experience-weighted rate.</a:t>
            </a:r>
          </a:p>
          <a:p>
            <a:pPr marL="800100" lvl="1" indent="-342900">
              <a:spcAft>
                <a:spcPts val="1200"/>
              </a:spcAft>
              <a:buFont typeface="Symbol" panose="05050102010706020507" pitchFamily="18" charset="2"/>
              <a:buChar char=""/>
            </a:pPr>
            <a:r>
              <a:rPr lang="en-US" sz="14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A solvency assessment: </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funds benefits that are not the responsibility of individual employers but whose costs are distributed proportionally across all employers.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indent="-342900">
              <a:spcAft>
                <a:spcPts val="1200"/>
              </a:spcAft>
              <a:buFont typeface="Symbol" panose="05050102010706020507" pitchFamily="18" charset="2"/>
              <a:buChar char=""/>
            </a:pPr>
            <a:r>
              <a:rPr lang="en-US" sz="1600" dirty="0">
                <a:solidFill>
                  <a:srgbClr val="000000"/>
                </a:solidFill>
                <a:latin typeface="Arial" panose="020B0604020202020204" pitchFamily="34" charset="0"/>
                <a:cs typeface="Arial" panose="020B0604020202020204" pitchFamily="34" charset="0"/>
              </a:rPr>
              <a:t>The 2021 average ‘direct’ employer contribution under the schedule E freeze increased because of lower reserve percentages in employer accounts due to benefits paid out in 2020.</a:t>
            </a:r>
            <a:endParaRPr lang="en-US" sz="1600" dirty="0">
              <a:solidFill>
                <a:srgbClr val="FF0000"/>
              </a:solidFill>
              <a:latin typeface="Arial" panose="020B0604020202020204" pitchFamily="34" charset="0"/>
              <a:cs typeface="Arial" panose="020B0604020202020204" pitchFamily="34" charset="0"/>
            </a:endParaRPr>
          </a:p>
          <a:p>
            <a:pPr marL="342900" indent="-342900">
              <a:spcAft>
                <a:spcPts val="1200"/>
              </a:spcAft>
              <a:buFont typeface="Symbol" panose="05050102010706020507" pitchFamily="18" charset="2"/>
              <a:buChar char=""/>
            </a:pPr>
            <a:r>
              <a:rPr lang="en-US" sz="1600" dirty="0">
                <a:solidFill>
                  <a:srgbClr val="000000"/>
                </a:solidFill>
                <a:latin typeface="Arial" panose="020B0604020202020204" pitchFamily="34" charset="0"/>
                <a:cs typeface="Arial" panose="020B0604020202020204" pitchFamily="34" charset="0"/>
              </a:rPr>
              <a:t>The 2021 employer solvency </a:t>
            </a:r>
            <a:r>
              <a:rPr lang="en-US" sz="1600" dirty="0">
                <a:latin typeface="Arial" panose="020B0604020202020204" pitchFamily="34" charset="0"/>
                <a:cs typeface="Arial" panose="020B0604020202020204" pitchFamily="34" charset="0"/>
              </a:rPr>
              <a:t>assessment also increased given that total taxable wages are projected to rise as the economy begins to recover and the high socialization of costs that could not be charged through individual employer experience rating increases.</a:t>
            </a:r>
          </a:p>
          <a:p>
            <a:pPr marL="800100" lvl="1" indent="-342900">
              <a:spcAft>
                <a:spcPts val="1200"/>
              </a:spcAft>
              <a:buFont typeface="Symbol" panose="05050102010706020507" pitchFamily="18" charset="2"/>
              <a:buChar char=""/>
            </a:pP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Employer s</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olvency assessment =  average taxable wages</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X </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solvency reserve ratio </a:t>
            </a:r>
          </a:p>
          <a:p>
            <a:pPr marL="1257300" lvl="2" indent="-342900">
              <a:spcAft>
                <a:spcPts val="1200"/>
              </a:spcAft>
              <a:buFont typeface="Symbol" panose="05050102010706020507" pitchFamily="18" charset="2"/>
              <a:buChar char=""/>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Solvency ratio = closing balance of the solvency account</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average combined annual taxable payrolls over the last three years </a:t>
            </a:r>
          </a:p>
        </p:txBody>
      </p:sp>
    </p:spTree>
    <p:extLst>
      <p:ext uri="{BB962C8B-B14F-4D97-AF65-F5344CB8AC3E}">
        <p14:creationId xmlns:p14="http://schemas.microsoft.com/office/powerpoint/2010/main" val="2905865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16E187-579A-3742-A208-D7BC9C50AF55}"/>
              </a:ext>
            </a:extLst>
          </p:cNvPr>
          <p:cNvSpPr>
            <a:spLocks noGrp="1"/>
          </p:cNvSpPr>
          <p:nvPr>
            <p:ph type="title"/>
          </p:nvPr>
        </p:nvSpPr>
        <p:spPr>
          <a:xfrm>
            <a:off x="2403655" y="640655"/>
            <a:ext cx="8783457" cy="541575"/>
          </a:xfrm>
        </p:spPr>
        <p:txBody>
          <a:bodyPr>
            <a:noAutofit/>
          </a:bodyPr>
          <a:lstStyle/>
          <a:p>
            <a:r>
              <a:rPr lang="en-US" sz="4000" dirty="0">
                <a:solidFill>
                  <a:schemeClr val="bg1"/>
                </a:solidFill>
                <a:cs typeface="Calibri Light"/>
              </a:rPr>
              <a:t>Experience Ratings and Solvency</a:t>
            </a:r>
            <a:r>
              <a:rPr lang="en-US" sz="4000" i="1" dirty="0">
                <a:cs typeface="Calibri Light"/>
              </a:rPr>
              <a:t/>
            </a:r>
            <a:br>
              <a:rPr lang="en-US" sz="4000" i="1" dirty="0">
                <a:cs typeface="Calibri Light"/>
              </a:rPr>
            </a:br>
            <a:endParaRPr lang="en-US" sz="4000" i="1" dirty="0">
              <a:solidFill>
                <a:schemeClr val="bg1"/>
              </a:solidFill>
              <a:cs typeface="Calibri Light"/>
            </a:endParaRPr>
          </a:p>
        </p:txBody>
      </p:sp>
      <p:sp>
        <p:nvSpPr>
          <p:cNvPr id="5" name="Slide Number Placeholder 4">
            <a:extLst>
              <a:ext uri="{FF2B5EF4-FFF2-40B4-BE49-F238E27FC236}">
                <a16:creationId xmlns:a16="http://schemas.microsoft.com/office/drawing/2014/main" id="{D9F0ADF2-E0F6-8A4C-ACEB-7B86C7E7F4B5}"/>
              </a:ext>
            </a:extLst>
          </p:cNvPr>
          <p:cNvSpPr>
            <a:spLocks noGrp="1"/>
          </p:cNvSpPr>
          <p:nvPr>
            <p:ph type="sldNum" sz="quarter" idx="4"/>
          </p:nvPr>
        </p:nvSpPr>
        <p:spPr>
          <a:xfrm>
            <a:off x="10403345" y="6362144"/>
            <a:ext cx="1543050" cy="365125"/>
          </a:xfrm>
        </p:spPr>
        <p:txBody>
          <a:bodyPr/>
          <a:lstStyle/>
          <a:p>
            <a:pPr>
              <a:defRPr/>
            </a:pPr>
            <a:fld id="{ADB5EE19-2DDD-0949-9666-AAFFBAB67E53}" type="slidenum">
              <a:rPr lang="en-US" smtClean="0">
                <a:solidFill>
                  <a:srgbClr val="14558F"/>
                </a:solidFill>
                <a:latin typeface="Arial"/>
              </a:rPr>
              <a:pPr>
                <a:defRPr/>
              </a:pPr>
              <a:t>11</a:t>
            </a:fld>
            <a:endParaRPr lang="en-US">
              <a:solidFill>
                <a:srgbClr val="14558F"/>
              </a:solidFill>
              <a:latin typeface="Arial"/>
            </a:endParaRPr>
          </a:p>
        </p:txBody>
      </p:sp>
      <p:cxnSp>
        <p:nvCxnSpPr>
          <p:cNvPr id="15" name="Straight Arrow Connector 14">
            <a:extLst>
              <a:ext uri="{FF2B5EF4-FFF2-40B4-BE49-F238E27FC236}">
                <a16:creationId xmlns:a16="http://schemas.microsoft.com/office/drawing/2014/main" id="{47FF273F-8BAA-4426-87B5-78F58CACF69C}"/>
              </a:ext>
            </a:extLst>
          </p:cNvPr>
          <p:cNvCxnSpPr>
            <a:cxnSpLocks/>
          </p:cNvCxnSpPr>
          <p:nvPr/>
        </p:nvCxnSpPr>
        <p:spPr>
          <a:xfrm>
            <a:off x="7326993" y="13954801"/>
            <a:ext cx="0" cy="55506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FDBC75F-21EF-496B-A92E-DFE4C14DFCDD}"/>
              </a:ext>
            </a:extLst>
          </p:cNvPr>
          <p:cNvCxnSpPr>
            <a:cxnSpLocks/>
          </p:cNvCxnSpPr>
          <p:nvPr/>
        </p:nvCxnSpPr>
        <p:spPr>
          <a:xfrm>
            <a:off x="12517056" y="14005767"/>
            <a:ext cx="0" cy="541553"/>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21D9DF7-F866-41F3-958C-E3306C466F50}"/>
              </a:ext>
            </a:extLst>
          </p:cNvPr>
          <p:cNvCxnSpPr>
            <a:cxnSpLocks/>
          </p:cNvCxnSpPr>
          <p:nvPr/>
        </p:nvCxnSpPr>
        <p:spPr>
          <a:xfrm>
            <a:off x="19366741" y="9571391"/>
            <a:ext cx="23108" cy="527786"/>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DF15E36-76CD-41D6-A9AF-628383F5CD8A}"/>
              </a:ext>
            </a:extLst>
          </p:cNvPr>
          <p:cNvCxnSpPr>
            <a:cxnSpLocks/>
          </p:cNvCxnSpPr>
          <p:nvPr/>
        </p:nvCxnSpPr>
        <p:spPr>
          <a:xfrm>
            <a:off x="22260015" y="13994546"/>
            <a:ext cx="279103" cy="547344"/>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FDBC75F-21EF-496B-A92E-DFE4C14DFCDD}"/>
              </a:ext>
            </a:extLst>
          </p:cNvPr>
          <p:cNvCxnSpPr>
            <a:cxnSpLocks/>
          </p:cNvCxnSpPr>
          <p:nvPr/>
        </p:nvCxnSpPr>
        <p:spPr>
          <a:xfrm flipH="1">
            <a:off x="17808298" y="13974895"/>
            <a:ext cx="94421" cy="555323"/>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1" name="Arrow: Left-Right 19">
            <a:extLst>
              <a:ext uri="{FF2B5EF4-FFF2-40B4-BE49-F238E27FC236}">
                <a16:creationId xmlns:a16="http://schemas.microsoft.com/office/drawing/2014/main" id="{F2B3B5B4-829E-D64E-83EB-F14137D8E239}"/>
              </a:ext>
            </a:extLst>
          </p:cNvPr>
          <p:cNvSpPr/>
          <p:nvPr/>
        </p:nvSpPr>
        <p:spPr>
          <a:xfrm>
            <a:off x="4569262" y="2680267"/>
            <a:ext cx="2881678" cy="815161"/>
          </a:xfrm>
          <a:prstGeom prst="leftRightArrow">
            <a:avLst/>
          </a:prstGeom>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EF798F2-02F1-5F4E-BA2A-83067CBDBEC1}"/>
              </a:ext>
            </a:extLst>
          </p:cNvPr>
          <p:cNvSpPr txBox="1"/>
          <p:nvPr/>
        </p:nvSpPr>
        <p:spPr>
          <a:xfrm>
            <a:off x="8541378" y="5408037"/>
            <a:ext cx="1713329" cy="954107"/>
          </a:xfrm>
          <a:prstGeom prst="rect">
            <a:avLst/>
          </a:prstGeom>
          <a:noFill/>
        </p:spPr>
        <p:txBody>
          <a:bodyPr wrap="square" rtlCol="0">
            <a:spAutoFit/>
          </a:bodyPr>
          <a:lstStyle/>
          <a:p>
            <a:pPr algn="ctr"/>
            <a:r>
              <a:rPr lang="en-US" sz="1400">
                <a:solidFill>
                  <a:srgbClr val="00B050"/>
                </a:solidFill>
                <a:latin typeface="Arial" panose="020B0604020202020204" pitchFamily="34" charset="0"/>
                <a:cs typeface="Arial" panose="020B0604020202020204" pitchFamily="34" charset="0"/>
              </a:rPr>
              <a:t>…and solvency assessment acts like experience, but is generally small </a:t>
            </a:r>
          </a:p>
        </p:txBody>
      </p:sp>
      <p:graphicFrame>
        <p:nvGraphicFramePr>
          <p:cNvPr id="14" name="Table 8">
            <a:extLst>
              <a:ext uri="{FF2B5EF4-FFF2-40B4-BE49-F238E27FC236}">
                <a16:creationId xmlns:a16="http://schemas.microsoft.com/office/drawing/2014/main" id="{F32CBFB0-F2E5-0E4C-BBC4-6E0541372508}"/>
              </a:ext>
            </a:extLst>
          </p:cNvPr>
          <p:cNvGraphicFramePr>
            <a:graphicFrameLocks noGrp="1"/>
          </p:cNvGraphicFramePr>
          <p:nvPr>
            <p:extLst>
              <p:ext uri="{D42A27DB-BD31-4B8C-83A1-F6EECF244321}">
                <p14:modId xmlns:p14="http://schemas.microsoft.com/office/powerpoint/2010/main" val="1187198093"/>
              </p:ext>
            </p:extLst>
          </p:nvPr>
        </p:nvGraphicFramePr>
        <p:xfrm>
          <a:off x="1765118" y="3968740"/>
          <a:ext cx="5727700" cy="2372360"/>
        </p:xfrm>
        <a:graphic>
          <a:graphicData uri="http://schemas.openxmlformats.org/drawingml/2006/table">
            <a:tbl>
              <a:tblPr firstRow="1" bandRow="1">
                <a:tableStyleId>{5C22544A-7EE6-4342-B048-85BDC9FD1C3A}</a:tableStyleId>
              </a:tblPr>
              <a:tblGrid>
                <a:gridCol w="2810586">
                  <a:extLst>
                    <a:ext uri="{9D8B030D-6E8A-4147-A177-3AD203B41FA5}">
                      <a16:colId xmlns:a16="http://schemas.microsoft.com/office/drawing/2014/main" val="2744398527"/>
                    </a:ext>
                  </a:extLst>
                </a:gridCol>
                <a:gridCol w="702733">
                  <a:extLst>
                    <a:ext uri="{9D8B030D-6E8A-4147-A177-3AD203B41FA5}">
                      <a16:colId xmlns:a16="http://schemas.microsoft.com/office/drawing/2014/main" val="2206403375"/>
                    </a:ext>
                  </a:extLst>
                </a:gridCol>
                <a:gridCol w="745414">
                  <a:extLst>
                    <a:ext uri="{9D8B030D-6E8A-4147-A177-3AD203B41FA5}">
                      <a16:colId xmlns:a16="http://schemas.microsoft.com/office/drawing/2014/main" val="4052896669"/>
                    </a:ext>
                  </a:extLst>
                </a:gridCol>
                <a:gridCol w="660400">
                  <a:extLst>
                    <a:ext uri="{9D8B030D-6E8A-4147-A177-3AD203B41FA5}">
                      <a16:colId xmlns:a16="http://schemas.microsoft.com/office/drawing/2014/main" val="621145932"/>
                    </a:ext>
                  </a:extLst>
                </a:gridCol>
                <a:gridCol w="808567">
                  <a:extLst>
                    <a:ext uri="{9D8B030D-6E8A-4147-A177-3AD203B41FA5}">
                      <a16:colId xmlns:a16="http://schemas.microsoft.com/office/drawing/2014/main" val="4000683828"/>
                    </a:ext>
                  </a:extLst>
                </a:gridCol>
              </a:tblGrid>
              <a:tr h="370840">
                <a:tc>
                  <a:txBody>
                    <a:bodyPr/>
                    <a:lstStyle/>
                    <a:p>
                      <a:r>
                        <a:rPr lang="en-US" sz="1400" b="1">
                          <a:solidFill>
                            <a:schemeClr val="tx1"/>
                          </a:solidFill>
                        </a:rPr>
                        <a:t>Employer Account Reserve Percentages</a:t>
                      </a:r>
                    </a:p>
                  </a:txBody>
                  <a:tcPr/>
                </a:tc>
                <a:tc>
                  <a:txBody>
                    <a:bodyPr/>
                    <a:lstStyle/>
                    <a:p>
                      <a:r>
                        <a:rPr lang="en-US" sz="1400">
                          <a:solidFill>
                            <a:schemeClr val="tx1"/>
                          </a:solidFill>
                        </a:rPr>
                        <a:t>D</a:t>
                      </a:r>
                    </a:p>
                  </a:txBody>
                  <a:tcPr/>
                </a:tc>
                <a:tc>
                  <a:txBody>
                    <a:bodyPr/>
                    <a:lstStyle/>
                    <a:p>
                      <a:r>
                        <a:rPr lang="en-US" sz="1400">
                          <a:solidFill>
                            <a:schemeClr val="tx1"/>
                          </a:solidFill>
                        </a:rPr>
                        <a:t>E</a:t>
                      </a:r>
                    </a:p>
                  </a:txBody>
                  <a:tcPr/>
                </a:tc>
                <a:tc>
                  <a:txBody>
                    <a:bodyPr/>
                    <a:lstStyle/>
                    <a:p>
                      <a:r>
                        <a:rPr lang="en-US" sz="1400">
                          <a:solidFill>
                            <a:schemeClr val="tx1"/>
                          </a:solidFill>
                        </a:rPr>
                        <a:t>F</a:t>
                      </a:r>
                    </a:p>
                  </a:txBody>
                  <a:tcPr/>
                </a:tc>
                <a:tc>
                  <a:txBody>
                    <a:bodyPr/>
                    <a:lstStyle/>
                    <a:p>
                      <a:r>
                        <a:rPr lang="en-US" sz="1400">
                          <a:solidFill>
                            <a:schemeClr val="tx1"/>
                          </a:solidFill>
                        </a:rPr>
                        <a:t>G</a:t>
                      </a:r>
                    </a:p>
                  </a:txBody>
                  <a:tcPr/>
                </a:tc>
                <a:extLst>
                  <a:ext uri="{0D108BD9-81ED-4DB2-BD59-A6C34878D82A}">
                    <a16:rowId xmlns:a16="http://schemas.microsoft.com/office/drawing/2014/main" val="3316813280"/>
                  </a:ext>
                </a:extLst>
              </a:tr>
              <a:tr h="370840">
                <a:tc>
                  <a:txBody>
                    <a:bodyPr/>
                    <a:lstStyle/>
                    <a:p>
                      <a:r>
                        <a:rPr lang="en-US" sz="1400"/>
                        <a:t>17.0 or more</a:t>
                      </a:r>
                    </a:p>
                  </a:txBody>
                  <a:tcPr/>
                </a:tc>
                <a:tc>
                  <a:txBody>
                    <a:bodyPr/>
                    <a:lstStyle/>
                    <a:p>
                      <a:r>
                        <a:rPr lang="en-US" sz="1400"/>
                        <a:t>0.84</a:t>
                      </a:r>
                    </a:p>
                  </a:txBody>
                  <a:tcPr/>
                </a:tc>
                <a:tc>
                  <a:txBody>
                    <a:bodyPr/>
                    <a:lstStyle/>
                    <a:p>
                      <a:r>
                        <a:rPr lang="en-US" sz="1400"/>
                        <a:t>0.94</a:t>
                      </a:r>
                    </a:p>
                  </a:txBody>
                  <a:tcPr/>
                </a:tc>
                <a:tc>
                  <a:txBody>
                    <a:bodyPr/>
                    <a:lstStyle/>
                    <a:p>
                      <a:r>
                        <a:rPr lang="en-US" sz="1400"/>
                        <a:t>1.07</a:t>
                      </a:r>
                    </a:p>
                  </a:txBody>
                  <a:tcPr/>
                </a:tc>
                <a:tc>
                  <a:txBody>
                    <a:bodyPr/>
                    <a:lstStyle/>
                    <a:p>
                      <a:r>
                        <a:rPr lang="en-US" sz="1400"/>
                        <a:t>1.21</a:t>
                      </a:r>
                    </a:p>
                  </a:txBody>
                  <a:tcPr/>
                </a:tc>
                <a:extLst>
                  <a:ext uri="{0D108BD9-81ED-4DB2-BD59-A6C34878D82A}">
                    <a16:rowId xmlns:a16="http://schemas.microsoft.com/office/drawing/2014/main" val="790334700"/>
                  </a:ext>
                </a:extLst>
              </a:tr>
              <a:tr h="370840">
                <a:tc>
                  <a:txBody>
                    <a:bodyPr/>
                    <a:lstStyle/>
                    <a:p>
                      <a:r>
                        <a:rPr lang="en-US" sz="1400"/>
                        <a:t>&gt;14.0 but less than 15.0</a:t>
                      </a:r>
                    </a:p>
                  </a:txBody>
                  <a:tcPr/>
                </a:tc>
                <a:tc>
                  <a:txBody>
                    <a:bodyPr/>
                    <a:lstStyle/>
                    <a:p>
                      <a:r>
                        <a:rPr lang="en-US" sz="1400"/>
                        <a:t>1.18</a:t>
                      </a:r>
                    </a:p>
                  </a:txBody>
                  <a:tcPr/>
                </a:tc>
                <a:tc>
                  <a:txBody>
                    <a:bodyPr/>
                    <a:lstStyle/>
                    <a:p>
                      <a:r>
                        <a:rPr lang="en-US" sz="1400" dirty="0"/>
                        <a:t>1.34</a:t>
                      </a:r>
                    </a:p>
                  </a:txBody>
                  <a:tcPr/>
                </a:tc>
                <a:tc>
                  <a:txBody>
                    <a:bodyPr/>
                    <a:lstStyle/>
                    <a:p>
                      <a:r>
                        <a:rPr lang="en-US" sz="1400"/>
                        <a:t>1.53</a:t>
                      </a:r>
                    </a:p>
                  </a:txBody>
                  <a:tcPr/>
                </a:tc>
                <a:tc>
                  <a:txBody>
                    <a:bodyPr/>
                    <a:lstStyle/>
                    <a:p>
                      <a:r>
                        <a:rPr lang="en-US" sz="1400"/>
                        <a:t>1.73</a:t>
                      </a:r>
                    </a:p>
                  </a:txBody>
                  <a:tcPr/>
                </a:tc>
                <a:extLst>
                  <a:ext uri="{0D108BD9-81ED-4DB2-BD59-A6C34878D82A}">
                    <a16:rowId xmlns:a16="http://schemas.microsoft.com/office/drawing/2014/main" val="109123031"/>
                  </a:ext>
                </a:extLst>
              </a:tr>
              <a:tr h="370840">
                <a:tc>
                  <a:txBody>
                    <a:bodyPr/>
                    <a:lstStyle/>
                    <a:p>
                      <a:r>
                        <a:rPr lang="en-US" sz="1400"/>
                        <a:t>&gt;10.0 but less than 10.5</a:t>
                      </a:r>
                    </a:p>
                  </a:txBody>
                  <a:tcPr/>
                </a:tc>
                <a:tc>
                  <a:txBody>
                    <a:bodyPr/>
                    <a:lstStyle/>
                    <a:p>
                      <a:r>
                        <a:rPr lang="en-US" sz="1400"/>
                        <a:t>2.25</a:t>
                      </a:r>
                    </a:p>
                  </a:txBody>
                  <a:tcPr/>
                </a:tc>
                <a:tc>
                  <a:txBody>
                    <a:bodyPr/>
                    <a:lstStyle/>
                    <a:p>
                      <a:r>
                        <a:rPr lang="en-US" sz="1400"/>
                        <a:t>2.56</a:t>
                      </a:r>
                    </a:p>
                  </a:txBody>
                  <a:tcPr/>
                </a:tc>
                <a:tc>
                  <a:txBody>
                    <a:bodyPr/>
                    <a:lstStyle/>
                    <a:p>
                      <a:r>
                        <a:rPr lang="en-US" sz="1400"/>
                        <a:t>2.91</a:t>
                      </a:r>
                    </a:p>
                  </a:txBody>
                  <a:tcPr/>
                </a:tc>
                <a:tc>
                  <a:txBody>
                    <a:bodyPr/>
                    <a:lstStyle/>
                    <a:p>
                      <a:r>
                        <a:rPr lang="en-US" sz="1400"/>
                        <a:t>3.30</a:t>
                      </a:r>
                    </a:p>
                  </a:txBody>
                  <a:tcPr/>
                </a:tc>
                <a:extLst>
                  <a:ext uri="{0D108BD9-81ED-4DB2-BD59-A6C34878D82A}">
                    <a16:rowId xmlns:a16="http://schemas.microsoft.com/office/drawing/2014/main" val="4277995181"/>
                  </a:ext>
                </a:extLst>
              </a:tr>
              <a:tr h="370840">
                <a:tc>
                  <a:txBody>
                    <a:bodyPr/>
                    <a:lstStyle/>
                    <a:p>
                      <a:r>
                        <a:rPr lang="en-US" sz="1400"/>
                        <a:t>&gt;1.5 but less than 2.0</a:t>
                      </a:r>
                    </a:p>
                  </a:txBody>
                  <a:tcPr/>
                </a:tc>
                <a:tc>
                  <a:txBody>
                    <a:bodyPr/>
                    <a:lstStyle/>
                    <a:p>
                      <a:r>
                        <a:rPr lang="en-US" sz="1400"/>
                        <a:t>4.26</a:t>
                      </a:r>
                    </a:p>
                  </a:txBody>
                  <a:tcPr/>
                </a:tc>
                <a:tc>
                  <a:txBody>
                    <a:bodyPr/>
                    <a:lstStyle/>
                    <a:p>
                      <a:r>
                        <a:rPr lang="en-US" sz="1400"/>
                        <a:t>4.84</a:t>
                      </a:r>
                    </a:p>
                  </a:txBody>
                  <a:tcPr/>
                </a:tc>
                <a:tc>
                  <a:txBody>
                    <a:bodyPr/>
                    <a:lstStyle/>
                    <a:p>
                      <a:r>
                        <a:rPr lang="en-US" sz="1400"/>
                        <a:t>5.50</a:t>
                      </a:r>
                    </a:p>
                  </a:txBody>
                  <a:tcPr/>
                </a:tc>
                <a:tc>
                  <a:txBody>
                    <a:bodyPr/>
                    <a:lstStyle/>
                    <a:p>
                      <a:r>
                        <a:rPr lang="en-US" sz="1400"/>
                        <a:t>6.25</a:t>
                      </a:r>
                    </a:p>
                  </a:txBody>
                  <a:tcPr/>
                </a:tc>
                <a:extLst>
                  <a:ext uri="{0D108BD9-81ED-4DB2-BD59-A6C34878D82A}">
                    <a16:rowId xmlns:a16="http://schemas.microsoft.com/office/drawing/2014/main" val="1941802552"/>
                  </a:ext>
                </a:extLst>
              </a:tr>
              <a:tr h="370840">
                <a:tc>
                  <a:txBody>
                    <a:bodyPr/>
                    <a:lstStyle/>
                    <a:p>
                      <a:r>
                        <a:rPr lang="en-US" sz="1400"/>
                        <a:t>Negative, from -3.0 to -5.0</a:t>
                      </a:r>
                    </a:p>
                  </a:txBody>
                  <a:tcPr/>
                </a:tc>
                <a:tc>
                  <a:txBody>
                    <a:bodyPr/>
                    <a:lstStyle/>
                    <a:p>
                      <a:r>
                        <a:rPr lang="en-US" sz="1400"/>
                        <a:t>7.27</a:t>
                      </a:r>
                    </a:p>
                  </a:txBody>
                  <a:tcPr/>
                </a:tc>
                <a:tc>
                  <a:txBody>
                    <a:bodyPr/>
                    <a:lstStyle/>
                    <a:p>
                      <a:r>
                        <a:rPr lang="en-US" sz="1400"/>
                        <a:t>8.26</a:t>
                      </a:r>
                    </a:p>
                  </a:txBody>
                  <a:tcPr/>
                </a:tc>
                <a:tc>
                  <a:txBody>
                    <a:bodyPr/>
                    <a:lstStyle/>
                    <a:p>
                      <a:r>
                        <a:rPr lang="en-US" sz="1400"/>
                        <a:t>9.38</a:t>
                      </a:r>
                    </a:p>
                  </a:txBody>
                  <a:tcPr/>
                </a:tc>
                <a:tc>
                  <a:txBody>
                    <a:bodyPr/>
                    <a:lstStyle/>
                    <a:p>
                      <a:r>
                        <a:rPr lang="en-US" sz="1400" dirty="0"/>
                        <a:t>10.66</a:t>
                      </a:r>
                    </a:p>
                  </a:txBody>
                  <a:tcPr/>
                </a:tc>
                <a:extLst>
                  <a:ext uri="{0D108BD9-81ED-4DB2-BD59-A6C34878D82A}">
                    <a16:rowId xmlns:a16="http://schemas.microsoft.com/office/drawing/2014/main" val="3194882314"/>
                  </a:ext>
                </a:extLst>
              </a:tr>
            </a:tbl>
          </a:graphicData>
        </a:graphic>
      </p:graphicFrame>
      <p:sp>
        <p:nvSpPr>
          <p:cNvPr id="16" name="Arrow: Down 17">
            <a:extLst>
              <a:ext uri="{FF2B5EF4-FFF2-40B4-BE49-F238E27FC236}">
                <a16:creationId xmlns:a16="http://schemas.microsoft.com/office/drawing/2014/main" id="{F4C7BF3D-22AC-3640-BB12-72EBFD5EA9EC}"/>
              </a:ext>
            </a:extLst>
          </p:cNvPr>
          <p:cNvSpPr/>
          <p:nvPr/>
        </p:nvSpPr>
        <p:spPr>
          <a:xfrm>
            <a:off x="9099731" y="5321911"/>
            <a:ext cx="618497" cy="121211"/>
          </a:xfrm>
          <a:prstGeom prst="downArrow">
            <a:avLst>
              <a:gd name="adj1" fmla="val 50000"/>
              <a:gd name="adj2" fmla="val 68530"/>
            </a:avLst>
          </a:prstGeom>
          <a:solidFill>
            <a:srgbClr val="00B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B955A86-810F-584F-B1FB-8B9EAE586416}"/>
              </a:ext>
            </a:extLst>
          </p:cNvPr>
          <p:cNvSpPr txBox="1"/>
          <p:nvPr/>
        </p:nvSpPr>
        <p:spPr>
          <a:xfrm>
            <a:off x="7584604" y="3927377"/>
            <a:ext cx="2586584" cy="523220"/>
          </a:xfrm>
          <a:prstGeom prst="rect">
            <a:avLst/>
          </a:prstGeom>
          <a:noFill/>
        </p:spPr>
        <p:txBody>
          <a:bodyPr wrap="square" rtlCol="0">
            <a:spAutoFit/>
          </a:bodyPr>
          <a:lstStyle/>
          <a:p>
            <a:r>
              <a:rPr lang="en-US" sz="1400">
                <a:solidFill>
                  <a:srgbClr val="CC0000"/>
                </a:solidFill>
                <a:latin typeface="Arial" panose="020B0604020202020204" pitchFamily="34" charset="0"/>
                <a:cs typeface="Arial" panose="020B0604020202020204" pitchFamily="34" charset="0"/>
              </a:rPr>
              <a:t>…While experience moves them up and down the table</a:t>
            </a:r>
          </a:p>
        </p:txBody>
      </p:sp>
      <p:sp>
        <p:nvSpPr>
          <p:cNvPr id="18" name="Content Placeholder 1">
            <a:extLst>
              <a:ext uri="{FF2B5EF4-FFF2-40B4-BE49-F238E27FC236}">
                <a16:creationId xmlns:a16="http://schemas.microsoft.com/office/drawing/2014/main" id="{39A0A3C8-FD00-1844-90C6-D462AF387288}"/>
              </a:ext>
            </a:extLst>
          </p:cNvPr>
          <p:cNvSpPr txBox="1">
            <a:spLocks/>
          </p:cNvSpPr>
          <p:nvPr/>
        </p:nvSpPr>
        <p:spPr>
          <a:xfrm>
            <a:off x="1789485" y="1533804"/>
            <a:ext cx="8166548" cy="9738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b="1">
                <a:latin typeface="Arial"/>
                <a:cs typeface="Arial"/>
              </a:rPr>
              <a:t>Reserve Ratio system:</a:t>
            </a:r>
            <a:r>
              <a:rPr lang="en-US" sz="1600">
                <a:latin typeface="Arial"/>
                <a:cs typeface="Arial"/>
              </a:rPr>
              <a:t> In general, employer’s rates reflect the general state of the fund as well as the employer’s individual experience</a:t>
            </a:r>
            <a:endParaRPr lang="en-US" sz="1600" dirty="0"/>
          </a:p>
        </p:txBody>
      </p:sp>
      <p:sp>
        <p:nvSpPr>
          <p:cNvPr id="19" name="TextBox 18">
            <a:extLst>
              <a:ext uri="{FF2B5EF4-FFF2-40B4-BE49-F238E27FC236}">
                <a16:creationId xmlns:a16="http://schemas.microsoft.com/office/drawing/2014/main" id="{4F61C15A-3E2F-2740-9EAA-7BF107AB87E9}"/>
              </a:ext>
            </a:extLst>
          </p:cNvPr>
          <p:cNvSpPr txBox="1"/>
          <p:nvPr/>
        </p:nvSpPr>
        <p:spPr>
          <a:xfrm>
            <a:off x="4230441" y="2185108"/>
            <a:ext cx="3767945" cy="523220"/>
          </a:xfrm>
          <a:prstGeom prst="rect">
            <a:avLst/>
          </a:prstGeom>
          <a:noFill/>
        </p:spPr>
        <p:txBody>
          <a:bodyPr wrap="square" rtlCol="0">
            <a:spAutoFit/>
          </a:bodyPr>
          <a:lstStyle/>
          <a:p>
            <a:pPr algn="ctr"/>
            <a:r>
              <a:rPr lang="en-US" sz="1400">
                <a:solidFill>
                  <a:schemeClr val="accent2">
                    <a:lumMod val="50000"/>
                  </a:schemeClr>
                </a:solidFill>
                <a:latin typeface="Arial" panose="020B0604020202020204" pitchFamily="34" charset="0"/>
                <a:cs typeface="Arial" panose="020B0604020202020204" pitchFamily="34" charset="0"/>
              </a:rPr>
              <a:t>Changes in the UI Fund’s total solvency moves employers across the table…</a:t>
            </a:r>
          </a:p>
        </p:txBody>
      </p:sp>
      <p:sp>
        <p:nvSpPr>
          <p:cNvPr id="20" name="Arrow: Up-Down 20">
            <a:extLst>
              <a:ext uri="{FF2B5EF4-FFF2-40B4-BE49-F238E27FC236}">
                <a16:creationId xmlns:a16="http://schemas.microsoft.com/office/drawing/2014/main" id="{7244D636-BCB7-5E43-B80A-8996F64B8CBF}"/>
              </a:ext>
            </a:extLst>
          </p:cNvPr>
          <p:cNvSpPr/>
          <p:nvPr/>
        </p:nvSpPr>
        <p:spPr>
          <a:xfrm>
            <a:off x="7731755" y="4651244"/>
            <a:ext cx="618497" cy="1376137"/>
          </a:xfrm>
          <a:prstGeom prst="upDownArrow">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7BD9531A-A4EC-1046-A990-D9DB862836CD}"/>
              </a:ext>
            </a:extLst>
          </p:cNvPr>
          <p:cNvSpPr txBox="1"/>
          <p:nvPr/>
        </p:nvSpPr>
        <p:spPr>
          <a:xfrm>
            <a:off x="1652121" y="3481694"/>
            <a:ext cx="3382591" cy="523220"/>
          </a:xfrm>
          <a:prstGeom prst="rect">
            <a:avLst/>
          </a:prstGeom>
          <a:noFill/>
        </p:spPr>
        <p:txBody>
          <a:bodyPr wrap="square" rtlCol="0">
            <a:spAutoFit/>
          </a:bodyPr>
          <a:lstStyle/>
          <a:p>
            <a:r>
              <a:rPr lang="en-US" sz="1400" u="sng">
                <a:latin typeface="Arial" panose="020B0604020202020204" pitchFamily="34" charset="0"/>
                <a:cs typeface="Arial" panose="020B0604020202020204" pitchFamily="34" charset="0"/>
              </a:rPr>
              <a:t>Table of Employer Contribution Ratios by Reserve % and Schedule</a:t>
            </a:r>
          </a:p>
        </p:txBody>
      </p:sp>
    </p:spTree>
    <p:extLst>
      <p:ext uri="{BB962C8B-B14F-4D97-AF65-F5344CB8AC3E}">
        <p14:creationId xmlns:p14="http://schemas.microsoft.com/office/powerpoint/2010/main" val="2874559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16E187-579A-3742-A208-D7BC9C50AF55}"/>
              </a:ext>
            </a:extLst>
          </p:cNvPr>
          <p:cNvSpPr>
            <a:spLocks noGrp="1"/>
          </p:cNvSpPr>
          <p:nvPr>
            <p:ph type="title"/>
          </p:nvPr>
        </p:nvSpPr>
        <p:spPr>
          <a:xfrm>
            <a:off x="2403655" y="640655"/>
            <a:ext cx="8783457" cy="541575"/>
          </a:xfrm>
        </p:spPr>
        <p:txBody>
          <a:bodyPr>
            <a:noAutofit/>
          </a:bodyPr>
          <a:lstStyle/>
          <a:p>
            <a:r>
              <a:rPr lang="en-US" sz="4000" dirty="0">
                <a:solidFill>
                  <a:schemeClr val="bg1"/>
                </a:solidFill>
                <a:cs typeface="Calibri Light"/>
              </a:rPr>
              <a:t>Effects of UI Legislation on Charging</a:t>
            </a:r>
            <a:r>
              <a:rPr lang="en-US" sz="4000" i="1" dirty="0">
                <a:cs typeface="Calibri Light"/>
              </a:rPr>
              <a:t/>
            </a:r>
            <a:br>
              <a:rPr lang="en-US" sz="4000" i="1" dirty="0">
                <a:cs typeface="Calibri Light"/>
              </a:rPr>
            </a:br>
            <a:endParaRPr lang="en-US" sz="4000" i="1" dirty="0">
              <a:solidFill>
                <a:schemeClr val="bg1"/>
              </a:solidFill>
              <a:cs typeface="Calibri Light"/>
            </a:endParaRPr>
          </a:p>
        </p:txBody>
      </p:sp>
      <p:sp>
        <p:nvSpPr>
          <p:cNvPr id="5" name="Slide Number Placeholder 4">
            <a:extLst>
              <a:ext uri="{FF2B5EF4-FFF2-40B4-BE49-F238E27FC236}">
                <a16:creationId xmlns:a16="http://schemas.microsoft.com/office/drawing/2014/main" id="{D9F0ADF2-E0F6-8A4C-ACEB-7B86C7E7F4B5}"/>
              </a:ext>
            </a:extLst>
          </p:cNvPr>
          <p:cNvSpPr>
            <a:spLocks noGrp="1"/>
          </p:cNvSpPr>
          <p:nvPr>
            <p:ph type="sldNum" sz="quarter" idx="4"/>
          </p:nvPr>
        </p:nvSpPr>
        <p:spPr>
          <a:xfrm>
            <a:off x="10403345" y="6362144"/>
            <a:ext cx="1543050" cy="365125"/>
          </a:xfrm>
        </p:spPr>
        <p:txBody>
          <a:bodyPr/>
          <a:lstStyle/>
          <a:p>
            <a:pPr>
              <a:defRPr/>
            </a:pPr>
            <a:fld id="{ADB5EE19-2DDD-0949-9666-AAFFBAB67E53}" type="slidenum">
              <a:rPr lang="en-US" smtClean="0">
                <a:solidFill>
                  <a:srgbClr val="14558F"/>
                </a:solidFill>
                <a:latin typeface="Arial"/>
              </a:rPr>
              <a:pPr>
                <a:defRPr/>
              </a:pPr>
              <a:t>12</a:t>
            </a:fld>
            <a:endParaRPr lang="en-US">
              <a:solidFill>
                <a:srgbClr val="14558F"/>
              </a:solidFill>
              <a:latin typeface="Arial"/>
            </a:endParaRPr>
          </a:p>
        </p:txBody>
      </p:sp>
      <p:cxnSp>
        <p:nvCxnSpPr>
          <p:cNvPr id="15" name="Straight Arrow Connector 14">
            <a:extLst>
              <a:ext uri="{FF2B5EF4-FFF2-40B4-BE49-F238E27FC236}">
                <a16:creationId xmlns:a16="http://schemas.microsoft.com/office/drawing/2014/main" id="{47FF273F-8BAA-4426-87B5-78F58CACF69C}"/>
              </a:ext>
            </a:extLst>
          </p:cNvPr>
          <p:cNvCxnSpPr>
            <a:cxnSpLocks/>
          </p:cNvCxnSpPr>
          <p:nvPr/>
        </p:nvCxnSpPr>
        <p:spPr>
          <a:xfrm>
            <a:off x="7326993" y="13954801"/>
            <a:ext cx="0" cy="55506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FDBC75F-21EF-496B-A92E-DFE4C14DFCDD}"/>
              </a:ext>
            </a:extLst>
          </p:cNvPr>
          <p:cNvCxnSpPr>
            <a:cxnSpLocks/>
          </p:cNvCxnSpPr>
          <p:nvPr/>
        </p:nvCxnSpPr>
        <p:spPr>
          <a:xfrm>
            <a:off x="12517056" y="14005767"/>
            <a:ext cx="0" cy="541553"/>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21D9DF7-F866-41F3-958C-E3306C466F50}"/>
              </a:ext>
            </a:extLst>
          </p:cNvPr>
          <p:cNvCxnSpPr>
            <a:cxnSpLocks/>
          </p:cNvCxnSpPr>
          <p:nvPr/>
        </p:nvCxnSpPr>
        <p:spPr>
          <a:xfrm>
            <a:off x="19366741" y="9571391"/>
            <a:ext cx="23108" cy="527786"/>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DF15E36-76CD-41D6-A9AF-628383F5CD8A}"/>
              </a:ext>
            </a:extLst>
          </p:cNvPr>
          <p:cNvCxnSpPr>
            <a:cxnSpLocks/>
          </p:cNvCxnSpPr>
          <p:nvPr/>
        </p:nvCxnSpPr>
        <p:spPr>
          <a:xfrm>
            <a:off x="22260015" y="13994546"/>
            <a:ext cx="279103" cy="547344"/>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FDBC75F-21EF-496B-A92E-DFE4C14DFCDD}"/>
              </a:ext>
            </a:extLst>
          </p:cNvPr>
          <p:cNvCxnSpPr>
            <a:cxnSpLocks/>
          </p:cNvCxnSpPr>
          <p:nvPr/>
        </p:nvCxnSpPr>
        <p:spPr>
          <a:xfrm flipH="1">
            <a:off x="17808298" y="13974895"/>
            <a:ext cx="94421" cy="555323"/>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1" name="Arrow: Left-Right 24">
            <a:extLst>
              <a:ext uri="{FF2B5EF4-FFF2-40B4-BE49-F238E27FC236}">
                <a16:creationId xmlns:a16="http://schemas.microsoft.com/office/drawing/2014/main" id="{E7A42B25-6A83-3149-BB0E-A02364493357}"/>
              </a:ext>
            </a:extLst>
          </p:cNvPr>
          <p:cNvSpPr/>
          <p:nvPr/>
        </p:nvSpPr>
        <p:spPr>
          <a:xfrm>
            <a:off x="4704292" y="2540914"/>
            <a:ext cx="2881678" cy="815161"/>
          </a:xfrm>
          <a:prstGeom prst="leftRightArrow">
            <a:avLst/>
          </a:prstGeom>
          <a:solidFill>
            <a:srgbClr val="99CCFF">
              <a:alpha val="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Content Placeholder 1">
            <a:extLst>
              <a:ext uri="{FF2B5EF4-FFF2-40B4-BE49-F238E27FC236}">
                <a16:creationId xmlns:a16="http://schemas.microsoft.com/office/drawing/2014/main" id="{B6318B34-21E6-0946-9666-45230615C3F8}"/>
              </a:ext>
            </a:extLst>
          </p:cNvPr>
          <p:cNvSpPr txBox="1">
            <a:spLocks/>
          </p:cNvSpPr>
          <p:nvPr/>
        </p:nvSpPr>
        <p:spPr>
          <a:xfrm>
            <a:off x="1840885" y="1529828"/>
            <a:ext cx="8171537" cy="42643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a:latin typeface="Arial"/>
                <a:cs typeface="Arial"/>
              </a:rPr>
              <a:t>Results of charging COVID claims to  the  solvency account by legislation</a:t>
            </a:r>
          </a:p>
        </p:txBody>
      </p:sp>
      <p:sp>
        <p:nvSpPr>
          <p:cNvPr id="13" name="TextBox 12">
            <a:extLst>
              <a:ext uri="{FF2B5EF4-FFF2-40B4-BE49-F238E27FC236}">
                <a16:creationId xmlns:a16="http://schemas.microsoft.com/office/drawing/2014/main" id="{8105155C-A886-E445-8FF9-AEA606E6DBC9}"/>
              </a:ext>
            </a:extLst>
          </p:cNvPr>
          <p:cNvSpPr txBox="1"/>
          <p:nvPr/>
        </p:nvSpPr>
        <p:spPr>
          <a:xfrm>
            <a:off x="8613930" y="5099383"/>
            <a:ext cx="2025495" cy="1384995"/>
          </a:xfrm>
          <a:prstGeom prst="rect">
            <a:avLst/>
          </a:prstGeom>
          <a:noFill/>
        </p:spPr>
        <p:txBody>
          <a:bodyPr wrap="square" rtlCol="0">
            <a:spAutoFit/>
          </a:bodyPr>
          <a:lstStyle/>
          <a:p>
            <a:r>
              <a:rPr lang="en-US" sz="1400">
                <a:solidFill>
                  <a:srgbClr val="00B050"/>
                </a:solidFill>
                <a:latin typeface="Arial" panose="020B0604020202020204" pitchFamily="34" charset="0"/>
                <a:cs typeface="Arial" panose="020B0604020202020204" pitchFamily="34" charset="0"/>
              </a:rPr>
              <a:t>The assignment of COVID claims to the solvency assessment is pushing all employers noticeably down the table</a:t>
            </a:r>
          </a:p>
        </p:txBody>
      </p:sp>
      <p:sp>
        <p:nvSpPr>
          <p:cNvPr id="14" name="TextBox 13">
            <a:extLst>
              <a:ext uri="{FF2B5EF4-FFF2-40B4-BE49-F238E27FC236}">
                <a16:creationId xmlns:a16="http://schemas.microsoft.com/office/drawing/2014/main" id="{84CF3BB1-0B24-EB49-A57A-AACED52A0D18}"/>
              </a:ext>
            </a:extLst>
          </p:cNvPr>
          <p:cNvSpPr txBox="1"/>
          <p:nvPr/>
        </p:nvSpPr>
        <p:spPr>
          <a:xfrm>
            <a:off x="4527838" y="1854914"/>
            <a:ext cx="3738257" cy="523220"/>
          </a:xfrm>
          <a:prstGeom prst="rect">
            <a:avLst/>
          </a:prstGeom>
          <a:noFill/>
        </p:spPr>
        <p:txBody>
          <a:bodyPr wrap="square" rtlCol="0">
            <a:spAutoFit/>
          </a:bodyPr>
          <a:lstStyle/>
          <a:p>
            <a:r>
              <a:rPr lang="en-US" sz="1400">
                <a:solidFill>
                  <a:schemeClr val="accent2">
                    <a:lumMod val="50000"/>
                  </a:schemeClr>
                </a:solidFill>
                <a:latin typeface="Arial" panose="020B0604020202020204" pitchFamily="34" charset="0"/>
                <a:cs typeface="Arial" panose="020B0604020202020204" pitchFamily="34" charset="0"/>
              </a:rPr>
              <a:t>2021 legislation (bonding plan) prevented employers from moving across the table</a:t>
            </a:r>
          </a:p>
        </p:txBody>
      </p:sp>
      <p:sp>
        <p:nvSpPr>
          <p:cNvPr id="16" name="Octagon 15">
            <a:extLst>
              <a:ext uri="{FF2B5EF4-FFF2-40B4-BE49-F238E27FC236}">
                <a16:creationId xmlns:a16="http://schemas.microsoft.com/office/drawing/2014/main" id="{2BA6138F-C521-C34F-9F62-2F8A32477324}"/>
              </a:ext>
            </a:extLst>
          </p:cNvPr>
          <p:cNvSpPr/>
          <p:nvPr/>
        </p:nvSpPr>
        <p:spPr>
          <a:xfrm>
            <a:off x="5333497" y="2610816"/>
            <a:ext cx="681317" cy="636848"/>
          </a:xfrm>
          <a:prstGeom prst="oc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F90D0AC-38C3-B045-8CAE-A6FC4B6E7D70}"/>
              </a:ext>
            </a:extLst>
          </p:cNvPr>
          <p:cNvSpPr txBox="1"/>
          <p:nvPr/>
        </p:nvSpPr>
        <p:spPr>
          <a:xfrm>
            <a:off x="5316973" y="2764711"/>
            <a:ext cx="768385"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STOP</a:t>
            </a:r>
          </a:p>
        </p:txBody>
      </p:sp>
      <p:graphicFrame>
        <p:nvGraphicFramePr>
          <p:cNvPr id="18" name="Table 8">
            <a:extLst>
              <a:ext uri="{FF2B5EF4-FFF2-40B4-BE49-F238E27FC236}">
                <a16:creationId xmlns:a16="http://schemas.microsoft.com/office/drawing/2014/main" id="{4B69BB27-9D76-3244-A9DC-4607852855A1}"/>
              </a:ext>
            </a:extLst>
          </p:cNvPr>
          <p:cNvGraphicFramePr>
            <a:graphicFrameLocks noGrp="1"/>
          </p:cNvGraphicFramePr>
          <p:nvPr>
            <p:extLst>
              <p:ext uri="{D42A27DB-BD31-4B8C-83A1-F6EECF244321}">
                <p14:modId xmlns:p14="http://schemas.microsoft.com/office/powerpoint/2010/main" val="2648009119"/>
              </p:ext>
            </p:extLst>
          </p:nvPr>
        </p:nvGraphicFramePr>
        <p:xfrm>
          <a:off x="1893706" y="3843440"/>
          <a:ext cx="5727700" cy="2372360"/>
        </p:xfrm>
        <a:graphic>
          <a:graphicData uri="http://schemas.openxmlformats.org/drawingml/2006/table">
            <a:tbl>
              <a:tblPr firstRow="1" bandRow="1">
                <a:tableStyleId>{5C22544A-7EE6-4342-B048-85BDC9FD1C3A}</a:tableStyleId>
              </a:tblPr>
              <a:tblGrid>
                <a:gridCol w="2810586">
                  <a:extLst>
                    <a:ext uri="{9D8B030D-6E8A-4147-A177-3AD203B41FA5}">
                      <a16:colId xmlns:a16="http://schemas.microsoft.com/office/drawing/2014/main" val="2744398527"/>
                    </a:ext>
                  </a:extLst>
                </a:gridCol>
                <a:gridCol w="702733">
                  <a:extLst>
                    <a:ext uri="{9D8B030D-6E8A-4147-A177-3AD203B41FA5}">
                      <a16:colId xmlns:a16="http://schemas.microsoft.com/office/drawing/2014/main" val="2206403375"/>
                    </a:ext>
                  </a:extLst>
                </a:gridCol>
                <a:gridCol w="745414">
                  <a:extLst>
                    <a:ext uri="{9D8B030D-6E8A-4147-A177-3AD203B41FA5}">
                      <a16:colId xmlns:a16="http://schemas.microsoft.com/office/drawing/2014/main" val="4052896669"/>
                    </a:ext>
                  </a:extLst>
                </a:gridCol>
                <a:gridCol w="660400">
                  <a:extLst>
                    <a:ext uri="{9D8B030D-6E8A-4147-A177-3AD203B41FA5}">
                      <a16:colId xmlns:a16="http://schemas.microsoft.com/office/drawing/2014/main" val="621145932"/>
                    </a:ext>
                  </a:extLst>
                </a:gridCol>
                <a:gridCol w="808567">
                  <a:extLst>
                    <a:ext uri="{9D8B030D-6E8A-4147-A177-3AD203B41FA5}">
                      <a16:colId xmlns:a16="http://schemas.microsoft.com/office/drawing/2014/main" val="4000683828"/>
                    </a:ext>
                  </a:extLst>
                </a:gridCol>
              </a:tblGrid>
              <a:tr h="370840">
                <a:tc>
                  <a:txBody>
                    <a:bodyPr/>
                    <a:lstStyle/>
                    <a:p>
                      <a:r>
                        <a:rPr lang="en-US" sz="1400" b="1">
                          <a:solidFill>
                            <a:schemeClr val="tx1"/>
                          </a:solidFill>
                        </a:rPr>
                        <a:t>Employer Account Reserve Percentages</a:t>
                      </a:r>
                    </a:p>
                  </a:txBody>
                  <a:tcPr/>
                </a:tc>
                <a:tc>
                  <a:txBody>
                    <a:bodyPr/>
                    <a:lstStyle/>
                    <a:p>
                      <a:r>
                        <a:rPr lang="en-US" sz="1400">
                          <a:solidFill>
                            <a:schemeClr val="tx1"/>
                          </a:solidFill>
                        </a:rPr>
                        <a:t>D</a:t>
                      </a:r>
                    </a:p>
                  </a:txBody>
                  <a:tcPr/>
                </a:tc>
                <a:tc>
                  <a:txBody>
                    <a:bodyPr/>
                    <a:lstStyle/>
                    <a:p>
                      <a:r>
                        <a:rPr lang="en-US" sz="1400">
                          <a:solidFill>
                            <a:schemeClr val="tx1"/>
                          </a:solidFill>
                        </a:rPr>
                        <a:t>E</a:t>
                      </a:r>
                    </a:p>
                  </a:txBody>
                  <a:tcPr/>
                </a:tc>
                <a:tc>
                  <a:txBody>
                    <a:bodyPr/>
                    <a:lstStyle/>
                    <a:p>
                      <a:r>
                        <a:rPr lang="en-US" sz="1400">
                          <a:solidFill>
                            <a:schemeClr val="tx1"/>
                          </a:solidFill>
                        </a:rPr>
                        <a:t>F</a:t>
                      </a:r>
                    </a:p>
                  </a:txBody>
                  <a:tcPr/>
                </a:tc>
                <a:tc>
                  <a:txBody>
                    <a:bodyPr/>
                    <a:lstStyle/>
                    <a:p>
                      <a:r>
                        <a:rPr lang="en-US" sz="1400">
                          <a:solidFill>
                            <a:schemeClr val="tx1"/>
                          </a:solidFill>
                        </a:rPr>
                        <a:t>G</a:t>
                      </a:r>
                    </a:p>
                  </a:txBody>
                  <a:tcPr/>
                </a:tc>
                <a:extLst>
                  <a:ext uri="{0D108BD9-81ED-4DB2-BD59-A6C34878D82A}">
                    <a16:rowId xmlns:a16="http://schemas.microsoft.com/office/drawing/2014/main" val="3316813280"/>
                  </a:ext>
                </a:extLst>
              </a:tr>
              <a:tr h="370840">
                <a:tc>
                  <a:txBody>
                    <a:bodyPr/>
                    <a:lstStyle/>
                    <a:p>
                      <a:r>
                        <a:rPr lang="en-US" sz="1400"/>
                        <a:t>17.0 or more</a:t>
                      </a:r>
                    </a:p>
                  </a:txBody>
                  <a:tcPr/>
                </a:tc>
                <a:tc>
                  <a:txBody>
                    <a:bodyPr/>
                    <a:lstStyle/>
                    <a:p>
                      <a:r>
                        <a:rPr lang="en-US" sz="1400"/>
                        <a:t>0.84</a:t>
                      </a:r>
                    </a:p>
                  </a:txBody>
                  <a:tcPr/>
                </a:tc>
                <a:tc>
                  <a:txBody>
                    <a:bodyPr/>
                    <a:lstStyle/>
                    <a:p>
                      <a:r>
                        <a:rPr lang="en-US" sz="1400"/>
                        <a:t>0.94</a:t>
                      </a:r>
                    </a:p>
                  </a:txBody>
                  <a:tcPr/>
                </a:tc>
                <a:tc>
                  <a:txBody>
                    <a:bodyPr/>
                    <a:lstStyle/>
                    <a:p>
                      <a:r>
                        <a:rPr lang="en-US" sz="1400"/>
                        <a:t>1.07</a:t>
                      </a:r>
                    </a:p>
                  </a:txBody>
                  <a:tcPr/>
                </a:tc>
                <a:tc>
                  <a:txBody>
                    <a:bodyPr/>
                    <a:lstStyle/>
                    <a:p>
                      <a:r>
                        <a:rPr lang="en-US" sz="1400"/>
                        <a:t>1.21</a:t>
                      </a:r>
                    </a:p>
                  </a:txBody>
                  <a:tcPr/>
                </a:tc>
                <a:extLst>
                  <a:ext uri="{0D108BD9-81ED-4DB2-BD59-A6C34878D82A}">
                    <a16:rowId xmlns:a16="http://schemas.microsoft.com/office/drawing/2014/main" val="790334700"/>
                  </a:ext>
                </a:extLst>
              </a:tr>
              <a:tr h="370840">
                <a:tc>
                  <a:txBody>
                    <a:bodyPr/>
                    <a:lstStyle/>
                    <a:p>
                      <a:r>
                        <a:rPr lang="en-US" sz="1400"/>
                        <a:t>&gt;14.0 but less than 15.0</a:t>
                      </a:r>
                    </a:p>
                  </a:txBody>
                  <a:tcPr/>
                </a:tc>
                <a:tc>
                  <a:txBody>
                    <a:bodyPr/>
                    <a:lstStyle/>
                    <a:p>
                      <a:r>
                        <a:rPr lang="en-US" sz="1400"/>
                        <a:t>1.18</a:t>
                      </a:r>
                    </a:p>
                  </a:txBody>
                  <a:tcPr/>
                </a:tc>
                <a:tc>
                  <a:txBody>
                    <a:bodyPr/>
                    <a:lstStyle/>
                    <a:p>
                      <a:r>
                        <a:rPr lang="en-US" sz="1400"/>
                        <a:t>1.34</a:t>
                      </a:r>
                    </a:p>
                  </a:txBody>
                  <a:tcPr/>
                </a:tc>
                <a:tc>
                  <a:txBody>
                    <a:bodyPr/>
                    <a:lstStyle/>
                    <a:p>
                      <a:r>
                        <a:rPr lang="en-US" sz="1400"/>
                        <a:t>1.53</a:t>
                      </a:r>
                    </a:p>
                  </a:txBody>
                  <a:tcPr/>
                </a:tc>
                <a:tc>
                  <a:txBody>
                    <a:bodyPr/>
                    <a:lstStyle/>
                    <a:p>
                      <a:r>
                        <a:rPr lang="en-US" sz="1400"/>
                        <a:t>1.73</a:t>
                      </a:r>
                    </a:p>
                  </a:txBody>
                  <a:tcPr/>
                </a:tc>
                <a:extLst>
                  <a:ext uri="{0D108BD9-81ED-4DB2-BD59-A6C34878D82A}">
                    <a16:rowId xmlns:a16="http://schemas.microsoft.com/office/drawing/2014/main" val="109123031"/>
                  </a:ext>
                </a:extLst>
              </a:tr>
              <a:tr h="370840">
                <a:tc>
                  <a:txBody>
                    <a:bodyPr/>
                    <a:lstStyle/>
                    <a:p>
                      <a:r>
                        <a:rPr lang="en-US" sz="1400"/>
                        <a:t>&gt;10.0 but less than 10.5</a:t>
                      </a:r>
                    </a:p>
                  </a:txBody>
                  <a:tcPr/>
                </a:tc>
                <a:tc>
                  <a:txBody>
                    <a:bodyPr/>
                    <a:lstStyle/>
                    <a:p>
                      <a:r>
                        <a:rPr lang="en-US" sz="1400"/>
                        <a:t>2.25</a:t>
                      </a:r>
                    </a:p>
                  </a:txBody>
                  <a:tcPr/>
                </a:tc>
                <a:tc>
                  <a:txBody>
                    <a:bodyPr/>
                    <a:lstStyle/>
                    <a:p>
                      <a:r>
                        <a:rPr lang="en-US" sz="1400"/>
                        <a:t>2.56</a:t>
                      </a:r>
                    </a:p>
                  </a:txBody>
                  <a:tcPr/>
                </a:tc>
                <a:tc>
                  <a:txBody>
                    <a:bodyPr/>
                    <a:lstStyle/>
                    <a:p>
                      <a:r>
                        <a:rPr lang="en-US" sz="1400"/>
                        <a:t>2.91</a:t>
                      </a:r>
                    </a:p>
                  </a:txBody>
                  <a:tcPr/>
                </a:tc>
                <a:tc>
                  <a:txBody>
                    <a:bodyPr/>
                    <a:lstStyle/>
                    <a:p>
                      <a:r>
                        <a:rPr lang="en-US" sz="1400"/>
                        <a:t>3.30</a:t>
                      </a:r>
                    </a:p>
                  </a:txBody>
                  <a:tcPr/>
                </a:tc>
                <a:extLst>
                  <a:ext uri="{0D108BD9-81ED-4DB2-BD59-A6C34878D82A}">
                    <a16:rowId xmlns:a16="http://schemas.microsoft.com/office/drawing/2014/main" val="4277995181"/>
                  </a:ext>
                </a:extLst>
              </a:tr>
              <a:tr h="370840">
                <a:tc>
                  <a:txBody>
                    <a:bodyPr/>
                    <a:lstStyle/>
                    <a:p>
                      <a:r>
                        <a:rPr lang="en-US" sz="1400"/>
                        <a:t>&gt;1.5 but less than 2.0</a:t>
                      </a:r>
                    </a:p>
                  </a:txBody>
                  <a:tcPr/>
                </a:tc>
                <a:tc>
                  <a:txBody>
                    <a:bodyPr/>
                    <a:lstStyle/>
                    <a:p>
                      <a:r>
                        <a:rPr lang="en-US" sz="1400"/>
                        <a:t>4.26</a:t>
                      </a:r>
                    </a:p>
                  </a:txBody>
                  <a:tcPr/>
                </a:tc>
                <a:tc>
                  <a:txBody>
                    <a:bodyPr/>
                    <a:lstStyle/>
                    <a:p>
                      <a:r>
                        <a:rPr lang="en-US" sz="1400"/>
                        <a:t>4.84</a:t>
                      </a:r>
                    </a:p>
                  </a:txBody>
                  <a:tcPr/>
                </a:tc>
                <a:tc>
                  <a:txBody>
                    <a:bodyPr/>
                    <a:lstStyle/>
                    <a:p>
                      <a:r>
                        <a:rPr lang="en-US" sz="1400"/>
                        <a:t>5.50</a:t>
                      </a:r>
                    </a:p>
                  </a:txBody>
                  <a:tcPr/>
                </a:tc>
                <a:tc>
                  <a:txBody>
                    <a:bodyPr/>
                    <a:lstStyle/>
                    <a:p>
                      <a:r>
                        <a:rPr lang="en-US" sz="1400"/>
                        <a:t>6.25</a:t>
                      </a:r>
                    </a:p>
                  </a:txBody>
                  <a:tcPr/>
                </a:tc>
                <a:extLst>
                  <a:ext uri="{0D108BD9-81ED-4DB2-BD59-A6C34878D82A}">
                    <a16:rowId xmlns:a16="http://schemas.microsoft.com/office/drawing/2014/main" val="1941802552"/>
                  </a:ext>
                </a:extLst>
              </a:tr>
              <a:tr h="370840">
                <a:tc>
                  <a:txBody>
                    <a:bodyPr/>
                    <a:lstStyle/>
                    <a:p>
                      <a:r>
                        <a:rPr lang="en-US" sz="1400"/>
                        <a:t>Negative, from -3.0 to -5.0</a:t>
                      </a:r>
                    </a:p>
                  </a:txBody>
                  <a:tcPr/>
                </a:tc>
                <a:tc>
                  <a:txBody>
                    <a:bodyPr/>
                    <a:lstStyle/>
                    <a:p>
                      <a:r>
                        <a:rPr lang="en-US" sz="1400"/>
                        <a:t>7.27</a:t>
                      </a:r>
                    </a:p>
                  </a:txBody>
                  <a:tcPr/>
                </a:tc>
                <a:tc>
                  <a:txBody>
                    <a:bodyPr/>
                    <a:lstStyle/>
                    <a:p>
                      <a:r>
                        <a:rPr lang="en-US" sz="1400"/>
                        <a:t>8.26</a:t>
                      </a:r>
                    </a:p>
                  </a:txBody>
                  <a:tcPr/>
                </a:tc>
                <a:tc>
                  <a:txBody>
                    <a:bodyPr/>
                    <a:lstStyle/>
                    <a:p>
                      <a:r>
                        <a:rPr lang="en-US" sz="1400"/>
                        <a:t>9.38</a:t>
                      </a:r>
                    </a:p>
                  </a:txBody>
                  <a:tcPr/>
                </a:tc>
                <a:tc>
                  <a:txBody>
                    <a:bodyPr/>
                    <a:lstStyle/>
                    <a:p>
                      <a:r>
                        <a:rPr lang="en-US" sz="1400"/>
                        <a:t>10.66</a:t>
                      </a:r>
                    </a:p>
                  </a:txBody>
                  <a:tcPr/>
                </a:tc>
                <a:extLst>
                  <a:ext uri="{0D108BD9-81ED-4DB2-BD59-A6C34878D82A}">
                    <a16:rowId xmlns:a16="http://schemas.microsoft.com/office/drawing/2014/main" val="3194882314"/>
                  </a:ext>
                </a:extLst>
              </a:tr>
            </a:tbl>
          </a:graphicData>
        </a:graphic>
      </p:graphicFrame>
      <p:sp>
        <p:nvSpPr>
          <p:cNvPr id="19" name="Arrow: Down 17">
            <a:extLst>
              <a:ext uri="{FF2B5EF4-FFF2-40B4-BE49-F238E27FC236}">
                <a16:creationId xmlns:a16="http://schemas.microsoft.com/office/drawing/2014/main" id="{BE6D9546-4367-8341-BDCC-C12D9E399AB8}"/>
              </a:ext>
            </a:extLst>
          </p:cNvPr>
          <p:cNvSpPr/>
          <p:nvPr/>
        </p:nvSpPr>
        <p:spPr>
          <a:xfrm>
            <a:off x="9228319" y="4437769"/>
            <a:ext cx="618497" cy="636848"/>
          </a:xfrm>
          <a:prstGeom prst="downArrow">
            <a:avLst/>
          </a:prstGeom>
          <a:solidFill>
            <a:srgbClr val="00B05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Arrow: Down 23">
            <a:extLst>
              <a:ext uri="{FF2B5EF4-FFF2-40B4-BE49-F238E27FC236}">
                <a16:creationId xmlns:a16="http://schemas.microsoft.com/office/drawing/2014/main" id="{16C0DA05-0E70-8147-9450-ECDF6DEA5D93}"/>
              </a:ext>
            </a:extLst>
          </p:cNvPr>
          <p:cNvSpPr/>
          <p:nvPr/>
        </p:nvSpPr>
        <p:spPr>
          <a:xfrm>
            <a:off x="7860343" y="4439807"/>
            <a:ext cx="618497" cy="1473200"/>
          </a:xfrm>
          <a:prstGeom prst="downArrow">
            <a:avLst/>
          </a:prstGeom>
          <a:solidFill>
            <a:srgbClr val="00B050">
              <a:alpha val="5098"/>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Octagon 20">
            <a:extLst>
              <a:ext uri="{FF2B5EF4-FFF2-40B4-BE49-F238E27FC236}">
                <a16:creationId xmlns:a16="http://schemas.microsoft.com/office/drawing/2014/main" id="{B183258C-8E71-8E41-914F-33AA2D358C8B}"/>
              </a:ext>
            </a:extLst>
          </p:cNvPr>
          <p:cNvSpPr/>
          <p:nvPr/>
        </p:nvSpPr>
        <p:spPr>
          <a:xfrm>
            <a:off x="7828734" y="4428781"/>
            <a:ext cx="681317" cy="636848"/>
          </a:xfrm>
          <a:prstGeom prst="oc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EECA2F80-A05D-2A42-863A-3661DEBB2210}"/>
              </a:ext>
            </a:extLst>
          </p:cNvPr>
          <p:cNvSpPr txBox="1"/>
          <p:nvPr/>
        </p:nvSpPr>
        <p:spPr>
          <a:xfrm>
            <a:off x="7812210" y="4582676"/>
            <a:ext cx="768385" cy="338554"/>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STOP</a:t>
            </a:r>
          </a:p>
        </p:txBody>
      </p:sp>
      <p:sp>
        <p:nvSpPr>
          <p:cNvPr id="24" name="TextBox 23">
            <a:extLst>
              <a:ext uri="{FF2B5EF4-FFF2-40B4-BE49-F238E27FC236}">
                <a16:creationId xmlns:a16="http://schemas.microsoft.com/office/drawing/2014/main" id="{1E090B4A-11D6-2B4A-8DBE-E2DC2EBA3861}"/>
              </a:ext>
            </a:extLst>
          </p:cNvPr>
          <p:cNvSpPr txBox="1"/>
          <p:nvPr/>
        </p:nvSpPr>
        <p:spPr>
          <a:xfrm>
            <a:off x="7812209" y="3695630"/>
            <a:ext cx="2586584" cy="738664"/>
          </a:xfrm>
          <a:prstGeom prst="rect">
            <a:avLst/>
          </a:prstGeom>
          <a:noFill/>
        </p:spPr>
        <p:txBody>
          <a:bodyPr wrap="square" rtlCol="0">
            <a:spAutoFit/>
          </a:bodyPr>
          <a:lstStyle/>
          <a:p>
            <a:r>
              <a:rPr lang="en-US" sz="1400">
                <a:solidFill>
                  <a:srgbClr val="C00000"/>
                </a:solidFill>
                <a:latin typeface="Arial" panose="020B0604020202020204" pitchFamily="34" charset="0"/>
                <a:cs typeface="Arial" panose="020B0604020202020204" pitchFamily="34" charset="0"/>
              </a:rPr>
              <a:t>2020 UI legislation insulated employers from their own COVID-related layoffs</a:t>
            </a:r>
          </a:p>
        </p:txBody>
      </p:sp>
      <p:sp>
        <p:nvSpPr>
          <p:cNvPr id="25" name="TextBox 24">
            <a:extLst>
              <a:ext uri="{FF2B5EF4-FFF2-40B4-BE49-F238E27FC236}">
                <a16:creationId xmlns:a16="http://schemas.microsoft.com/office/drawing/2014/main" id="{4764C76C-7608-6842-B7C7-7F022FAD38C0}"/>
              </a:ext>
            </a:extLst>
          </p:cNvPr>
          <p:cNvSpPr txBox="1"/>
          <p:nvPr/>
        </p:nvSpPr>
        <p:spPr>
          <a:xfrm>
            <a:off x="1780709" y="3356080"/>
            <a:ext cx="3249027" cy="523220"/>
          </a:xfrm>
          <a:prstGeom prst="rect">
            <a:avLst/>
          </a:prstGeom>
          <a:noFill/>
        </p:spPr>
        <p:txBody>
          <a:bodyPr wrap="square" rtlCol="0">
            <a:spAutoFit/>
          </a:bodyPr>
          <a:lstStyle/>
          <a:p>
            <a:r>
              <a:rPr lang="en-US" sz="1400" u="sng">
                <a:latin typeface="Arial" panose="020B0604020202020204" pitchFamily="34" charset="0"/>
                <a:cs typeface="Arial" panose="020B0604020202020204" pitchFamily="34" charset="0"/>
              </a:rPr>
              <a:t>Table of Employer Contribution Ratios by Reserve % and Schedule</a:t>
            </a:r>
          </a:p>
        </p:txBody>
      </p:sp>
    </p:spTree>
    <p:extLst>
      <p:ext uri="{BB962C8B-B14F-4D97-AF65-F5344CB8AC3E}">
        <p14:creationId xmlns:p14="http://schemas.microsoft.com/office/powerpoint/2010/main" val="3226554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26EB92-936B-4E7C-A1DE-0267CEA1A0D1}"/>
              </a:ext>
            </a:extLst>
          </p:cNvPr>
          <p:cNvSpPr>
            <a:spLocks noGrp="1"/>
          </p:cNvSpPr>
          <p:nvPr>
            <p:ph type="title"/>
          </p:nvPr>
        </p:nvSpPr>
        <p:spPr/>
        <p:txBody>
          <a:bodyPr>
            <a:normAutofit fontScale="90000"/>
          </a:bodyPr>
          <a:lstStyle/>
          <a:p>
            <a:r>
              <a:rPr lang="en-US">
                <a:solidFill>
                  <a:schemeClr val="bg1"/>
                </a:solidFill>
              </a:rPr>
              <a:t>Unemployment Compensations Bonds</a:t>
            </a:r>
          </a:p>
        </p:txBody>
      </p:sp>
      <p:sp>
        <p:nvSpPr>
          <p:cNvPr id="6" name="TextBox 5">
            <a:extLst>
              <a:ext uri="{FF2B5EF4-FFF2-40B4-BE49-F238E27FC236}">
                <a16:creationId xmlns:a16="http://schemas.microsoft.com/office/drawing/2014/main" id="{134C2CE6-B287-4D84-9B62-8E56F295A40C}"/>
              </a:ext>
            </a:extLst>
          </p:cNvPr>
          <p:cNvSpPr txBox="1"/>
          <p:nvPr/>
        </p:nvSpPr>
        <p:spPr>
          <a:xfrm>
            <a:off x="711200" y="2111829"/>
            <a:ext cx="5384800" cy="276999"/>
          </a:xfrm>
          <a:prstGeom prst="rect">
            <a:avLst/>
          </a:prstGeom>
          <a:solidFill>
            <a:srgbClr val="002060"/>
          </a:solidFill>
          <a:ln>
            <a:solidFill>
              <a:srgbClr val="BED8EC"/>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Tax‐Exempt Bonds, More Affordable</a:t>
            </a:r>
          </a:p>
        </p:txBody>
      </p:sp>
      <p:sp>
        <p:nvSpPr>
          <p:cNvPr id="7" name="Rectangle 6">
            <a:extLst>
              <a:ext uri="{FF2B5EF4-FFF2-40B4-BE49-F238E27FC236}">
                <a16:creationId xmlns:a16="http://schemas.microsoft.com/office/drawing/2014/main" id="{0BE69C2F-BF11-430D-8CF0-677B9BB50B1F}"/>
              </a:ext>
            </a:extLst>
          </p:cNvPr>
          <p:cNvSpPr/>
          <p:nvPr/>
        </p:nvSpPr>
        <p:spPr>
          <a:xfrm>
            <a:off x="711200" y="2434994"/>
            <a:ext cx="5384800" cy="938719"/>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Federal loan interest rate is tied to weighted average of outstanding (taxable) public debt, and currently </a:t>
            </a: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2.408%</a:t>
            </a: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and adjusts annually.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High-quality long-term municipal bonds are less than half the cost, which requires a lower assessment on employers to service.</a:t>
            </a:r>
          </a:p>
        </p:txBody>
      </p:sp>
      <p:sp>
        <p:nvSpPr>
          <p:cNvPr id="8" name="TextBox 7">
            <a:extLst>
              <a:ext uri="{FF2B5EF4-FFF2-40B4-BE49-F238E27FC236}">
                <a16:creationId xmlns:a16="http://schemas.microsoft.com/office/drawing/2014/main" id="{8DC85BE9-57B6-44A7-BA70-E301DB988ED7}"/>
              </a:ext>
            </a:extLst>
          </p:cNvPr>
          <p:cNvSpPr txBox="1"/>
          <p:nvPr/>
        </p:nvSpPr>
        <p:spPr>
          <a:xfrm>
            <a:off x="6502400" y="2111829"/>
            <a:ext cx="5080000" cy="276999"/>
          </a:xfrm>
          <a:prstGeom prst="rect">
            <a:avLst/>
          </a:prstGeom>
          <a:solidFill>
            <a:srgbClr val="002060"/>
          </a:solidFill>
          <a:ln>
            <a:solidFill>
              <a:srgbClr val="BED8EC"/>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FUA Advance vs. Hypothetical AAA Tax‐Exempt</a:t>
            </a:r>
          </a:p>
        </p:txBody>
      </p:sp>
      <p:pic>
        <p:nvPicPr>
          <p:cNvPr id="9" name="Picture 2">
            <a:extLst>
              <a:ext uri="{FF2B5EF4-FFF2-40B4-BE49-F238E27FC236}">
                <a16:creationId xmlns:a16="http://schemas.microsoft.com/office/drawing/2014/main" id="{84E2DA61-D339-41A6-8B62-F968C686F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400" y="2389302"/>
            <a:ext cx="5080000" cy="33250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Slide Number Placeholder 4">
            <a:extLst>
              <a:ext uri="{FF2B5EF4-FFF2-40B4-BE49-F238E27FC236}">
                <a16:creationId xmlns:a16="http://schemas.microsoft.com/office/drawing/2014/main" id="{824C9F58-16A3-46BA-B68E-30B59CE9374C}"/>
              </a:ext>
            </a:extLst>
          </p:cNvPr>
          <p:cNvSpPr>
            <a:spLocks noGrp="1"/>
          </p:cNvSpPr>
          <p:nvPr>
            <p:ph type="sldNum" sz="quarter" idx="4"/>
          </p:nvPr>
        </p:nvSpPr>
        <p:spPr>
          <a:xfrm>
            <a:off x="9328355" y="6405515"/>
            <a:ext cx="2743200" cy="365125"/>
          </a:xfrm>
        </p:spPr>
        <p:txBody>
          <a:bodyPr/>
          <a:lstStyle/>
          <a:p>
            <a:fld id="{ADB5EE19-2DDD-0949-9666-AAFFBAB67E53}" type="slidenum">
              <a:rPr lang="en-US" dirty="0" smtClean="0">
                <a:solidFill>
                  <a:srgbClr val="14558F"/>
                </a:solidFill>
              </a:rPr>
              <a:pPr/>
              <a:t>13</a:t>
            </a:fld>
            <a:endParaRPr lang="en-US">
              <a:solidFill>
                <a:srgbClr val="14558F"/>
              </a:solidFill>
            </a:endParaRPr>
          </a:p>
        </p:txBody>
      </p:sp>
    </p:spTree>
    <p:extLst>
      <p:ext uri="{BB962C8B-B14F-4D97-AF65-F5344CB8AC3E}">
        <p14:creationId xmlns:p14="http://schemas.microsoft.com/office/powerpoint/2010/main" val="1306631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50C8F7-AE16-4D9A-A9DD-090352FE4D1B}"/>
              </a:ext>
            </a:extLst>
          </p:cNvPr>
          <p:cNvSpPr>
            <a:spLocks noGrp="1"/>
          </p:cNvSpPr>
          <p:nvPr>
            <p:ph type="title"/>
          </p:nvPr>
        </p:nvSpPr>
        <p:spPr>
          <a:xfrm>
            <a:off x="2288307" y="413988"/>
            <a:ext cx="9802911" cy="541575"/>
          </a:xfrm>
        </p:spPr>
        <p:txBody>
          <a:bodyPr>
            <a:normAutofit/>
          </a:bodyPr>
          <a:lstStyle/>
          <a:p>
            <a:r>
              <a:rPr lang="en-US" sz="3200" dirty="0">
                <a:solidFill>
                  <a:schemeClr val="bg1"/>
                </a:solidFill>
              </a:rPr>
              <a:t>Massachusetts UI Claimant Pool (May, 2021)</a:t>
            </a:r>
          </a:p>
        </p:txBody>
      </p:sp>
      <p:sp>
        <p:nvSpPr>
          <p:cNvPr id="7" name="Slide Number Placeholder 6">
            <a:extLst>
              <a:ext uri="{FF2B5EF4-FFF2-40B4-BE49-F238E27FC236}">
                <a16:creationId xmlns:a16="http://schemas.microsoft.com/office/drawing/2014/main" id="{E1F7EFD1-1C3E-4C9D-AB6A-2B554E4CDA47}"/>
              </a:ext>
            </a:extLst>
          </p:cNvPr>
          <p:cNvSpPr>
            <a:spLocks noGrp="1"/>
          </p:cNvSpPr>
          <p:nvPr>
            <p:ph type="sldNum" sz="quarter" idx="4"/>
          </p:nvPr>
        </p:nvSpPr>
        <p:spPr>
          <a:xfrm>
            <a:off x="9348019" y="6306775"/>
            <a:ext cx="2743200" cy="365125"/>
          </a:xfrm>
        </p:spPr>
        <p:txBody>
          <a:bodyPr/>
          <a:lstStyle/>
          <a:p>
            <a:fld id="{ADB5EE19-2DDD-0949-9666-AAFFBAB67E53}" type="slidenum">
              <a:rPr lang="en-US" smtClean="0">
                <a:solidFill>
                  <a:srgbClr val="14558F"/>
                </a:solidFill>
              </a:rPr>
              <a:pPr/>
              <a:t>14</a:t>
            </a:fld>
            <a:endParaRPr lang="en-US">
              <a:solidFill>
                <a:srgbClr val="14558F"/>
              </a:solidFill>
            </a:endParaRPr>
          </a:p>
        </p:txBody>
      </p:sp>
      <p:pic>
        <p:nvPicPr>
          <p:cNvPr id="11" name="Picture 10" descr="Table&#10;&#10;Description automatically generated">
            <a:extLst>
              <a:ext uri="{FF2B5EF4-FFF2-40B4-BE49-F238E27FC236}">
                <a16:creationId xmlns:a16="http://schemas.microsoft.com/office/drawing/2014/main" id="{C5BDBDDD-B240-924A-9E59-21A9EEBA0C0E}"/>
              </a:ext>
            </a:extLst>
          </p:cNvPr>
          <p:cNvPicPr>
            <a:picLocks noChangeAspect="1"/>
          </p:cNvPicPr>
          <p:nvPr/>
        </p:nvPicPr>
        <p:blipFill>
          <a:blip r:embed="rId3"/>
          <a:stretch>
            <a:fillRect/>
          </a:stretch>
        </p:blipFill>
        <p:spPr>
          <a:xfrm>
            <a:off x="7189762" y="1925638"/>
            <a:ext cx="4732649" cy="1303337"/>
          </a:xfrm>
          <a:prstGeom prst="rect">
            <a:avLst/>
          </a:prstGeom>
        </p:spPr>
      </p:pic>
      <p:pic>
        <p:nvPicPr>
          <p:cNvPr id="13" name="Picture 12" descr="Chart, line chart&#10;&#10;Description automatically generated">
            <a:extLst>
              <a:ext uri="{FF2B5EF4-FFF2-40B4-BE49-F238E27FC236}">
                <a16:creationId xmlns:a16="http://schemas.microsoft.com/office/drawing/2014/main" id="{DEEC1288-F76A-8049-891D-4AB281962DEC}"/>
              </a:ext>
            </a:extLst>
          </p:cNvPr>
          <p:cNvPicPr>
            <a:picLocks noChangeAspect="1"/>
          </p:cNvPicPr>
          <p:nvPr/>
        </p:nvPicPr>
        <p:blipFill>
          <a:blip r:embed="rId4"/>
          <a:stretch>
            <a:fillRect/>
          </a:stretch>
        </p:blipFill>
        <p:spPr>
          <a:xfrm>
            <a:off x="400050" y="1811338"/>
            <a:ext cx="6362700" cy="4178300"/>
          </a:xfrm>
          <a:prstGeom prst="rect">
            <a:avLst/>
          </a:prstGeom>
        </p:spPr>
      </p:pic>
      <p:pic>
        <p:nvPicPr>
          <p:cNvPr id="15" name="Picture 14" descr="Chart&#10;&#10;Description automatically generated">
            <a:extLst>
              <a:ext uri="{FF2B5EF4-FFF2-40B4-BE49-F238E27FC236}">
                <a16:creationId xmlns:a16="http://schemas.microsoft.com/office/drawing/2014/main" id="{2D23D750-908C-7747-AB0D-C5B11C514894}"/>
              </a:ext>
            </a:extLst>
          </p:cNvPr>
          <p:cNvPicPr>
            <a:picLocks noChangeAspect="1"/>
          </p:cNvPicPr>
          <p:nvPr/>
        </p:nvPicPr>
        <p:blipFill>
          <a:blip r:embed="rId5"/>
          <a:stretch>
            <a:fillRect/>
          </a:stretch>
        </p:blipFill>
        <p:spPr>
          <a:xfrm>
            <a:off x="7240314" y="3320772"/>
            <a:ext cx="4682097" cy="2946400"/>
          </a:xfrm>
          <a:prstGeom prst="rect">
            <a:avLst/>
          </a:prstGeom>
        </p:spPr>
      </p:pic>
    </p:spTree>
    <p:extLst>
      <p:ext uri="{BB962C8B-B14F-4D97-AF65-F5344CB8AC3E}">
        <p14:creationId xmlns:p14="http://schemas.microsoft.com/office/powerpoint/2010/main" val="2411683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B7E71807-5DEC-4824-8C77-E4367538F51C}"/>
              </a:ext>
            </a:extLst>
          </p:cNvPr>
          <p:cNvSpPr txBox="1">
            <a:spLocks/>
          </p:cNvSpPr>
          <p:nvPr/>
        </p:nvSpPr>
        <p:spPr>
          <a:xfrm>
            <a:off x="439964" y="1745579"/>
            <a:ext cx="10515600" cy="2852737"/>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a:solidFill>
                  <a:srgbClr val="002060"/>
                </a:solidFill>
              </a:rPr>
              <a:t>Appendix</a:t>
            </a:r>
          </a:p>
        </p:txBody>
      </p:sp>
      <p:sp>
        <p:nvSpPr>
          <p:cNvPr id="3" name="Slide Number Placeholder 2">
            <a:extLst>
              <a:ext uri="{FF2B5EF4-FFF2-40B4-BE49-F238E27FC236}">
                <a16:creationId xmlns:a16="http://schemas.microsoft.com/office/drawing/2014/main" id="{167F9FDD-F95B-4FF2-BD70-1BE6FBC5A14A}"/>
              </a:ext>
            </a:extLst>
          </p:cNvPr>
          <p:cNvSpPr>
            <a:spLocks noGrp="1"/>
          </p:cNvSpPr>
          <p:nvPr>
            <p:ph type="sldNum" sz="quarter" idx="4"/>
          </p:nvPr>
        </p:nvSpPr>
        <p:spPr>
          <a:xfrm>
            <a:off x="9298858" y="6362142"/>
            <a:ext cx="2743200" cy="365125"/>
          </a:xfrm>
        </p:spPr>
        <p:txBody>
          <a:bodyPr/>
          <a:lstStyle/>
          <a:p>
            <a:fld id="{ADB5EE19-2DDD-0949-9666-AAFFBAB67E53}" type="slidenum">
              <a:rPr lang="en-US" smtClean="0">
                <a:solidFill>
                  <a:srgbClr val="14558F"/>
                </a:solidFill>
              </a:rPr>
              <a:pPr/>
              <a:t>15</a:t>
            </a:fld>
            <a:endParaRPr lang="en-US">
              <a:solidFill>
                <a:srgbClr val="14558F"/>
              </a:solidFill>
            </a:endParaRPr>
          </a:p>
        </p:txBody>
      </p:sp>
    </p:spTree>
    <p:extLst>
      <p:ext uri="{BB962C8B-B14F-4D97-AF65-F5344CB8AC3E}">
        <p14:creationId xmlns:p14="http://schemas.microsoft.com/office/powerpoint/2010/main" val="1828086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324F37-1802-4F7C-90FF-307AB8744B9F}"/>
              </a:ext>
            </a:extLst>
          </p:cNvPr>
          <p:cNvSpPr>
            <a:spLocks noGrp="1"/>
          </p:cNvSpPr>
          <p:nvPr>
            <p:ph type="title"/>
          </p:nvPr>
        </p:nvSpPr>
        <p:spPr/>
        <p:txBody>
          <a:bodyPr>
            <a:normAutofit fontScale="90000"/>
          </a:bodyPr>
          <a:lstStyle/>
          <a:p>
            <a:r>
              <a:rPr lang="en-US" sz="4400" dirty="0">
                <a:solidFill>
                  <a:schemeClr val="bg1"/>
                </a:solidFill>
              </a:rPr>
              <a:t>UI Preliminary Modeling Assumptions</a:t>
            </a:r>
            <a:endParaRPr lang="en-US" dirty="0">
              <a:solidFill>
                <a:schemeClr val="bg1"/>
              </a:solidFill>
            </a:endParaRPr>
          </a:p>
        </p:txBody>
      </p:sp>
      <p:sp>
        <p:nvSpPr>
          <p:cNvPr id="6" name="Rectangle 3182">
            <a:extLst>
              <a:ext uri="{FF2B5EF4-FFF2-40B4-BE49-F238E27FC236}">
                <a16:creationId xmlns:a16="http://schemas.microsoft.com/office/drawing/2014/main" id="{96B82B97-F96F-43B9-B5D8-1CA03949BBE6}"/>
              </a:ext>
            </a:extLst>
          </p:cNvPr>
          <p:cNvSpPr>
            <a:spLocks noChangeArrowheads="1"/>
          </p:cNvSpPr>
          <p:nvPr/>
        </p:nvSpPr>
        <p:spPr bwMode="auto">
          <a:xfrm>
            <a:off x="377429" y="1655026"/>
            <a:ext cx="10442971" cy="3231654"/>
          </a:xfrm>
          <a:prstGeom prst="rect">
            <a:avLst/>
          </a:prstGeom>
          <a:noFill/>
          <a:ln w="9525">
            <a:noFill/>
            <a:miter lim="800000"/>
            <a:headEnd/>
            <a:tailEnd/>
          </a:ln>
        </p:spPr>
        <p:txBody>
          <a:bodyPr wrap="square" lIns="91440" tIns="45720" rIns="91440" bIns="45720" anchor="t">
            <a:spAutoFit/>
          </a:bodyPr>
          <a:lstStyle/>
          <a:p>
            <a:pPr marL="457200" marR="0" lvl="0" indent="-45720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Arial"/>
                <a:cs typeface="Arial"/>
              </a:rPr>
              <a:t>UI Modeling Notes &amp; Assumptions</a:t>
            </a:r>
            <a:endParaRPr lang="en-US" dirty="0"/>
          </a:p>
          <a:p>
            <a:pPr marL="914400" lvl="1" indent="-457200">
              <a:spcAft>
                <a:spcPts val="400"/>
              </a:spcAft>
              <a:buFont typeface="Arial" panose="020B0604020202020204" pitchFamily="34" charset="0"/>
              <a:buChar char="•"/>
              <a:defRPr/>
            </a:pPr>
            <a:r>
              <a:rPr kumimoji="0" lang="en-US" sz="1400" b="0" i="0" u="none" strike="noStrike" kern="1200" cap="none" spc="0" normalizeH="0" baseline="0" noProof="0" dirty="0">
                <a:ln>
                  <a:noFill/>
                </a:ln>
                <a:effectLst/>
                <a:uLnTx/>
                <a:uFillTx/>
                <a:latin typeface="Arial"/>
                <a:cs typeface="Arial"/>
              </a:rPr>
              <a:t>Official forecasted estimates of gross benefits, average employer contributory rates,</a:t>
            </a:r>
            <a:r>
              <a:rPr lang="en-US" sz="1400" dirty="0">
                <a:latin typeface="Arial"/>
                <a:cs typeface="Arial"/>
              </a:rPr>
              <a:t> UC revenue </a:t>
            </a:r>
            <a:r>
              <a:rPr kumimoji="0" lang="en-US" sz="1400" b="0" i="0" u="none" strike="noStrike" kern="1200" cap="none" spc="0" normalizeH="0" baseline="0" noProof="0" dirty="0">
                <a:ln>
                  <a:noFill/>
                </a:ln>
                <a:effectLst/>
                <a:uLnTx/>
                <a:uFillTx/>
                <a:latin typeface="Arial"/>
                <a:cs typeface="Arial"/>
              </a:rPr>
              <a:t>through </a:t>
            </a:r>
            <a:r>
              <a:rPr lang="en-US" sz="1400" dirty="0">
                <a:latin typeface="Arial"/>
                <a:cs typeface="Arial"/>
              </a:rPr>
              <a:t>2022</a:t>
            </a:r>
            <a:r>
              <a:rPr kumimoji="0" lang="en-US" sz="1400" b="0" i="0" u="none" strike="noStrike" kern="1200" cap="none" spc="0" normalizeH="0" baseline="0" noProof="0" dirty="0">
                <a:ln>
                  <a:noFill/>
                </a:ln>
                <a:effectLst/>
                <a:uLnTx/>
                <a:uFillTx/>
                <a:latin typeface="Arial"/>
                <a:cs typeface="Arial"/>
              </a:rPr>
              <a:t> </a:t>
            </a:r>
            <a:r>
              <a:rPr lang="en-US" sz="1400" dirty="0">
                <a:latin typeface="Arial"/>
                <a:cs typeface="Arial"/>
              </a:rPr>
              <a:t>are based on the preliminary</a:t>
            </a:r>
            <a:r>
              <a:rPr kumimoji="0" lang="en-US" sz="1400" b="0" i="0" u="none" strike="noStrike" kern="1200" cap="none" spc="0" normalizeH="0" baseline="0" noProof="0" dirty="0">
                <a:ln>
                  <a:noFill/>
                </a:ln>
                <a:effectLst/>
                <a:uLnTx/>
                <a:uFillTx/>
                <a:latin typeface="Arial"/>
                <a:cs typeface="Arial"/>
              </a:rPr>
              <a:t> </a:t>
            </a:r>
            <a:r>
              <a:rPr lang="en-US" sz="1400" dirty="0">
                <a:latin typeface="Arial"/>
                <a:cs typeface="Arial"/>
              </a:rPr>
              <a:t>February</a:t>
            </a:r>
            <a:r>
              <a:rPr kumimoji="0" lang="en-US" sz="1400" b="0" i="0" u="none" strike="noStrike" kern="1200" cap="none" spc="0" normalizeH="0" baseline="0" noProof="0" dirty="0">
                <a:ln>
                  <a:noFill/>
                </a:ln>
                <a:effectLst/>
                <a:uLnTx/>
                <a:uFillTx/>
                <a:latin typeface="Arial"/>
                <a:cs typeface="Arial"/>
              </a:rPr>
              <a:t> 2021 Quarterly UI Report</a:t>
            </a:r>
            <a:endParaRPr lang="en-US" sz="1400" b="0" i="0" u="none" strike="noStrike" kern="1200" cap="none" spc="0" normalizeH="0" baseline="0" noProof="0" dirty="0">
              <a:ln>
                <a:noFill/>
              </a:ln>
              <a:effectLst/>
              <a:uLnTx/>
              <a:uFillTx/>
              <a:latin typeface="Arial"/>
              <a:cs typeface="Arial"/>
            </a:endParaRPr>
          </a:p>
          <a:p>
            <a:pPr marL="914400" lvl="1" indent="-457200">
              <a:spcAft>
                <a:spcPts val="400"/>
              </a:spcAft>
              <a:buFont typeface="Arial" panose="020B0604020202020204" pitchFamily="34" charset="0"/>
              <a:buChar char="•"/>
              <a:defRPr/>
            </a:pPr>
            <a:r>
              <a:rPr kumimoji="0" lang="en-US" sz="1400" b="0" i="0" u="none" strike="noStrike" kern="1200" cap="none" spc="0" normalizeH="0" baseline="0" noProof="0" dirty="0">
                <a:ln>
                  <a:noFill/>
                </a:ln>
                <a:effectLst/>
                <a:uLnTx/>
                <a:uFillTx/>
                <a:latin typeface="Arial"/>
                <a:cs typeface="Arial"/>
              </a:rPr>
              <a:t>Assumption have been made beyond </a:t>
            </a:r>
            <a:r>
              <a:rPr lang="en-US" sz="1400" dirty="0">
                <a:latin typeface="Arial"/>
                <a:cs typeface="Arial"/>
              </a:rPr>
              <a:t>2022 based on achieving</a:t>
            </a:r>
            <a:r>
              <a:rPr kumimoji="0" lang="en-US" sz="1400" b="0" i="0" u="none" strike="noStrike" kern="1200" cap="none" spc="0" normalizeH="0" baseline="0" noProof="0" dirty="0">
                <a:ln>
                  <a:noFill/>
                </a:ln>
                <a:effectLst/>
                <a:uLnTx/>
                <a:uFillTx/>
                <a:latin typeface="Arial"/>
                <a:cs typeface="Arial"/>
              </a:rPr>
              <a:t> </a:t>
            </a:r>
            <a:r>
              <a:rPr lang="en-US" sz="1400" dirty="0">
                <a:latin typeface="Arial"/>
                <a:cs typeface="Arial"/>
              </a:rPr>
              <a:t>certain </a:t>
            </a:r>
            <a:r>
              <a:rPr kumimoji="0" lang="en-US" sz="1400" b="0" i="0" u="none" strike="noStrike" kern="1200" cap="none" spc="0" normalizeH="0" baseline="0" noProof="0" dirty="0">
                <a:ln>
                  <a:noFill/>
                </a:ln>
                <a:effectLst/>
                <a:uLnTx/>
                <a:uFillTx/>
                <a:latin typeface="Arial"/>
                <a:cs typeface="Arial"/>
              </a:rPr>
              <a:t>solvency</a:t>
            </a:r>
            <a:r>
              <a:rPr lang="en-US" sz="1400" dirty="0">
                <a:latin typeface="Arial"/>
                <a:cs typeface="Arial"/>
              </a:rPr>
              <a:t> targets</a:t>
            </a:r>
            <a:endParaRPr lang="en-US" sz="1400" b="0" i="0" u="none" strike="noStrike" kern="1200" cap="none" spc="0" normalizeH="0" baseline="0" noProof="0" dirty="0">
              <a:ln>
                <a:noFill/>
              </a:ln>
              <a:effectLst/>
              <a:uLnTx/>
              <a:uFillTx/>
              <a:latin typeface="Arial"/>
              <a:cs typeface="Arial"/>
            </a:endParaRPr>
          </a:p>
          <a:p>
            <a:pPr marL="914400" lvl="1" indent="-457200">
              <a:spcAft>
                <a:spcPts val="400"/>
              </a:spcAft>
              <a:buFont typeface="Arial" panose="020B0604020202020204" pitchFamily="34" charset="0"/>
              <a:buChar char="•"/>
              <a:defRPr/>
            </a:pPr>
            <a:r>
              <a:rPr kumimoji="0" lang="en-US" sz="1400" b="0" i="0" u="none" strike="noStrike" kern="1200" cap="none" spc="0" normalizeH="0" baseline="0" noProof="0" dirty="0">
                <a:ln>
                  <a:noFill/>
                </a:ln>
                <a:effectLst/>
                <a:uLnTx/>
                <a:uFillTx/>
                <a:latin typeface="Arial"/>
                <a:cs typeface="Arial"/>
              </a:rPr>
              <a:t>All estimates are subject to change based on Moody’s forecast of unemployment rate, average wages, </a:t>
            </a:r>
            <a:r>
              <a:rPr lang="en-US" sz="1400" dirty="0">
                <a:latin typeface="Arial"/>
                <a:cs typeface="Arial"/>
              </a:rPr>
              <a:t>and employer</a:t>
            </a:r>
            <a:r>
              <a:rPr kumimoji="0" lang="en-US" sz="1400" b="0" i="0" u="none" strike="noStrike" kern="1200" cap="none" spc="0" normalizeH="0" baseline="0" noProof="0" dirty="0">
                <a:ln>
                  <a:noFill/>
                </a:ln>
                <a:effectLst/>
                <a:uLnTx/>
                <a:uFillTx/>
                <a:latin typeface="Arial"/>
                <a:cs typeface="Arial"/>
              </a:rPr>
              <a:t> and employee </a:t>
            </a:r>
            <a:r>
              <a:rPr lang="en-US" sz="1400" dirty="0">
                <a:latin typeface="Arial"/>
                <a:cs typeface="Arial"/>
              </a:rPr>
              <a:t>contributions</a:t>
            </a:r>
            <a:endParaRPr lang="en-US" sz="1400" b="0" i="0" u="none" strike="noStrike" kern="1200" cap="none" spc="0" normalizeH="0" baseline="0" noProof="0" dirty="0">
              <a:ln>
                <a:noFill/>
              </a:ln>
              <a:effectLst/>
              <a:uLnTx/>
              <a:uFillTx/>
              <a:latin typeface="Arial"/>
              <a:cs typeface="Arial"/>
            </a:endParaRPr>
          </a:p>
          <a:p>
            <a:pPr marL="914400" lvl="1" indent="-457200">
              <a:spcAft>
                <a:spcPts val="400"/>
              </a:spcAft>
              <a:buFont typeface="Arial" panose="020B0604020202020204" pitchFamily="34" charset="0"/>
              <a:buChar char="•"/>
              <a:defRPr/>
            </a:pPr>
            <a:r>
              <a:rPr kumimoji="0" lang="en-US" sz="1400" b="0" i="0" u="none" strike="noStrike" kern="1200" cap="none" spc="0" normalizeH="0" baseline="0" noProof="0" dirty="0">
                <a:ln>
                  <a:noFill/>
                </a:ln>
                <a:effectLst/>
                <a:uLnTx/>
                <a:uFillTx/>
                <a:latin typeface="Arial"/>
                <a:cs typeface="Arial"/>
              </a:rPr>
              <a:t>Unemployment rates </a:t>
            </a:r>
            <a:r>
              <a:rPr lang="en-US" sz="1400" dirty="0">
                <a:latin typeface="Arial"/>
                <a:cs typeface="Arial"/>
              </a:rPr>
              <a:t>are based</a:t>
            </a:r>
            <a:r>
              <a:rPr kumimoji="0" lang="en-US" sz="1400" b="0" i="0" u="none" strike="noStrike" kern="1200" cap="none" spc="0" normalizeH="0" baseline="0" noProof="0" dirty="0">
                <a:ln>
                  <a:noFill/>
                </a:ln>
                <a:effectLst/>
                <a:uLnTx/>
                <a:uFillTx/>
                <a:latin typeface="Arial"/>
                <a:cs typeface="Arial"/>
              </a:rPr>
              <a:t> on Moody’s projections as required by federal law</a:t>
            </a:r>
            <a:endParaRPr lang="en-US" sz="1400" b="0" i="0" u="none" strike="noStrike" kern="1200" cap="none" spc="0" normalizeH="0" baseline="0" noProof="0" dirty="0">
              <a:ln>
                <a:noFill/>
              </a:ln>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20EF6EDE-A792-4C27-A164-165FA2D33813}"/>
              </a:ext>
            </a:extLst>
          </p:cNvPr>
          <p:cNvSpPr>
            <a:spLocks noGrp="1"/>
          </p:cNvSpPr>
          <p:nvPr>
            <p:ph type="sldNum" sz="quarter" idx="4"/>
          </p:nvPr>
        </p:nvSpPr>
        <p:spPr>
          <a:xfrm>
            <a:off x="9357851" y="6333468"/>
            <a:ext cx="2743200" cy="365125"/>
          </a:xfrm>
        </p:spPr>
        <p:txBody>
          <a:bodyPr/>
          <a:lstStyle/>
          <a:p>
            <a:fld id="{ADB5EE19-2DDD-0949-9666-AAFFBAB67E53}" type="slidenum">
              <a:rPr lang="en-US" smtClean="0">
                <a:solidFill>
                  <a:srgbClr val="14558F"/>
                </a:solidFill>
              </a:rPr>
              <a:pPr/>
              <a:t>16</a:t>
            </a:fld>
            <a:endParaRPr lang="en-US">
              <a:solidFill>
                <a:srgbClr val="14558F"/>
              </a:solidFill>
            </a:endParaRPr>
          </a:p>
        </p:txBody>
      </p:sp>
    </p:spTree>
    <p:extLst>
      <p:ext uri="{BB962C8B-B14F-4D97-AF65-F5344CB8AC3E}">
        <p14:creationId xmlns:p14="http://schemas.microsoft.com/office/powerpoint/2010/main" val="273824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4E1C78-71EA-4BC7-820A-33EBBFBF28D0}"/>
              </a:ext>
            </a:extLst>
          </p:cNvPr>
          <p:cNvSpPr>
            <a:spLocks noGrp="1"/>
          </p:cNvSpPr>
          <p:nvPr>
            <p:ph type="title"/>
          </p:nvPr>
        </p:nvSpPr>
        <p:spPr>
          <a:xfrm>
            <a:off x="2060284" y="456717"/>
            <a:ext cx="9119616" cy="541575"/>
          </a:xfrm>
        </p:spPr>
        <p:txBody>
          <a:bodyPr>
            <a:normAutofit fontScale="90000"/>
          </a:bodyPr>
          <a:lstStyle/>
          <a:p>
            <a:r>
              <a:rPr lang="en-US" dirty="0">
                <a:solidFill>
                  <a:schemeClr val="bg1"/>
                </a:solidFill>
              </a:rPr>
              <a:t>Overview</a:t>
            </a:r>
          </a:p>
        </p:txBody>
      </p:sp>
      <p:sp>
        <p:nvSpPr>
          <p:cNvPr id="7" name="Slide Number Placeholder 6">
            <a:extLst>
              <a:ext uri="{FF2B5EF4-FFF2-40B4-BE49-F238E27FC236}">
                <a16:creationId xmlns:a16="http://schemas.microsoft.com/office/drawing/2014/main" id="{4B031CF3-1FD1-419A-802E-B411267C9E64}"/>
              </a:ext>
            </a:extLst>
          </p:cNvPr>
          <p:cNvSpPr>
            <a:spLocks noGrp="1"/>
          </p:cNvSpPr>
          <p:nvPr>
            <p:ph type="sldNum" sz="quarter" idx="4"/>
          </p:nvPr>
        </p:nvSpPr>
        <p:spPr>
          <a:xfrm>
            <a:off x="9239865" y="6333468"/>
            <a:ext cx="2743200" cy="365125"/>
          </a:xfrm>
        </p:spPr>
        <p:txBody>
          <a:bodyPr/>
          <a:lstStyle/>
          <a:p>
            <a:fld id="{ADB5EE19-2DDD-0949-9666-AAFFBAB67E53}" type="slidenum">
              <a:rPr lang="en-US" smtClean="0">
                <a:solidFill>
                  <a:srgbClr val="14558F"/>
                </a:solidFill>
              </a:rPr>
              <a:pPr/>
              <a:t>2</a:t>
            </a:fld>
            <a:endParaRPr lang="en-US">
              <a:solidFill>
                <a:srgbClr val="14558F"/>
              </a:solidFill>
            </a:endParaRPr>
          </a:p>
        </p:txBody>
      </p:sp>
      <p:sp>
        <p:nvSpPr>
          <p:cNvPr id="28" name="Rectangle 27"/>
          <p:cNvSpPr/>
          <p:nvPr/>
        </p:nvSpPr>
        <p:spPr>
          <a:xfrm>
            <a:off x="1178824" y="2079744"/>
            <a:ext cx="928734" cy="457266"/>
          </a:xfrm>
          <a:prstGeom prst="rect">
            <a:avLst/>
          </a:prstGeom>
          <a:solidFill>
            <a:schemeClr val="accent4">
              <a:lumMod val="60000"/>
              <a:lumOff val="40000"/>
            </a:schemeClr>
          </a:solidFill>
          <a:ln w="28575" cap="flat" cmpd="sng" algn="ctr">
            <a:solidFill>
              <a:srgbClr val="8FAADC"/>
            </a:solidFill>
            <a:prstDash val="solid"/>
            <a:miter lim="800000"/>
          </a:ln>
          <a:effectLst/>
        </p:spPr>
        <p:txBody>
          <a:bodyPr lIns="91440" tIns="45720" rIns="91440" bIns="9144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en-US" sz="2800">
                <a:latin typeface="Calibri Light"/>
                <a:cs typeface="Arial"/>
              </a:rPr>
              <a:t>1.</a:t>
            </a:r>
          </a:p>
        </p:txBody>
      </p:sp>
      <p:cxnSp>
        <p:nvCxnSpPr>
          <p:cNvPr id="30" name="Straight Connector 29"/>
          <p:cNvCxnSpPr>
            <a:cxnSpLocks/>
          </p:cNvCxnSpPr>
          <p:nvPr/>
        </p:nvCxnSpPr>
        <p:spPr>
          <a:xfrm flipV="1">
            <a:off x="2315613" y="2681351"/>
            <a:ext cx="4788005" cy="18799"/>
          </a:xfrm>
          <a:prstGeom prst="line">
            <a:avLst/>
          </a:prstGeom>
          <a:ln w="12700">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192525" y="2929994"/>
            <a:ext cx="928734" cy="457266"/>
          </a:xfrm>
          <a:prstGeom prst="rect">
            <a:avLst/>
          </a:prstGeom>
          <a:solidFill>
            <a:schemeClr val="accent4">
              <a:lumMod val="60000"/>
              <a:lumOff val="40000"/>
            </a:schemeClr>
          </a:solidFill>
          <a:ln w="28575" cap="flat" cmpd="sng" algn="ctr">
            <a:solidFill>
              <a:srgbClr val="8FAADC"/>
            </a:solidFill>
            <a:prstDash val="solid"/>
            <a:miter lim="800000"/>
          </a:ln>
          <a:effectLst/>
        </p:spPr>
        <p:txBody>
          <a:bodyPr lIns="91440" tIns="45720" rIns="91440" bIns="9144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en-US" sz="2800">
                <a:latin typeface="Calibri Light"/>
                <a:cs typeface="Arial"/>
              </a:rPr>
              <a:t>2.</a:t>
            </a:r>
          </a:p>
        </p:txBody>
      </p:sp>
      <p:cxnSp>
        <p:nvCxnSpPr>
          <p:cNvPr id="33" name="Straight Connector 32"/>
          <p:cNvCxnSpPr>
            <a:cxnSpLocks/>
          </p:cNvCxnSpPr>
          <p:nvPr/>
        </p:nvCxnSpPr>
        <p:spPr>
          <a:xfrm flipV="1">
            <a:off x="2286585" y="3531601"/>
            <a:ext cx="4788005" cy="18799"/>
          </a:xfrm>
          <a:prstGeom prst="line">
            <a:avLst/>
          </a:prstGeom>
          <a:ln w="12700">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193105" y="3781351"/>
            <a:ext cx="928734" cy="457266"/>
          </a:xfrm>
          <a:prstGeom prst="rect">
            <a:avLst/>
          </a:prstGeom>
          <a:solidFill>
            <a:schemeClr val="accent4">
              <a:lumMod val="60000"/>
              <a:lumOff val="40000"/>
            </a:schemeClr>
          </a:solidFill>
          <a:ln w="28575" cap="flat" cmpd="sng" algn="ctr">
            <a:solidFill>
              <a:srgbClr val="8FAADC"/>
            </a:solidFill>
            <a:prstDash val="solid"/>
            <a:miter lim="800000"/>
          </a:ln>
          <a:effectLst/>
        </p:spPr>
        <p:txBody>
          <a:bodyPr lIns="91440" tIns="45720" rIns="91440" bIns="9144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en-US" sz="2800">
                <a:latin typeface="Calibri Light"/>
                <a:cs typeface="Arial"/>
              </a:rPr>
              <a:t>3.</a:t>
            </a:r>
          </a:p>
        </p:txBody>
      </p:sp>
      <p:cxnSp>
        <p:nvCxnSpPr>
          <p:cNvPr id="35" name="Straight Connector 34"/>
          <p:cNvCxnSpPr>
            <a:cxnSpLocks/>
          </p:cNvCxnSpPr>
          <p:nvPr/>
        </p:nvCxnSpPr>
        <p:spPr>
          <a:xfrm flipV="1">
            <a:off x="2258679" y="4382958"/>
            <a:ext cx="4788005" cy="18799"/>
          </a:xfrm>
          <a:prstGeom prst="line">
            <a:avLst/>
          </a:prstGeom>
          <a:ln w="12700">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273192" y="2171341"/>
            <a:ext cx="4788005" cy="369332"/>
          </a:xfrm>
          <a:prstGeom prst="rect">
            <a:avLst/>
          </a:prstGeom>
          <a:noFill/>
        </p:spPr>
        <p:txBody>
          <a:bodyPr wrap="square" lIns="91440" tIns="45720" rIns="91440" bIns="45720" rtlCol="0" anchor="t">
            <a:spAutoFit/>
          </a:bodyPr>
          <a:lstStyle/>
          <a:p>
            <a:r>
              <a:rPr lang="en-US" dirty="0">
                <a:latin typeface="Calibri Light"/>
                <a:cs typeface="Arial"/>
              </a:rPr>
              <a:t>UI Trust Topline Stats</a:t>
            </a:r>
            <a:endParaRPr lang="en-US" dirty="0">
              <a:latin typeface="Calibri Light"/>
            </a:endParaRPr>
          </a:p>
        </p:txBody>
      </p:sp>
      <p:sp>
        <p:nvSpPr>
          <p:cNvPr id="41" name="TextBox 40"/>
          <p:cNvSpPr txBox="1"/>
          <p:nvPr/>
        </p:nvSpPr>
        <p:spPr>
          <a:xfrm>
            <a:off x="2321307" y="3112792"/>
            <a:ext cx="5988841" cy="369332"/>
          </a:xfrm>
          <a:prstGeom prst="rect">
            <a:avLst/>
          </a:prstGeom>
          <a:noFill/>
        </p:spPr>
        <p:txBody>
          <a:bodyPr wrap="square" lIns="91440" tIns="45720" rIns="91440" bIns="45720" rtlCol="0" anchor="t">
            <a:spAutoFit/>
          </a:bodyPr>
          <a:lstStyle/>
          <a:p>
            <a:r>
              <a:rPr lang="en-US" dirty="0">
                <a:latin typeface="Calibri Light"/>
                <a:cs typeface="Arial"/>
              </a:rPr>
              <a:t>UI Trust Balance/Benefits/Contributions</a:t>
            </a:r>
          </a:p>
        </p:txBody>
      </p:sp>
      <p:sp>
        <p:nvSpPr>
          <p:cNvPr id="43" name="TextBox 42"/>
          <p:cNvSpPr txBox="1"/>
          <p:nvPr/>
        </p:nvSpPr>
        <p:spPr>
          <a:xfrm>
            <a:off x="2337612" y="4832571"/>
            <a:ext cx="5165814" cy="369332"/>
          </a:xfrm>
          <a:prstGeom prst="rect">
            <a:avLst/>
          </a:prstGeom>
          <a:noFill/>
        </p:spPr>
        <p:txBody>
          <a:bodyPr wrap="square" lIns="91440" tIns="45720" rIns="91440" bIns="45720" rtlCol="0" anchor="t">
            <a:spAutoFit/>
          </a:bodyPr>
          <a:lstStyle/>
          <a:p>
            <a:r>
              <a:rPr lang="en-US" dirty="0">
                <a:latin typeface="Calibri Light"/>
                <a:cs typeface="Arial"/>
              </a:rPr>
              <a:t>Bonding</a:t>
            </a:r>
            <a:endParaRPr lang="en-US" dirty="0">
              <a:latin typeface="Calibri Light"/>
              <a:cs typeface="Calibri Light"/>
            </a:endParaRPr>
          </a:p>
        </p:txBody>
      </p:sp>
      <p:sp>
        <p:nvSpPr>
          <p:cNvPr id="44" name="TextBox 43"/>
          <p:cNvSpPr txBox="1"/>
          <p:nvPr/>
        </p:nvSpPr>
        <p:spPr>
          <a:xfrm>
            <a:off x="2316057" y="3937057"/>
            <a:ext cx="5165814" cy="369332"/>
          </a:xfrm>
          <a:prstGeom prst="rect">
            <a:avLst/>
          </a:prstGeom>
          <a:noFill/>
        </p:spPr>
        <p:txBody>
          <a:bodyPr wrap="square" lIns="91440" tIns="45720" rIns="91440" bIns="45720" rtlCol="0" anchor="t">
            <a:spAutoFit/>
          </a:bodyPr>
          <a:lstStyle/>
          <a:p>
            <a:r>
              <a:rPr lang="en-US" dirty="0">
                <a:latin typeface="Calibri Light"/>
                <a:cs typeface="Arial"/>
              </a:rPr>
              <a:t>Charging and Solvency</a:t>
            </a:r>
            <a:endParaRPr lang="en-US" dirty="0">
              <a:latin typeface="Calibri Light"/>
              <a:cs typeface="Arial" panose="020B0604020202020204" pitchFamily="34" charset="0"/>
            </a:endParaRPr>
          </a:p>
        </p:txBody>
      </p:sp>
      <p:sp>
        <p:nvSpPr>
          <p:cNvPr id="20" name="Rectangle 19">
            <a:extLst>
              <a:ext uri="{FF2B5EF4-FFF2-40B4-BE49-F238E27FC236}">
                <a16:creationId xmlns:a16="http://schemas.microsoft.com/office/drawing/2014/main" id="{1496C20B-BFD1-46B5-82D1-AE2F2BB3D1BE}"/>
              </a:ext>
            </a:extLst>
          </p:cNvPr>
          <p:cNvSpPr/>
          <p:nvPr/>
        </p:nvSpPr>
        <p:spPr>
          <a:xfrm>
            <a:off x="1207619" y="4637693"/>
            <a:ext cx="928734" cy="457266"/>
          </a:xfrm>
          <a:prstGeom prst="rect">
            <a:avLst/>
          </a:prstGeom>
          <a:solidFill>
            <a:schemeClr val="accent4">
              <a:lumMod val="60000"/>
              <a:lumOff val="40000"/>
            </a:schemeClr>
          </a:solidFill>
          <a:ln w="28575" cap="flat" cmpd="sng" algn="ctr">
            <a:solidFill>
              <a:srgbClr val="8FAADC"/>
            </a:solidFill>
            <a:prstDash val="solid"/>
            <a:miter lim="800000"/>
          </a:ln>
          <a:effectLst/>
        </p:spPr>
        <p:txBody>
          <a:bodyPr lIns="91440" tIns="45720" rIns="91440" bIns="9144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en-US" sz="2800">
                <a:latin typeface="Calibri Light"/>
                <a:cs typeface="Arial"/>
              </a:rPr>
              <a:t>4.</a:t>
            </a:r>
          </a:p>
        </p:txBody>
      </p:sp>
      <p:cxnSp>
        <p:nvCxnSpPr>
          <p:cNvPr id="21" name="Straight Connector 20">
            <a:extLst>
              <a:ext uri="{FF2B5EF4-FFF2-40B4-BE49-F238E27FC236}">
                <a16:creationId xmlns:a16="http://schemas.microsoft.com/office/drawing/2014/main" id="{64EB7B36-D991-4DF0-B22D-322D326C6262}"/>
              </a:ext>
            </a:extLst>
          </p:cNvPr>
          <p:cNvCxnSpPr>
            <a:cxnSpLocks/>
          </p:cNvCxnSpPr>
          <p:nvPr/>
        </p:nvCxnSpPr>
        <p:spPr>
          <a:xfrm flipV="1">
            <a:off x="2273193" y="5239300"/>
            <a:ext cx="4788005" cy="18799"/>
          </a:xfrm>
          <a:prstGeom prst="line">
            <a:avLst/>
          </a:prstGeom>
          <a:ln w="12700">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AE9F73B-EB96-424F-B5AC-E2B4C2EB1684}"/>
              </a:ext>
            </a:extLst>
          </p:cNvPr>
          <p:cNvSpPr txBox="1"/>
          <p:nvPr/>
        </p:nvSpPr>
        <p:spPr>
          <a:xfrm>
            <a:off x="2337612" y="5728085"/>
            <a:ext cx="5165814" cy="369332"/>
          </a:xfrm>
          <a:prstGeom prst="rect">
            <a:avLst/>
          </a:prstGeom>
          <a:noFill/>
        </p:spPr>
        <p:txBody>
          <a:bodyPr wrap="square" lIns="91440" tIns="45720" rIns="91440" bIns="45720" rtlCol="0" anchor="t">
            <a:spAutoFit/>
          </a:bodyPr>
          <a:lstStyle/>
          <a:p>
            <a:r>
              <a:rPr lang="en-US" dirty="0">
                <a:latin typeface="Calibri Light"/>
                <a:cs typeface="Arial"/>
              </a:rPr>
              <a:t>Current Claimant Characteristics</a:t>
            </a:r>
            <a:endParaRPr lang="en-US" dirty="0">
              <a:latin typeface="Calibri Light"/>
              <a:cs typeface="Calibri Light"/>
            </a:endParaRPr>
          </a:p>
        </p:txBody>
      </p:sp>
      <p:sp>
        <p:nvSpPr>
          <p:cNvPr id="18" name="Rectangle 17">
            <a:extLst>
              <a:ext uri="{FF2B5EF4-FFF2-40B4-BE49-F238E27FC236}">
                <a16:creationId xmlns:a16="http://schemas.microsoft.com/office/drawing/2014/main" id="{44794466-DD87-EC42-AE23-A8DE50E12FBA}"/>
              </a:ext>
            </a:extLst>
          </p:cNvPr>
          <p:cNvSpPr/>
          <p:nvPr/>
        </p:nvSpPr>
        <p:spPr>
          <a:xfrm>
            <a:off x="1207619" y="5533207"/>
            <a:ext cx="928734" cy="457266"/>
          </a:xfrm>
          <a:prstGeom prst="rect">
            <a:avLst/>
          </a:prstGeom>
          <a:solidFill>
            <a:schemeClr val="accent4">
              <a:lumMod val="60000"/>
              <a:lumOff val="40000"/>
            </a:schemeClr>
          </a:solidFill>
          <a:ln w="28575" cap="flat" cmpd="sng" algn="ctr">
            <a:solidFill>
              <a:srgbClr val="8FAADC"/>
            </a:solidFill>
            <a:prstDash val="solid"/>
            <a:miter lim="800000"/>
          </a:ln>
          <a:effectLst/>
        </p:spPr>
        <p:txBody>
          <a:bodyPr lIns="91440" tIns="45720" rIns="91440" bIns="91440"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lang="en-US" sz="2800" dirty="0">
                <a:latin typeface="Calibri Light"/>
                <a:cs typeface="Arial"/>
              </a:rPr>
              <a:t>5.</a:t>
            </a:r>
          </a:p>
        </p:txBody>
      </p:sp>
      <p:cxnSp>
        <p:nvCxnSpPr>
          <p:cNvPr id="19" name="Straight Connector 18">
            <a:extLst>
              <a:ext uri="{FF2B5EF4-FFF2-40B4-BE49-F238E27FC236}">
                <a16:creationId xmlns:a16="http://schemas.microsoft.com/office/drawing/2014/main" id="{DCF486AD-7487-E842-B537-9A1774CAF6C6}"/>
              </a:ext>
            </a:extLst>
          </p:cNvPr>
          <p:cNvCxnSpPr>
            <a:cxnSpLocks/>
          </p:cNvCxnSpPr>
          <p:nvPr/>
        </p:nvCxnSpPr>
        <p:spPr>
          <a:xfrm flipV="1">
            <a:off x="2273193" y="6134814"/>
            <a:ext cx="4788005" cy="18799"/>
          </a:xfrm>
          <a:prstGeom prst="line">
            <a:avLst/>
          </a:prstGeom>
          <a:ln w="12700">
            <a:solidFill>
              <a:srgbClr val="000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230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BA796B-042B-1045-BB42-B3246770B723}"/>
              </a:ext>
            </a:extLst>
          </p:cNvPr>
          <p:cNvSpPr>
            <a:spLocks noGrp="1"/>
          </p:cNvSpPr>
          <p:nvPr>
            <p:ph type="title"/>
          </p:nvPr>
        </p:nvSpPr>
        <p:spPr>
          <a:xfrm>
            <a:off x="2318096" y="417965"/>
            <a:ext cx="7395188" cy="541575"/>
          </a:xfrm>
        </p:spPr>
        <p:txBody>
          <a:bodyPr>
            <a:noAutofit/>
          </a:bodyPr>
          <a:lstStyle/>
          <a:p>
            <a:r>
              <a:rPr lang="en-US" sz="3200" dirty="0">
                <a:solidFill>
                  <a:schemeClr val="bg1"/>
                </a:solidFill>
                <a:cs typeface="Calibri Light"/>
              </a:rPr>
              <a:t>Massachusetts UI Trust Topline Stats</a:t>
            </a:r>
            <a:endParaRPr lang="en-US" sz="3200" dirty="0">
              <a:solidFill>
                <a:schemeClr val="bg1"/>
              </a:solidFill>
            </a:endParaRPr>
          </a:p>
        </p:txBody>
      </p:sp>
      <p:sp>
        <p:nvSpPr>
          <p:cNvPr id="5" name="Slide Number Placeholder 4">
            <a:extLst>
              <a:ext uri="{FF2B5EF4-FFF2-40B4-BE49-F238E27FC236}">
                <a16:creationId xmlns:a16="http://schemas.microsoft.com/office/drawing/2014/main" id="{C89702F4-0CF6-A84D-86EB-664640B95D54}"/>
              </a:ext>
            </a:extLst>
          </p:cNvPr>
          <p:cNvSpPr>
            <a:spLocks noGrp="1"/>
          </p:cNvSpPr>
          <p:nvPr>
            <p:ph type="sldNum" sz="quarter" idx="4"/>
          </p:nvPr>
        </p:nvSpPr>
        <p:spPr>
          <a:xfrm>
            <a:off x="9150928" y="6362142"/>
            <a:ext cx="2743200" cy="365125"/>
          </a:xfrm>
        </p:spPr>
        <p:txBody>
          <a:bodyPr/>
          <a:lstStyle/>
          <a:p>
            <a:pPr defTabSz="457200">
              <a:defRPr/>
            </a:pPr>
            <a:r>
              <a:rPr lang="en-US" dirty="0">
                <a:solidFill>
                  <a:srgbClr val="14558F"/>
                </a:solidFill>
                <a:latin typeface="Arial"/>
              </a:rPr>
              <a:t> </a:t>
            </a:r>
            <a:fld id="{ADB5EE19-2DDD-0949-9666-AAFFBAB67E53}" type="slidenum">
              <a:rPr lang="en-US" dirty="0">
                <a:solidFill>
                  <a:srgbClr val="14558F"/>
                </a:solidFill>
                <a:latin typeface="Arial"/>
              </a:rPr>
              <a:pPr defTabSz="457200">
                <a:defRPr/>
              </a:pPr>
              <a:t>3</a:t>
            </a:fld>
            <a:endParaRPr lang="en-US" dirty="0">
              <a:solidFill>
                <a:srgbClr val="14558F"/>
              </a:solidFill>
              <a:latin typeface="Arial"/>
            </a:endParaRPr>
          </a:p>
        </p:txBody>
      </p:sp>
      <p:sp>
        <p:nvSpPr>
          <p:cNvPr id="8" name="TextBox 7">
            <a:extLst>
              <a:ext uri="{FF2B5EF4-FFF2-40B4-BE49-F238E27FC236}">
                <a16:creationId xmlns:a16="http://schemas.microsoft.com/office/drawing/2014/main" id="{FA23389E-C510-5C44-85B6-5E87EF0136FA}"/>
              </a:ext>
            </a:extLst>
          </p:cNvPr>
          <p:cNvSpPr txBox="1"/>
          <p:nvPr/>
        </p:nvSpPr>
        <p:spPr>
          <a:xfrm>
            <a:off x="1136508" y="1657349"/>
            <a:ext cx="10215563" cy="5355312"/>
          </a:xfrm>
          <a:prstGeom prst="rect">
            <a:avLst/>
          </a:prstGeom>
          <a:noFill/>
        </p:spPr>
        <p:txBody>
          <a:bodyPr wrap="square" rtlCol="0">
            <a:spAutoFit/>
          </a:bodyPr>
          <a:lstStyle/>
          <a:p>
            <a:pPr marL="285750" indent="-285750">
              <a:buFont typeface="Wingdings" pitchFamily="2" charset="2"/>
              <a:buChar char="q"/>
            </a:pPr>
            <a:r>
              <a:rPr lang="en-US" dirty="0">
                <a:latin typeface="+mj-lt"/>
              </a:rPr>
              <a:t>Around $22 billion in unemployment benefits were disbursed to roughly 1 million claimants in 2020. $5.9 billion in benefit obligations came from the Massachusetts UI Trust. The remaining came from federal programs such as the $600 and $300 benefit supplements as well as the new Pandemic Unemployment Assistance program for groups like the self-employed as well as assistance for those who exhausted state benefits. </a:t>
            </a:r>
          </a:p>
          <a:p>
            <a:pPr marL="285750" indent="-285750">
              <a:buFont typeface="Wingdings" pitchFamily="2" charset="2"/>
              <a:buChar char="q"/>
            </a:pPr>
            <a:endParaRPr lang="en-US" dirty="0">
              <a:latin typeface="+mj-lt"/>
            </a:endParaRPr>
          </a:p>
          <a:p>
            <a:pPr marL="285750" indent="-285750">
              <a:buFont typeface="Wingdings" pitchFamily="2" charset="2"/>
              <a:buChar char="q"/>
            </a:pPr>
            <a:r>
              <a:rPr lang="en-US" dirty="0">
                <a:latin typeface="+mj-lt"/>
              </a:rPr>
              <a:t>As of March 31, 2021, the preliminary Massachusetts Unemployment Insurance Trust Fund ending balance was -$2.927 billion. Massachusetts borrowed a total of $2.201 billion in 2020 and $10.8 million in January 2021. Interest on federal advances from September 7 through September 30, 2021, totaling $6 million must be paid by September 30, 2021.  The loan interest payment on borrowing for 2022 is expected to be $122 million. </a:t>
            </a:r>
          </a:p>
          <a:p>
            <a:pPr marL="285750" indent="-285750">
              <a:buFont typeface="Wingdings" pitchFamily="2" charset="2"/>
              <a:buChar char="q"/>
            </a:pPr>
            <a:endParaRPr lang="en-US" dirty="0">
              <a:latin typeface="+mj-lt"/>
            </a:endParaRPr>
          </a:p>
          <a:p>
            <a:pPr marL="285750" indent="-285750">
              <a:buFont typeface="Wingdings" pitchFamily="2" charset="2"/>
              <a:buChar char="q"/>
            </a:pPr>
            <a:r>
              <a:rPr lang="en-US" dirty="0">
                <a:latin typeface="+mj-lt"/>
              </a:rPr>
              <a:t>For 2021, tax rate schedule E was set by legislation for employer payrolls and is projected to generate $2.037 billion in employer contributions. This is a decrease of $414 million due to the lower tax rate set by the legislation schedule freeze. However, the distribution of those contributions for 2021 changed significantly due to the socialization of costs among all employers as a result of COVID-19 related claims and a corresponding solvency assessment of 9.23%.   </a:t>
            </a:r>
          </a:p>
          <a:p>
            <a:pPr marL="285750" indent="-285750">
              <a:buFont typeface="Wingdings" pitchFamily="2" charset="2"/>
              <a:buChar char="q"/>
            </a:pPr>
            <a:endParaRPr lang="en-US" dirty="0"/>
          </a:p>
          <a:p>
            <a:pPr marL="285750" indent="-285750">
              <a:buFont typeface="Wingdings" pitchFamily="2" charset="2"/>
              <a:buChar char="q"/>
            </a:pPr>
            <a:endParaRPr lang="en-US" dirty="0"/>
          </a:p>
        </p:txBody>
      </p:sp>
    </p:spTree>
    <p:extLst>
      <p:ext uri="{BB962C8B-B14F-4D97-AF65-F5344CB8AC3E}">
        <p14:creationId xmlns:p14="http://schemas.microsoft.com/office/powerpoint/2010/main" val="3729997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BA796B-042B-1045-BB42-B3246770B723}"/>
              </a:ext>
            </a:extLst>
          </p:cNvPr>
          <p:cNvSpPr>
            <a:spLocks noGrp="1"/>
          </p:cNvSpPr>
          <p:nvPr>
            <p:ph type="title"/>
          </p:nvPr>
        </p:nvSpPr>
        <p:spPr>
          <a:xfrm>
            <a:off x="2318095" y="417965"/>
            <a:ext cx="7997479" cy="541575"/>
          </a:xfrm>
        </p:spPr>
        <p:txBody>
          <a:bodyPr>
            <a:noAutofit/>
          </a:bodyPr>
          <a:lstStyle/>
          <a:p>
            <a:r>
              <a:rPr lang="en-US" sz="3200" dirty="0">
                <a:solidFill>
                  <a:schemeClr val="bg1"/>
                </a:solidFill>
                <a:cs typeface="Calibri Light"/>
              </a:rPr>
              <a:t>Massachusetts UI Trust Topline Stats Continued</a:t>
            </a:r>
            <a:endParaRPr lang="en-US" sz="3200" dirty="0">
              <a:solidFill>
                <a:schemeClr val="bg1"/>
              </a:solidFill>
            </a:endParaRPr>
          </a:p>
        </p:txBody>
      </p:sp>
      <p:sp>
        <p:nvSpPr>
          <p:cNvPr id="5" name="Slide Number Placeholder 4">
            <a:extLst>
              <a:ext uri="{FF2B5EF4-FFF2-40B4-BE49-F238E27FC236}">
                <a16:creationId xmlns:a16="http://schemas.microsoft.com/office/drawing/2014/main" id="{C89702F4-0CF6-A84D-86EB-664640B95D54}"/>
              </a:ext>
            </a:extLst>
          </p:cNvPr>
          <p:cNvSpPr>
            <a:spLocks noGrp="1"/>
          </p:cNvSpPr>
          <p:nvPr>
            <p:ph type="sldNum" sz="quarter" idx="4"/>
          </p:nvPr>
        </p:nvSpPr>
        <p:spPr>
          <a:xfrm>
            <a:off x="9150928" y="6362142"/>
            <a:ext cx="2743200" cy="365125"/>
          </a:xfrm>
        </p:spPr>
        <p:txBody>
          <a:bodyPr/>
          <a:lstStyle/>
          <a:p>
            <a:pPr defTabSz="457200">
              <a:defRPr/>
            </a:pPr>
            <a:r>
              <a:rPr lang="en-US" dirty="0">
                <a:solidFill>
                  <a:srgbClr val="14558F"/>
                </a:solidFill>
                <a:latin typeface="Arial"/>
              </a:rPr>
              <a:t> </a:t>
            </a:r>
            <a:fld id="{ADB5EE19-2DDD-0949-9666-AAFFBAB67E53}" type="slidenum">
              <a:rPr lang="en-US" dirty="0">
                <a:solidFill>
                  <a:srgbClr val="14558F"/>
                </a:solidFill>
                <a:latin typeface="Arial"/>
              </a:rPr>
              <a:pPr defTabSz="457200">
                <a:defRPr/>
              </a:pPr>
              <a:t>4</a:t>
            </a:fld>
            <a:endParaRPr lang="en-US" dirty="0">
              <a:solidFill>
                <a:srgbClr val="14558F"/>
              </a:solidFill>
              <a:latin typeface="Arial"/>
            </a:endParaRPr>
          </a:p>
        </p:txBody>
      </p:sp>
      <p:sp>
        <p:nvSpPr>
          <p:cNvPr id="8" name="TextBox 7">
            <a:extLst>
              <a:ext uri="{FF2B5EF4-FFF2-40B4-BE49-F238E27FC236}">
                <a16:creationId xmlns:a16="http://schemas.microsoft.com/office/drawing/2014/main" id="{FA23389E-C510-5C44-85B6-5E87EF0136FA}"/>
              </a:ext>
            </a:extLst>
          </p:cNvPr>
          <p:cNvSpPr txBox="1"/>
          <p:nvPr/>
        </p:nvSpPr>
        <p:spPr>
          <a:xfrm>
            <a:off x="988218" y="1728788"/>
            <a:ext cx="10215563" cy="4801314"/>
          </a:xfrm>
          <a:prstGeom prst="rect">
            <a:avLst/>
          </a:prstGeom>
          <a:noFill/>
        </p:spPr>
        <p:txBody>
          <a:bodyPr wrap="square" rtlCol="0">
            <a:spAutoFit/>
          </a:bodyPr>
          <a:lstStyle/>
          <a:p>
            <a:pPr marL="285750" lvl="0" indent="-285750">
              <a:buFont typeface="Wingdings" pitchFamily="2" charset="2"/>
              <a:buChar char="q"/>
            </a:pPr>
            <a:r>
              <a:rPr lang="en-US" dirty="0">
                <a:latin typeface="+mj-lt"/>
              </a:rPr>
              <a:t>Bonding legislation to payback the entirety of federal loans was recently authorized and will allow the Commonwealth to avoid prohibitive federal unemployment tax increases on employers which would trigger in December of 2022.</a:t>
            </a:r>
          </a:p>
          <a:p>
            <a:pPr marL="285750" lvl="0" indent="-285750">
              <a:buFont typeface="Wingdings" pitchFamily="2" charset="2"/>
              <a:buChar char="q"/>
            </a:pPr>
            <a:endParaRPr lang="en-US" dirty="0">
              <a:latin typeface="+mj-lt"/>
            </a:endParaRPr>
          </a:p>
          <a:p>
            <a:pPr marL="285750" lvl="0" indent="-285750">
              <a:buFont typeface="Wingdings" pitchFamily="2" charset="2"/>
              <a:buChar char="q"/>
            </a:pPr>
            <a:r>
              <a:rPr lang="en-US" dirty="0">
                <a:latin typeface="+mj-lt"/>
              </a:rPr>
              <a:t>The current tax rate on average for employers is $692 per employee with a $15,000 taxable wage base.</a:t>
            </a:r>
          </a:p>
          <a:p>
            <a:pPr marL="285750" lvl="0" indent="-285750">
              <a:buFont typeface="Wingdings" pitchFamily="2" charset="2"/>
              <a:buChar char="q"/>
            </a:pPr>
            <a:endParaRPr lang="en-US" dirty="0">
              <a:latin typeface="+mj-lt"/>
            </a:endParaRPr>
          </a:p>
          <a:p>
            <a:pPr marL="285750" lvl="0" indent="-285750">
              <a:buFont typeface="Wingdings" pitchFamily="2" charset="2"/>
              <a:buChar char="q"/>
            </a:pPr>
            <a:r>
              <a:rPr lang="en-US" dirty="0">
                <a:latin typeface="+mj-lt"/>
              </a:rPr>
              <a:t>Around 500,000 claimants continue to collect UI in Massachusetts. Around 90,000 of those are being covered through the state’s UI Trust fund. The long-term unemployed trend higher towards women and communities of color.  </a:t>
            </a:r>
          </a:p>
          <a:p>
            <a:pPr marL="285750" lvl="0" indent="-285750">
              <a:buFont typeface="Wingdings" pitchFamily="2" charset="2"/>
              <a:buChar char="q"/>
            </a:pPr>
            <a:endParaRPr lang="en-US" dirty="0">
              <a:latin typeface="+mj-lt"/>
            </a:endParaRPr>
          </a:p>
          <a:p>
            <a:pPr marL="285750" lvl="0" indent="-285750">
              <a:buFont typeface="Wingdings" pitchFamily="2" charset="2"/>
              <a:buChar char="q"/>
            </a:pPr>
            <a:r>
              <a:rPr lang="en-US" dirty="0">
                <a:latin typeface="+mj-lt"/>
              </a:rPr>
              <a:t>Claimants can receive up to half of their average weekly wage up to a cap of $855. An additional $25 per dependent allowance is also available to claimants. Regular UI contributions for state benefits are capped at 30 weeks. Federal extensions are currently covering many claimants in Massachusetts who have exhausted their 30 weeks of state covered benefits. </a:t>
            </a:r>
          </a:p>
          <a:p>
            <a:pPr marL="285750" lvl="0" indent="-285750">
              <a:buFont typeface="Wingdings" pitchFamily="2" charset="2"/>
              <a:buChar char="q"/>
            </a:pPr>
            <a:endParaRPr lang="en-US" dirty="0">
              <a:latin typeface="+mj-lt"/>
            </a:endParaRPr>
          </a:p>
          <a:p>
            <a:pPr marL="285750" lvl="0" indent="-285750">
              <a:buFont typeface="Wingdings" pitchFamily="2" charset="2"/>
              <a:buChar char="q"/>
            </a:pPr>
            <a:r>
              <a:rPr lang="en-US" dirty="0">
                <a:latin typeface="+mj-lt"/>
              </a:rPr>
              <a:t>Many federal programs such as Pandemic Unemployment Assistance as well as other programs are set to expire the week ending September 6</a:t>
            </a:r>
            <a:r>
              <a:rPr lang="en-US" baseline="30000" dirty="0">
                <a:latin typeface="+mj-lt"/>
              </a:rPr>
              <a:t>th</a:t>
            </a:r>
            <a:r>
              <a:rPr lang="en-US" dirty="0">
                <a:latin typeface="+mj-lt"/>
              </a:rPr>
              <a:t>, 2021. </a:t>
            </a:r>
          </a:p>
        </p:txBody>
      </p:sp>
    </p:spTree>
    <p:extLst>
      <p:ext uri="{BB962C8B-B14F-4D97-AF65-F5344CB8AC3E}">
        <p14:creationId xmlns:p14="http://schemas.microsoft.com/office/powerpoint/2010/main" val="288232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50C8F7-AE16-4D9A-A9DD-090352FE4D1B}"/>
              </a:ext>
            </a:extLst>
          </p:cNvPr>
          <p:cNvSpPr>
            <a:spLocks noGrp="1"/>
          </p:cNvSpPr>
          <p:nvPr>
            <p:ph type="title"/>
          </p:nvPr>
        </p:nvSpPr>
        <p:spPr>
          <a:xfrm>
            <a:off x="2288307" y="413988"/>
            <a:ext cx="9802911" cy="541575"/>
          </a:xfrm>
        </p:spPr>
        <p:txBody>
          <a:bodyPr>
            <a:normAutofit fontScale="90000"/>
          </a:bodyPr>
          <a:lstStyle/>
          <a:p>
            <a:r>
              <a:rPr lang="en-US" dirty="0">
                <a:solidFill>
                  <a:schemeClr val="bg1"/>
                </a:solidFill>
              </a:rPr>
              <a:t>Massachusetts UI Trust Balance (2020-2025)</a:t>
            </a:r>
          </a:p>
        </p:txBody>
      </p:sp>
      <p:sp>
        <p:nvSpPr>
          <p:cNvPr id="7" name="Slide Number Placeholder 6">
            <a:extLst>
              <a:ext uri="{FF2B5EF4-FFF2-40B4-BE49-F238E27FC236}">
                <a16:creationId xmlns:a16="http://schemas.microsoft.com/office/drawing/2014/main" id="{E1F7EFD1-1C3E-4C9D-AB6A-2B554E4CDA47}"/>
              </a:ext>
            </a:extLst>
          </p:cNvPr>
          <p:cNvSpPr>
            <a:spLocks noGrp="1"/>
          </p:cNvSpPr>
          <p:nvPr>
            <p:ph type="sldNum" sz="quarter" idx="4"/>
          </p:nvPr>
        </p:nvSpPr>
        <p:spPr>
          <a:xfrm>
            <a:off x="9348019" y="6306775"/>
            <a:ext cx="2743200" cy="365125"/>
          </a:xfrm>
        </p:spPr>
        <p:txBody>
          <a:bodyPr/>
          <a:lstStyle/>
          <a:p>
            <a:fld id="{ADB5EE19-2DDD-0949-9666-AAFFBAB67E53}" type="slidenum">
              <a:rPr lang="en-US" smtClean="0">
                <a:solidFill>
                  <a:srgbClr val="14558F"/>
                </a:solidFill>
              </a:rPr>
              <a:pPr/>
              <a:t>5</a:t>
            </a:fld>
            <a:endParaRPr lang="en-US">
              <a:solidFill>
                <a:srgbClr val="14558F"/>
              </a:solidFill>
            </a:endParaRPr>
          </a:p>
        </p:txBody>
      </p:sp>
      <p:pic>
        <p:nvPicPr>
          <p:cNvPr id="4" name="Picture 3" descr="Waterfall chart&#10;&#10;Description automatically generated with low confidence">
            <a:extLst>
              <a:ext uri="{FF2B5EF4-FFF2-40B4-BE49-F238E27FC236}">
                <a16:creationId xmlns:a16="http://schemas.microsoft.com/office/drawing/2014/main" id="{165DBC17-28F0-5247-BC13-116DBC0143A3}"/>
              </a:ext>
            </a:extLst>
          </p:cNvPr>
          <p:cNvPicPr>
            <a:picLocks noChangeAspect="1"/>
          </p:cNvPicPr>
          <p:nvPr/>
        </p:nvPicPr>
        <p:blipFill>
          <a:blip r:embed="rId3"/>
          <a:stretch>
            <a:fillRect/>
          </a:stretch>
        </p:blipFill>
        <p:spPr>
          <a:xfrm>
            <a:off x="1700197" y="1618761"/>
            <a:ext cx="8486791" cy="4785023"/>
          </a:xfrm>
          <a:prstGeom prst="rect">
            <a:avLst/>
          </a:prstGeom>
        </p:spPr>
      </p:pic>
      <p:sp>
        <p:nvSpPr>
          <p:cNvPr id="8" name="Rectangle 7">
            <a:extLst>
              <a:ext uri="{FF2B5EF4-FFF2-40B4-BE49-F238E27FC236}">
                <a16:creationId xmlns:a16="http://schemas.microsoft.com/office/drawing/2014/main" id="{B6D1F4A5-3959-3847-8D57-7BC7DB6BA3EF}"/>
              </a:ext>
            </a:extLst>
          </p:cNvPr>
          <p:cNvSpPr/>
          <p:nvPr/>
        </p:nvSpPr>
        <p:spPr>
          <a:xfrm>
            <a:off x="3128963" y="3886200"/>
            <a:ext cx="128587" cy="1285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A5F286-D4B7-4A48-92E7-53CCE9A85D15}"/>
              </a:ext>
            </a:extLst>
          </p:cNvPr>
          <p:cNvSpPr/>
          <p:nvPr/>
        </p:nvSpPr>
        <p:spPr>
          <a:xfrm>
            <a:off x="3424240" y="3886200"/>
            <a:ext cx="128588" cy="6143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591651-55EA-194D-ADB5-6FBAB0E3BA38}"/>
              </a:ext>
            </a:extLst>
          </p:cNvPr>
          <p:cNvSpPr/>
          <p:nvPr/>
        </p:nvSpPr>
        <p:spPr>
          <a:xfrm>
            <a:off x="3719518" y="3886199"/>
            <a:ext cx="128587" cy="75723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D691256-3BEE-3B44-B537-EFCE75C61111}"/>
              </a:ext>
            </a:extLst>
          </p:cNvPr>
          <p:cNvSpPr/>
          <p:nvPr/>
        </p:nvSpPr>
        <p:spPr>
          <a:xfrm>
            <a:off x="4031073" y="3886199"/>
            <a:ext cx="140535" cy="10001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DA0DF1D-717D-5445-B14B-B093160ACC26}"/>
              </a:ext>
            </a:extLst>
          </p:cNvPr>
          <p:cNvSpPr/>
          <p:nvPr/>
        </p:nvSpPr>
        <p:spPr>
          <a:xfrm>
            <a:off x="4324361" y="3886199"/>
            <a:ext cx="128587" cy="100012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A8ABFBA-C3BE-1D43-A2D7-10B1071AA266}"/>
              </a:ext>
            </a:extLst>
          </p:cNvPr>
          <p:cNvSpPr/>
          <p:nvPr/>
        </p:nvSpPr>
        <p:spPr>
          <a:xfrm>
            <a:off x="4622022" y="3900486"/>
            <a:ext cx="158802" cy="112871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117C3D-5F3C-F444-A63C-4803B89BAA77}"/>
              </a:ext>
            </a:extLst>
          </p:cNvPr>
          <p:cNvSpPr/>
          <p:nvPr/>
        </p:nvSpPr>
        <p:spPr>
          <a:xfrm>
            <a:off x="4933577" y="3893341"/>
            <a:ext cx="128587" cy="134589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A43DBC1-5C07-9148-A284-9FD7C311C34C}"/>
              </a:ext>
            </a:extLst>
          </p:cNvPr>
          <p:cNvSpPr/>
          <p:nvPr/>
        </p:nvSpPr>
        <p:spPr>
          <a:xfrm>
            <a:off x="5230844" y="3893341"/>
            <a:ext cx="128587" cy="14644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29981EA-7F6E-3340-BB32-6778E5A90CB1}"/>
              </a:ext>
            </a:extLst>
          </p:cNvPr>
          <p:cNvSpPr/>
          <p:nvPr/>
        </p:nvSpPr>
        <p:spPr>
          <a:xfrm>
            <a:off x="5526472" y="3886197"/>
            <a:ext cx="128587" cy="134589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96A3816-3927-6842-9108-6C1BFCDB3332}"/>
              </a:ext>
            </a:extLst>
          </p:cNvPr>
          <p:cNvSpPr/>
          <p:nvPr/>
        </p:nvSpPr>
        <p:spPr>
          <a:xfrm>
            <a:off x="5830875" y="3893341"/>
            <a:ext cx="128587" cy="134589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7688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50C8F7-AE16-4D9A-A9DD-090352FE4D1B}"/>
              </a:ext>
            </a:extLst>
          </p:cNvPr>
          <p:cNvSpPr>
            <a:spLocks noGrp="1"/>
          </p:cNvSpPr>
          <p:nvPr>
            <p:ph type="title"/>
          </p:nvPr>
        </p:nvSpPr>
        <p:spPr>
          <a:xfrm>
            <a:off x="2288307" y="413988"/>
            <a:ext cx="9802911" cy="541575"/>
          </a:xfrm>
        </p:spPr>
        <p:txBody>
          <a:bodyPr>
            <a:normAutofit fontScale="90000"/>
          </a:bodyPr>
          <a:lstStyle/>
          <a:p>
            <a:r>
              <a:rPr lang="en-US" dirty="0">
                <a:solidFill>
                  <a:schemeClr val="bg1"/>
                </a:solidFill>
              </a:rPr>
              <a:t>Massachusetts UI Trust Debt Comparison</a:t>
            </a:r>
          </a:p>
        </p:txBody>
      </p:sp>
      <p:sp>
        <p:nvSpPr>
          <p:cNvPr id="7" name="Slide Number Placeholder 6">
            <a:extLst>
              <a:ext uri="{FF2B5EF4-FFF2-40B4-BE49-F238E27FC236}">
                <a16:creationId xmlns:a16="http://schemas.microsoft.com/office/drawing/2014/main" id="{E1F7EFD1-1C3E-4C9D-AB6A-2B554E4CDA47}"/>
              </a:ext>
            </a:extLst>
          </p:cNvPr>
          <p:cNvSpPr>
            <a:spLocks noGrp="1"/>
          </p:cNvSpPr>
          <p:nvPr>
            <p:ph type="sldNum" sz="quarter" idx="4"/>
          </p:nvPr>
        </p:nvSpPr>
        <p:spPr>
          <a:xfrm>
            <a:off x="9348019" y="6306775"/>
            <a:ext cx="2743200" cy="365125"/>
          </a:xfrm>
        </p:spPr>
        <p:txBody>
          <a:bodyPr/>
          <a:lstStyle/>
          <a:p>
            <a:fld id="{ADB5EE19-2DDD-0949-9666-AAFFBAB67E53}" type="slidenum">
              <a:rPr lang="en-US" smtClean="0">
                <a:solidFill>
                  <a:srgbClr val="14558F"/>
                </a:solidFill>
              </a:rPr>
              <a:pPr/>
              <a:t>6</a:t>
            </a:fld>
            <a:endParaRPr lang="en-US">
              <a:solidFill>
                <a:srgbClr val="14558F"/>
              </a:solidFill>
            </a:endParaRPr>
          </a:p>
        </p:txBody>
      </p:sp>
      <p:pic>
        <p:nvPicPr>
          <p:cNvPr id="9" name="Picture 8" descr="Chart, bar chart, histogram&#10;&#10;Description automatically generated">
            <a:extLst>
              <a:ext uri="{FF2B5EF4-FFF2-40B4-BE49-F238E27FC236}">
                <a16:creationId xmlns:a16="http://schemas.microsoft.com/office/drawing/2014/main" id="{E968A63A-114A-354B-B39D-774F5ED60499}"/>
              </a:ext>
            </a:extLst>
          </p:cNvPr>
          <p:cNvPicPr>
            <a:picLocks noChangeAspect="1"/>
          </p:cNvPicPr>
          <p:nvPr/>
        </p:nvPicPr>
        <p:blipFill>
          <a:blip r:embed="rId3"/>
          <a:stretch>
            <a:fillRect/>
          </a:stretch>
        </p:blipFill>
        <p:spPr>
          <a:xfrm>
            <a:off x="2432049" y="1529284"/>
            <a:ext cx="7212013" cy="4884216"/>
          </a:xfrm>
          <a:prstGeom prst="rect">
            <a:avLst/>
          </a:prstGeom>
        </p:spPr>
      </p:pic>
      <p:sp>
        <p:nvSpPr>
          <p:cNvPr id="10" name="TextBox 9">
            <a:extLst>
              <a:ext uri="{FF2B5EF4-FFF2-40B4-BE49-F238E27FC236}">
                <a16:creationId xmlns:a16="http://schemas.microsoft.com/office/drawing/2014/main" id="{032E0DEB-DE09-0A4B-B878-3C704916EE06}"/>
              </a:ext>
            </a:extLst>
          </p:cNvPr>
          <p:cNvSpPr txBox="1"/>
          <p:nvPr/>
        </p:nvSpPr>
        <p:spPr>
          <a:xfrm>
            <a:off x="4573618" y="6173368"/>
            <a:ext cx="3743325" cy="369332"/>
          </a:xfrm>
          <a:prstGeom prst="rect">
            <a:avLst/>
          </a:prstGeom>
          <a:noFill/>
        </p:spPr>
        <p:txBody>
          <a:bodyPr wrap="square" rtlCol="0">
            <a:spAutoFit/>
          </a:bodyPr>
          <a:lstStyle/>
          <a:p>
            <a:r>
              <a:rPr lang="en-US" dirty="0"/>
              <a:t>*Totals not adjusted for population</a:t>
            </a:r>
          </a:p>
        </p:txBody>
      </p:sp>
    </p:spTree>
    <p:extLst>
      <p:ext uri="{BB962C8B-B14F-4D97-AF65-F5344CB8AC3E}">
        <p14:creationId xmlns:p14="http://schemas.microsoft.com/office/powerpoint/2010/main" val="2377044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50C8F7-AE16-4D9A-A9DD-090352FE4D1B}"/>
              </a:ext>
            </a:extLst>
          </p:cNvPr>
          <p:cNvSpPr>
            <a:spLocks noGrp="1"/>
          </p:cNvSpPr>
          <p:nvPr>
            <p:ph type="title"/>
          </p:nvPr>
        </p:nvSpPr>
        <p:spPr>
          <a:xfrm>
            <a:off x="2288307" y="413988"/>
            <a:ext cx="9802911" cy="541575"/>
          </a:xfrm>
        </p:spPr>
        <p:txBody>
          <a:bodyPr>
            <a:normAutofit/>
          </a:bodyPr>
          <a:lstStyle/>
          <a:p>
            <a:r>
              <a:rPr lang="en-US" sz="3200" dirty="0">
                <a:solidFill>
                  <a:schemeClr val="bg1"/>
                </a:solidFill>
              </a:rPr>
              <a:t>Massachusetts UI Trust Benefit Outlays (2020-2025)</a:t>
            </a:r>
          </a:p>
        </p:txBody>
      </p:sp>
      <p:sp>
        <p:nvSpPr>
          <p:cNvPr id="7" name="Slide Number Placeholder 6">
            <a:extLst>
              <a:ext uri="{FF2B5EF4-FFF2-40B4-BE49-F238E27FC236}">
                <a16:creationId xmlns:a16="http://schemas.microsoft.com/office/drawing/2014/main" id="{E1F7EFD1-1C3E-4C9D-AB6A-2B554E4CDA47}"/>
              </a:ext>
            </a:extLst>
          </p:cNvPr>
          <p:cNvSpPr>
            <a:spLocks noGrp="1"/>
          </p:cNvSpPr>
          <p:nvPr>
            <p:ph type="sldNum" sz="quarter" idx="4"/>
          </p:nvPr>
        </p:nvSpPr>
        <p:spPr>
          <a:xfrm>
            <a:off x="9348019" y="6306775"/>
            <a:ext cx="2743200" cy="365125"/>
          </a:xfrm>
        </p:spPr>
        <p:txBody>
          <a:bodyPr/>
          <a:lstStyle/>
          <a:p>
            <a:fld id="{ADB5EE19-2DDD-0949-9666-AAFFBAB67E53}" type="slidenum">
              <a:rPr lang="en-US" smtClean="0">
                <a:solidFill>
                  <a:srgbClr val="14558F"/>
                </a:solidFill>
              </a:rPr>
              <a:pPr/>
              <a:t>7</a:t>
            </a:fld>
            <a:endParaRPr lang="en-US">
              <a:solidFill>
                <a:srgbClr val="14558F"/>
              </a:solidFill>
            </a:endParaRPr>
          </a:p>
        </p:txBody>
      </p:sp>
      <p:pic>
        <p:nvPicPr>
          <p:cNvPr id="5" name="Picture 4" descr="A picture containing graphical user interface&#10;&#10;Description automatically generated">
            <a:extLst>
              <a:ext uri="{FF2B5EF4-FFF2-40B4-BE49-F238E27FC236}">
                <a16:creationId xmlns:a16="http://schemas.microsoft.com/office/drawing/2014/main" id="{9ED05819-55AA-B74C-9855-8401B3C3A947}"/>
              </a:ext>
            </a:extLst>
          </p:cNvPr>
          <p:cNvPicPr>
            <a:picLocks noChangeAspect="1"/>
          </p:cNvPicPr>
          <p:nvPr/>
        </p:nvPicPr>
        <p:blipFill>
          <a:blip r:embed="rId3"/>
          <a:stretch>
            <a:fillRect/>
          </a:stretch>
        </p:blipFill>
        <p:spPr>
          <a:xfrm>
            <a:off x="2059780" y="1747517"/>
            <a:ext cx="8370095" cy="4559258"/>
          </a:xfrm>
          <a:prstGeom prst="rect">
            <a:avLst/>
          </a:prstGeom>
        </p:spPr>
      </p:pic>
    </p:spTree>
    <p:extLst>
      <p:ext uri="{BB962C8B-B14F-4D97-AF65-F5344CB8AC3E}">
        <p14:creationId xmlns:p14="http://schemas.microsoft.com/office/powerpoint/2010/main" val="3411246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50C8F7-AE16-4D9A-A9DD-090352FE4D1B}"/>
              </a:ext>
            </a:extLst>
          </p:cNvPr>
          <p:cNvSpPr>
            <a:spLocks noGrp="1"/>
          </p:cNvSpPr>
          <p:nvPr>
            <p:ph type="title"/>
          </p:nvPr>
        </p:nvSpPr>
        <p:spPr>
          <a:xfrm>
            <a:off x="2288307" y="413988"/>
            <a:ext cx="9802911" cy="541575"/>
          </a:xfrm>
        </p:spPr>
        <p:txBody>
          <a:bodyPr>
            <a:normAutofit/>
          </a:bodyPr>
          <a:lstStyle/>
          <a:p>
            <a:r>
              <a:rPr lang="en-US" sz="3200" dirty="0">
                <a:solidFill>
                  <a:schemeClr val="bg1"/>
                </a:solidFill>
              </a:rPr>
              <a:t>Massachusetts UI Trust Contributions (2020-2025)</a:t>
            </a:r>
          </a:p>
        </p:txBody>
      </p:sp>
      <p:sp>
        <p:nvSpPr>
          <p:cNvPr id="7" name="Slide Number Placeholder 6">
            <a:extLst>
              <a:ext uri="{FF2B5EF4-FFF2-40B4-BE49-F238E27FC236}">
                <a16:creationId xmlns:a16="http://schemas.microsoft.com/office/drawing/2014/main" id="{E1F7EFD1-1C3E-4C9D-AB6A-2B554E4CDA47}"/>
              </a:ext>
            </a:extLst>
          </p:cNvPr>
          <p:cNvSpPr>
            <a:spLocks noGrp="1"/>
          </p:cNvSpPr>
          <p:nvPr>
            <p:ph type="sldNum" sz="quarter" idx="4"/>
          </p:nvPr>
        </p:nvSpPr>
        <p:spPr>
          <a:xfrm>
            <a:off x="9348019" y="6306775"/>
            <a:ext cx="2743200" cy="365125"/>
          </a:xfrm>
        </p:spPr>
        <p:txBody>
          <a:bodyPr/>
          <a:lstStyle/>
          <a:p>
            <a:fld id="{ADB5EE19-2DDD-0949-9666-AAFFBAB67E53}" type="slidenum">
              <a:rPr lang="en-US" smtClean="0">
                <a:solidFill>
                  <a:srgbClr val="14558F"/>
                </a:solidFill>
              </a:rPr>
              <a:pPr/>
              <a:t>8</a:t>
            </a:fld>
            <a:endParaRPr lang="en-US">
              <a:solidFill>
                <a:srgbClr val="14558F"/>
              </a:solidFill>
            </a:endParaRPr>
          </a:p>
        </p:txBody>
      </p:sp>
      <p:pic>
        <p:nvPicPr>
          <p:cNvPr id="9" name="Picture 8" descr="Timeline&#10;&#10;Description automatically generated">
            <a:extLst>
              <a:ext uri="{FF2B5EF4-FFF2-40B4-BE49-F238E27FC236}">
                <a16:creationId xmlns:a16="http://schemas.microsoft.com/office/drawing/2014/main" id="{A92983A9-FBD4-6D43-85AB-FCE9D4F74CF5}"/>
              </a:ext>
            </a:extLst>
          </p:cNvPr>
          <p:cNvPicPr>
            <a:picLocks noChangeAspect="1"/>
          </p:cNvPicPr>
          <p:nvPr/>
        </p:nvPicPr>
        <p:blipFill>
          <a:blip r:embed="rId3"/>
          <a:stretch>
            <a:fillRect/>
          </a:stretch>
        </p:blipFill>
        <p:spPr>
          <a:xfrm>
            <a:off x="796925" y="1547042"/>
            <a:ext cx="10218738" cy="4896970"/>
          </a:xfrm>
          <a:prstGeom prst="rect">
            <a:avLst/>
          </a:prstGeom>
        </p:spPr>
      </p:pic>
    </p:spTree>
    <p:extLst>
      <p:ext uri="{BB962C8B-B14F-4D97-AF65-F5344CB8AC3E}">
        <p14:creationId xmlns:p14="http://schemas.microsoft.com/office/powerpoint/2010/main" val="14858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50C8F7-AE16-4D9A-A9DD-090352FE4D1B}"/>
              </a:ext>
            </a:extLst>
          </p:cNvPr>
          <p:cNvSpPr>
            <a:spLocks noGrp="1"/>
          </p:cNvSpPr>
          <p:nvPr>
            <p:ph type="title"/>
          </p:nvPr>
        </p:nvSpPr>
        <p:spPr>
          <a:xfrm>
            <a:off x="2288307" y="413988"/>
            <a:ext cx="9802911" cy="541575"/>
          </a:xfrm>
        </p:spPr>
        <p:txBody>
          <a:bodyPr>
            <a:normAutofit/>
          </a:bodyPr>
          <a:lstStyle/>
          <a:p>
            <a:r>
              <a:rPr lang="en-US" sz="3200" dirty="0">
                <a:solidFill>
                  <a:schemeClr val="bg1"/>
                </a:solidFill>
              </a:rPr>
              <a:t>Massachusetts UI Trust Benefit Outlays (2020-2025)</a:t>
            </a:r>
          </a:p>
        </p:txBody>
      </p:sp>
      <p:sp>
        <p:nvSpPr>
          <p:cNvPr id="7" name="Slide Number Placeholder 6">
            <a:extLst>
              <a:ext uri="{FF2B5EF4-FFF2-40B4-BE49-F238E27FC236}">
                <a16:creationId xmlns:a16="http://schemas.microsoft.com/office/drawing/2014/main" id="{E1F7EFD1-1C3E-4C9D-AB6A-2B554E4CDA47}"/>
              </a:ext>
            </a:extLst>
          </p:cNvPr>
          <p:cNvSpPr>
            <a:spLocks noGrp="1"/>
          </p:cNvSpPr>
          <p:nvPr>
            <p:ph type="sldNum" sz="quarter" idx="4"/>
          </p:nvPr>
        </p:nvSpPr>
        <p:spPr>
          <a:xfrm>
            <a:off x="9348019" y="6306775"/>
            <a:ext cx="2743200" cy="365125"/>
          </a:xfrm>
        </p:spPr>
        <p:txBody>
          <a:bodyPr/>
          <a:lstStyle/>
          <a:p>
            <a:fld id="{ADB5EE19-2DDD-0949-9666-AAFFBAB67E53}" type="slidenum">
              <a:rPr lang="en-US" smtClean="0">
                <a:solidFill>
                  <a:srgbClr val="14558F"/>
                </a:solidFill>
              </a:rPr>
              <a:pPr/>
              <a:t>9</a:t>
            </a:fld>
            <a:endParaRPr lang="en-US">
              <a:solidFill>
                <a:srgbClr val="14558F"/>
              </a:solidFill>
            </a:endParaRPr>
          </a:p>
        </p:txBody>
      </p:sp>
      <p:pic>
        <p:nvPicPr>
          <p:cNvPr id="9" name="Picture 8" descr="Table&#10;&#10;Description automatically generated">
            <a:extLst>
              <a:ext uri="{FF2B5EF4-FFF2-40B4-BE49-F238E27FC236}">
                <a16:creationId xmlns:a16="http://schemas.microsoft.com/office/drawing/2014/main" id="{23302EE0-ACF4-8E45-A4EB-EAC9B030F3CD}"/>
              </a:ext>
            </a:extLst>
          </p:cNvPr>
          <p:cNvPicPr>
            <a:picLocks noChangeAspect="1"/>
          </p:cNvPicPr>
          <p:nvPr/>
        </p:nvPicPr>
        <p:blipFill>
          <a:blip r:embed="rId3"/>
          <a:stretch>
            <a:fillRect/>
          </a:stretch>
        </p:blipFill>
        <p:spPr>
          <a:xfrm>
            <a:off x="2108005" y="1645230"/>
            <a:ext cx="7450334" cy="4844107"/>
          </a:xfrm>
          <a:prstGeom prst="rect">
            <a:avLst/>
          </a:prstGeom>
        </p:spPr>
      </p:pic>
      <p:sp>
        <p:nvSpPr>
          <p:cNvPr id="10" name="TextBox 9">
            <a:extLst>
              <a:ext uri="{FF2B5EF4-FFF2-40B4-BE49-F238E27FC236}">
                <a16:creationId xmlns:a16="http://schemas.microsoft.com/office/drawing/2014/main" id="{3AA10946-6A17-274C-BEE0-AE1627919EC9}"/>
              </a:ext>
            </a:extLst>
          </p:cNvPr>
          <p:cNvSpPr txBox="1"/>
          <p:nvPr/>
        </p:nvSpPr>
        <p:spPr>
          <a:xfrm>
            <a:off x="2085976" y="3105834"/>
            <a:ext cx="2543173" cy="646331"/>
          </a:xfrm>
          <a:prstGeom prst="rect">
            <a:avLst/>
          </a:prstGeom>
          <a:solidFill>
            <a:schemeClr val="bg1"/>
          </a:solidFill>
        </p:spPr>
        <p:txBody>
          <a:bodyPr wrap="square" rtlCol="0">
            <a:spAutoFit/>
          </a:bodyPr>
          <a:lstStyle/>
          <a:p>
            <a:r>
              <a:rPr lang="en-US" sz="1200" dirty="0"/>
              <a:t>Trust Fund Interest Income</a:t>
            </a:r>
          </a:p>
          <a:p>
            <a:r>
              <a:rPr lang="en-US" sz="1200" dirty="0"/>
              <a:t>CARES Act Reimbursement Income</a:t>
            </a:r>
          </a:p>
          <a:p>
            <a:r>
              <a:rPr lang="en-US" sz="1200" dirty="0"/>
              <a:t>Income From Bond Authorization</a:t>
            </a:r>
          </a:p>
        </p:txBody>
      </p:sp>
    </p:spTree>
    <p:extLst>
      <p:ext uri="{BB962C8B-B14F-4D97-AF65-F5344CB8AC3E}">
        <p14:creationId xmlns:p14="http://schemas.microsoft.com/office/powerpoint/2010/main" val="2414538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e847d9e2-e67d-4e78-9623-607caff446f9">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6D0E22A6DD59479B602758F786A0E9" ma:contentTypeVersion="10" ma:contentTypeDescription="Create a new document." ma:contentTypeScope="" ma:versionID="63f38399d01f342e7d98a8c2e48dc41d">
  <xsd:schema xmlns:xsd="http://www.w3.org/2001/XMLSchema" xmlns:xs="http://www.w3.org/2001/XMLSchema" xmlns:p="http://schemas.microsoft.com/office/2006/metadata/properties" xmlns:ns1="http://schemas.microsoft.com/sharepoint/v3" xmlns:ns2="0bf13305-2ad3-47fc-b32f-9b4df29da98c" xmlns:ns3="e847d9e2-e67d-4e78-9623-607caff446f9" targetNamespace="http://schemas.microsoft.com/office/2006/metadata/properties" ma:root="true" ma:fieldsID="6a7377d8aec8615664a687eb749f259d" ns1:_="" ns2:_="" ns3:_="">
    <xsd:import namespace="http://schemas.microsoft.com/sharepoint/v3"/>
    <xsd:import namespace="0bf13305-2ad3-47fc-b32f-9b4df29da98c"/>
    <xsd:import namespace="e847d9e2-e67d-4e78-9623-607caff446f9"/>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f13305-2ad3-47fc-b32f-9b4df29da98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47d9e2-e67d-4e78-9623-607caff446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9D577E-EB56-45FE-8F81-33BA0E05C4CF}">
  <ds:schemaRefs>
    <ds:schemaRef ds:uri="http://schemas.microsoft.com/office/2006/metadata/properties"/>
    <ds:schemaRef ds:uri="http://schemas.microsoft.com/office/infopath/2007/PartnerControls"/>
    <ds:schemaRef ds:uri="http://schemas.microsoft.com/sharepoint/v3"/>
    <ds:schemaRef ds:uri="e847d9e2-e67d-4e78-9623-607caff446f9"/>
  </ds:schemaRefs>
</ds:datastoreItem>
</file>

<file path=customXml/itemProps2.xml><?xml version="1.0" encoding="utf-8"?>
<ds:datastoreItem xmlns:ds="http://schemas.openxmlformats.org/officeDocument/2006/customXml" ds:itemID="{FE1D6093-D5AB-4E17-BC5B-2CD2631E919D}">
  <ds:schemaRefs>
    <ds:schemaRef ds:uri="http://schemas.microsoft.com/sharepoint/v3/contenttype/forms"/>
  </ds:schemaRefs>
</ds:datastoreItem>
</file>

<file path=customXml/itemProps3.xml><?xml version="1.0" encoding="utf-8"?>
<ds:datastoreItem xmlns:ds="http://schemas.openxmlformats.org/officeDocument/2006/customXml" ds:itemID="{17A0A29F-722C-4E31-8D10-1369BE9F0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bf13305-2ad3-47fc-b32f-9b4df29da98c"/>
    <ds:schemaRef ds:uri="e847d9e2-e67d-4e78-9623-607caff446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4593</TotalTime>
  <Words>1127</Words>
  <Application>Microsoft Office PowerPoint</Application>
  <PresentationFormat>Widescreen</PresentationFormat>
  <Paragraphs>163</Paragraphs>
  <Slides>16</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Calibri Light</vt:lpstr>
      <vt:lpstr>Symbol</vt:lpstr>
      <vt:lpstr>Verdana</vt:lpstr>
      <vt:lpstr>Wingdings</vt:lpstr>
      <vt:lpstr>Office Theme</vt:lpstr>
      <vt:lpstr>1_Office Theme</vt:lpstr>
      <vt:lpstr>    Massachusetts Unemployment Trust Fund Status  </vt:lpstr>
      <vt:lpstr>Overview</vt:lpstr>
      <vt:lpstr>Massachusetts UI Trust Topline Stats</vt:lpstr>
      <vt:lpstr>Massachusetts UI Trust Topline Stats Continued</vt:lpstr>
      <vt:lpstr>Massachusetts UI Trust Balance (2020-2025)</vt:lpstr>
      <vt:lpstr>Massachusetts UI Trust Debt Comparison</vt:lpstr>
      <vt:lpstr>Massachusetts UI Trust Benefit Outlays (2020-2025)</vt:lpstr>
      <vt:lpstr>Massachusetts UI Trust Contributions (2020-2025)</vt:lpstr>
      <vt:lpstr>Massachusetts UI Trust Benefit Outlays (2020-2025)</vt:lpstr>
      <vt:lpstr>UI Trust Charging and Solvency </vt:lpstr>
      <vt:lpstr>Experience Ratings and Solvency </vt:lpstr>
      <vt:lpstr>Effects of UI Legislation on Charging </vt:lpstr>
      <vt:lpstr>Unemployment Compensations Bonds</vt:lpstr>
      <vt:lpstr>Massachusetts UI Claimant Pool (May, 2021)</vt:lpstr>
      <vt:lpstr>PowerPoint Presentation</vt:lpstr>
      <vt:lpstr>UI Preliminary Modeling Assumptions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Massachusetts Unemployment Trust Fund Status  </dc:title>
  <dc:creator>Microsoft Office User</dc:creator>
  <cp:lastModifiedBy>Consigli, Paula (LEG)</cp:lastModifiedBy>
  <cp:revision>224</cp:revision>
  <cp:lastPrinted>2020-02-28T12:54:53Z</cp:lastPrinted>
  <dcterms:created xsi:type="dcterms:W3CDTF">2019-01-16T17:29:35Z</dcterms:created>
  <dcterms:modified xsi:type="dcterms:W3CDTF">2021-06-07T17:10:29Z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0x010100586D0E22A6DD59479B602758F786A0E9</vt:lpwstr>
  </property>
  <property fmtid="{D5CDD505-2E9C-101B-9397-08002B2CF9AE}" pid="3" name="Order">
    <vt:r8>79600</vt:r8>
  </property>
  <property fmtid="{D5CDD505-2E9C-101B-9397-08002B2CF9AE}" pid="4" name="_ExtendedDescription">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ies>
</file>