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8" r:id="rId4"/>
    <p:sldId id="270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35"/>
  </p:normalViewPr>
  <p:slideViewPr>
    <p:cSldViewPr snapToGrid="0" snapToObjects="1">
      <p:cViewPr>
        <p:scale>
          <a:sx n="81" d="100"/>
          <a:sy n="81" d="100"/>
        </p:scale>
        <p:origin x="-276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ayne\Documents\Excel\USUI20\IUandTU%20M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en-US" sz="3600" b="0"/>
              <a:t>Profits Share of GDP, 1989 to 2021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Profits!$D$3</c:f>
              <c:strCache>
                <c:ptCount val="1"/>
                <c:pt idx="0">
                  <c:v>Profits Share of GDP</c:v>
                </c:pt>
              </c:strCache>
            </c:strRef>
          </c:tx>
          <c:cat>
            <c:strRef>
              <c:f>Profits!$C$4:$C$36</c:f>
              <c:strCache>
                <c:ptCount val="33"/>
                <c:pt idx="0">
                  <c:v>1989</c:v>
                </c:pt>
                <c:pt idx="4">
                  <c:v>1993</c:v>
                </c:pt>
                <c:pt idx="8">
                  <c:v>1997</c:v>
                </c:pt>
                <c:pt idx="12">
                  <c:v>2001</c:v>
                </c:pt>
                <c:pt idx="16">
                  <c:v>2005</c:v>
                </c:pt>
                <c:pt idx="20">
                  <c:v>2009</c:v>
                </c:pt>
                <c:pt idx="24">
                  <c:v>2013</c:v>
                </c:pt>
                <c:pt idx="28">
                  <c:v>2017</c:v>
                </c:pt>
                <c:pt idx="32">
                  <c:v>2021</c:v>
                </c:pt>
              </c:strCache>
            </c:strRef>
          </c:cat>
          <c:val>
            <c:numRef>
              <c:f>Profits!$D$4:$D$36</c:f>
              <c:numCache>
                <c:formatCode>0.000</c:formatCode>
                <c:ptCount val="33"/>
                <c:pt idx="0">
                  <c:v>7.2999999999999995E-2</c:v>
                </c:pt>
                <c:pt idx="1">
                  <c:v>7.0000000000000007E-2</c:v>
                </c:pt>
                <c:pt idx="2">
                  <c:v>7.2999999999999995E-2</c:v>
                </c:pt>
                <c:pt idx="3">
                  <c:v>7.2999999999999995E-2</c:v>
                </c:pt>
                <c:pt idx="4">
                  <c:v>7.5999999999999998E-2</c:v>
                </c:pt>
                <c:pt idx="5">
                  <c:v>8.5000000000000006E-2</c:v>
                </c:pt>
                <c:pt idx="6">
                  <c:v>9.1999999999999998E-2</c:v>
                </c:pt>
                <c:pt idx="7">
                  <c:v>9.7000000000000003E-2</c:v>
                </c:pt>
                <c:pt idx="8">
                  <c:v>0.10100000000000001</c:v>
                </c:pt>
                <c:pt idx="9">
                  <c:v>8.7999999999999995E-2</c:v>
                </c:pt>
                <c:pt idx="10">
                  <c:v>8.5999999999999993E-2</c:v>
                </c:pt>
                <c:pt idx="11">
                  <c:v>7.5999999999999998E-2</c:v>
                </c:pt>
                <c:pt idx="12">
                  <c:v>7.0999999999999994E-2</c:v>
                </c:pt>
                <c:pt idx="13">
                  <c:v>8.3000000000000004E-2</c:v>
                </c:pt>
                <c:pt idx="14">
                  <c:v>9.1999999999999998E-2</c:v>
                </c:pt>
                <c:pt idx="15">
                  <c:v>0.105</c:v>
                </c:pt>
                <c:pt idx="16">
                  <c:v>0.113</c:v>
                </c:pt>
                <c:pt idx="17">
                  <c:v>0.11899999999999999</c:v>
                </c:pt>
                <c:pt idx="18">
                  <c:v>0.106</c:v>
                </c:pt>
                <c:pt idx="19">
                  <c:v>8.6999999999999994E-2</c:v>
                </c:pt>
                <c:pt idx="20">
                  <c:v>9.6000000000000002E-2</c:v>
                </c:pt>
                <c:pt idx="21">
                  <c:v>0.115</c:v>
                </c:pt>
                <c:pt idx="22">
                  <c:v>0.11600000000000001</c:v>
                </c:pt>
                <c:pt idx="23">
                  <c:v>0.123</c:v>
                </c:pt>
                <c:pt idx="24">
                  <c:v>0.12</c:v>
                </c:pt>
                <c:pt idx="25">
                  <c:v>0.121</c:v>
                </c:pt>
                <c:pt idx="26">
                  <c:v>0.113</c:v>
                </c:pt>
                <c:pt idx="27">
                  <c:v>0.109</c:v>
                </c:pt>
                <c:pt idx="28">
                  <c:v>0.108</c:v>
                </c:pt>
                <c:pt idx="29">
                  <c:v>0.109</c:v>
                </c:pt>
                <c:pt idx="30">
                  <c:v>0.105</c:v>
                </c:pt>
                <c:pt idx="31">
                  <c:v>0.10100000000000001</c:v>
                </c:pt>
                <c:pt idx="32">
                  <c:v>0.104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416960"/>
        <c:axId val="63495552"/>
      </c:lineChart>
      <c:catAx>
        <c:axId val="6341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3495552"/>
        <c:crosses val="autoZero"/>
        <c:auto val="1"/>
        <c:lblAlgn val="ctr"/>
        <c:lblOffset val="100"/>
        <c:noMultiLvlLbl val="0"/>
      </c:catAx>
      <c:valAx>
        <c:axId val="63495552"/>
        <c:scaling>
          <c:orientation val="minMax"/>
          <c:min val="6.0000000000000012E-2"/>
        </c:scaling>
        <c:delete val="0"/>
        <c:axPos val="l"/>
        <c:majorGridlines/>
        <c:numFmt formatCode="0.00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34169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E8337-2071-4C5D-9C34-D13FDFBF6E2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5AA19-D82F-4AD0-8630-0D14D316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1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994806-384B-514C-A64D-E5A389061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640546"/>
          </a:xfrm>
        </p:spPr>
        <p:txBody>
          <a:bodyPr/>
          <a:lstStyle/>
          <a:p>
            <a:r>
              <a:rPr lang="en-US" sz="4800" dirty="0"/>
              <a:t>Four Ways to Finance State UI Trust Fund Debts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2BDAFC7-972F-6744-9AA0-4BF6A9627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831219"/>
            <a:ext cx="6831673" cy="1736203"/>
          </a:xfrm>
        </p:spPr>
        <p:txBody>
          <a:bodyPr>
            <a:normAutofit fontScale="70000" lnSpcReduction="20000"/>
          </a:bodyPr>
          <a:lstStyle/>
          <a:p>
            <a:r>
              <a:rPr lang="en-US" sz="3300" dirty="0"/>
              <a:t>Dr. Wayne Vroman</a:t>
            </a:r>
          </a:p>
          <a:p>
            <a:r>
              <a:rPr lang="en-US" sz="3300" dirty="0"/>
              <a:t>The Urban </a:t>
            </a:r>
            <a:r>
              <a:rPr lang="en-US" sz="3300" dirty="0" smtClean="0"/>
              <a:t>Institute</a:t>
            </a:r>
          </a:p>
          <a:p>
            <a:r>
              <a:rPr lang="en-US" sz="3300" dirty="0" smtClean="0"/>
              <a:t>Massachusetts:</a:t>
            </a:r>
            <a:r>
              <a:rPr lang="en-US" sz="3300" u="sng" dirty="0" smtClean="0"/>
              <a:t> </a:t>
            </a:r>
            <a:r>
              <a:rPr lang="en-US" sz="3300" dirty="0" smtClean="0"/>
              <a:t>UI Trust Fund</a:t>
            </a:r>
          </a:p>
          <a:p>
            <a:r>
              <a:rPr lang="en-US" sz="3300" dirty="0" smtClean="0"/>
              <a:t> Study Commission Hearing</a:t>
            </a:r>
            <a:endParaRPr lang="en-US" sz="3300" dirty="0"/>
          </a:p>
          <a:p>
            <a:r>
              <a:rPr lang="en-US" sz="3300" dirty="0" smtClean="0"/>
              <a:t>June 25, </a:t>
            </a:r>
            <a:r>
              <a:rPr lang="en-US" sz="3300" dirty="0"/>
              <a:t>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11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Treasury </a:t>
            </a:r>
            <a:r>
              <a:rPr lang="en-US" sz="4000" dirty="0" smtClean="0"/>
              <a:t>Loans, </a:t>
            </a:r>
            <a:r>
              <a:rPr lang="en-US" sz="4000" dirty="0"/>
              <a:t>2020-2021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121387"/>
              </p:ext>
            </p:extLst>
          </p:nvPr>
        </p:nvGraphicFramePr>
        <p:xfrm>
          <a:off x="1600200" y="1600200"/>
          <a:ext cx="8915401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4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69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78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03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53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535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7875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1442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AHCM*</a:t>
                      </a:r>
                      <a:endParaRPr lang="en-US" dirty="0"/>
                    </a:p>
                    <a:p>
                      <a:pPr algn="ctr"/>
                      <a:r>
                        <a:rPr lang="en-US" dirty="0"/>
                        <a:t>Jan.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dirty="0"/>
                        <a:t>51 Programs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dirty="0"/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 Loans</a:t>
                      </a:r>
                    </a:p>
                    <a:p>
                      <a:pPr algn="ctr"/>
                      <a:r>
                        <a:rPr lang="en-US" sz="1600" dirty="0"/>
                        <a:t>2020-21</a:t>
                      </a:r>
                    </a:p>
                    <a:p>
                      <a:pPr algn="ctr"/>
                      <a:r>
                        <a:rPr lang="en-US" dirty="0"/>
                        <a:t>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T</a:t>
                      </a:r>
                    </a:p>
                    <a:p>
                      <a:pPr algn="ctr"/>
                      <a:r>
                        <a:rPr lang="en-US" dirty="0"/>
                        <a:t>Loans</a:t>
                      </a:r>
                    </a:p>
                    <a:p>
                      <a:pPr algn="ctr"/>
                      <a:r>
                        <a:rPr lang="en-US" dirty="0"/>
                        <a:t>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Indexed Tax Base</a:t>
                      </a:r>
                    </a:p>
                    <a:p>
                      <a:pPr algn="ctr"/>
                      <a:r>
                        <a:rPr lang="en-US" dirty="0"/>
                        <a:t>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Base Not Indexed</a:t>
                      </a:r>
                    </a:p>
                    <a:p>
                      <a:pPr algn="ctr"/>
                      <a:r>
                        <a:rPr lang="en-US" dirty="0"/>
                        <a:t>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Big 13 States</a:t>
                      </a:r>
                    </a:p>
                    <a:p>
                      <a:pPr algn="ctr"/>
                      <a:r>
                        <a:rPr lang="en-US" dirty="0"/>
                        <a:t>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38 States</a:t>
                      </a:r>
                    </a:p>
                    <a:p>
                      <a:pPr algn="ctr"/>
                      <a:r>
                        <a:rPr lang="en-US" dirty="0"/>
                        <a:t>(7)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&gt;=2.0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1.5-1.99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1.0-1.49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0.5-0.99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0.0-0.49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Median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smtClean="0"/>
                        <a:t>A</a:t>
                      </a:r>
                      <a:r>
                        <a:rPr lang="en-US" sz="1800" dirty="0" smtClean="0"/>
                        <a:t>HCM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HCM</a:t>
                      </a:r>
                      <a:r>
                        <a:rPr lang="en-US" sz="2000" dirty="0" smtClean="0"/>
                        <a:t>&gt;=1.0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smtClean="0"/>
                        <a:t>HCM&lt;1.0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14800" y="6416676"/>
            <a:ext cx="4572000" cy="365125"/>
          </a:xfrm>
        </p:spPr>
        <p:txBody>
          <a:bodyPr/>
          <a:lstStyle/>
          <a:p>
            <a:r>
              <a:rPr lang="en-US" sz="1600" dirty="0" smtClean="0"/>
              <a:t>* AHCM</a:t>
            </a:r>
            <a:r>
              <a:rPr lang="en-US" sz="1600" dirty="0"/>
              <a:t> </a:t>
            </a:r>
            <a:r>
              <a:rPr lang="en-US" sz="1600" dirty="0" smtClean="0"/>
              <a:t>- Average High Cost </a:t>
            </a:r>
            <a:r>
              <a:rPr lang="en-US" sz="1600" dirty="0"/>
              <a:t>M</a:t>
            </a:r>
            <a:r>
              <a:rPr lang="en-US" sz="1600" dirty="0" smtClean="0"/>
              <a:t>ultiple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52683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Treasury Loans 2020-2021-2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599" y="1600201"/>
            <a:ext cx="910296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AHCM </a:t>
            </a:r>
            <a:r>
              <a:rPr lang="en-US" sz="2800" dirty="0"/>
              <a:t>&gt;=1.0 is a useful solvency guideline</a:t>
            </a:r>
          </a:p>
          <a:p>
            <a:pPr lvl="1"/>
            <a:r>
              <a:rPr lang="en-US" sz="2600" i="0" dirty="0"/>
              <a:t>Only 5 of 30 with </a:t>
            </a:r>
            <a:r>
              <a:rPr lang="en-US" sz="2600" i="0" dirty="0" smtClean="0"/>
              <a:t>AHCM</a:t>
            </a:r>
            <a:r>
              <a:rPr lang="en-US" sz="2600" i="0" dirty="0"/>
              <a:t>&gt;=1.0 have </a:t>
            </a:r>
            <a:r>
              <a:rPr lang="en-US" sz="2600" i="0" dirty="0" smtClean="0"/>
              <a:t>borrowed in 2020-21</a:t>
            </a:r>
            <a:endParaRPr lang="en-US" sz="2600" i="0" dirty="0"/>
          </a:p>
          <a:p>
            <a:pPr lvl="1"/>
            <a:r>
              <a:rPr lang="en-US" sz="2600" i="0" dirty="0"/>
              <a:t>14 of 21 with </a:t>
            </a:r>
            <a:r>
              <a:rPr lang="en-US" sz="2600" i="0" dirty="0" smtClean="0"/>
              <a:t>AHCM </a:t>
            </a:r>
            <a:r>
              <a:rPr lang="en-US" sz="2600" i="0" dirty="0"/>
              <a:t>&lt; 1.0 have borrowed</a:t>
            </a:r>
          </a:p>
          <a:p>
            <a:r>
              <a:rPr lang="en-US" sz="2800" dirty="0"/>
              <a:t>Indexed tax bases are associated with high </a:t>
            </a:r>
            <a:r>
              <a:rPr lang="en-US" sz="2800" dirty="0" smtClean="0"/>
              <a:t>AHCMs</a:t>
            </a:r>
            <a:endParaRPr lang="en-US" sz="2800" dirty="0"/>
          </a:p>
          <a:p>
            <a:pPr lvl="1"/>
            <a:r>
              <a:rPr lang="en-US" sz="2600" i="0" dirty="0" smtClean="0"/>
              <a:t>Indexed states - median AHCM </a:t>
            </a:r>
            <a:r>
              <a:rPr lang="en-US" sz="2600" i="0" dirty="0"/>
              <a:t>of 1.25 compared to 0.88 for non-indexed states</a:t>
            </a:r>
          </a:p>
          <a:p>
            <a:r>
              <a:rPr lang="en-US" sz="2800" dirty="0"/>
              <a:t>13 largest states have lower </a:t>
            </a:r>
            <a:r>
              <a:rPr lang="en-US" sz="2800" dirty="0" smtClean="0"/>
              <a:t>AHCMs</a:t>
            </a:r>
            <a:endParaRPr lang="en-US" sz="2800" dirty="0"/>
          </a:p>
          <a:p>
            <a:pPr lvl="1"/>
            <a:r>
              <a:rPr lang="en-US" sz="2600" i="0" dirty="0"/>
              <a:t>median of 0.68 compared with 1.24 for 38 smaller 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5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</a:t>
            </a:r>
            <a:r>
              <a:rPr lang="en-US" sz="4000" dirty="0"/>
              <a:t>reasury Loans of 2020-2021-3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600201"/>
            <a:ext cx="8991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8 of 13 largest states borrowed during 2020-21</a:t>
            </a:r>
          </a:p>
          <a:p>
            <a:r>
              <a:rPr lang="en-US" sz="2800" dirty="0"/>
              <a:t>largest 13 account for about 90% of loan total</a:t>
            </a:r>
          </a:p>
          <a:p>
            <a:r>
              <a:rPr lang="en-US" sz="2800" dirty="0"/>
              <a:t>4 of the other 5 are in the South (FL, GA,NC, VA)</a:t>
            </a:r>
          </a:p>
          <a:p>
            <a:r>
              <a:rPr lang="en-US" sz="2800" dirty="0"/>
              <a:t>FL, GA and NC have sharply reduced maximum benefit duration since 2011</a:t>
            </a:r>
          </a:p>
          <a:p>
            <a:r>
              <a:rPr lang="en-US" sz="2800" dirty="0"/>
              <a:t>State interest in munis may increase when Treasury loans start to charge interest in </a:t>
            </a:r>
            <a:r>
              <a:rPr lang="en-US" sz="2800" dirty="0" smtClean="0"/>
              <a:t>September 2021</a:t>
            </a:r>
            <a:endParaRPr lang="en-US" sz="2800" dirty="0"/>
          </a:p>
          <a:p>
            <a:r>
              <a:rPr lang="en-US" sz="2800" dirty="0"/>
              <a:t>Cares Act Grants - a new element in UI financing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90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n-lt"/>
                <a:cs typeface="Arial" panose="020B0604020202020204" pitchFamily="34" charset="0"/>
              </a:rPr>
              <a:t>Four Financing Approaches in 2020-21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Raise taxes and/or reduce benefits</a:t>
            </a:r>
          </a:p>
          <a:p>
            <a:r>
              <a:rPr lang="en-US" sz="2800" dirty="0"/>
              <a:t>Borrow from US Treasury (Title XII)</a:t>
            </a:r>
          </a:p>
          <a:p>
            <a:r>
              <a:rPr lang="en-US" sz="2800" dirty="0"/>
              <a:t>Borrow in municipal bond </a:t>
            </a:r>
            <a:r>
              <a:rPr lang="en-US" sz="2800" dirty="0" smtClean="0"/>
              <a:t>market (</a:t>
            </a:r>
            <a:r>
              <a:rPr lang="en-US" sz="2800" dirty="0" err="1" smtClean="0"/>
              <a:t>munis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/>
              <a:t>Cares Act grants to state UI programs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0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492056"/>
              </p:ext>
            </p:extLst>
          </p:nvPr>
        </p:nvGraphicFramePr>
        <p:xfrm>
          <a:off x="1688123" y="1266092"/>
          <a:ext cx="9226061" cy="465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99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Massachusetts Tax Base Since 2003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291009"/>
              </p:ext>
            </p:extLst>
          </p:nvPr>
        </p:nvGraphicFramePr>
        <p:xfrm>
          <a:off x="1371600" y="2286000"/>
          <a:ext cx="96012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20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Tax Base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Taxable Wage Proportion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10,800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0.284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0.322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0.268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0.274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0.250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0.236</a:t>
                      </a:r>
                      <a:r>
                        <a:rPr lang="en-US" sz="2400" baseline="0" dirty="0" smtClean="0"/>
                        <a:t> - Estimate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43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Borrowing from US Treasury (Title XII)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23647"/>
            <a:ext cx="87630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Initial borrowing almost always from the Treasury</a:t>
            </a:r>
          </a:p>
          <a:p>
            <a:r>
              <a:rPr lang="en-US" sz="2800" dirty="0"/>
              <a:t>Process is straightforward and well understood</a:t>
            </a:r>
          </a:p>
          <a:p>
            <a:r>
              <a:rPr lang="en-US" sz="2800" dirty="0"/>
              <a:t>States can follow daily borrowing-repaying </a:t>
            </a:r>
            <a:r>
              <a:rPr lang="en-US" sz="2800" dirty="0" smtClean="0"/>
              <a:t>strategy to </a:t>
            </a:r>
            <a:r>
              <a:rPr lang="en-US" sz="2800" dirty="0"/>
              <a:t>minimize average indebtedness (sweeping)</a:t>
            </a:r>
          </a:p>
          <a:p>
            <a:r>
              <a:rPr lang="en-US" sz="2800" dirty="0"/>
              <a:t>Mandatory repayment procedures for loans outstanding more than two years</a:t>
            </a:r>
          </a:p>
          <a:p>
            <a:r>
              <a:rPr lang="en-US" sz="2800" dirty="0" smtClean="0"/>
              <a:t>June </a:t>
            </a:r>
            <a:r>
              <a:rPr lang="en-US" sz="2800" dirty="0" smtClean="0"/>
              <a:t>21</a:t>
            </a:r>
            <a:r>
              <a:rPr lang="en-US" sz="2800" dirty="0" smtClean="0"/>
              <a:t>, </a:t>
            </a:r>
            <a:r>
              <a:rPr lang="en-US" sz="2800" dirty="0"/>
              <a:t>2021: </a:t>
            </a:r>
            <a:r>
              <a:rPr lang="en-US" sz="2600" dirty="0" smtClean="0"/>
              <a:t>19</a:t>
            </a:r>
            <a:r>
              <a:rPr lang="en-US" sz="2600" i="0" dirty="0" smtClean="0"/>
              <a:t> </a:t>
            </a:r>
            <a:r>
              <a:rPr lang="en-US" sz="2600" i="0" dirty="0"/>
              <a:t>state programs with total Title XII debt of $</a:t>
            </a:r>
            <a:r>
              <a:rPr lang="en-US" sz="2600" i="0" dirty="0" smtClean="0"/>
              <a:t>53.6 </a:t>
            </a:r>
            <a:r>
              <a:rPr lang="en-US" sz="2600" i="0" dirty="0"/>
              <a:t>billion </a:t>
            </a:r>
            <a:endParaRPr lang="en-US" sz="2600" i="0" dirty="0" smtClean="0"/>
          </a:p>
          <a:p>
            <a:r>
              <a:rPr lang="en-US" sz="2600" dirty="0" smtClean="0"/>
              <a:t>June 22 Massachusetts debt 2.27 billion</a:t>
            </a:r>
            <a:endParaRPr lang="en-US" sz="26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452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Borrowing with Municipal Bonds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9630508" cy="4525963"/>
          </a:xfrm>
        </p:spPr>
        <p:txBody>
          <a:bodyPr>
            <a:normAutofit/>
          </a:bodyPr>
          <a:lstStyle/>
          <a:p>
            <a:r>
              <a:rPr lang="en-US" sz="2800" dirty="0"/>
              <a:t>Eight states issued about $11.0 billion in </a:t>
            </a:r>
            <a:r>
              <a:rPr lang="en-US" sz="2800" dirty="0" err="1"/>
              <a:t>munis</a:t>
            </a:r>
            <a:r>
              <a:rPr lang="en-US" sz="2800" dirty="0"/>
              <a:t> during 2010-2013 following the Great </a:t>
            </a:r>
            <a:r>
              <a:rPr lang="en-US" sz="2800" dirty="0" smtClean="0"/>
              <a:t>Recession</a:t>
            </a:r>
          </a:p>
          <a:p>
            <a:r>
              <a:rPr lang="en-US" sz="2800" dirty="0" smtClean="0"/>
              <a:t>Bond </a:t>
            </a:r>
            <a:r>
              <a:rPr lang="en-US" sz="2800" dirty="0"/>
              <a:t>issuance: a more complicated process with more actors than borrowing from the Treasury</a:t>
            </a:r>
          </a:p>
          <a:p>
            <a:r>
              <a:rPr lang="en-US" sz="2800" dirty="0"/>
              <a:t>Features attractive with state borrowers</a:t>
            </a:r>
          </a:p>
          <a:p>
            <a:pPr lvl="1"/>
            <a:r>
              <a:rPr lang="en-US" sz="2600" i="0" dirty="0"/>
              <a:t>Can experience rate taxes (assessments), stable </a:t>
            </a:r>
            <a:r>
              <a:rPr lang="en-US" sz="2600" i="0" dirty="0" smtClean="0"/>
              <a:t>annual average </a:t>
            </a:r>
            <a:r>
              <a:rPr lang="en-US" sz="2600" i="0" dirty="0"/>
              <a:t>tax rates, can expand repayment period</a:t>
            </a:r>
          </a:p>
          <a:p>
            <a:r>
              <a:rPr lang="en-US" sz="2800" dirty="0"/>
              <a:t>Huge potential range of debt instruments</a:t>
            </a:r>
          </a:p>
          <a:p>
            <a:pPr marL="457200" lvl="1" indent="0">
              <a:buNone/>
            </a:pPr>
            <a:r>
              <a:rPr lang="en-US" sz="2800" dirty="0"/>
              <a:t>	- </a:t>
            </a:r>
            <a:r>
              <a:rPr lang="en-US" sz="2800" i="0" dirty="0" smtClean="0"/>
              <a:t>e.g</a:t>
            </a:r>
            <a:r>
              <a:rPr lang="en-US" sz="2800" dirty="0" smtClean="0"/>
              <a:t>., </a:t>
            </a:r>
            <a:r>
              <a:rPr lang="en-US" sz="2600" i="0" dirty="0" smtClean="0"/>
              <a:t>duration</a:t>
            </a:r>
            <a:r>
              <a:rPr lang="en-US" sz="2600" i="0" dirty="0"/>
              <a:t>,  callability,  taxability 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700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Cares Act - Coronavirus Relief Fund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9170" y="1546591"/>
            <a:ext cx="9509858" cy="4525963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Available to states in 2020 and 2021</a:t>
            </a:r>
          </a:p>
          <a:p>
            <a:r>
              <a:rPr lang="en-US" sz="2800" dirty="0"/>
              <a:t>$150 billion </a:t>
            </a:r>
            <a:r>
              <a:rPr lang="en-US" sz="2800" dirty="0" smtClean="0"/>
              <a:t>of grants available </a:t>
            </a:r>
            <a:r>
              <a:rPr lang="en-US" sz="2800" dirty="0"/>
              <a:t>to states</a:t>
            </a:r>
          </a:p>
          <a:p>
            <a:r>
              <a:rPr lang="en-US" sz="2800" dirty="0"/>
              <a:t>One </a:t>
            </a:r>
            <a:r>
              <a:rPr lang="en-US" sz="2800" dirty="0" smtClean="0"/>
              <a:t>category </a:t>
            </a:r>
            <a:endParaRPr lang="en-US" sz="2800" dirty="0"/>
          </a:p>
          <a:p>
            <a:pPr lvl="1"/>
            <a:r>
              <a:rPr lang="en-US" sz="2600" i="0" dirty="0"/>
              <a:t>Unemployment/Workforce Development</a:t>
            </a:r>
          </a:p>
          <a:p>
            <a:r>
              <a:rPr lang="en-US" sz="2800" dirty="0"/>
              <a:t>Grants approved by </a:t>
            </a:r>
            <a:r>
              <a:rPr lang="en-US" sz="2800" dirty="0" smtClean="0"/>
              <a:t>U.S. </a:t>
            </a:r>
            <a:r>
              <a:rPr lang="en-US" sz="2800" dirty="0"/>
              <a:t>Treasury</a:t>
            </a:r>
          </a:p>
          <a:p>
            <a:r>
              <a:rPr lang="en-US" sz="2800" dirty="0"/>
              <a:t>Grants to at least 21 states for UI trust funds</a:t>
            </a:r>
          </a:p>
          <a:p>
            <a:pPr lvl="1"/>
            <a:r>
              <a:rPr lang="en-US" sz="2600" i="0" dirty="0"/>
              <a:t>AL, AR, DE, GA, ID, IN, IA, LA, ME, MS, MO, MT, NE, NH, ND, SC, SD, TN, VA, WV, WY </a:t>
            </a:r>
          </a:p>
          <a:p>
            <a:r>
              <a:rPr lang="en-US" sz="2800" dirty="0" smtClean="0"/>
              <a:t>About $6.0 </a:t>
            </a:r>
            <a:r>
              <a:rPr lang="en-US" sz="2800" dirty="0"/>
              <a:t>billion in </a:t>
            </a:r>
            <a:r>
              <a:rPr lang="en-US" sz="2800" dirty="0" smtClean="0"/>
              <a:t>grants to UI trust </a:t>
            </a:r>
            <a:r>
              <a:rPr lang="en-US" sz="2800" dirty="0"/>
              <a:t>fund </a:t>
            </a:r>
            <a:r>
              <a:rPr lang="en-US" sz="2800" dirty="0" smtClean="0"/>
              <a:t>in late</a:t>
            </a:r>
            <a:r>
              <a:rPr lang="en-US" sz="2800" dirty="0" smtClean="0"/>
              <a:t> </a:t>
            </a:r>
            <a:r>
              <a:rPr lang="en-US" sz="2800" dirty="0" smtClean="0"/>
              <a:t>May </a:t>
            </a:r>
            <a:r>
              <a:rPr lang="en-US" sz="2800" dirty="0"/>
              <a:t>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4" y="6060831"/>
            <a:ext cx="6280830" cy="808892"/>
          </a:xfrm>
        </p:spPr>
        <p:txBody>
          <a:bodyPr/>
          <a:lstStyle/>
          <a:p>
            <a:r>
              <a:rPr lang="en-US" sz="1800" dirty="0" smtClean="0"/>
              <a:t>Source: National Conference of State Legislatures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414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Risks in Borrowing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8763000" cy="4525963"/>
          </a:xfrm>
        </p:spPr>
        <p:txBody>
          <a:bodyPr>
            <a:noAutofit/>
          </a:bodyPr>
          <a:lstStyle/>
          <a:p>
            <a:r>
              <a:rPr lang="en-US" sz="2800" dirty="0"/>
              <a:t>Upside risk: unexpectedly rapid recovery</a:t>
            </a:r>
          </a:p>
          <a:p>
            <a:pPr lvl="1"/>
            <a:r>
              <a:rPr lang="en-US" sz="2600" i="0" dirty="0"/>
              <a:t>Title XII – reduce 3 month requested Treasury </a:t>
            </a:r>
            <a:r>
              <a:rPr lang="en-US" sz="2600" i="0" dirty="0" smtClean="0"/>
              <a:t>loans</a:t>
            </a:r>
            <a:endParaRPr lang="en-US" sz="2600" i="0" dirty="0"/>
          </a:p>
          <a:p>
            <a:pPr lvl="1"/>
            <a:r>
              <a:rPr lang="en-US" sz="2600" i="0" dirty="0"/>
              <a:t>Bonds – issue callable and convertible bonds</a:t>
            </a:r>
          </a:p>
          <a:p>
            <a:r>
              <a:rPr lang="en-US" sz="2800" dirty="0"/>
              <a:t>Downside risk: unexpectedly slow recovery or onset of a second recession during </a:t>
            </a:r>
            <a:r>
              <a:rPr lang="en-US" sz="2800" dirty="0" smtClean="0"/>
              <a:t>repayment period</a:t>
            </a:r>
            <a:endParaRPr lang="en-US" sz="2800" dirty="0"/>
          </a:p>
          <a:p>
            <a:pPr lvl="1"/>
            <a:r>
              <a:rPr lang="en-US" sz="2600" i="0" dirty="0"/>
              <a:t>Title XII – increase 3 month requested Treasury loans</a:t>
            </a:r>
          </a:p>
          <a:p>
            <a:pPr lvl="1"/>
            <a:r>
              <a:rPr lang="en-US" sz="2600" i="0" dirty="0"/>
              <a:t>Bonds - Authorize more than the initial issuance</a:t>
            </a:r>
          </a:p>
          <a:p>
            <a:pPr lvl="1"/>
            <a:r>
              <a:rPr lang="en-US" sz="2600" i="0" dirty="0"/>
              <a:t>May have to make </a:t>
            </a:r>
            <a:r>
              <a:rPr lang="en-US" sz="2600" i="0" dirty="0" smtClean="0"/>
              <a:t>repay two </a:t>
            </a:r>
            <a:r>
              <a:rPr lang="en-US" sz="2600" i="0" dirty="0"/>
              <a:t>debts at same time</a:t>
            </a:r>
          </a:p>
          <a:p>
            <a:pPr lvl="1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938C-40CE-49E1-A5CD-DBB7E5AB73E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31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Measure</a:t>
            </a:r>
            <a:r>
              <a:rPr lang="en-US" dirty="0" smtClean="0"/>
              <a:t> </a:t>
            </a:r>
            <a:r>
              <a:rPr lang="en-US" sz="4000" dirty="0" smtClean="0"/>
              <a:t>of Trust Fund Adequacy:</a:t>
            </a:r>
            <a:br>
              <a:rPr lang="en-US" sz="4000" dirty="0" smtClean="0"/>
            </a:br>
            <a:r>
              <a:rPr lang="en-US" sz="4000" dirty="0" smtClean="0"/>
              <a:t>Average High Cost Multiple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Average High Cost Multiple (AHCM) – Ratio of two ratios</a:t>
            </a:r>
          </a:p>
          <a:p>
            <a:r>
              <a:rPr lang="en-US" sz="2600" dirty="0" smtClean="0"/>
              <a:t>Numerator – Reserve Ratio –Reserves as a Percent of Payroll</a:t>
            </a:r>
          </a:p>
          <a:p>
            <a:r>
              <a:rPr lang="en-US" sz="2600" dirty="0" smtClean="0"/>
              <a:t>Denominator - </a:t>
            </a:r>
            <a:r>
              <a:rPr lang="en-US" dirty="0" smtClean="0"/>
              <a:t> </a:t>
            </a:r>
            <a:r>
              <a:rPr lang="en-US" sz="2600" dirty="0" smtClean="0"/>
              <a:t>Average cost rate for three highest-cost years in the last 20</a:t>
            </a:r>
            <a:r>
              <a:rPr lang="en-US" dirty="0" smtClean="0"/>
              <a:t> years</a:t>
            </a:r>
          </a:p>
          <a:p>
            <a:r>
              <a:rPr lang="en-US" sz="2600" dirty="0" smtClean="0"/>
              <a:t>Recommended solvency standard – AHCM &gt;=1.0</a:t>
            </a:r>
          </a:p>
          <a:p>
            <a:r>
              <a:rPr lang="en-US" sz="2600" dirty="0" smtClean="0"/>
              <a:t>Massachusetts January 2020: </a:t>
            </a:r>
          </a:p>
          <a:p>
            <a:pPr lvl="1"/>
            <a:r>
              <a:rPr lang="en-US" sz="2600" dirty="0" smtClean="0"/>
              <a:t>Reserve Ratio = 0.79, Avg. 3 </a:t>
            </a:r>
            <a:r>
              <a:rPr lang="en-US" sz="2600" dirty="0" err="1" smtClean="0"/>
              <a:t>Yr</a:t>
            </a:r>
            <a:r>
              <a:rPr lang="en-US" sz="2600" dirty="0" smtClean="0"/>
              <a:t> High Cost Rate = 1.88</a:t>
            </a:r>
          </a:p>
          <a:p>
            <a:pPr lvl="1"/>
            <a:r>
              <a:rPr lang="en-US" sz="2600" smtClean="0"/>
              <a:t>AHCM = 0.79/1.88 = 0.42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8686320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6D0E22A6DD59479B602758F786A0E9" ma:contentTypeVersion="10" ma:contentTypeDescription="Create a new document." ma:contentTypeScope="" ma:versionID="63f38399d01f342e7d98a8c2e48dc41d">
  <xsd:schema xmlns:xsd="http://www.w3.org/2001/XMLSchema" xmlns:xs="http://www.w3.org/2001/XMLSchema" xmlns:p="http://schemas.microsoft.com/office/2006/metadata/properties" xmlns:ns1="http://schemas.microsoft.com/sharepoint/v3" xmlns:ns2="0bf13305-2ad3-47fc-b32f-9b4df29da98c" xmlns:ns3="e847d9e2-e67d-4e78-9623-607caff446f9" targetNamespace="http://schemas.microsoft.com/office/2006/metadata/properties" ma:root="true" ma:fieldsID="6a7377d8aec8615664a687eb749f259d" ns1:_="" ns2:_="" ns3:_="">
    <xsd:import namespace="http://schemas.microsoft.com/sharepoint/v3"/>
    <xsd:import namespace="0bf13305-2ad3-47fc-b32f-9b4df29da98c"/>
    <xsd:import namespace="e847d9e2-e67d-4e78-9623-607caff446f9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13305-2ad3-47fc-b32f-9b4df29da9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7d9e2-e67d-4e78-9623-607caff44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e847d9e2-e67d-4e78-9623-607caff446f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CE05E1C-7DAC-4A7C-9A30-09EA530B0BBE}"/>
</file>

<file path=customXml/itemProps2.xml><?xml version="1.0" encoding="utf-8"?>
<ds:datastoreItem xmlns:ds="http://schemas.openxmlformats.org/officeDocument/2006/customXml" ds:itemID="{332C6A72-393F-462D-8FAD-54068B80104C}"/>
</file>

<file path=customXml/itemProps3.xml><?xml version="1.0" encoding="utf-8"?>
<ds:datastoreItem xmlns:ds="http://schemas.openxmlformats.org/officeDocument/2006/customXml" ds:itemID="{C76EA57A-B821-4EC3-840F-F9E239CA770E}"/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236</TotalTime>
  <Words>761</Words>
  <Application>Microsoft Office PowerPoint</Application>
  <PresentationFormat>Custom</PresentationFormat>
  <Paragraphs>190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Crop</vt:lpstr>
      <vt:lpstr>Four Ways to Finance State UI Trust Fund Debts</vt:lpstr>
      <vt:lpstr>Four Financing Approaches in 2020-21</vt:lpstr>
      <vt:lpstr>PowerPoint Presentation</vt:lpstr>
      <vt:lpstr>Massachusetts Tax Base Since 2003</vt:lpstr>
      <vt:lpstr>Borrowing from US Treasury (Title XII)</vt:lpstr>
      <vt:lpstr>Borrowing with Municipal Bonds</vt:lpstr>
      <vt:lpstr>Cares Act - Coronavirus Relief Fund Grants</vt:lpstr>
      <vt:lpstr>Risks in Borrowing</vt:lpstr>
      <vt:lpstr>Measure of Trust Fund Adequacy: Average High Cost Multiple</vt:lpstr>
      <vt:lpstr>Treasury Loans, 2020-2021</vt:lpstr>
      <vt:lpstr>Treasury Loans 2020-2021-2</vt:lpstr>
      <vt:lpstr>Treasury Loans of 2020-2021-3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Brusentsev, Vera</dc:creator>
  <cp:lastModifiedBy>wayne</cp:lastModifiedBy>
  <cp:revision>22</cp:revision>
  <dcterms:created xsi:type="dcterms:W3CDTF">2021-04-21T13:55:57Z</dcterms:created>
  <dcterms:modified xsi:type="dcterms:W3CDTF">2021-06-24T20:27:55Z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0x010100586D0E22A6DD59479B602758F786A0E9</vt:lpwstr>
  </property>
  <property fmtid="{D5CDD505-2E9C-101B-9397-08002B2CF9AE}" pid="3" name="Order">
    <vt:r8>82000</vt:r8>
  </property>
  <property fmtid="{D5CDD505-2E9C-101B-9397-08002B2CF9AE}" pid="4" name="_ExtendedDescription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