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996" r:id="rId3"/>
    <p:sldId id="378" r:id="rId4"/>
    <p:sldId id="1008" r:id="rId5"/>
    <p:sldId id="997" r:id="rId6"/>
    <p:sldId id="1063" r:id="rId7"/>
    <p:sldId id="1045" r:id="rId8"/>
    <p:sldId id="1061" r:id="rId9"/>
    <p:sldId id="1065" r:id="rId10"/>
    <p:sldId id="30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9BC"/>
    <a:srgbClr val="325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564F5-EF81-4FDE-81C8-4270897CD3D7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B0110-4A19-4A48-A845-613778033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5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5108768"/>
            <a:ext cx="12192000" cy="1749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68184" y="400957"/>
            <a:ext cx="10055629" cy="1184651"/>
          </a:xfrm>
          <a:effectLst>
            <a:outerShdw blurRad="50800" dist="38100" dir="8100000" algn="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lIns="91440" rIns="91440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None/>
              <a:defRPr lang="en-US" sz="8000" kern="1200" cap="none" spc="-50" baseline="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57" y="1660256"/>
            <a:ext cx="2169086" cy="2169086"/>
          </a:xfrm>
          <a:prstGeom prst="rect">
            <a:avLst/>
          </a:prstGeom>
          <a:ln w="12700">
            <a:solidFill>
              <a:srgbClr val="5079BC"/>
            </a:solidFill>
          </a:ln>
        </p:spPr>
      </p:pic>
      <p:pic>
        <p:nvPicPr>
          <p:cNvPr id="19" name="Picture 18" descr="CVAgold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93516" y="5281506"/>
            <a:ext cx="1594338" cy="129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66" y="5498795"/>
            <a:ext cx="1558279" cy="8608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27" y="5534529"/>
            <a:ext cx="1961765" cy="7808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5" y="5245192"/>
            <a:ext cx="1295400" cy="1295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95034" y="5281506"/>
            <a:ext cx="1489507" cy="1214462"/>
          </a:xfrm>
          <a:prstGeom prst="rect">
            <a:avLst/>
          </a:prstGeom>
        </p:spPr>
      </p:pic>
      <p:sp>
        <p:nvSpPr>
          <p:cNvPr id="38" name="Subtitle 2"/>
          <p:cNvSpPr txBox="1">
            <a:spLocks/>
          </p:cNvSpPr>
          <p:nvPr userDrawn="1"/>
        </p:nvSpPr>
        <p:spPr>
          <a:xfrm>
            <a:off x="1068185" y="3965767"/>
            <a:ext cx="10055629" cy="1143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7200" dirty="0">
                <a:solidFill>
                  <a:schemeClr val="tx1"/>
                </a:solidFill>
                <a:effectLst/>
              </a:rPr>
              <a:t>Dr. Robert K. Minniti</a:t>
            </a:r>
          </a:p>
          <a:p>
            <a:pPr>
              <a:lnSpc>
                <a:spcPct val="110000"/>
              </a:lnSpc>
            </a:pPr>
            <a:r>
              <a:rPr lang="en-US" sz="7200" dirty="0">
                <a:solidFill>
                  <a:schemeClr val="tx1"/>
                </a:solidFill>
                <a:effectLst/>
              </a:rPr>
              <a:t>DBA, CPA, CFE, Cr.FA, CVA, CFF, MAFF, CGMA, PI</a:t>
            </a:r>
          </a:p>
          <a:p>
            <a:pPr>
              <a:lnSpc>
                <a:spcPct val="110000"/>
              </a:lnSpc>
            </a:pPr>
            <a:r>
              <a:rPr lang="en-US" sz="7200" dirty="0">
                <a:solidFill>
                  <a:schemeClr val="tx1"/>
                </a:solidFill>
                <a:effectLst/>
              </a:rPr>
              <a:t>President, Minniti CPA, LLC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5108767"/>
            <a:ext cx="12192000" cy="0"/>
          </a:xfrm>
          <a:prstGeom prst="line">
            <a:avLst/>
          </a:prstGeom>
          <a:ln w="15875">
            <a:solidFill>
              <a:srgbClr val="50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0"/>
            <a:ext cx="12192000" cy="149290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0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230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38750" y="6470704"/>
            <a:ext cx="5505641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23938" y="2254871"/>
            <a:ext cx="4389437" cy="3798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8750" y="6470704"/>
            <a:ext cx="5505641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8750" y="6470704"/>
            <a:ext cx="5505641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 rot="5400000">
            <a:off x="-3100276" y="3102430"/>
            <a:ext cx="6858006" cy="653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693601" y="3354357"/>
            <a:ext cx="6858001" cy="149290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-2996796" y="3458547"/>
            <a:ext cx="7315200" cy="0"/>
          </a:xfrm>
          <a:prstGeom prst="line">
            <a:avLst/>
          </a:prstGeom>
          <a:ln w="15875">
            <a:solidFill>
              <a:srgbClr val="50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02168" y="3174682"/>
            <a:ext cx="6858005" cy="508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71" y="4795935"/>
            <a:ext cx="1810138" cy="181013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1097280" y="9875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00051" y="4684221"/>
            <a:ext cx="890082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2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6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4960137"/>
            <a:ext cx="9162661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9898410" y="5264106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71" y="4795935"/>
            <a:ext cx="1810138" cy="18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3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3905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3905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232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232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4551"/>
            <a:ext cx="12192000" cy="93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1"/>
            <a:ext cx="12192000" cy="2771775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39" y="5924551"/>
            <a:ext cx="933449" cy="93344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24128" y="585215"/>
            <a:ext cx="9720072" cy="5148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add closing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350888" y="6391275"/>
            <a:ext cx="3238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93589" y="6398078"/>
            <a:ext cx="3238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5924935"/>
            <a:ext cx="12192000" cy="0"/>
          </a:xfrm>
          <a:prstGeom prst="line">
            <a:avLst/>
          </a:prstGeom>
          <a:ln w="15875">
            <a:solidFill>
              <a:srgbClr val="50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15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0904"/>
            <a:ext cx="4400550" cy="65641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38750" y="6470704"/>
            <a:ext cx="5505641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49290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04857"/>
            <a:ext cx="12192000" cy="0"/>
          </a:xfrm>
          <a:prstGeom prst="line">
            <a:avLst/>
          </a:prstGeom>
          <a:ln w="15875">
            <a:solidFill>
              <a:srgbClr val="50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391422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49290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04857"/>
            <a:ext cx="12192000" cy="0"/>
          </a:xfrm>
          <a:prstGeom prst="line">
            <a:avLst/>
          </a:prstGeom>
          <a:ln w="15875">
            <a:solidFill>
              <a:srgbClr val="50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0636" y="6328077"/>
            <a:ext cx="8761444" cy="4095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1" r:id="rId3"/>
    <p:sldLayoutId id="2147483650" r:id="rId4"/>
    <p:sldLayoutId id="2147483652" r:id="rId5"/>
    <p:sldLayoutId id="2147483653" r:id="rId6"/>
    <p:sldLayoutId id="2147483654" r:id="rId7"/>
    <p:sldLayoutId id="2147483667" r:id="rId8"/>
    <p:sldLayoutId id="2147483655" r:id="rId9"/>
    <p:sldLayoutId id="2147483656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 cap="all" spc="100" baseline="0">
          <a:solidFill>
            <a:schemeClr val="tx1">
              <a:lumMod val="95000"/>
              <a:lumOff val="5000"/>
            </a:schemeClr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2DAECC-760F-4E62-A4DE-91823D4C9DE4}"/>
              </a:ext>
            </a:extLst>
          </p:cNvPr>
          <p:cNvSpPr/>
          <p:nvPr/>
        </p:nvSpPr>
        <p:spPr>
          <a:xfrm>
            <a:off x="0" y="1587499"/>
            <a:ext cx="12192000" cy="527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65D1158-C3AC-49EF-96FA-19AB0380C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46" y="2096575"/>
            <a:ext cx="5073854" cy="2965033"/>
          </a:xfrm>
          <a:prstGeom prst="rect">
            <a:avLst/>
          </a:prstGeom>
        </p:spPr>
      </p:pic>
      <p:pic>
        <p:nvPicPr>
          <p:cNvPr id="11" name="Picture 10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421F3D9F-7701-4C8D-A299-6F50E0475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846" y="2508249"/>
            <a:ext cx="3444949" cy="342900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AD3BBC77-AB89-4E76-80FB-B1E540B512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UI Trust Fund Study Commission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C18EC-733F-4955-8834-5F37948648A8}"/>
              </a:ext>
            </a:extLst>
          </p:cNvPr>
          <p:cNvSpPr txBox="1"/>
          <p:nvPr/>
        </p:nvSpPr>
        <p:spPr>
          <a:xfrm>
            <a:off x="1068184" y="5352176"/>
            <a:ext cx="50738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Kevin R. Hennessey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CEO of Brabo Payroll</a:t>
            </a:r>
          </a:p>
        </p:txBody>
      </p:sp>
    </p:spTree>
    <p:extLst>
      <p:ext uri="{BB962C8B-B14F-4D97-AF65-F5344CB8AC3E}">
        <p14:creationId xmlns:p14="http://schemas.microsoft.com/office/powerpoint/2010/main" val="2932438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164" y="2377440"/>
            <a:ext cx="1066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/>
            <a:r>
              <a:rPr lang="en-US" sz="9600" dirty="0">
                <a:solidFill>
                  <a:schemeClr val="accent1">
                    <a:lumMod val="75000"/>
                  </a:schemeClr>
                </a:solidFill>
              </a:rPr>
              <a:t>Any Questions?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F14ED4-F80B-4D03-A634-CD01B043C627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BRABO PAYROLL | Kevin Hennessey</a:t>
            </a:r>
          </a:p>
        </p:txBody>
      </p:sp>
    </p:spTree>
    <p:extLst>
      <p:ext uri="{BB962C8B-B14F-4D97-AF65-F5344CB8AC3E}">
        <p14:creationId xmlns:p14="http://schemas.microsoft.com/office/powerpoint/2010/main" val="147947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8B715D-DEC8-493D-8BB3-2372590A7952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BRABO PAYROLL | Kevin Hennessey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AE733-85F9-4111-989B-2727B02605AD}"/>
              </a:ext>
            </a:extLst>
          </p:cNvPr>
          <p:cNvSpPr txBox="1"/>
          <p:nvPr/>
        </p:nvSpPr>
        <p:spPr>
          <a:xfrm>
            <a:off x="1208015" y="520117"/>
            <a:ext cx="9597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Brabo Payroll: Who We 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5BB792-999E-4882-A5C0-318E4D297D5A}"/>
              </a:ext>
            </a:extLst>
          </p:cNvPr>
          <p:cNvSpPr txBox="1"/>
          <p:nvPr/>
        </p:nvSpPr>
        <p:spPr>
          <a:xfrm>
            <a:off x="872455" y="2225916"/>
            <a:ext cx="55870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Massachusetts based Payroll, Benefits, and HR Advisory firm specializing in small and mid sized businesses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500+ clients paying over 6,000 Massachusetts residents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853C8F-47B7-4F97-8E23-8A7CE1DDB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798" y="1411707"/>
            <a:ext cx="45243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9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30" y="611022"/>
            <a:ext cx="9720072" cy="63398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BD09EF-8370-41C9-80C2-D7CA51D2CB51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BRABO PAYROLL | Kevin Hennessey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A5EEE-1F90-4BDD-8D49-ACDC27E7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698771"/>
            <a:ext cx="9720073" cy="39142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Disproportionate Impact to Underserved Employers and Communities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Taxable Wage 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Benefit Limits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Benefits Terms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Return to Work Programs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Unified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Rate Timeline Accountability </a:t>
            </a:r>
          </a:p>
        </p:txBody>
      </p:sp>
    </p:spTree>
    <p:extLst>
      <p:ext uri="{BB962C8B-B14F-4D97-AF65-F5344CB8AC3E}">
        <p14:creationId xmlns:p14="http://schemas.microsoft.com/office/powerpoint/2010/main" val="367597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84F398-69E4-4C8B-B1E3-277AC9C7CB0D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BRABO PAYROLL | Kevin Hennessey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0891B4-3076-4B80-8603-4C301DEE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904302"/>
            <a:ext cx="7717200" cy="429592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Many factors repeatedly impacting the same demographic of employers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Minimum wage increase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PFML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 Sick Time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EMAC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 Unemployment/$15,000 base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Industries hardest hit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Hospitality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(43.1% minority employed)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Retail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(47% women employed, 36.6% minority employed)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Transportation/Logistics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(20.7% Black/African American employed)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Security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(28.4% Black/African American employed)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Health Care/Home Health Care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(74.6% women employed)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Child Care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(95.6% women employed)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Businesses in underserved communities </a:t>
            </a:r>
          </a:p>
          <a:p>
            <a:pPr lvl="2">
              <a:buFontTx/>
              <a:buChar char="-"/>
            </a:pP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657D04-C9A9-4965-AA17-50F34B46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404686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Disproportionate Impact to Underserved Employers and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6EDF47-8A66-4E92-A3EF-BB063DD8C31A}"/>
              </a:ext>
            </a:extLst>
          </p:cNvPr>
          <p:cNvSpPr txBox="1"/>
          <p:nvPr/>
        </p:nvSpPr>
        <p:spPr>
          <a:xfrm>
            <a:off x="7935986" y="5759249"/>
            <a:ext cx="407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https://www.bls.gov/cps/cpsaat18.htm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CEB15-9C3E-4CA7-8488-A3A33803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059" y="5397399"/>
            <a:ext cx="35623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4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7C9EF8-2091-4CA2-95B3-40681CE0B0DE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BRABO PAYROLL | Kevin Hennessey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F990D9-A50D-4F38-A65C-67DBEE5E0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613111" cy="3233788"/>
          </a:xfrm>
        </p:spPr>
        <p:txBody>
          <a:bodyPr>
            <a:normAutofit/>
          </a:bodyPr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Has been $15,000 for well over a decade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taxable wage base should be dynamic by indexing to either state minimum wage, or the social security limit, like PFML</a:t>
            </a:r>
          </a:p>
          <a:p>
            <a:pPr marL="128016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Consider adding employee contribution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Consider Employee experience rating based on individual use/abuse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Pennsylvania, Alaska, and New Jersey currently utilizes this</a:t>
            </a:r>
          </a:p>
          <a:p>
            <a:pPr marL="128016" lvl="1" indent="0">
              <a:buNone/>
            </a:pP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5B236A-ED79-4247-A463-29E01F1B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Taxable Wage Base</a:t>
            </a:r>
            <a:b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1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99A497-19CC-4993-B72F-540BD06E80AB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BRABO PAYROLL | Kevin Hennessey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B5ED63-49E0-4824-A2EA-0D1A6551F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07640"/>
            <a:ext cx="9720073" cy="37925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If contributions increase, benefit payouts should be increased for higher earners</a:t>
            </a:r>
          </a:p>
          <a:p>
            <a:pPr lvl="1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Graduated benefit amount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Consideration: A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declining benefit over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Full benefit 13 weeks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Reduced benefit (75% of benefit) for remaining 13 weeks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A0B3B30-A3C5-44E0-92A1-A9A367EA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Limits &amp; Terms</a:t>
            </a:r>
            <a:b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5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305F96-30CA-4341-85D3-BF4EB5FDD999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BRABO PAYROLL | Kevin Hennessey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F5AAD4-850E-48CD-9C19-1B9A9059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49585"/>
            <a:ext cx="9720073" cy="37506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Consider partnering with businesses to direct applicants directly to businesses, to prevent fraud, better track effort and results of those seeking employment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Offering a benefit to those accepting a job with lower pay than previously earned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2B3C09A-ACF6-4D72-8BAD-32A8B6C9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 to Work Programs</a:t>
            </a:r>
            <a:b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1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2E7B18-1A05-45AB-A79D-66FCD8B91B50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BRABO PAYROLL | Kevin Hennessey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F2D64-9BA8-421C-BAF7-A365692D8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MassTaxConnect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UI should be one system, like California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efficient and cost effective for both government and business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 administrative burden on small businesses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transparent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F3809DF-87EB-4B92-B93C-ED93B7D7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System</a:t>
            </a:r>
            <a:b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3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19E2CA-1D46-40E6-8BF9-BA545B4DBC24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507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BRABO PAYROLL | Kevin Hennessey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DF3043-02E2-4937-85B6-8BAA15F64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Rates should always come out prior to the new year</a:t>
            </a:r>
          </a:p>
          <a:p>
            <a:pPr lvl="1"/>
            <a:r>
              <a:rPr lang="en-US" dirty="0"/>
              <a:t>Businesses need to have the ability to budget for upcoming year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A6AA976-105B-4CC0-A730-F11B04AC5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 Timeline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4268907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spDef>
      <a:spPr>
        <a:solidFill>
          <a:srgbClr val="5079BC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niti_CPA_LLC.potx" id="{2C755CA0-D36C-4F0B-BC11-56A0E2396C7F}" vid="{F0AD7149-03AD-42A9-B0F9-3905634A5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6D0E22A6DD59479B602758F786A0E9" ma:contentTypeVersion="10" ma:contentTypeDescription="Create a new document." ma:contentTypeScope="" ma:versionID="63f38399d01f342e7d98a8c2e48dc41d">
  <xsd:schema xmlns:xsd="http://www.w3.org/2001/XMLSchema" xmlns:xs="http://www.w3.org/2001/XMLSchema" xmlns:p="http://schemas.microsoft.com/office/2006/metadata/properties" xmlns:ns1="http://schemas.microsoft.com/sharepoint/v3" xmlns:ns2="0bf13305-2ad3-47fc-b32f-9b4df29da98c" xmlns:ns3="e847d9e2-e67d-4e78-9623-607caff446f9" targetNamespace="http://schemas.microsoft.com/office/2006/metadata/properties" ma:root="true" ma:fieldsID="6a7377d8aec8615664a687eb749f259d" ns1:_="" ns2:_="" ns3:_="">
    <xsd:import namespace="http://schemas.microsoft.com/sharepoint/v3"/>
    <xsd:import namespace="0bf13305-2ad3-47fc-b32f-9b4df29da98c"/>
    <xsd:import namespace="e847d9e2-e67d-4e78-9623-607caff446f9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13305-2ad3-47fc-b32f-9b4df29da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7d9e2-e67d-4e78-9623-607caff446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Properties xmlns="http://schemas.microsoft.com/sharepoint/v3" xsi:nil="true"/>
    <SharedWithUsers xmlns="e847d9e2-e67d-4e78-9623-607caff446f9">
      <UserInfo>
        <DisplayName/>
        <AccountId xsi:nil="true"/>
        <AccountType/>
      </UserInfo>
    </SharedWithUsers>
    <_ip_UnifiedCompliancePolicyUIAc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329F17C-0B49-4A36-9F64-87BBD09BA4C8}"/>
</file>

<file path=customXml/itemProps2.xml><?xml version="1.0" encoding="utf-8"?>
<ds:datastoreItem xmlns:ds="http://schemas.openxmlformats.org/officeDocument/2006/customXml" ds:itemID="{006F5692-E2BD-4139-AF60-96843A1A252B}"/>
</file>

<file path=customXml/itemProps3.xml><?xml version="1.0" encoding="utf-8"?>
<ds:datastoreItem xmlns:ds="http://schemas.openxmlformats.org/officeDocument/2006/customXml" ds:itemID="{F2025AB8-DCF3-40E0-8593-AC1EB27B4234}"/>
</file>

<file path=docProps/app.xml><?xml version="1.0" encoding="utf-8"?>
<Properties xmlns="http://schemas.openxmlformats.org/officeDocument/2006/extended-properties" xmlns:vt="http://schemas.openxmlformats.org/officeDocument/2006/docPropsVTypes">
  <Template>Minniti_CPA_LLC</Template>
  <TotalTime>80</TotalTime>
  <Words>444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Cambria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Objectives</vt:lpstr>
      <vt:lpstr>Disproportionate Impact to Underserved Employers and Communities</vt:lpstr>
      <vt:lpstr>Taxable Wage Base </vt:lpstr>
      <vt:lpstr>Benefit Limits &amp; Terms </vt:lpstr>
      <vt:lpstr>Return to Work Programs </vt:lpstr>
      <vt:lpstr>Unified System </vt:lpstr>
      <vt:lpstr>Rate Timeline Accountability</vt:lpstr>
      <vt:lpstr>PowerPoint Presentation</vt:lpstr>
    </vt:vector>
  </TitlesOfParts>
  <Company>BRKHZN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Christina Minniti</dc:creator>
  <cp:lastModifiedBy>gabi@brabopayroll.com</cp:lastModifiedBy>
  <cp:revision>255</cp:revision>
  <dcterms:created xsi:type="dcterms:W3CDTF">2015-08-30T16:41:06Z</dcterms:created>
  <dcterms:modified xsi:type="dcterms:W3CDTF">2021-06-25T16:03:19Z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0x010100586D0E22A6DD59479B602758F786A0E9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