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0" r:id="rId2"/>
  </p:sldMasterIdLst>
  <p:notesMasterIdLst>
    <p:notesMasterId r:id="rId27"/>
  </p:notesMasterIdLst>
  <p:sldIdLst>
    <p:sldId id="256" r:id="rId3"/>
    <p:sldId id="279" r:id="rId4"/>
    <p:sldId id="300" r:id="rId5"/>
    <p:sldId id="283" r:id="rId6"/>
    <p:sldId id="284" r:id="rId7"/>
    <p:sldId id="285" r:id="rId8"/>
    <p:sldId id="286" r:id="rId9"/>
    <p:sldId id="287" r:id="rId10"/>
    <p:sldId id="289" r:id="rId11"/>
    <p:sldId id="290" r:id="rId12"/>
    <p:sldId id="291" r:id="rId13"/>
    <p:sldId id="292" r:id="rId14"/>
    <p:sldId id="293" r:id="rId15"/>
    <p:sldId id="280" r:id="rId16"/>
    <p:sldId id="295" r:id="rId17"/>
    <p:sldId id="294" r:id="rId18"/>
    <p:sldId id="296" r:id="rId19"/>
    <p:sldId id="297" r:id="rId20"/>
    <p:sldId id="299" r:id="rId21"/>
    <p:sldId id="298" r:id="rId22"/>
    <p:sldId id="259" r:id="rId23"/>
    <p:sldId id="261" r:id="rId24"/>
    <p:sldId id="301" r:id="rId25"/>
    <p:sldId id="273" r:id="rId26"/>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CB9B4BE2-7E68-4CC3-A5C6-971A4A641D8B}" type="datetimeFigureOut">
              <a:rPr lang="en-US" smtClean="0"/>
              <a:t>9/20/2021</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9B05E3E0-36B7-4AFC-B8C5-8612ECA4A442}" type="slidenum">
              <a:rPr lang="en-US" smtClean="0"/>
              <a:t>‹#›</a:t>
            </a:fld>
            <a:endParaRPr lang="en-US"/>
          </a:p>
        </p:txBody>
      </p:sp>
    </p:spTree>
    <p:extLst>
      <p:ext uri="{BB962C8B-B14F-4D97-AF65-F5344CB8AC3E}">
        <p14:creationId xmlns:p14="http://schemas.microsoft.com/office/powerpoint/2010/main" val="208029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567" y="4639003"/>
            <a:ext cx="5884532" cy="4014626"/>
          </a:xfrm>
        </p:spPr>
        <p:txBody>
          <a:bodyPr/>
          <a:lstStyle/>
          <a:p>
            <a:pPr marL="457200" lvl="1" indent="0">
              <a:buFont typeface="Arial" panose="020B0604020202020204" pitchFamily="34" charset="0"/>
              <a:buNone/>
            </a:pPr>
            <a:r>
              <a:rPr lang="en-US" dirty="0" smtClean="0"/>
              <a:t>We work in partnership</a:t>
            </a:r>
            <a:r>
              <a:rPr lang="en-US" baseline="0" dirty="0" smtClean="0"/>
              <a:t> with 37 affiliates collectively representing over 31,000 MA employers</a:t>
            </a:r>
            <a:endParaRPr lang="en-US" dirty="0"/>
          </a:p>
        </p:txBody>
      </p:sp>
      <p:sp>
        <p:nvSpPr>
          <p:cNvPr id="4" name="Slide Number Placeholder 3"/>
          <p:cNvSpPr>
            <a:spLocks noGrp="1"/>
          </p:cNvSpPr>
          <p:nvPr>
            <p:ph type="sldNum" sz="quarter" idx="10"/>
          </p:nvPr>
        </p:nvSpPr>
        <p:spPr/>
        <p:txBody>
          <a:bodyPr/>
          <a:lstStyle/>
          <a:p>
            <a:fld id="{1AA83030-35C8-4755-BAAF-F39DA5D95E12}" type="slidenum">
              <a:rPr lang="en-US" smtClean="0"/>
              <a:t>2</a:t>
            </a:fld>
            <a:endParaRPr lang="en-US" dirty="0"/>
          </a:p>
        </p:txBody>
      </p:sp>
    </p:spTree>
    <p:extLst>
      <p:ext uri="{BB962C8B-B14F-4D97-AF65-F5344CB8AC3E}">
        <p14:creationId xmlns:p14="http://schemas.microsoft.com/office/powerpoint/2010/main" val="361395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MBAE is a 30 year old organization founded by a businessperson and an educator that believes business has a critical role in ensuring that every child in our K12 public education system has access to a world class education</a:t>
            </a:r>
          </a:p>
          <a:p>
            <a:pPr lvl="0"/>
            <a:endParaRPr lang="en-US" dirty="0"/>
          </a:p>
          <a:p>
            <a:pPr lvl="0"/>
            <a:r>
              <a:rPr lang="en-US" dirty="0"/>
              <a:t>In our skills-driven economy this is necessary for continued business competitiveness; it's also a matter of fairness to our students</a:t>
            </a:r>
          </a:p>
        </p:txBody>
      </p:sp>
      <p:sp>
        <p:nvSpPr>
          <p:cNvPr id="4" name="Slide Number Placeholder 3"/>
          <p:cNvSpPr>
            <a:spLocks noGrp="1"/>
          </p:cNvSpPr>
          <p:nvPr>
            <p:ph type="sldNum" sz="quarter" idx="10"/>
          </p:nvPr>
        </p:nvSpPr>
        <p:spPr/>
        <p:txBody>
          <a:bodyPr/>
          <a:lstStyle/>
          <a:p>
            <a:fld id="{1AA83030-35C8-4755-BAAF-F39DA5D95E12}" type="slidenum">
              <a:rPr lang="en-US" smtClean="0"/>
              <a:t>3</a:t>
            </a:fld>
            <a:endParaRPr lang="en-US"/>
          </a:p>
        </p:txBody>
      </p:sp>
    </p:spTree>
    <p:extLst>
      <p:ext uri="{BB962C8B-B14F-4D97-AF65-F5344CB8AC3E}">
        <p14:creationId xmlns:p14="http://schemas.microsoft.com/office/powerpoint/2010/main" val="144763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Since the 1993 education reforms that MBAE helped design, we have gone from middle of the pack to the state with the best education performance in the country on average</a:t>
            </a:r>
          </a:p>
          <a:p>
            <a:pPr lvl="0"/>
            <a:endParaRPr lang="en-US" dirty="0"/>
          </a:p>
          <a:p>
            <a:pPr lvl="0"/>
            <a:r>
              <a:rPr lang="en-US" dirty="0"/>
              <a:t>We continue to fall short in two major areas: preparing students with skills needed for career success AND equitable student access to opportunity;</a:t>
            </a:r>
          </a:p>
          <a:p>
            <a:pPr lvl="0"/>
            <a:endParaRPr lang="en-US" dirty="0"/>
          </a:p>
          <a:p>
            <a:pPr defTabSz="933237">
              <a:defRPr/>
            </a:pPr>
            <a:r>
              <a:rPr lang="en-US" dirty="0"/>
              <a:t>our added rationale for seeking to close the achievement gap is the lack of skilled workers for so many open positions and that efforts to close these persistent gaps produces a much larger talent pool for businesses to choose from; a talent pool that reflects the marketplace that businesses are in.</a:t>
            </a:r>
          </a:p>
          <a:p>
            <a:pPr defTabSz="933237">
              <a:defRPr/>
            </a:pPr>
            <a:endParaRPr lang="en-US" dirty="0" smtClean="0"/>
          </a:p>
          <a:p>
            <a:pPr lvl="0"/>
            <a:r>
              <a:rPr lang="en-US" dirty="0"/>
              <a:t>the bulk of the complaints about the Chapter 70 formula have come from towns on the Cape, particularly because they have great property wealth but it is concentrated in the hands of seasonal property owners so there are real impacts with low income property owners paying a regressively high property tax bill</a:t>
            </a:r>
          </a:p>
          <a:p>
            <a:pPr lvl="0"/>
            <a:endParaRPr lang="en-US" dirty="0"/>
          </a:p>
          <a:p>
            <a:pPr lvl="0"/>
            <a:endParaRPr lang="en-US" dirty="0" smtClean="0"/>
          </a:p>
        </p:txBody>
      </p:sp>
      <p:sp>
        <p:nvSpPr>
          <p:cNvPr id="4" name="Slide Number Placeholder 3"/>
          <p:cNvSpPr>
            <a:spLocks noGrp="1"/>
          </p:cNvSpPr>
          <p:nvPr>
            <p:ph type="sldNum" sz="quarter" idx="10"/>
          </p:nvPr>
        </p:nvSpPr>
        <p:spPr/>
        <p:txBody>
          <a:bodyPr/>
          <a:lstStyle/>
          <a:p>
            <a:fld id="{1AA83030-35C8-4755-BAAF-F39DA5D95E12}" type="slidenum">
              <a:rPr lang="en-US" smtClean="0"/>
              <a:t>7</a:t>
            </a:fld>
            <a:endParaRPr lang="en-US"/>
          </a:p>
        </p:txBody>
      </p:sp>
    </p:spTree>
    <p:extLst>
      <p:ext uri="{BB962C8B-B14F-4D97-AF65-F5344CB8AC3E}">
        <p14:creationId xmlns:p14="http://schemas.microsoft.com/office/powerpoint/2010/main" val="153267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B98-E417-464A-8371-E5011CFCD077}" type="slidenum">
              <a:rPr lang="en-US" smtClean="0"/>
              <a:t>9</a:t>
            </a:fld>
            <a:endParaRPr lang="en-US" dirty="0"/>
          </a:p>
        </p:txBody>
      </p:sp>
    </p:spTree>
    <p:extLst>
      <p:ext uri="{BB962C8B-B14F-4D97-AF65-F5344CB8AC3E}">
        <p14:creationId xmlns:p14="http://schemas.microsoft.com/office/powerpoint/2010/main" val="9332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376"/>
            <a:r>
              <a:rPr lang="en-US" dirty="0" smtClean="0"/>
              <a:t>Students:</a:t>
            </a:r>
          </a:p>
          <a:p>
            <a:pPr marL="1149605" lvl="1" indent="-588702">
              <a:buFont typeface="Arial" panose="020B0604020202020204" pitchFamily="34" charset="0"/>
              <a:buChar char="•"/>
            </a:pPr>
            <a:r>
              <a:rPr lang="en-US" dirty="0" smtClean="0"/>
              <a:t>Up to 3-6% of lifetime earnings (equivalent to 1 to 2 years’ earnings) as a result of lost learning time</a:t>
            </a:r>
          </a:p>
          <a:p>
            <a:pPr marL="1149605" lvl="1" indent="-588702">
              <a:buFont typeface="Arial" panose="020B0604020202020204" pitchFamily="34" charset="0"/>
              <a:buChar char="•"/>
            </a:pPr>
            <a:r>
              <a:rPr lang="en-US" dirty="0" smtClean="0"/>
              <a:t>Up to 12 months of learning loss as a result of lost learning time</a:t>
            </a:r>
          </a:p>
          <a:p>
            <a:pPr marL="1149605" lvl="1" indent="-588702">
              <a:buFont typeface="Arial" panose="020B0604020202020204" pitchFamily="34" charset="0"/>
              <a:buChar char="•"/>
            </a:pPr>
            <a:r>
              <a:rPr lang="en-US" dirty="0" smtClean="0"/>
              <a:t>Increased social-emotional strain, mental health issues, potential diminished detection of child abuse</a:t>
            </a:r>
          </a:p>
          <a:p>
            <a:pPr marL="1149605" lvl="1" indent="-588702">
              <a:buFont typeface="Arial" panose="020B0604020202020204" pitchFamily="34" charset="0"/>
              <a:buChar char="•"/>
            </a:pPr>
            <a:endParaRPr lang="en-US" dirty="0" smtClean="0"/>
          </a:p>
          <a:p>
            <a:pPr marL="119376"/>
            <a:r>
              <a:rPr lang="en-US" dirty="0" smtClean="0"/>
              <a:t>Schools:</a:t>
            </a:r>
          </a:p>
          <a:p>
            <a:pPr marL="1175770" lvl="1" indent="-588702">
              <a:buFont typeface="Arial" panose="020B0604020202020204" pitchFamily="34" charset="0"/>
              <a:buChar char="•"/>
            </a:pPr>
            <a:r>
              <a:rPr lang="en-US" dirty="0" smtClean="0"/>
              <a:t>Mitigation and adaptation costs estimated at up to 20-30% of normal year budget</a:t>
            </a:r>
          </a:p>
          <a:p>
            <a:pPr marL="1175770" lvl="1" indent="-588702">
              <a:buFont typeface="Arial" panose="020B0604020202020204" pitchFamily="34" charset="0"/>
              <a:buChar char="•"/>
            </a:pPr>
            <a:r>
              <a:rPr lang="en-US" dirty="0" smtClean="0"/>
              <a:t>Average of 492 in-person/hybrid student/staff cases per week over last 3 weeks, affecting 39% of school districts, though evidence of transmission within schools is limited (DESE estimates about 525,000 students and staff are in-person or hybrid)</a:t>
            </a:r>
          </a:p>
          <a:p>
            <a:pPr marL="1175770" lvl="1" indent="-588702">
              <a:buFont typeface="Arial" panose="020B0604020202020204" pitchFamily="34" charset="0"/>
              <a:buChar char="•"/>
            </a:pPr>
            <a:r>
              <a:rPr lang="en-US" dirty="0" smtClean="0"/>
              <a:t>Staff emotional/mental health issues</a:t>
            </a:r>
          </a:p>
          <a:p>
            <a:r>
              <a:rPr lang="en-US" dirty="0" smtClean="0"/>
              <a:t>Positive covid cases in schools: https://www.doe.mass.edu/covid19/positive-cases/#weekly-report</a:t>
            </a:r>
          </a:p>
          <a:p>
            <a:r>
              <a:rPr lang="en-US" dirty="0" smtClean="0"/>
              <a:t>Images:</a:t>
            </a:r>
            <a:r>
              <a:rPr lang="en-US" baseline="0" dirty="0" smtClean="0"/>
              <a:t> Financial Times https://www.ft.com/content/113529d8-cefb-41f1-a61d-cc12b194f685</a:t>
            </a:r>
          </a:p>
          <a:p>
            <a:endParaRPr lang="en-US" dirty="0"/>
          </a:p>
        </p:txBody>
      </p:sp>
      <p:sp>
        <p:nvSpPr>
          <p:cNvPr id="4" name="Slide Number Placeholder 3"/>
          <p:cNvSpPr>
            <a:spLocks noGrp="1"/>
          </p:cNvSpPr>
          <p:nvPr>
            <p:ph type="sldNum" sz="quarter" idx="10"/>
          </p:nvPr>
        </p:nvSpPr>
        <p:spPr/>
        <p:txBody>
          <a:bodyPr/>
          <a:lstStyle/>
          <a:p>
            <a:fld id="{2B199B98-E417-464A-8371-E5011CFCD077}" type="slidenum">
              <a:rPr lang="en-US" smtClean="0"/>
              <a:t>10</a:t>
            </a:fld>
            <a:endParaRPr lang="en-US" dirty="0"/>
          </a:p>
        </p:txBody>
      </p:sp>
    </p:spTree>
    <p:extLst>
      <p:ext uri="{BB962C8B-B14F-4D97-AF65-F5344CB8AC3E}">
        <p14:creationId xmlns:p14="http://schemas.microsoft.com/office/powerpoint/2010/main" val="428999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 </a:t>
            </a:r>
          </a:p>
          <a:p>
            <a:r>
              <a:rPr lang="en-US" dirty="0"/>
              <a:t>about 20% of high school students </a:t>
            </a:r>
            <a:r>
              <a:rPr lang="en-US" dirty="0" err="1"/>
              <a:t>particpate</a:t>
            </a:r>
            <a:r>
              <a:rPr lang="en-US" dirty="0"/>
              <a:t> in Ch.74 programs in MA.</a:t>
            </a:r>
          </a:p>
          <a:p>
            <a:r>
              <a:rPr lang="en-US" dirty="0">
                <a:latin typeface="Calibri"/>
                <a:cs typeface="Calibri"/>
              </a:rPr>
              <a:t>&gt;70 designations in last 5 years (in </a:t>
            </a:r>
            <a:r>
              <a:rPr lang="en-US" dirty="0" err="1">
                <a:latin typeface="Calibri"/>
                <a:cs typeface="Calibri"/>
              </a:rPr>
              <a:t>voc</a:t>
            </a:r>
            <a:r>
              <a:rPr lang="en-US" dirty="0">
                <a:latin typeface="Calibri"/>
                <a:cs typeface="Calibri"/>
              </a:rPr>
              <a:t> and comp schools)</a:t>
            </a:r>
            <a:endParaRPr lang="en-US" dirty="0"/>
          </a:p>
          <a:p>
            <a:r>
              <a:rPr lang="en-US" dirty="0">
                <a:latin typeface="Calibri"/>
                <a:cs typeface="Calibri"/>
              </a:rPr>
              <a:t>and 25 After Dark second shift</a:t>
            </a:r>
          </a:p>
          <a:p>
            <a:r>
              <a:rPr lang="en-US" dirty="0">
                <a:latin typeface="Calibri"/>
                <a:cs typeface="Calibri"/>
              </a:rPr>
              <a:t>And 7 adult evening programs &amp; 23 pathways approved</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26427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CARES = Coronavirus Aid, Relief, and Economic Security</a:t>
            </a:r>
          </a:p>
          <a:p>
            <a:r>
              <a:rPr lang="en-US" dirty="0"/>
              <a:t>CRRSSA</a:t>
            </a:r>
            <a:r>
              <a:rPr lang="en-US" baseline="0" dirty="0"/>
              <a:t> = Coronavirus Reponses and Relief Supplemental Appropriations Act</a:t>
            </a:r>
          </a:p>
          <a:p>
            <a:r>
              <a:rPr lang="en-US" baseline="0" dirty="0"/>
              <a:t>ARA = American Rescue Act</a:t>
            </a:r>
          </a:p>
          <a:p>
            <a:endParaRPr lang="en-US" baseline="0" dirty="0"/>
          </a:p>
          <a:p>
            <a:r>
              <a:rPr lang="en-US" baseline="0" dirty="0"/>
              <a:t>GEER = Governors Emergency Education Relief Fund</a:t>
            </a:r>
          </a:p>
          <a:p>
            <a:r>
              <a:rPr lang="en-US" baseline="0" dirty="0"/>
              <a:t>ESSER = </a:t>
            </a:r>
            <a:r>
              <a:rPr lang="en-US" sz="1200" dirty="0">
                <a:solidFill>
                  <a:schemeClr val="tx2"/>
                </a:solidFill>
              </a:rPr>
              <a:t>Elementary and Secondary School Emergency Relief </a:t>
            </a:r>
          </a:p>
          <a:p>
            <a:r>
              <a:rPr lang="en-US" sz="1200" dirty="0">
                <a:solidFill>
                  <a:schemeClr val="tx2"/>
                </a:solidFill>
              </a:rPr>
              <a:t>CvRF =</a:t>
            </a:r>
            <a:r>
              <a:rPr lang="en-US" sz="1200" baseline="0" dirty="0">
                <a:solidFill>
                  <a:schemeClr val="tx2"/>
                </a:solidFill>
              </a:rPr>
              <a:t> Coronavirus Emergency Relief Fund</a:t>
            </a:r>
            <a:endParaRPr lang="en-US" dirty="0"/>
          </a:p>
        </p:txBody>
      </p:sp>
      <p:sp>
        <p:nvSpPr>
          <p:cNvPr id="4" name="Slide Number Placeholder 3"/>
          <p:cNvSpPr>
            <a:spLocks noGrp="1"/>
          </p:cNvSpPr>
          <p:nvPr>
            <p:ph type="sldNum" sz="quarter" idx="10"/>
          </p:nvPr>
        </p:nvSpPr>
        <p:spPr/>
        <p:txBody>
          <a:bodyPr/>
          <a:lstStyle/>
          <a:p>
            <a:fld id="{2B199B98-E417-464A-8371-E5011CFCD077}" type="slidenum">
              <a:rPr lang="en-US" smtClean="0"/>
              <a:t>21</a:t>
            </a:fld>
            <a:endParaRPr lang="en-US" dirty="0"/>
          </a:p>
        </p:txBody>
      </p:sp>
    </p:spTree>
    <p:extLst>
      <p:ext uri="{BB962C8B-B14F-4D97-AF65-F5344CB8AC3E}">
        <p14:creationId xmlns:p14="http://schemas.microsoft.com/office/powerpoint/2010/main" val="873856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54708"/>
            <a:ext cx="12188825" cy="69127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722732" y="4776564"/>
            <a:ext cx="10469268" cy="45719"/>
          </a:xfrm>
          <a:prstGeom prst="rect">
            <a:avLst/>
          </a:prstGeom>
          <a:solidFill>
            <a:srgbClr val="F6C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722732" y="2459945"/>
            <a:ext cx="9167223" cy="2091791"/>
          </a:xfrm>
        </p:spPr>
        <p:txBody>
          <a:bodyPr anchor="b">
            <a:normAutofit/>
          </a:bodyPr>
          <a:lstStyle>
            <a:lvl1pPr algn="l">
              <a:lnSpc>
                <a:spcPct val="85000"/>
              </a:lnSpc>
              <a:defRPr sz="6000" spc="-5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725503" y="4970583"/>
            <a:ext cx="9167223" cy="492371"/>
          </a:xfrm>
        </p:spPr>
        <p:txBody>
          <a:bodyPr lIns="91440" rIns="91440">
            <a:normAutofit/>
          </a:bodyPr>
          <a:lstStyle>
            <a:lvl1pPr marL="0" indent="0" algn="l">
              <a:buNone/>
              <a:defRPr sz="2000" cap="none" spc="200" baseline="0">
                <a:solidFill>
                  <a:schemeClr val="bg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13" name="Picture 12">
            <a:extLst>
              <a:ext uri="{FF2B5EF4-FFF2-40B4-BE49-F238E27FC236}">
                <a16:creationId xmlns:a16="http://schemas.microsoft.com/office/drawing/2014/main" id="{5413BD0C-9BD2-8648-91B1-1B1D7A643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32" y="670415"/>
            <a:ext cx="2083359" cy="1052645"/>
          </a:xfrm>
          <a:prstGeom prst="rect">
            <a:avLst/>
          </a:prstGeom>
        </p:spPr>
      </p:pic>
    </p:spTree>
    <p:extLst>
      <p:ext uri="{BB962C8B-B14F-4D97-AF65-F5344CB8AC3E}">
        <p14:creationId xmlns:p14="http://schemas.microsoft.com/office/powerpoint/2010/main" val="28893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Full Width">
    <p:spTree>
      <p:nvGrpSpPr>
        <p:cNvPr id="1" name=""/>
        <p:cNvGrpSpPr/>
        <p:nvPr/>
      </p:nvGrpSpPr>
      <p:grpSpPr>
        <a:xfrm>
          <a:off x="0" y="0"/>
          <a:ext cx="0" cy="0"/>
          <a:chOff x="0" y="0"/>
          <a:chExt cx="0" cy="0"/>
        </a:xfrm>
      </p:grpSpPr>
      <p:sp>
        <p:nvSpPr>
          <p:cNvPr id="12" name="Rectangle 11"/>
          <p:cNvSpPr/>
          <p:nvPr/>
        </p:nvSpPr>
        <p:spPr>
          <a:xfrm>
            <a:off x="92608" y="0"/>
            <a:ext cx="464077" cy="1079501"/>
          </a:xfrm>
          <a:prstGeom prst="rect">
            <a:avLst/>
          </a:prstGeom>
          <a:solidFill>
            <a:schemeClr val="accent4">
              <a:lumMod val="50000"/>
              <a:alpha val="90000"/>
            </a:schemeClr>
          </a:solid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lIns="114297" tIns="57148" rIns="114297" bIns="57148" rtlCol="0" anchor="ctr"/>
          <a:lstStyle/>
          <a:p>
            <a:pPr algn="ctr" defTabSz="571486" fontAlgn="base">
              <a:spcBef>
                <a:spcPct val="0"/>
              </a:spcBef>
              <a:spcAft>
                <a:spcPct val="0"/>
              </a:spcAft>
              <a:defRPr/>
            </a:pPr>
            <a:endParaRPr lang="en-US" sz="1500" dirty="0">
              <a:solidFill>
                <a:prstClr val="white"/>
              </a:solidFill>
              <a:latin typeface="Century Gothic"/>
              <a:cs typeface="Century Gothic"/>
            </a:endParaRPr>
          </a:p>
        </p:txBody>
      </p:sp>
      <p:sp>
        <p:nvSpPr>
          <p:cNvPr id="7" name="Title 1"/>
          <p:cNvSpPr>
            <a:spLocks noGrp="1"/>
          </p:cNvSpPr>
          <p:nvPr>
            <p:ph type="title"/>
          </p:nvPr>
        </p:nvSpPr>
        <p:spPr>
          <a:xfrm>
            <a:off x="609600" y="274640"/>
            <a:ext cx="10972800" cy="804861"/>
          </a:xfrm>
        </p:spPr>
        <p:txBody>
          <a:bodyPr>
            <a:normAutofit/>
          </a:bodyPr>
          <a:lstStyle>
            <a:lvl1pPr>
              <a:defRPr sz="3000" baseline="0">
                <a:solidFill>
                  <a:schemeClr val="accent6"/>
                </a:solidFill>
              </a:defRPr>
            </a:lvl1pPr>
          </a:lstStyle>
          <a:p>
            <a:r>
              <a:rPr lang="en-US"/>
              <a:t>Click to edit Master title style</a:t>
            </a:r>
            <a:endParaRPr lang="en-US" dirty="0"/>
          </a:p>
        </p:txBody>
      </p:sp>
      <p:sp>
        <p:nvSpPr>
          <p:cNvPr id="8" name="Content Placeholder 2"/>
          <p:cNvSpPr>
            <a:spLocks noGrp="1"/>
          </p:cNvSpPr>
          <p:nvPr>
            <p:ph idx="1"/>
          </p:nvPr>
        </p:nvSpPr>
        <p:spPr>
          <a:xfrm>
            <a:off x="609600" y="1250422"/>
            <a:ext cx="10972800" cy="547211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9"/>
          <p:cNvSpPr>
            <a:spLocks noGrp="1"/>
          </p:cNvSpPr>
          <p:nvPr>
            <p:ph type="sldNum" sz="quarter" idx="4"/>
          </p:nvPr>
        </p:nvSpPr>
        <p:spPr>
          <a:xfrm>
            <a:off x="9321493" y="6457174"/>
            <a:ext cx="2844800" cy="366183"/>
          </a:xfrm>
          <a:prstGeom prst="rect">
            <a:avLst/>
          </a:prstGeom>
        </p:spPr>
        <p:txBody>
          <a:bodyPr vert="horz" lIns="121917" tIns="60958" rIns="121917" bIns="60958" rtlCol="0" anchor="ctr"/>
          <a:lstStyle>
            <a:lvl1pPr algn="r">
              <a:defRPr sz="1500">
                <a:solidFill>
                  <a:schemeClr val="tx1">
                    <a:tint val="75000"/>
                  </a:schemeClr>
                </a:solidFill>
                <a:latin typeface="Century Gothic"/>
                <a:cs typeface="Century Gothic"/>
              </a:defRPr>
            </a:lvl1pPr>
          </a:lstStyle>
          <a:p>
            <a:pPr>
              <a:defRPr/>
            </a:pPr>
            <a:fld id="{08C14E2B-FBD2-3948-BE14-D1C46AEB9EA7}"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47270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54708"/>
            <a:ext cx="12188825" cy="69127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722732" y="4776564"/>
            <a:ext cx="10469268" cy="45719"/>
          </a:xfrm>
          <a:prstGeom prst="rect">
            <a:avLst/>
          </a:prstGeom>
          <a:solidFill>
            <a:srgbClr val="F6C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722732" y="2459945"/>
            <a:ext cx="9167223" cy="2091791"/>
          </a:xfrm>
        </p:spPr>
        <p:txBody>
          <a:bodyPr anchor="b">
            <a:normAutofit/>
          </a:bodyPr>
          <a:lstStyle>
            <a:lvl1pPr algn="l">
              <a:lnSpc>
                <a:spcPct val="85000"/>
              </a:lnSpc>
              <a:defRPr sz="6000" spc="-5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725503" y="4970583"/>
            <a:ext cx="9167223" cy="492371"/>
          </a:xfrm>
        </p:spPr>
        <p:txBody>
          <a:bodyPr lIns="91440" rIns="91440">
            <a:normAutofit/>
          </a:bodyPr>
          <a:lstStyle>
            <a:lvl1pPr marL="0" indent="0" algn="l">
              <a:buNone/>
              <a:defRPr sz="2000" cap="none" spc="200" baseline="0">
                <a:solidFill>
                  <a:schemeClr val="bg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13" name="Picture 12">
            <a:extLst>
              <a:ext uri="{FF2B5EF4-FFF2-40B4-BE49-F238E27FC236}">
                <a16:creationId xmlns:a16="http://schemas.microsoft.com/office/drawing/2014/main" id="{5413BD0C-9BD2-8648-91B1-1B1D7A643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32" y="670415"/>
            <a:ext cx="2083359" cy="1052645"/>
          </a:xfrm>
          <a:prstGeom prst="rect">
            <a:avLst/>
          </a:prstGeom>
        </p:spPr>
      </p:pic>
    </p:spTree>
    <p:extLst>
      <p:ext uri="{BB962C8B-B14F-4D97-AF65-F5344CB8AC3E}">
        <p14:creationId xmlns:p14="http://schemas.microsoft.com/office/powerpoint/2010/main" val="367751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5372" y="335212"/>
            <a:ext cx="10560742" cy="1060449"/>
          </a:xfrm>
        </p:spPr>
        <p:txBody>
          <a:bodyPr anchor="ctr" anchorCtr="0">
            <a:normAutofit/>
          </a:bodyPr>
          <a:lstStyle>
            <a:lvl1pPr marL="0">
              <a:lnSpc>
                <a:spcPts val="4600"/>
              </a:lnSpc>
              <a:defRPr sz="4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85372" y="1492578"/>
            <a:ext cx="10560741" cy="4388456"/>
          </a:xfrm>
        </p:spPr>
        <p:txBody>
          <a:bodyPr anchor="ctr" anchorCtr="0">
            <a:noAutofit/>
          </a:bodyPr>
          <a:lstStyle>
            <a:lvl1pPr>
              <a:lnSpc>
                <a:spcPts val="3200"/>
              </a:lnSpc>
              <a:defRPr sz="2600">
                <a:latin typeface="Arial" panose="020B0604020202020204" pitchFamily="34" charset="0"/>
                <a:cs typeface="Arial" panose="020B0604020202020204" pitchFamily="34" charset="0"/>
              </a:defRPr>
            </a:lvl1pPr>
            <a:lvl2pPr marL="403225" indent="-163513">
              <a:lnSpc>
                <a:spcPts val="2700"/>
              </a:lnSpc>
              <a:spcBef>
                <a:spcPts val="900"/>
              </a:spcBef>
              <a:tabLst/>
              <a:defRPr sz="2200">
                <a:latin typeface="Arial" panose="020B0604020202020204" pitchFamily="34" charset="0"/>
                <a:cs typeface="Arial" panose="020B0604020202020204" pitchFamily="34" charset="0"/>
              </a:defRPr>
            </a:lvl2pPr>
            <a:lvl3pPr marL="692150" indent="-234950">
              <a:tabLst/>
              <a:defRPr sz="19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DC1D7E-9AAF-4F37-B811-C90585440BD1}" type="slidenum">
              <a:rPr lang="en-US" smtClean="0"/>
              <a:pPr/>
              <a:t>‹#›</a:t>
            </a:fld>
            <a:endParaRPr lang="en-US" dirty="0"/>
          </a:p>
        </p:txBody>
      </p:sp>
    </p:spTree>
    <p:extLst>
      <p:ext uri="{BB962C8B-B14F-4D97-AF65-F5344CB8AC3E}">
        <p14:creationId xmlns:p14="http://schemas.microsoft.com/office/powerpoint/2010/main" val="180918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85372" y="1468704"/>
            <a:ext cx="5029200" cy="38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6185" y="6455739"/>
            <a:ext cx="6145638"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8DC1D7E-9AAF-4F37-B811-C90585440BD1}" type="slidenum">
              <a:rPr lang="en-US" smtClean="0"/>
              <a:t>‹#›</a:t>
            </a:fld>
            <a:endParaRPr lang="en-US" dirty="0"/>
          </a:p>
        </p:txBody>
      </p:sp>
      <p:sp>
        <p:nvSpPr>
          <p:cNvPr id="9" name="Title 1"/>
          <p:cNvSpPr>
            <a:spLocks noGrp="1"/>
          </p:cNvSpPr>
          <p:nvPr>
            <p:ph type="title"/>
          </p:nvPr>
        </p:nvSpPr>
        <p:spPr>
          <a:xfrm>
            <a:off x="885372" y="287088"/>
            <a:ext cx="10560742" cy="963132"/>
          </a:xfrm>
        </p:spPr>
        <p:txBody>
          <a:bodyPr anchor="t" anchorCtr="0"/>
          <a:lstStyle>
            <a:lvl1pPr marL="0">
              <a:defRPr/>
            </a:lvl1pPr>
          </a:lstStyle>
          <a:p>
            <a:r>
              <a:rPr lang="en-US"/>
              <a:t>Click to edit Master title style</a:t>
            </a:r>
            <a:endParaRPr lang="en-US" dirty="0"/>
          </a:p>
        </p:txBody>
      </p:sp>
      <p:sp>
        <p:nvSpPr>
          <p:cNvPr id="11" name="Content Placeholder 2"/>
          <p:cNvSpPr>
            <a:spLocks noGrp="1"/>
          </p:cNvSpPr>
          <p:nvPr>
            <p:ph sz="half" idx="13"/>
          </p:nvPr>
        </p:nvSpPr>
        <p:spPr>
          <a:xfrm>
            <a:off x="6416913" y="1468704"/>
            <a:ext cx="5029200" cy="38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8922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97280" y="6459785"/>
            <a:ext cx="2472271" cy="365125"/>
          </a:xfrm>
          <a:prstGeom prst="rect">
            <a:avLst/>
          </a:prstGeom>
        </p:spPr>
        <p:txBody>
          <a:bodyPr/>
          <a:lstStyle/>
          <a:p>
            <a:endParaRPr lang="en-US" dirty="0"/>
          </a:p>
        </p:txBody>
      </p:sp>
      <p:sp>
        <p:nvSpPr>
          <p:cNvPr id="4" name="Footer Placeholder 3"/>
          <p:cNvSpPr>
            <a:spLocks noGrp="1"/>
          </p:cNvSpPr>
          <p:nvPr>
            <p:ph type="ftr" sz="quarter" idx="11"/>
          </p:nvPr>
        </p:nvSpPr>
        <p:spPr>
          <a:xfrm>
            <a:off x="3686185" y="6455739"/>
            <a:ext cx="6145638"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8DC1D7E-9AAF-4F37-B811-C90585440BD1}" type="slidenum">
              <a:rPr lang="en-US" smtClean="0"/>
              <a:t>‹#›</a:t>
            </a:fld>
            <a:endParaRPr lang="en-US" dirty="0"/>
          </a:p>
        </p:txBody>
      </p:sp>
      <p:sp>
        <p:nvSpPr>
          <p:cNvPr id="6" name="Title 1"/>
          <p:cNvSpPr>
            <a:spLocks noGrp="1"/>
          </p:cNvSpPr>
          <p:nvPr>
            <p:ph type="title"/>
          </p:nvPr>
        </p:nvSpPr>
        <p:spPr>
          <a:xfrm>
            <a:off x="885372" y="287088"/>
            <a:ext cx="10560742" cy="963132"/>
          </a:xfrm>
        </p:spPr>
        <p:txBody>
          <a:bodyPr anchor="t" anchorCtr="0"/>
          <a:lstStyle>
            <a:lvl1pPr marL="0">
              <a:defRPr/>
            </a:lvl1pPr>
          </a:lstStyle>
          <a:p>
            <a:r>
              <a:rPr lang="en-US"/>
              <a:t>Click to edit Master title style</a:t>
            </a:r>
            <a:endParaRPr lang="en-US" dirty="0"/>
          </a:p>
        </p:txBody>
      </p:sp>
    </p:spTree>
    <p:extLst>
      <p:ext uri="{BB962C8B-B14F-4D97-AF65-F5344CB8AC3E}">
        <p14:creationId xmlns:p14="http://schemas.microsoft.com/office/powerpoint/2010/main" val="3244381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7294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6C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40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599" y="731520"/>
            <a:ext cx="6645513" cy="5573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8DC1D7E-9AAF-4F37-B811-C90585440BD1}" type="slidenum">
              <a:rPr lang="en-US" smtClean="0"/>
              <a:t>‹#›</a:t>
            </a:fld>
            <a:endParaRPr lang="en-US" dirty="0"/>
          </a:p>
        </p:txBody>
      </p:sp>
    </p:spTree>
    <p:extLst>
      <p:ext uri="{BB962C8B-B14F-4D97-AF65-F5344CB8AC3E}">
        <p14:creationId xmlns:p14="http://schemas.microsoft.com/office/powerpoint/2010/main" val="262541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7294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6C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79" y="5074920"/>
            <a:ext cx="10348833" cy="822960"/>
          </a:xfrm>
        </p:spPr>
        <p:txBody>
          <a:bodyPr lIns="91440" tIns="0" rIns="91440" bIns="0" anchor="b">
            <a:noAutofit/>
          </a:bodyPr>
          <a:lstStyle>
            <a:lvl1pPr>
              <a:defRPr sz="40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348832" cy="493776"/>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dirty="0"/>
          </a:p>
        </p:txBody>
      </p:sp>
      <p:sp>
        <p:nvSpPr>
          <p:cNvPr id="6" name="Footer Placeholder 5"/>
          <p:cNvSpPr>
            <a:spLocks noGrp="1"/>
          </p:cNvSpPr>
          <p:nvPr>
            <p:ph type="ftr" sz="quarter" idx="11"/>
          </p:nvPr>
        </p:nvSpPr>
        <p:spPr>
          <a:xfrm>
            <a:off x="3686185" y="6455739"/>
            <a:ext cx="6145638"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8DC1D7E-9AAF-4F37-B811-C90585440BD1}" type="slidenum">
              <a:rPr lang="en-US" smtClean="0"/>
              <a:t>‹#›</a:t>
            </a:fld>
            <a:endParaRPr lang="en-US" dirty="0"/>
          </a:p>
        </p:txBody>
      </p:sp>
    </p:spTree>
    <p:extLst>
      <p:ext uri="{BB962C8B-B14F-4D97-AF65-F5344CB8AC3E}">
        <p14:creationId xmlns:p14="http://schemas.microsoft.com/office/powerpoint/2010/main" val="112913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a:xfrm>
            <a:off x="3686185" y="6455739"/>
            <a:ext cx="6145638"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8DC1D7E-9AAF-4F37-B811-C90585440BD1}" type="slidenum">
              <a:rPr lang="en-US" smtClean="0"/>
              <a:t>‹#›</a:t>
            </a:fld>
            <a:endParaRPr lang="en-US" dirty="0"/>
          </a:p>
        </p:txBody>
      </p:sp>
      <p:sp>
        <p:nvSpPr>
          <p:cNvPr id="7" name="Title 1"/>
          <p:cNvSpPr>
            <a:spLocks noGrp="1"/>
          </p:cNvSpPr>
          <p:nvPr>
            <p:ph type="title"/>
          </p:nvPr>
        </p:nvSpPr>
        <p:spPr>
          <a:xfrm>
            <a:off x="885372" y="287088"/>
            <a:ext cx="10560742" cy="963132"/>
          </a:xfrm>
        </p:spPr>
        <p:txBody>
          <a:bodyPr anchor="t" anchorCtr="0"/>
          <a:lstStyle>
            <a:lvl1pPr marL="0">
              <a:defRPr/>
            </a:lvl1pPr>
          </a:lstStyle>
          <a:p>
            <a:r>
              <a:rPr lang="en-US"/>
              <a:t>Click to edit Master title style</a:t>
            </a:r>
            <a:endParaRPr lang="en-US" dirty="0"/>
          </a:p>
        </p:txBody>
      </p:sp>
    </p:spTree>
    <p:extLst>
      <p:ext uri="{BB962C8B-B14F-4D97-AF65-F5344CB8AC3E}">
        <p14:creationId xmlns:p14="http://schemas.microsoft.com/office/powerpoint/2010/main" val="207617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9375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6C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a:xfrm>
            <a:off x="3686185" y="6455739"/>
            <a:ext cx="6145638"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8DC1D7E-9AAF-4F37-B811-C90585440BD1}" type="slidenum">
              <a:rPr lang="en-US" smtClean="0"/>
              <a:t>‹#›</a:t>
            </a:fld>
            <a:endParaRPr lang="en-US" dirty="0"/>
          </a:p>
        </p:txBody>
      </p:sp>
    </p:spTree>
    <p:extLst>
      <p:ext uri="{BB962C8B-B14F-4D97-AF65-F5344CB8AC3E}">
        <p14:creationId xmlns:p14="http://schemas.microsoft.com/office/powerpoint/2010/main" val="1666257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609600" y="387926"/>
            <a:ext cx="10972800" cy="669011"/>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862633"/>
              </a:buClr>
              <a:buSzPts val="2200"/>
              <a:buNone/>
              <a:defRPr>
                <a:solidFill>
                  <a:schemeClr val="accent3">
                    <a:lumMod val="10000"/>
                  </a:schemeClr>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dirty="0"/>
          </a:p>
        </p:txBody>
      </p:sp>
      <p:sp>
        <p:nvSpPr>
          <p:cNvPr id="104" name="Google Shape;104;p13"/>
          <p:cNvSpPr txBox="1">
            <a:spLocks noGrp="1"/>
          </p:cNvSpPr>
          <p:nvPr>
            <p:ph type="body" idx="1"/>
          </p:nvPr>
        </p:nvSpPr>
        <p:spPr>
          <a:xfrm>
            <a:off x="609600" y="1440873"/>
            <a:ext cx="10972800" cy="4722106"/>
          </a:xfrm>
          <a:prstGeom prst="rect">
            <a:avLst/>
          </a:prstGeom>
          <a:noFill/>
          <a:ln>
            <a:noFill/>
          </a:ln>
        </p:spPr>
        <p:txBody>
          <a:bodyPr spcFirstLastPara="1" wrap="square" lIns="0" tIns="0" rIns="0" bIns="0" anchor="t" anchorCtr="0">
            <a:noAutofit/>
          </a:bodyPr>
          <a:lstStyle>
            <a:lvl1pPr marL="11113" lvl="0" indent="-11113" algn="l" rtl="0">
              <a:spcBef>
                <a:spcPts val="375"/>
              </a:spcBef>
              <a:spcAft>
                <a:spcPts val="0"/>
              </a:spcAft>
              <a:buClr>
                <a:schemeClr val="dk1"/>
              </a:buClr>
              <a:buSzPts val="2200"/>
              <a:buChar char=" "/>
              <a:tabLst/>
              <a:defRPr/>
            </a:lvl1pPr>
            <a:lvl2pPr marL="857250" lvl="1" indent="-345281" algn="l" rtl="0">
              <a:spcBef>
                <a:spcPts val="375"/>
              </a:spcBef>
              <a:spcAft>
                <a:spcPts val="0"/>
              </a:spcAft>
              <a:buClr>
                <a:schemeClr val="dk1"/>
              </a:buClr>
              <a:buSzPts val="2200"/>
              <a:buChar char="◦"/>
              <a:defRPr/>
            </a:lvl2pPr>
            <a:lvl3pPr marL="1285875" lvl="2" indent="-345281" algn="l" rtl="0">
              <a:lnSpc>
                <a:spcPct val="100000"/>
              </a:lnSpc>
              <a:spcBef>
                <a:spcPts val="375"/>
              </a:spcBef>
              <a:spcAft>
                <a:spcPts val="0"/>
              </a:spcAft>
              <a:buSzPts val="2200"/>
              <a:buChar char="◦"/>
              <a:defRPr/>
            </a:lvl3pPr>
            <a:lvl4pPr marL="1714500" lvl="3" indent="-345281" algn="l" rtl="0">
              <a:spcBef>
                <a:spcPts val="375"/>
              </a:spcBef>
              <a:spcAft>
                <a:spcPts val="0"/>
              </a:spcAft>
              <a:buClr>
                <a:schemeClr val="dk1"/>
              </a:buClr>
              <a:buSzPts val="2200"/>
              <a:buChar char="◦"/>
              <a:defRPr/>
            </a:lvl4pPr>
            <a:lvl5pPr marL="2143125" lvl="4" indent="-345281" algn="l" rtl="0">
              <a:spcBef>
                <a:spcPts val="375"/>
              </a:spcBef>
              <a:spcAft>
                <a:spcPts val="0"/>
              </a:spcAft>
              <a:buClr>
                <a:schemeClr val="dk1"/>
              </a:buClr>
              <a:buSzPts val="2200"/>
              <a:buChar char="◦"/>
              <a:defRPr/>
            </a:lvl5pPr>
            <a:lvl6pPr marL="2571750" lvl="5" indent="-345281" algn="l" rtl="0">
              <a:spcBef>
                <a:spcPts val="375"/>
              </a:spcBef>
              <a:spcAft>
                <a:spcPts val="0"/>
              </a:spcAft>
              <a:buClr>
                <a:schemeClr val="dk1"/>
              </a:buClr>
              <a:buSzPts val="2200"/>
              <a:buChar char="◦"/>
              <a:defRPr/>
            </a:lvl6pPr>
            <a:lvl7pPr marL="3000375" lvl="6" indent="-345281" algn="l" rtl="0">
              <a:spcBef>
                <a:spcPts val="400"/>
              </a:spcBef>
              <a:spcAft>
                <a:spcPts val="0"/>
              </a:spcAft>
              <a:buClr>
                <a:schemeClr val="dk1"/>
              </a:buClr>
              <a:buSzPts val="2200"/>
              <a:buChar char="◦"/>
              <a:defRPr/>
            </a:lvl7pPr>
            <a:lvl8pPr marL="3429000" lvl="7" indent="-345281" algn="l" rtl="0">
              <a:spcBef>
                <a:spcPts val="400"/>
              </a:spcBef>
              <a:spcAft>
                <a:spcPts val="0"/>
              </a:spcAft>
              <a:buClr>
                <a:schemeClr val="dk1"/>
              </a:buClr>
              <a:buSzPts val="2200"/>
              <a:buChar char="◦"/>
              <a:defRPr/>
            </a:lvl8pPr>
            <a:lvl9pPr marL="3857625" lvl="8" indent="-345281" algn="l" rtl="0">
              <a:spcBef>
                <a:spcPts val="400"/>
              </a:spcBef>
              <a:spcAft>
                <a:spcPts val="400"/>
              </a:spcAft>
              <a:buClr>
                <a:schemeClr val="dk1"/>
              </a:buClr>
              <a:buSzPts val="2200"/>
              <a:buChar char="◦"/>
              <a:defRPr/>
            </a:lvl9pPr>
          </a:lstStyle>
          <a:p>
            <a:pPr lvl="0"/>
            <a:r>
              <a:rPr lang="en-US"/>
              <a:t>Edit Master text styles</a:t>
            </a:r>
          </a:p>
        </p:txBody>
      </p:sp>
      <p:sp>
        <p:nvSpPr>
          <p:cNvPr id="105" name="Google Shape;105;p13"/>
          <p:cNvSpPr txBox="1">
            <a:spLocks noGrp="1"/>
          </p:cNvSpPr>
          <p:nvPr>
            <p:ph type="ftr" idx="11"/>
          </p:nvPr>
        </p:nvSpPr>
        <p:spPr>
          <a:xfrm>
            <a:off x="609600" y="6356350"/>
            <a:ext cx="3860700" cy="365063"/>
          </a:xfrm>
          <a:prstGeom prst="rect">
            <a:avLst/>
          </a:prstGeom>
          <a:noFill/>
          <a:ln>
            <a:noFill/>
          </a:ln>
        </p:spPr>
        <p:txBody>
          <a:bodyPr spcFirstLastPara="1" wrap="square" lIns="113775" tIns="56875" rIns="113775" bIns="568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dirty="0"/>
          </a:p>
        </p:txBody>
      </p:sp>
      <p:sp>
        <p:nvSpPr>
          <p:cNvPr id="106" name="Google Shape;106;p13"/>
          <p:cNvSpPr txBox="1">
            <a:spLocks noGrp="1"/>
          </p:cNvSpPr>
          <p:nvPr>
            <p:ph type="sldNum" idx="12"/>
          </p:nvPr>
        </p:nvSpPr>
        <p:spPr>
          <a:xfrm>
            <a:off x="11409045" y="6333134"/>
            <a:ext cx="731700" cy="525094"/>
          </a:xfrm>
          <a:prstGeom prst="rect">
            <a:avLst/>
          </a:prstGeom>
        </p:spPr>
        <p:txBody>
          <a:bodyPr spcFirstLastPara="1" wrap="square" lIns="91425" tIns="45700" rIns="91425" bIns="45700" anchor="t" anchorCtr="0">
            <a:noAutofit/>
          </a:bodyPr>
          <a:lstStyle>
            <a:lvl1pPr lvl="0">
              <a:buNone/>
              <a:defRPr sz="1500">
                <a:solidFill>
                  <a:srgbClr val="3F3F3F"/>
                </a:solidFill>
              </a:defRPr>
            </a:lvl1pPr>
            <a:lvl2pPr lvl="1">
              <a:buNone/>
              <a:defRPr sz="1500">
                <a:solidFill>
                  <a:srgbClr val="3F3F3F"/>
                </a:solidFill>
              </a:defRPr>
            </a:lvl2pPr>
            <a:lvl3pPr lvl="2">
              <a:buNone/>
              <a:defRPr sz="1500">
                <a:solidFill>
                  <a:srgbClr val="3F3F3F"/>
                </a:solidFill>
              </a:defRPr>
            </a:lvl3pPr>
            <a:lvl4pPr lvl="3">
              <a:buNone/>
              <a:defRPr sz="1500">
                <a:solidFill>
                  <a:srgbClr val="3F3F3F"/>
                </a:solidFill>
              </a:defRPr>
            </a:lvl4pPr>
            <a:lvl5pPr lvl="4">
              <a:buNone/>
              <a:defRPr sz="1500">
                <a:solidFill>
                  <a:srgbClr val="3F3F3F"/>
                </a:solidFill>
              </a:defRPr>
            </a:lvl5pPr>
            <a:lvl6pPr lvl="5">
              <a:buNone/>
              <a:defRPr sz="1500">
                <a:solidFill>
                  <a:srgbClr val="3F3F3F"/>
                </a:solidFill>
              </a:defRPr>
            </a:lvl6pPr>
            <a:lvl7pPr lvl="6">
              <a:buNone/>
              <a:defRPr sz="1500">
                <a:solidFill>
                  <a:srgbClr val="3F3F3F"/>
                </a:solidFill>
              </a:defRPr>
            </a:lvl7pPr>
            <a:lvl8pPr lvl="7">
              <a:buNone/>
              <a:defRPr sz="1500">
                <a:solidFill>
                  <a:srgbClr val="3F3F3F"/>
                </a:solidFill>
              </a:defRPr>
            </a:lvl8pPr>
            <a:lvl9pPr lvl="8">
              <a:buNone/>
              <a:defRPr sz="1500">
                <a:solidFill>
                  <a:srgbClr val="3F3F3F"/>
                </a:solidFill>
              </a:defRPr>
            </a:lvl9pPr>
          </a:lstStyle>
          <a:p>
            <a:fld id="{B8DC1D7E-9AAF-4F37-B811-C90585440BD1}" type="slidenum">
              <a:rPr lang="en-US" smtClean="0"/>
              <a:t>‹#›</a:t>
            </a:fld>
            <a:endParaRPr lang="en-US" dirty="0"/>
          </a:p>
        </p:txBody>
      </p:sp>
    </p:spTree>
    <p:extLst>
      <p:ext uri="{BB962C8B-B14F-4D97-AF65-F5344CB8AC3E}">
        <p14:creationId xmlns:p14="http://schemas.microsoft.com/office/powerpoint/2010/main" val="351593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5372" y="335212"/>
            <a:ext cx="10560742" cy="1060449"/>
          </a:xfrm>
        </p:spPr>
        <p:txBody>
          <a:bodyPr anchor="ctr" anchorCtr="0">
            <a:normAutofit/>
          </a:bodyPr>
          <a:lstStyle>
            <a:lvl1pPr marL="0">
              <a:lnSpc>
                <a:spcPts val="4600"/>
              </a:lnSpc>
              <a:defRPr sz="4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85372" y="1492578"/>
            <a:ext cx="10560741" cy="4388456"/>
          </a:xfrm>
        </p:spPr>
        <p:txBody>
          <a:bodyPr anchor="ctr" anchorCtr="0">
            <a:noAutofit/>
          </a:bodyPr>
          <a:lstStyle>
            <a:lvl1pPr>
              <a:lnSpc>
                <a:spcPts val="3200"/>
              </a:lnSpc>
              <a:defRPr sz="2600">
                <a:latin typeface="Arial" panose="020B0604020202020204" pitchFamily="34" charset="0"/>
                <a:cs typeface="Arial" panose="020B0604020202020204" pitchFamily="34" charset="0"/>
              </a:defRPr>
            </a:lvl1pPr>
            <a:lvl2pPr marL="403225" indent="-163513">
              <a:lnSpc>
                <a:spcPts val="2700"/>
              </a:lnSpc>
              <a:spcBef>
                <a:spcPts val="900"/>
              </a:spcBef>
              <a:tabLst/>
              <a:defRPr sz="2200">
                <a:latin typeface="Arial" panose="020B0604020202020204" pitchFamily="34" charset="0"/>
                <a:cs typeface="Arial" panose="020B0604020202020204" pitchFamily="34" charset="0"/>
              </a:defRPr>
            </a:lvl2pPr>
            <a:lvl3pPr marL="692150" indent="-234950">
              <a:tabLst/>
              <a:defRPr sz="19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DC1D7E-9AAF-4F37-B811-C90585440BD1}" type="slidenum">
              <a:rPr lang="en-US" smtClean="0"/>
              <a:pPr/>
              <a:t>‹#›</a:t>
            </a:fld>
            <a:endParaRPr lang="en-US" dirty="0"/>
          </a:p>
        </p:txBody>
      </p:sp>
    </p:spTree>
    <p:extLst>
      <p:ext uri="{BB962C8B-B14F-4D97-AF65-F5344CB8AC3E}">
        <p14:creationId xmlns:p14="http://schemas.microsoft.com/office/powerpoint/2010/main" val="2035464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Full Width">
    <p:spTree>
      <p:nvGrpSpPr>
        <p:cNvPr id="1" name=""/>
        <p:cNvGrpSpPr/>
        <p:nvPr/>
      </p:nvGrpSpPr>
      <p:grpSpPr>
        <a:xfrm>
          <a:off x="0" y="0"/>
          <a:ext cx="0" cy="0"/>
          <a:chOff x="0" y="0"/>
          <a:chExt cx="0" cy="0"/>
        </a:xfrm>
      </p:grpSpPr>
      <p:sp>
        <p:nvSpPr>
          <p:cNvPr id="12" name="Rectangle 11"/>
          <p:cNvSpPr/>
          <p:nvPr/>
        </p:nvSpPr>
        <p:spPr>
          <a:xfrm>
            <a:off x="92608" y="0"/>
            <a:ext cx="464077" cy="1079501"/>
          </a:xfrm>
          <a:prstGeom prst="rect">
            <a:avLst/>
          </a:prstGeom>
          <a:solidFill>
            <a:schemeClr val="accent4">
              <a:lumMod val="50000"/>
              <a:alpha val="90000"/>
            </a:schemeClr>
          </a:solid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lIns="114297" tIns="57148" rIns="114297" bIns="57148" rtlCol="0" anchor="ctr"/>
          <a:lstStyle/>
          <a:p>
            <a:pPr algn="ctr" defTabSz="571486" fontAlgn="base">
              <a:spcBef>
                <a:spcPct val="0"/>
              </a:spcBef>
              <a:spcAft>
                <a:spcPct val="0"/>
              </a:spcAft>
              <a:defRPr/>
            </a:pPr>
            <a:endParaRPr lang="en-US" sz="1500" dirty="0">
              <a:solidFill>
                <a:prstClr val="white"/>
              </a:solidFill>
              <a:latin typeface="Century Gothic"/>
              <a:cs typeface="Century Gothic"/>
            </a:endParaRPr>
          </a:p>
        </p:txBody>
      </p:sp>
      <p:sp>
        <p:nvSpPr>
          <p:cNvPr id="7" name="Title 1"/>
          <p:cNvSpPr>
            <a:spLocks noGrp="1"/>
          </p:cNvSpPr>
          <p:nvPr>
            <p:ph type="title"/>
          </p:nvPr>
        </p:nvSpPr>
        <p:spPr>
          <a:xfrm>
            <a:off x="609600" y="274640"/>
            <a:ext cx="10972800" cy="804861"/>
          </a:xfrm>
        </p:spPr>
        <p:txBody>
          <a:bodyPr>
            <a:normAutofit/>
          </a:bodyPr>
          <a:lstStyle>
            <a:lvl1pPr>
              <a:defRPr sz="3000" baseline="0">
                <a:solidFill>
                  <a:schemeClr val="accent6"/>
                </a:solidFill>
              </a:defRPr>
            </a:lvl1pPr>
          </a:lstStyle>
          <a:p>
            <a:r>
              <a:rPr lang="en-US"/>
              <a:t>Click to edit Master title style</a:t>
            </a:r>
            <a:endParaRPr lang="en-US" dirty="0"/>
          </a:p>
        </p:txBody>
      </p:sp>
      <p:sp>
        <p:nvSpPr>
          <p:cNvPr id="8" name="Content Placeholder 2"/>
          <p:cNvSpPr>
            <a:spLocks noGrp="1"/>
          </p:cNvSpPr>
          <p:nvPr>
            <p:ph idx="1"/>
          </p:nvPr>
        </p:nvSpPr>
        <p:spPr>
          <a:xfrm>
            <a:off x="609600" y="1250422"/>
            <a:ext cx="10972800" cy="547211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9"/>
          <p:cNvSpPr>
            <a:spLocks noGrp="1"/>
          </p:cNvSpPr>
          <p:nvPr>
            <p:ph type="sldNum" sz="quarter" idx="4"/>
          </p:nvPr>
        </p:nvSpPr>
        <p:spPr>
          <a:xfrm>
            <a:off x="9321493" y="6457174"/>
            <a:ext cx="2844800" cy="366183"/>
          </a:xfrm>
          <a:prstGeom prst="rect">
            <a:avLst/>
          </a:prstGeom>
        </p:spPr>
        <p:txBody>
          <a:bodyPr vert="horz" lIns="121917" tIns="60958" rIns="121917" bIns="60958" rtlCol="0" anchor="ctr"/>
          <a:lstStyle>
            <a:lvl1pPr algn="r">
              <a:defRPr sz="1500">
                <a:solidFill>
                  <a:schemeClr val="tx1">
                    <a:tint val="75000"/>
                  </a:schemeClr>
                </a:solidFill>
                <a:latin typeface="Century Gothic"/>
                <a:cs typeface="Century Gothic"/>
              </a:defRPr>
            </a:lvl1pPr>
          </a:lstStyle>
          <a:p>
            <a:pPr>
              <a:defRPr/>
            </a:pPr>
            <a:fld id="{08C14E2B-FBD2-3948-BE14-D1C46AEB9EA7}"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80137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85372" y="1468704"/>
            <a:ext cx="5029200" cy="38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6185" y="6455739"/>
            <a:ext cx="6145638"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8DC1D7E-9AAF-4F37-B811-C90585440BD1}" type="slidenum">
              <a:rPr lang="en-US" smtClean="0"/>
              <a:t>‹#›</a:t>
            </a:fld>
            <a:endParaRPr lang="en-US" dirty="0"/>
          </a:p>
        </p:txBody>
      </p:sp>
      <p:sp>
        <p:nvSpPr>
          <p:cNvPr id="9" name="Title 1"/>
          <p:cNvSpPr>
            <a:spLocks noGrp="1"/>
          </p:cNvSpPr>
          <p:nvPr>
            <p:ph type="title"/>
          </p:nvPr>
        </p:nvSpPr>
        <p:spPr>
          <a:xfrm>
            <a:off x="885372" y="287088"/>
            <a:ext cx="10560742" cy="963132"/>
          </a:xfrm>
        </p:spPr>
        <p:txBody>
          <a:bodyPr anchor="t" anchorCtr="0"/>
          <a:lstStyle>
            <a:lvl1pPr marL="0">
              <a:defRPr/>
            </a:lvl1pPr>
          </a:lstStyle>
          <a:p>
            <a:r>
              <a:rPr lang="en-US"/>
              <a:t>Click to edit Master title style</a:t>
            </a:r>
            <a:endParaRPr lang="en-US" dirty="0"/>
          </a:p>
        </p:txBody>
      </p:sp>
      <p:sp>
        <p:nvSpPr>
          <p:cNvPr id="11" name="Content Placeholder 2"/>
          <p:cNvSpPr>
            <a:spLocks noGrp="1"/>
          </p:cNvSpPr>
          <p:nvPr>
            <p:ph sz="half" idx="13"/>
          </p:nvPr>
        </p:nvSpPr>
        <p:spPr>
          <a:xfrm>
            <a:off x="6416913" y="1468704"/>
            <a:ext cx="5029200" cy="38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768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97280" y="6459785"/>
            <a:ext cx="2472271" cy="365125"/>
          </a:xfrm>
          <a:prstGeom prst="rect">
            <a:avLst/>
          </a:prstGeom>
        </p:spPr>
        <p:txBody>
          <a:bodyPr/>
          <a:lstStyle/>
          <a:p>
            <a:endParaRPr lang="en-US" dirty="0"/>
          </a:p>
        </p:txBody>
      </p:sp>
      <p:sp>
        <p:nvSpPr>
          <p:cNvPr id="4" name="Footer Placeholder 3"/>
          <p:cNvSpPr>
            <a:spLocks noGrp="1"/>
          </p:cNvSpPr>
          <p:nvPr>
            <p:ph type="ftr" sz="quarter" idx="11"/>
          </p:nvPr>
        </p:nvSpPr>
        <p:spPr>
          <a:xfrm>
            <a:off x="3686185" y="6455739"/>
            <a:ext cx="6145638"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8DC1D7E-9AAF-4F37-B811-C90585440BD1}" type="slidenum">
              <a:rPr lang="en-US" smtClean="0"/>
              <a:t>‹#›</a:t>
            </a:fld>
            <a:endParaRPr lang="en-US" dirty="0"/>
          </a:p>
        </p:txBody>
      </p:sp>
      <p:sp>
        <p:nvSpPr>
          <p:cNvPr id="6" name="Title 1"/>
          <p:cNvSpPr>
            <a:spLocks noGrp="1"/>
          </p:cNvSpPr>
          <p:nvPr>
            <p:ph type="title"/>
          </p:nvPr>
        </p:nvSpPr>
        <p:spPr>
          <a:xfrm>
            <a:off x="885372" y="287088"/>
            <a:ext cx="10560742" cy="963132"/>
          </a:xfrm>
        </p:spPr>
        <p:txBody>
          <a:bodyPr anchor="t" anchorCtr="0"/>
          <a:lstStyle>
            <a:lvl1pPr marL="0">
              <a:defRPr/>
            </a:lvl1pPr>
          </a:lstStyle>
          <a:p>
            <a:r>
              <a:rPr lang="en-US"/>
              <a:t>Click to edit Master title style</a:t>
            </a:r>
            <a:endParaRPr lang="en-US" dirty="0"/>
          </a:p>
        </p:txBody>
      </p:sp>
    </p:spTree>
    <p:extLst>
      <p:ext uri="{BB962C8B-B14F-4D97-AF65-F5344CB8AC3E}">
        <p14:creationId xmlns:p14="http://schemas.microsoft.com/office/powerpoint/2010/main" val="105477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7294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6C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40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599" y="731520"/>
            <a:ext cx="6645513" cy="5573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8DC1D7E-9AAF-4F37-B811-C90585440BD1}" type="slidenum">
              <a:rPr lang="en-US" smtClean="0"/>
              <a:t>‹#›</a:t>
            </a:fld>
            <a:endParaRPr lang="en-US" dirty="0"/>
          </a:p>
        </p:txBody>
      </p:sp>
    </p:spTree>
    <p:extLst>
      <p:ext uri="{BB962C8B-B14F-4D97-AF65-F5344CB8AC3E}">
        <p14:creationId xmlns:p14="http://schemas.microsoft.com/office/powerpoint/2010/main" val="84023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7294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6C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79" y="5074920"/>
            <a:ext cx="10348833" cy="822960"/>
          </a:xfrm>
        </p:spPr>
        <p:txBody>
          <a:bodyPr lIns="91440" tIns="0" rIns="91440" bIns="0" anchor="b">
            <a:noAutofit/>
          </a:bodyPr>
          <a:lstStyle>
            <a:lvl1pPr>
              <a:defRPr sz="40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348832" cy="493776"/>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dirty="0"/>
          </a:p>
        </p:txBody>
      </p:sp>
      <p:sp>
        <p:nvSpPr>
          <p:cNvPr id="6" name="Footer Placeholder 5"/>
          <p:cNvSpPr>
            <a:spLocks noGrp="1"/>
          </p:cNvSpPr>
          <p:nvPr>
            <p:ph type="ftr" sz="quarter" idx="11"/>
          </p:nvPr>
        </p:nvSpPr>
        <p:spPr>
          <a:xfrm>
            <a:off x="3686185" y="6455739"/>
            <a:ext cx="6145638"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8DC1D7E-9AAF-4F37-B811-C90585440BD1}" type="slidenum">
              <a:rPr lang="en-US" smtClean="0"/>
              <a:t>‹#›</a:t>
            </a:fld>
            <a:endParaRPr lang="en-US" dirty="0"/>
          </a:p>
        </p:txBody>
      </p:sp>
    </p:spTree>
    <p:extLst>
      <p:ext uri="{BB962C8B-B14F-4D97-AF65-F5344CB8AC3E}">
        <p14:creationId xmlns:p14="http://schemas.microsoft.com/office/powerpoint/2010/main" val="351947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a:xfrm>
            <a:off x="3686185" y="6455739"/>
            <a:ext cx="6145638"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8DC1D7E-9AAF-4F37-B811-C90585440BD1}" type="slidenum">
              <a:rPr lang="en-US" smtClean="0"/>
              <a:t>‹#›</a:t>
            </a:fld>
            <a:endParaRPr lang="en-US" dirty="0"/>
          </a:p>
        </p:txBody>
      </p:sp>
      <p:sp>
        <p:nvSpPr>
          <p:cNvPr id="7" name="Title 1"/>
          <p:cNvSpPr>
            <a:spLocks noGrp="1"/>
          </p:cNvSpPr>
          <p:nvPr>
            <p:ph type="title"/>
          </p:nvPr>
        </p:nvSpPr>
        <p:spPr>
          <a:xfrm>
            <a:off x="885372" y="287088"/>
            <a:ext cx="10560742" cy="963132"/>
          </a:xfrm>
        </p:spPr>
        <p:txBody>
          <a:bodyPr anchor="t" anchorCtr="0"/>
          <a:lstStyle>
            <a:lvl1pPr marL="0">
              <a:defRPr/>
            </a:lvl1pPr>
          </a:lstStyle>
          <a:p>
            <a:r>
              <a:rPr lang="en-US"/>
              <a:t>Click to edit Master title style</a:t>
            </a:r>
            <a:endParaRPr lang="en-US" dirty="0"/>
          </a:p>
        </p:txBody>
      </p:sp>
    </p:spTree>
    <p:extLst>
      <p:ext uri="{BB962C8B-B14F-4D97-AF65-F5344CB8AC3E}">
        <p14:creationId xmlns:p14="http://schemas.microsoft.com/office/powerpoint/2010/main" val="272104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7294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6C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a:xfrm>
            <a:off x="3686185" y="6455739"/>
            <a:ext cx="6145638"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8DC1D7E-9AAF-4F37-B811-C90585440BD1}" type="slidenum">
              <a:rPr lang="en-US" smtClean="0"/>
              <a:t>‹#›</a:t>
            </a:fld>
            <a:endParaRPr lang="en-US" dirty="0"/>
          </a:p>
        </p:txBody>
      </p:sp>
    </p:spTree>
    <p:extLst>
      <p:ext uri="{BB962C8B-B14F-4D97-AF65-F5344CB8AC3E}">
        <p14:creationId xmlns:p14="http://schemas.microsoft.com/office/powerpoint/2010/main" val="75279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609600" y="387926"/>
            <a:ext cx="10972800" cy="669011"/>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862633"/>
              </a:buClr>
              <a:buSzPts val="2200"/>
              <a:buNone/>
              <a:defRPr>
                <a:solidFill>
                  <a:schemeClr val="accent3">
                    <a:lumMod val="10000"/>
                  </a:schemeClr>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dirty="0"/>
          </a:p>
        </p:txBody>
      </p:sp>
      <p:sp>
        <p:nvSpPr>
          <p:cNvPr id="104" name="Google Shape;104;p13"/>
          <p:cNvSpPr txBox="1">
            <a:spLocks noGrp="1"/>
          </p:cNvSpPr>
          <p:nvPr>
            <p:ph type="body" idx="1"/>
          </p:nvPr>
        </p:nvSpPr>
        <p:spPr>
          <a:xfrm>
            <a:off x="609600" y="1440873"/>
            <a:ext cx="10972800" cy="4722106"/>
          </a:xfrm>
          <a:prstGeom prst="rect">
            <a:avLst/>
          </a:prstGeom>
          <a:noFill/>
          <a:ln>
            <a:noFill/>
          </a:ln>
        </p:spPr>
        <p:txBody>
          <a:bodyPr spcFirstLastPara="1" wrap="square" lIns="0" tIns="0" rIns="0" bIns="0" anchor="t" anchorCtr="0">
            <a:noAutofit/>
          </a:bodyPr>
          <a:lstStyle>
            <a:lvl1pPr marL="11113" lvl="0" indent="-11113" algn="l" rtl="0">
              <a:spcBef>
                <a:spcPts val="375"/>
              </a:spcBef>
              <a:spcAft>
                <a:spcPts val="0"/>
              </a:spcAft>
              <a:buClr>
                <a:schemeClr val="dk1"/>
              </a:buClr>
              <a:buSzPts val="2200"/>
              <a:buChar char=" "/>
              <a:tabLst/>
              <a:defRPr/>
            </a:lvl1pPr>
            <a:lvl2pPr marL="857250" lvl="1" indent="-345281" algn="l" rtl="0">
              <a:spcBef>
                <a:spcPts val="375"/>
              </a:spcBef>
              <a:spcAft>
                <a:spcPts val="0"/>
              </a:spcAft>
              <a:buClr>
                <a:schemeClr val="dk1"/>
              </a:buClr>
              <a:buSzPts val="2200"/>
              <a:buChar char="◦"/>
              <a:defRPr/>
            </a:lvl2pPr>
            <a:lvl3pPr marL="1285875" lvl="2" indent="-345281" algn="l" rtl="0">
              <a:lnSpc>
                <a:spcPct val="100000"/>
              </a:lnSpc>
              <a:spcBef>
                <a:spcPts val="375"/>
              </a:spcBef>
              <a:spcAft>
                <a:spcPts val="0"/>
              </a:spcAft>
              <a:buSzPts val="2200"/>
              <a:buChar char="◦"/>
              <a:defRPr/>
            </a:lvl3pPr>
            <a:lvl4pPr marL="1714500" lvl="3" indent="-345281" algn="l" rtl="0">
              <a:spcBef>
                <a:spcPts val="375"/>
              </a:spcBef>
              <a:spcAft>
                <a:spcPts val="0"/>
              </a:spcAft>
              <a:buClr>
                <a:schemeClr val="dk1"/>
              </a:buClr>
              <a:buSzPts val="2200"/>
              <a:buChar char="◦"/>
              <a:defRPr/>
            </a:lvl4pPr>
            <a:lvl5pPr marL="2143125" lvl="4" indent="-345281" algn="l" rtl="0">
              <a:spcBef>
                <a:spcPts val="375"/>
              </a:spcBef>
              <a:spcAft>
                <a:spcPts val="0"/>
              </a:spcAft>
              <a:buClr>
                <a:schemeClr val="dk1"/>
              </a:buClr>
              <a:buSzPts val="2200"/>
              <a:buChar char="◦"/>
              <a:defRPr/>
            </a:lvl5pPr>
            <a:lvl6pPr marL="2571750" lvl="5" indent="-345281" algn="l" rtl="0">
              <a:spcBef>
                <a:spcPts val="375"/>
              </a:spcBef>
              <a:spcAft>
                <a:spcPts val="0"/>
              </a:spcAft>
              <a:buClr>
                <a:schemeClr val="dk1"/>
              </a:buClr>
              <a:buSzPts val="2200"/>
              <a:buChar char="◦"/>
              <a:defRPr/>
            </a:lvl6pPr>
            <a:lvl7pPr marL="3000375" lvl="6" indent="-345281" algn="l" rtl="0">
              <a:spcBef>
                <a:spcPts val="400"/>
              </a:spcBef>
              <a:spcAft>
                <a:spcPts val="0"/>
              </a:spcAft>
              <a:buClr>
                <a:schemeClr val="dk1"/>
              </a:buClr>
              <a:buSzPts val="2200"/>
              <a:buChar char="◦"/>
              <a:defRPr/>
            </a:lvl7pPr>
            <a:lvl8pPr marL="3429000" lvl="7" indent="-345281" algn="l" rtl="0">
              <a:spcBef>
                <a:spcPts val="400"/>
              </a:spcBef>
              <a:spcAft>
                <a:spcPts val="0"/>
              </a:spcAft>
              <a:buClr>
                <a:schemeClr val="dk1"/>
              </a:buClr>
              <a:buSzPts val="2200"/>
              <a:buChar char="◦"/>
              <a:defRPr/>
            </a:lvl8pPr>
            <a:lvl9pPr marL="3857625" lvl="8" indent="-345281" algn="l" rtl="0">
              <a:spcBef>
                <a:spcPts val="400"/>
              </a:spcBef>
              <a:spcAft>
                <a:spcPts val="400"/>
              </a:spcAft>
              <a:buClr>
                <a:schemeClr val="dk1"/>
              </a:buClr>
              <a:buSzPts val="2200"/>
              <a:buChar char="◦"/>
              <a:defRPr/>
            </a:lvl9pPr>
          </a:lstStyle>
          <a:p>
            <a:pPr lvl="0"/>
            <a:r>
              <a:rPr lang="en-US"/>
              <a:t>Edit Master text styles</a:t>
            </a:r>
          </a:p>
        </p:txBody>
      </p:sp>
      <p:sp>
        <p:nvSpPr>
          <p:cNvPr id="105" name="Google Shape;105;p13"/>
          <p:cNvSpPr txBox="1">
            <a:spLocks noGrp="1"/>
          </p:cNvSpPr>
          <p:nvPr>
            <p:ph type="ftr" idx="11"/>
          </p:nvPr>
        </p:nvSpPr>
        <p:spPr>
          <a:xfrm>
            <a:off x="609600" y="6356350"/>
            <a:ext cx="3860700" cy="365063"/>
          </a:xfrm>
          <a:prstGeom prst="rect">
            <a:avLst/>
          </a:prstGeom>
          <a:noFill/>
          <a:ln>
            <a:noFill/>
          </a:ln>
        </p:spPr>
        <p:txBody>
          <a:bodyPr spcFirstLastPara="1" wrap="square" lIns="113775" tIns="56875" rIns="113775" bIns="568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dirty="0"/>
          </a:p>
        </p:txBody>
      </p:sp>
      <p:sp>
        <p:nvSpPr>
          <p:cNvPr id="106" name="Google Shape;106;p13"/>
          <p:cNvSpPr txBox="1">
            <a:spLocks noGrp="1"/>
          </p:cNvSpPr>
          <p:nvPr>
            <p:ph type="sldNum" idx="12"/>
          </p:nvPr>
        </p:nvSpPr>
        <p:spPr>
          <a:xfrm>
            <a:off x="11409045" y="6333134"/>
            <a:ext cx="731700" cy="525094"/>
          </a:xfrm>
          <a:prstGeom prst="rect">
            <a:avLst/>
          </a:prstGeom>
        </p:spPr>
        <p:txBody>
          <a:bodyPr spcFirstLastPara="1" wrap="square" lIns="91425" tIns="45700" rIns="91425" bIns="45700" anchor="t" anchorCtr="0">
            <a:noAutofit/>
          </a:bodyPr>
          <a:lstStyle>
            <a:lvl1pPr lvl="0">
              <a:buNone/>
              <a:defRPr sz="1500">
                <a:solidFill>
                  <a:srgbClr val="3F3F3F"/>
                </a:solidFill>
              </a:defRPr>
            </a:lvl1pPr>
            <a:lvl2pPr lvl="1">
              <a:buNone/>
              <a:defRPr sz="1500">
                <a:solidFill>
                  <a:srgbClr val="3F3F3F"/>
                </a:solidFill>
              </a:defRPr>
            </a:lvl2pPr>
            <a:lvl3pPr lvl="2">
              <a:buNone/>
              <a:defRPr sz="1500">
                <a:solidFill>
                  <a:srgbClr val="3F3F3F"/>
                </a:solidFill>
              </a:defRPr>
            </a:lvl3pPr>
            <a:lvl4pPr lvl="3">
              <a:buNone/>
              <a:defRPr sz="1500">
                <a:solidFill>
                  <a:srgbClr val="3F3F3F"/>
                </a:solidFill>
              </a:defRPr>
            </a:lvl4pPr>
            <a:lvl5pPr lvl="4">
              <a:buNone/>
              <a:defRPr sz="1500">
                <a:solidFill>
                  <a:srgbClr val="3F3F3F"/>
                </a:solidFill>
              </a:defRPr>
            </a:lvl5pPr>
            <a:lvl6pPr lvl="5">
              <a:buNone/>
              <a:defRPr sz="1500">
                <a:solidFill>
                  <a:srgbClr val="3F3F3F"/>
                </a:solidFill>
              </a:defRPr>
            </a:lvl6pPr>
            <a:lvl7pPr lvl="6">
              <a:buNone/>
              <a:defRPr sz="1500">
                <a:solidFill>
                  <a:srgbClr val="3F3F3F"/>
                </a:solidFill>
              </a:defRPr>
            </a:lvl7pPr>
            <a:lvl8pPr lvl="7">
              <a:buNone/>
              <a:defRPr sz="1500">
                <a:solidFill>
                  <a:srgbClr val="3F3F3F"/>
                </a:solidFill>
              </a:defRPr>
            </a:lvl8pPr>
            <a:lvl9pPr lvl="8">
              <a:buNone/>
              <a:defRPr sz="1500">
                <a:solidFill>
                  <a:srgbClr val="3F3F3F"/>
                </a:solidFill>
              </a:defRPr>
            </a:lvl9pPr>
          </a:lstStyle>
          <a:p>
            <a:fld id="{B8DC1D7E-9AAF-4F37-B811-C90585440BD1}" type="slidenum">
              <a:rPr lang="en-US" smtClean="0"/>
              <a:t>‹#›</a:t>
            </a:fld>
            <a:endParaRPr lang="en-US" dirty="0"/>
          </a:p>
        </p:txBody>
      </p:sp>
    </p:spTree>
    <p:extLst>
      <p:ext uri="{BB962C8B-B14F-4D97-AF65-F5344CB8AC3E}">
        <p14:creationId xmlns:p14="http://schemas.microsoft.com/office/powerpoint/2010/main" val="109098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66048"/>
            <a:ext cx="12192000" cy="5919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99564"/>
            <a:ext cx="12192001" cy="65998"/>
          </a:xfrm>
          <a:prstGeom prst="rect">
            <a:avLst/>
          </a:prstGeom>
          <a:solidFill>
            <a:srgbClr val="F6C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60396" y="287087"/>
            <a:ext cx="10685717" cy="987409"/>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60396" y="1501541"/>
            <a:ext cx="10685717" cy="433136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134088" y="6312085"/>
            <a:ext cx="1312025" cy="365125"/>
          </a:xfrm>
          <a:prstGeom prst="rect">
            <a:avLst/>
          </a:prstGeom>
        </p:spPr>
        <p:txBody>
          <a:bodyPr vert="horz" lIns="91440" tIns="45720" rIns="91440" bIns="45720" rtlCol="0" anchor="ctr"/>
          <a:lstStyle>
            <a:lvl1pPr algn="r">
              <a:defRPr sz="1050">
                <a:solidFill>
                  <a:srgbClr val="FFFFFF"/>
                </a:solidFill>
              </a:defRPr>
            </a:lvl1pPr>
          </a:lstStyle>
          <a:p>
            <a:fld id="{B8DC1D7E-9AAF-4F37-B811-C90585440BD1}" type="slidenum">
              <a:rPr lang="en-US" smtClean="0"/>
              <a:t>‹#›</a:t>
            </a:fld>
            <a:endParaRPr lang="en-US" dirty="0"/>
          </a:p>
        </p:txBody>
      </p:sp>
      <p:pic>
        <p:nvPicPr>
          <p:cNvPr id="16" name="Picture 15">
            <a:extLst>
              <a:ext uri="{FF2B5EF4-FFF2-40B4-BE49-F238E27FC236}">
                <a16:creationId xmlns:a16="http://schemas.microsoft.com/office/drawing/2014/main" id="{0C51DFC7-474B-E540-A581-51C59D69500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35197"/>
          <a:stretch/>
        </p:blipFill>
        <p:spPr>
          <a:xfrm>
            <a:off x="760396" y="6342571"/>
            <a:ext cx="1087656" cy="356125"/>
          </a:xfrm>
          <a:prstGeom prst="rect">
            <a:avLst/>
          </a:prstGeom>
        </p:spPr>
      </p:pic>
    </p:spTree>
    <p:extLst>
      <p:ext uri="{BB962C8B-B14F-4D97-AF65-F5344CB8AC3E}">
        <p14:creationId xmlns:p14="http://schemas.microsoft.com/office/powerpoint/2010/main" val="3003428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703" r:id="rId9"/>
    <p:sldLayoutId id="2147483709" r:id="rId10"/>
  </p:sldLayoutIdLst>
  <p:hf hdr="0" ftr="0" dt="0"/>
  <p:txStyles>
    <p:titleStyle>
      <a:lvl1pPr marL="0" indent="0" algn="l" defTabSz="914400" rtl="0" eaLnBrk="1" latinLnBrk="0" hangingPunct="1">
        <a:lnSpc>
          <a:spcPct val="85000"/>
        </a:lnSpc>
        <a:spcBef>
          <a:spcPct val="0"/>
        </a:spcBef>
        <a:buNone/>
        <a:defRPr sz="5400" b="0" i="0" kern="1200" spc="-50" baseline="0">
          <a:solidFill>
            <a:schemeClr val="tx2">
              <a:lumMod val="75000"/>
            </a:schemeClr>
          </a:solidFill>
          <a:latin typeface="Arial" panose="020B0604020202020204" pitchFamily="34" charset="0"/>
          <a:ea typeface="+mj-ea"/>
          <a:cs typeface="Arial" panose="020B0604020202020204" pitchFamily="34" charset="0"/>
        </a:defRPr>
      </a:lvl1pPr>
    </p:titleStyle>
    <p:bodyStyle>
      <a:lvl1pPr marL="115888" indent="0" algn="l" defTabSz="914400" rtl="0" eaLnBrk="1" latinLnBrk="0" hangingPunct="1">
        <a:lnSpc>
          <a:spcPts val="3300"/>
        </a:lnSpc>
        <a:spcBef>
          <a:spcPts val="1200"/>
        </a:spcBef>
        <a:spcAft>
          <a:spcPts val="200"/>
        </a:spcAft>
        <a:buClr>
          <a:schemeClr val="accent1"/>
        </a:buClr>
        <a:buSzPct val="100000"/>
        <a:buFont typeface="Calibri" panose="020F0502020204030204" pitchFamily="34" charset="0"/>
        <a:buNone/>
        <a:defRPr sz="2800" kern="1200">
          <a:solidFill>
            <a:schemeClr val="tx2">
              <a:lumMod val="75000"/>
            </a:schemeClr>
          </a:solidFill>
          <a:latin typeface="Arial" panose="020B0604020202020204" pitchFamily="34" charset="0"/>
          <a:ea typeface="+mn-ea"/>
          <a:cs typeface="Arial" panose="020B0604020202020204" pitchFamily="34" charset="0"/>
        </a:defRPr>
      </a:lvl1pPr>
      <a:lvl2pPr marL="573088" indent="-457200" algn="l" defTabSz="914400" rtl="0" eaLnBrk="1" latinLnBrk="0" hangingPunct="1">
        <a:lnSpc>
          <a:spcPts val="2500"/>
        </a:lnSpc>
        <a:spcBef>
          <a:spcPts val="400"/>
        </a:spcBef>
        <a:spcAft>
          <a:spcPts val="0"/>
        </a:spcAft>
        <a:buClr>
          <a:srgbClr val="F6C11D"/>
        </a:buClr>
        <a:buFont typeface="Arial" panose="020B0604020202020204" pitchFamily="34" charset="0"/>
        <a:buChar char="•"/>
        <a:tabLst/>
        <a:defRPr sz="2200" kern="1200">
          <a:solidFill>
            <a:schemeClr val="tx2">
              <a:lumMod val="75000"/>
            </a:schemeClr>
          </a:solidFill>
          <a:latin typeface="Arial" panose="020B0604020202020204" pitchFamily="34" charset="0"/>
          <a:ea typeface="+mn-ea"/>
          <a:cs typeface="Arial" panose="020B0604020202020204" pitchFamily="34" charset="0"/>
        </a:defRPr>
      </a:lvl2pPr>
      <a:lvl3pPr marL="914400" indent="-457200" algn="l" defTabSz="914400" rtl="0" eaLnBrk="1" latinLnBrk="0" hangingPunct="1">
        <a:lnSpc>
          <a:spcPts val="2400"/>
        </a:lnSpc>
        <a:spcBef>
          <a:spcPts val="400"/>
        </a:spcBef>
        <a:spcAft>
          <a:spcPts val="0"/>
        </a:spcAft>
        <a:buClr>
          <a:srgbClr val="F6C11D"/>
        </a:buClr>
        <a:buFont typeface="Arial" panose="020B0604020202020204" pitchFamily="34" charset="0"/>
        <a:buChar char="•"/>
        <a:tabLst/>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255713" indent="-457200" algn="l" defTabSz="914400" rtl="0" eaLnBrk="1" latinLnBrk="0" hangingPunct="1">
        <a:lnSpc>
          <a:spcPct val="90000"/>
        </a:lnSpc>
        <a:spcBef>
          <a:spcPts val="200"/>
        </a:spcBef>
        <a:spcAft>
          <a:spcPts val="400"/>
        </a:spcAft>
        <a:buClr>
          <a:srgbClr val="F6C11D"/>
        </a:buClr>
        <a:buFont typeface="Arial" panose="020B0604020202020204" pitchFamily="34" charset="0"/>
        <a:buChar char="•"/>
        <a:defRPr lang="en-US" sz="2000" kern="1200" dirty="0" smtClean="0">
          <a:solidFill>
            <a:schemeClr val="tx2">
              <a:lumMod val="75000"/>
            </a:schemeClr>
          </a:solidFill>
          <a:latin typeface="Arial" panose="020B0604020202020204" pitchFamily="34" charset="0"/>
          <a:ea typeface="+mn-ea"/>
          <a:cs typeface="Arial" panose="020B0604020202020204" pitchFamily="34" charset="0"/>
        </a:defRPr>
      </a:lvl4pPr>
      <a:lvl5pPr marL="1487488" indent="-457200" algn="l" defTabSz="914400" rtl="0" eaLnBrk="1" latinLnBrk="0" hangingPunct="1">
        <a:lnSpc>
          <a:spcPct val="90000"/>
        </a:lnSpc>
        <a:spcBef>
          <a:spcPts val="200"/>
        </a:spcBef>
        <a:spcAft>
          <a:spcPts val="400"/>
        </a:spcAft>
        <a:buClr>
          <a:srgbClr val="F6C11D"/>
        </a:buClr>
        <a:buFont typeface="Arial" panose="020B0604020202020204" pitchFamily="34" charset="0"/>
        <a:buChar char="•"/>
        <a:defRPr lang="en-US" sz="2000" kern="1200" baseline="0" dirty="0">
          <a:solidFill>
            <a:schemeClr val="tx2">
              <a:lumMod val="7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66048"/>
            <a:ext cx="12192000" cy="5919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99564"/>
            <a:ext cx="12192001" cy="65998"/>
          </a:xfrm>
          <a:prstGeom prst="rect">
            <a:avLst/>
          </a:prstGeom>
          <a:solidFill>
            <a:srgbClr val="F6C1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60396" y="287087"/>
            <a:ext cx="10685717" cy="987409"/>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60396" y="1501541"/>
            <a:ext cx="10685717" cy="433136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134088" y="6312085"/>
            <a:ext cx="1312025" cy="365125"/>
          </a:xfrm>
          <a:prstGeom prst="rect">
            <a:avLst/>
          </a:prstGeom>
        </p:spPr>
        <p:txBody>
          <a:bodyPr vert="horz" lIns="91440" tIns="45720" rIns="91440" bIns="45720" rtlCol="0" anchor="ctr"/>
          <a:lstStyle>
            <a:lvl1pPr algn="r">
              <a:defRPr sz="1050">
                <a:solidFill>
                  <a:srgbClr val="FFFFFF"/>
                </a:solidFill>
              </a:defRPr>
            </a:lvl1pPr>
          </a:lstStyle>
          <a:p>
            <a:fld id="{B8DC1D7E-9AAF-4F37-B811-C90585440BD1}" type="slidenum">
              <a:rPr lang="en-US" smtClean="0"/>
              <a:t>‹#›</a:t>
            </a:fld>
            <a:endParaRPr lang="en-US" dirty="0"/>
          </a:p>
        </p:txBody>
      </p:sp>
      <p:pic>
        <p:nvPicPr>
          <p:cNvPr id="16" name="Picture 15">
            <a:extLst>
              <a:ext uri="{FF2B5EF4-FFF2-40B4-BE49-F238E27FC236}">
                <a16:creationId xmlns:a16="http://schemas.microsoft.com/office/drawing/2014/main" id="{0C51DFC7-474B-E540-A581-51C59D69500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35197"/>
          <a:stretch/>
        </p:blipFill>
        <p:spPr>
          <a:xfrm>
            <a:off x="760396" y="6342571"/>
            <a:ext cx="1087656" cy="356125"/>
          </a:xfrm>
          <a:prstGeom prst="rect">
            <a:avLst/>
          </a:prstGeom>
        </p:spPr>
      </p:pic>
    </p:spTree>
    <p:extLst>
      <p:ext uri="{BB962C8B-B14F-4D97-AF65-F5344CB8AC3E}">
        <p14:creationId xmlns:p14="http://schemas.microsoft.com/office/powerpoint/2010/main" val="411062747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hf hdr="0" ftr="0" dt="0"/>
  <p:txStyles>
    <p:titleStyle>
      <a:lvl1pPr marL="0" indent="0" algn="l" defTabSz="914400" rtl="0" eaLnBrk="1" latinLnBrk="0" hangingPunct="1">
        <a:lnSpc>
          <a:spcPct val="85000"/>
        </a:lnSpc>
        <a:spcBef>
          <a:spcPct val="0"/>
        </a:spcBef>
        <a:buNone/>
        <a:defRPr sz="5400" b="0" i="0" kern="1200" spc="-50" baseline="0">
          <a:solidFill>
            <a:schemeClr val="tx2">
              <a:lumMod val="75000"/>
            </a:schemeClr>
          </a:solidFill>
          <a:latin typeface="Arial" panose="020B0604020202020204" pitchFamily="34" charset="0"/>
          <a:ea typeface="+mj-ea"/>
          <a:cs typeface="Arial" panose="020B0604020202020204" pitchFamily="34" charset="0"/>
        </a:defRPr>
      </a:lvl1pPr>
    </p:titleStyle>
    <p:bodyStyle>
      <a:lvl1pPr marL="115888" indent="0" algn="l" defTabSz="914400" rtl="0" eaLnBrk="1" latinLnBrk="0" hangingPunct="1">
        <a:lnSpc>
          <a:spcPts val="3300"/>
        </a:lnSpc>
        <a:spcBef>
          <a:spcPts val="1200"/>
        </a:spcBef>
        <a:spcAft>
          <a:spcPts val="200"/>
        </a:spcAft>
        <a:buClr>
          <a:schemeClr val="accent1"/>
        </a:buClr>
        <a:buSzPct val="100000"/>
        <a:buFont typeface="Calibri" panose="020F0502020204030204" pitchFamily="34" charset="0"/>
        <a:buNone/>
        <a:defRPr sz="2800" kern="1200">
          <a:solidFill>
            <a:schemeClr val="tx2">
              <a:lumMod val="75000"/>
            </a:schemeClr>
          </a:solidFill>
          <a:latin typeface="Arial" panose="020B0604020202020204" pitchFamily="34" charset="0"/>
          <a:ea typeface="+mn-ea"/>
          <a:cs typeface="Arial" panose="020B0604020202020204" pitchFamily="34" charset="0"/>
        </a:defRPr>
      </a:lvl1pPr>
      <a:lvl2pPr marL="573088" indent="-457200" algn="l" defTabSz="914400" rtl="0" eaLnBrk="1" latinLnBrk="0" hangingPunct="1">
        <a:lnSpc>
          <a:spcPts val="2500"/>
        </a:lnSpc>
        <a:spcBef>
          <a:spcPts val="400"/>
        </a:spcBef>
        <a:spcAft>
          <a:spcPts val="0"/>
        </a:spcAft>
        <a:buClr>
          <a:srgbClr val="F6C11D"/>
        </a:buClr>
        <a:buFont typeface="Arial" panose="020B0604020202020204" pitchFamily="34" charset="0"/>
        <a:buChar char="•"/>
        <a:tabLst/>
        <a:defRPr sz="2200" kern="1200">
          <a:solidFill>
            <a:schemeClr val="tx2">
              <a:lumMod val="75000"/>
            </a:schemeClr>
          </a:solidFill>
          <a:latin typeface="Arial" panose="020B0604020202020204" pitchFamily="34" charset="0"/>
          <a:ea typeface="+mn-ea"/>
          <a:cs typeface="Arial" panose="020B0604020202020204" pitchFamily="34" charset="0"/>
        </a:defRPr>
      </a:lvl2pPr>
      <a:lvl3pPr marL="914400" indent="-457200" algn="l" defTabSz="914400" rtl="0" eaLnBrk="1" latinLnBrk="0" hangingPunct="1">
        <a:lnSpc>
          <a:spcPts val="2400"/>
        </a:lnSpc>
        <a:spcBef>
          <a:spcPts val="400"/>
        </a:spcBef>
        <a:spcAft>
          <a:spcPts val="0"/>
        </a:spcAft>
        <a:buClr>
          <a:srgbClr val="F6C11D"/>
        </a:buClr>
        <a:buFont typeface="Arial" panose="020B0604020202020204" pitchFamily="34" charset="0"/>
        <a:buChar char="•"/>
        <a:tabLst/>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255713" indent="-457200" algn="l" defTabSz="914400" rtl="0" eaLnBrk="1" latinLnBrk="0" hangingPunct="1">
        <a:lnSpc>
          <a:spcPct val="90000"/>
        </a:lnSpc>
        <a:spcBef>
          <a:spcPts val="200"/>
        </a:spcBef>
        <a:spcAft>
          <a:spcPts val="400"/>
        </a:spcAft>
        <a:buClr>
          <a:srgbClr val="F6C11D"/>
        </a:buClr>
        <a:buFont typeface="Arial" panose="020B0604020202020204" pitchFamily="34" charset="0"/>
        <a:buChar char="•"/>
        <a:defRPr lang="en-US" sz="2000" kern="1200" dirty="0" smtClean="0">
          <a:solidFill>
            <a:schemeClr val="tx2">
              <a:lumMod val="75000"/>
            </a:schemeClr>
          </a:solidFill>
          <a:latin typeface="Arial" panose="020B0604020202020204" pitchFamily="34" charset="0"/>
          <a:ea typeface="+mn-ea"/>
          <a:cs typeface="Arial" panose="020B0604020202020204" pitchFamily="34" charset="0"/>
        </a:defRPr>
      </a:lvl4pPr>
      <a:lvl5pPr marL="1487488" indent="-457200" algn="l" defTabSz="914400" rtl="0" eaLnBrk="1" latinLnBrk="0" hangingPunct="1">
        <a:lnSpc>
          <a:spcPct val="90000"/>
        </a:lnSpc>
        <a:spcBef>
          <a:spcPts val="200"/>
        </a:spcBef>
        <a:spcAft>
          <a:spcPts val="400"/>
        </a:spcAft>
        <a:buClr>
          <a:srgbClr val="F6C11D"/>
        </a:buClr>
        <a:buFont typeface="Arial" panose="020B0604020202020204" pitchFamily="34" charset="0"/>
        <a:buChar char="•"/>
        <a:defRPr lang="en-US" sz="2000" kern="1200" baseline="0" dirty="0">
          <a:solidFill>
            <a:schemeClr val="tx2">
              <a:lumMod val="7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21</a:t>
            </a:r>
            <a:r>
              <a:rPr lang="en-US" baseline="30000" dirty="0" smtClean="0"/>
              <a:t>st</a:t>
            </a:r>
            <a:r>
              <a:rPr lang="en-US" dirty="0" smtClean="0"/>
              <a:t> Century Education System in Support of Future Success</a:t>
            </a:r>
            <a:endParaRPr lang="en-US" dirty="0"/>
          </a:p>
        </p:txBody>
      </p:sp>
      <p:sp>
        <p:nvSpPr>
          <p:cNvPr id="3" name="Subtitle 2"/>
          <p:cNvSpPr>
            <a:spLocks noGrp="1"/>
          </p:cNvSpPr>
          <p:nvPr>
            <p:ph type="subTitle" idx="1"/>
          </p:nvPr>
        </p:nvSpPr>
        <p:spPr>
          <a:xfrm>
            <a:off x="1725503" y="4970583"/>
            <a:ext cx="9226195" cy="944882"/>
          </a:xfrm>
        </p:spPr>
        <p:txBody>
          <a:bodyPr>
            <a:normAutofit/>
          </a:bodyPr>
          <a:lstStyle/>
          <a:p>
            <a:r>
              <a:rPr lang="en-US" dirty="0" smtClean="0"/>
              <a:t>For Presentation to Mass. Future of Work Commission</a:t>
            </a:r>
          </a:p>
          <a:p>
            <a:endParaRPr lang="en-US" dirty="0" smtClean="0"/>
          </a:p>
          <a:p>
            <a:endParaRPr lang="en-US" dirty="0"/>
          </a:p>
        </p:txBody>
      </p:sp>
    </p:spTree>
    <p:extLst>
      <p:ext uri="{BB962C8B-B14F-4D97-AF65-F5344CB8AC3E}">
        <p14:creationId xmlns:p14="http://schemas.microsoft.com/office/powerpoint/2010/main" val="2525717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28811" y="3861948"/>
            <a:ext cx="10945267" cy="227490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p:cNvSpPr/>
          <p:nvPr/>
        </p:nvSpPr>
        <p:spPr>
          <a:xfrm>
            <a:off x="885372" y="2362215"/>
            <a:ext cx="10945267" cy="127502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Rectangle 2"/>
          <p:cNvSpPr/>
          <p:nvPr/>
        </p:nvSpPr>
        <p:spPr>
          <a:xfrm>
            <a:off x="885372" y="1092625"/>
            <a:ext cx="10945267" cy="104487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ext Placeholder 4"/>
          <p:cNvSpPr>
            <a:spLocks noGrp="1"/>
          </p:cNvSpPr>
          <p:nvPr>
            <p:ph sz="half" idx="1"/>
          </p:nvPr>
        </p:nvSpPr>
        <p:spPr>
          <a:xfrm>
            <a:off x="581891" y="1260885"/>
            <a:ext cx="10864223" cy="3876085"/>
          </a:xfrm>
        </p:spPr>
        <p:txBody>
          <a:bodyPr/>
          <a:lstStyle/>
          <a:p>
            <a:pPr>
              <a:lnSpc>
                <a:spcPct val="100000"/>
              </a:lnSpc>
              <a:spcBef>
                <a:spcPts val="0"/>
              </a:spcBef>
            </a:pPr>
            <a:r>
              <a:rPr lang="en-US" sz="2000" dirty="0" smtClean="0"/>
              <a:t>The pandemic has </a:t>
            </a:r>
            <a:r>
              <a:rPr lang="en-US" sz="2000" b="1" dirty="0" smtClean="0"/>
              <a:t>exacerbated inequality </a:t>
            </a:r>
            <a:r>
              <a:rPr lang="en-US" sz="2000" dirty="0" smtClean="0"/>
              <a:t>and threatens to seriously </a:t>
            </a:r>
            <a:r>
              <a:rPr lang="en-US" sz="2000" b="1" dirty="0" smtClean="0"/>
              <a:t>set back progress toward a more inclusive and just society</a:t>
            </a:r>
          </a:p>
          <a:p>
            <a:pPr>
              <a:lnSpc>
                <a:spcPct val="100000"/>
              </a:lnSpc>
              <a:spcBef>
                <a:spcPts val="0"/>
              </a:spcBef>
            </a:pPr>
            <a:endParaRPr lang="en-US" sz="2000" dirty="0" smtClean="0"/>
          </a:p>
          <a:p>
            <a:pPr>
              <a:lnSpc>
                <a:spcPct val="100000"/>
              </a:lnSpc>
              <a:spcBef>
                <a:spcPts val="0"/>
              </a:spcBef>
            </a:pPr>
            <a:endParaRPr lang="en-US" dirty="0" smtClean="0"/>
          </a:p>
          <a:p>
            <a:pPr>
              <a:lnSpc>
                <a:spcPct val="100000"/>
              </a:lnSpc>
              <a:spcBef>
                <a:spcPts val="0"/>
              </a:spcBef>
            </a:pPr>
            <a:r>
              <a:rPr lang="en-US" sz="2000" dirty="0" smtClean="0"/>
              <a:t>The </a:t>
            </a:r>
            <a:r>
              <a:rPr lang="en-US" sz="2000" b="1" dirty="0" smtClean="0"/>
              <a:t>status quo likely leads to significant</a:t>
            </a:r>
          </a:p>
          <a:p>
            <a:pPr>
              <a:lnSpc>
                <a:spcPct val="100000"/>
              </a:lnSpc>
              <a:spcBef>
                <a:spcPts val="0"/>
              </a:spcBef>
            </a:pPr>
            <a:r>
              <a:rPr lang="en-US" sz="2000" b="1" dirty="0" smtClean="0"/>
              <a:t> inequity </a:t>
            </a:r>
            <a:r>
              <a:rPr lang="en-US" sz="2000" dirty="0" smtClean="0"/>
              <a:t>and stagnation for students</a:t>
            </a:r>
          </a:p>
          <a:p>
            <a:endParaRPr lang="en-US" dirty="0" smtClean="0"/>
          </a:p>
          <a:p>
            <a:endParaRPr lang="en-US" dirty="0"/>
          </a:p>
        </p:txBody>
      </p:sp>
      <p:sp>
        <p:nvSpPr>
          <p:cNvPr id="4" name="Title 3"/>
          <p:cNvSpPr>
            <a:spLocks noGrp="1"/>
          </p:cNvSpPr>
          <p:nvPr>
            <p:ph type="title"/>
          </p:nvPr>
        </p:nvSpPr>
        <p:spPr>
          <a:xfrm>
            <a:off x="885372" y="287088"/>
            <a:ext cx="10888706" cy="963132"/>
          </a:xfrm>
        </p:spPr>
        <p:txBody>
          <a:bodyPr>
            <a:normAutofit/>
          </a:bodyPr>
          <a:lstStyle/>
          <a:p>
            <a:r>
              <a:rPr lang="en-US" sz="3200" dirty="0" smtClean="0">
                <a:solidFill>
                  <a:schemeClr val="tx2"/>
                </a:solidFill>
              </a:rPr>
              <a:t>Prioritizing education policy is a critical investment in recovery</a:t>
            </a:r>
            <a:endParaRPr lang="en-US" sz="3200" dirty="0">
              <a:solidFill>
                <a:schemeClr val="tx2"/>
              </a:solidFill>
            </a:endParaRPr>
          </a:p>
        </p:txBody>
      </p:sp>
      <p:sp>
        <p:nvSpPr>
          <p:cNvPr id="8" name="Content Placeholder 7"/>
          <p:cNvSpPr>
            <a:spLocks noGrp="1"/>
          </p:cNvSpPr>
          <p:nvPr>
            <p:ph sz="half" idx="13"/>
          </p:nvPr>
        </p:nvSpPr>
        <p:spPr>
          <a:xfrm>
            <a:off x="6984935" y="2663477"/>
            <a:ext cx="4323536" cy="1473700"/>
          </a:xfrm>
        </p:spPr>
        <p:txBody>
          <a:bodyPr/>
          <a:lstStyle/>
          <a:p>
            <a:pPr>
              <a:lnSpc>
                <a:spcPct val="100000"/>
              </a:lnSpc>
            </a:pPr>
            <a:r>
              <a:rPr lang="en-US" sz="2000" dirty="0" smtClean="0"/>
              <a:t>We must </a:t>
            </a:r>
            <a:r>
              <a:rPr lang="en-US" sz="2000" b="1" dirty="0" smtClean="0"/>
              <a:t>accelerate and personalize </a:t>
            </a:r>
            <a:r>
              <a:rPr lang="en-US" sz="2000" b="1" dirty="0"/>
              <a:t>learning</a:t>
            </a:r>
            <a:r>
              <a:rPr lang="en-US" sz="2000" dirty="0"/>
              <a:t> </a:t>
            </a:r>
            <a:r>
              <a:rPr lang="en-US" sz="2000" dirty="0" smtClean="0"/>
              <a:t>if </a:t>
            </a:r>
            <a:r>
              <a:rPr lang="en-US" sz="2000" dirty="0"/>
              <a:t>we are </a:t>
            </a:r>
            <a:r>
              <a:rPr lang="en-US" sz="2000" dirty="0" smtClean="0"/>
              <a:t>to recover</a:t>
            </a:r>
            <a:endParaRPr lang="en-US" sz="2000" dirty="0"/>
          </a:p>
        </p:txBody>
      </p:sp>
      <p:pic>
        <p:nvPicPr>
          <p:cNvPr id="6" name="Picture 5"/>
          <p:cNvPicPr>
            <a:picLocks/>
          </p:cNvPicPr>
          <p:nvPr/>
        </p:nvPicPr>
        <p:blipFill rotWithShape="1">
          <a:blip r:embed="rId3"/>
          <a:srcRect l="9357"/>
          <a:stretch/>
        </p:blipFill>
        <p:spPr>
          <a:xfrm>
            <a:off x="7292922" y="3861948"/>
            <a:ext cx="3419186" cy="1415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srcRect l="5255"/>
          <a:stretch/>
        </p:blipFill>
        <p:spPr>
          <a:xfrm>
            <a:off x="1076387" y="3889714"/>
            <a:ext cx="3414283" cy="1415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p:cNvCxnSpPr/>
          <p:nvPr/>
        </p:nvCxnSpPr>
        <p:spPr>
          <a:xfrm>
            <a:off x="5796866" y="3068746"/>
            <a:ext cx="737754"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8" name="Slide Number Placeholder 17"/>
          <p:cNvSpPr>
            <a:spLocks noGrp="1"/>
          </p:cNvSpPr>
          <p:nvPr>
            <p:ph type="sldNum" sz="quarter" idx="12"/>
          </p:nvPr>
        </p:nvSpPr>
        <p:spPr/>
        <p:txBody>
          <a:bodyPr/>
          <a:lstStyle/>
          <a:p>
            <a:fld id="{B8DC1D7E-9AAF-4F37-B811-C90585440BD1}" type="slidenum">
              <a:rPr lang="en-US" smtClean="0"/>
              <a:t>10</a:t>
            </a:fld>
            <a:endParaRPr lang="en-US" dirty="0"/>
          </a:p>
        </p:txBody>
      </p:sp>
    </p:spTree>
    <p:extLst>
      <p:ext uri="{BB962C8B-B14F-4D97-AF65-F5344CB8AC3E}">
        <p14:creationId xmlns:p14="http://schemas.microsoft.com/office/powerpoint/2010/main" val="3991785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72829" y="928468"/>
            <a:ext cx="5311447" cy="4832252"/>
          </a:xfrm>
        </p:spPr>
        <p:txBody>
          <a:bodyPr/>
          <a:lstStyle/>
          <a:p>
            <a:r>
              <a:rPr lang="en-US" sz="2400" dirty="0" smtClean="0"/>
              <a:t>We must recover learning impacted by the pandemic or risk losing a generation of students and future workers.</a:t>
            </a:r>
          </a:p>
          <a:p>
            <a:r>
              <a:rPr lang="en-US" sz="2400" dirty="0" smtClean="0"/>
              <a:t>Strategies:</a:t>
            </a:r>
          </a:p>
          <a:p>
            <a:pPr marL="458788" indent="-342900">
              <a:buFont typeface="Arial" panose="020B0604020202020204" pitchFamily="34" charset="0"/>
              <a:buChar char="•"/>
            </a:pPr>
            <a:r>
              <a:rPr lang="en-US" sz="2400" dirty="0" smtClean="0"/>
              <a:t>High-Dosage Tutoring</a:t>
            </a:r>
          </a:p>
          <a:p>
            <a:pPr marL="458788" indent="-342900">
              <a:buFont typeface="Arial" panose="020B0604020202020204" pitchFamily="34" charset="0"/>
              <a:buChar char="•"/>
            </a:pPr>
            <a:r>
              <a:rPr lang="en-US" sz="2400" dirty="0" smtClean="0"/>
              <a:t>Acceleration Academies</a:t>
            </a:r>
          </a:p>
          <a:p>
            <a:pPr marL="458788" indent="-342900">
              <a:buFont typeface="Arial" panose="020B0604020202020204" pitchFamily="34" charset="0"/>
              <a:buChar char="•"/>
            </a:pPr>
            <a:r>
              <a:rPr lang="en-US" sz="2400" dirty="0" smtClean="0"/>
              <a:t>Learning Pods</a:t>
            </a:r>
            <a:endParaRPr lang="en-US" sz="2400" dirty="0"/>
          </a:p>
        </p:txBody>
      </p:sp>
      <p:sp>
        <p:nvSpPr>
          <p:cNvPr id="3" name="Slide Number Placeholder 2"/>
          <p:cNvSpPr>
            <a:spLocks noGrp="1"/>
          </p:cNvSpPr>
          <p:nvPr>
            <p:ph type="sldNum" sz="quarter" idx="12"/>
          </p:nvPr>
        </p:nvSpPr>
        <p:spPr/>
        <p:txBody>
          <a:bodyPr/>
          <a:lstStyle/>
          <a:p>
            <a:fld id="{B8DC1D7E-9AAF-4F37-B811-C90585440BD1}" type="slidenum">
              <a:rPr lang="en-US" smtClean="0"/>
              <a:t>11</a:t>
            </a:fld>
            <a:endParaRPr lang="en-US" dirty="0"/>
          </a:p>
        </p:txBody>
      </p:sp>
      <p:sp>
        <p:nvSpPr>
          <p:cNvPr id="4" name="Title 3"/>
          <p:cNvSpPr>
            <a:spLocks noGrp="1"/>
          </p:cNvSpPr>
          <p:nvPr>
            <p:ph type="title"/>
          </p:nvPr>
        </p:nvSpPr>
        <p:spPr>
          <a:xfrm>
            <a:off x="885372" y="287088"/>
            <a:ext cx="10560742" cy="641380"/>
          </a:xfrm>
        </p:spPr>
        <p:txBody>
          <a:bodyPr>
            <a:normAutofit/>
          </a:bodyPr>
          <a:lstStyle/>
          <a:p>
            <a:r>
              <a:rPr lang="en-US" sz="4400" dirty="0" smtClean="0"/>
              <a:t>1.Recovery, Acceleration and Scaling Up</a:t>
            </a:r>
            <a:endParaRPr lang="en-US" sz="4400" dirty="0"/>
          </a:p>
        </p:txBody>
      </p:sp>
      <p:sp>
        <p:nvSpPr>
          <p:cNvPr id="5" name="Content Placeholder 4"/>
          <p:cNvSpPr>
            <a:spLocks noGrp="1"/>
          </p:cNvSpPr>
          <p:nvPr>
            <p:ph sz="half" idx="13"/>
          </p:nvPr>
        </p:nvSpPr>
        <p:spPr>
          <a:xfrm>
            <a:off x="6332505" y="934132"/>
            <a:ext cx="5226151" cy="4826588"/>
          </a:xfrm>
        </p:spPr>
        <p:txBody>
          <a:bodyPr/>
          <a:lstStyle/>
          <a:p>
            <a:r>
              <a:rPr lang="en-US" sz="2400" dirty="0" smtClean="0"/>
              <a:t>We must fully and faithfully implement the Student Opportunity Act using proven practices to close gaps.</a:t>
            </a:r>
          </a:p>
          <a:p>
            <a:r>
              <a:rPr lang="en-US" sz="2400" dirty="0" smtClean="0"/>
              <a:t>Strategies:</a:t>
            </a:r>
          </a:p>
          <a:p>
            <a:pPr marL="573088" indent="-457200">
              <a:buFont typeface="Arial" panose="020B0604020202020204" pitchFamily="34" charset="0"/>
              <a:buChar char="•"/>
            </a:pPr>
            <a:r>
              <a:rPr lang="en-US" sz="2400" dirty="0" smtClean="0"/>
              <a:t>Universal Pre-K (3-4 year olds)</a:t>
            </a:r>
          </a:p>
          <a:p>
            <a:pPr marL="573088" indent="-457200">
              <a:buFont typeface="Arial" panose="020B0604020202020204" pitchFamily="34" charset="0"/>
              <a:buChar char="•"/>
            </a:pPr>
            <a:r>
              <a:rPr lang="en-US" sz="2400" dirty="0" smtClean="0"/>
              <a:t>Extended Learning Time</a:t>
            </a:r>
          </a:p>
          <a:p>
            <a:pPr marL="573088" indent="-457200">
              <a:buFont typeface="Arial" panose="020B0604020202020204" pitchFamily="34" charset="0"/>
              <a:buChar char="•"/>
            </a:pPr>
            <a:r>
              <a:rPr lang="en-US" sz="2400" dirty="0" smtClean="0"/>
              <a:t>Wrap Around Services</a:t>
            </a:r>
            <a:r>
              <a:rPr lang="en-US" dirty="0" smtClean="0"/>
              <a:t> </a:t>
            </a:r>
            <a:endParaRPr lang="en-US" dirty="0"/>
          </a:p>
        </p:txBody>
      </p:sp>
    </p:spTree>
    <p:extLst>
      <p:ext uri="{BB962C8B-B14F-4D97-AF65-F5344CB8AC3E}">
        <p14:creationId xmlns:p14="http://schemas.microsoft.com/office/powerpoint/2010/main" val="4090041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78936" y="886267"/>
            <a:ext cx="4495520" cy="4930726"/>
          </a:xfrm>
        </p:spPr>
        <p:txBody>
          <a:bodyPr/>
          <a:lstStyle/>
          <a:p>
            <a:r>
              <a:rPr lang="en-US" sz="2400" dirty="0" smtClean="0"/>
              <a:t>Too many of today’s high school students are in a general track set of low-standards courses, graduating unprepared for college, career or future success. </a:t>
            </a:r>
          </a:p>
          <a:p>
            <a:r>
              <a:rPr lang="en-US" sz="2400" dirty="0" smtClean="0"/>
              <a:t>We must ensure all students are in defined and permeable pathways relevant to their personal goals and ambitions.</a:t>
            </a:r>
            <a:endParaRPr lang="en-US" sz="2400" dirty="0"/>
          </a:p>
        </p:txBody>
      </p:sp>
      <p:sp>
        <p:nvSpPr>
          <p:cNvPr id="3" name="Slide Number Placeholder 2"/>
          <p:cNvSpPr>
            <a:spLocks noGrp="1"/>
          </p:cNvSpPr>
          <p:nvPr>
            <p:ph type="sldNum" sz="quarter" idx="12"/>
          </p:nvPr>
        </p:nvSpPr>
        <p:spPr/>
        <p:txBody>
          <a:bodyPr/>
          <a:lstStyle/>
          <a:p>
            <a:fld id="{B8DC1D7E-9AAF-4F37-B811-C90585440BD1}" type="slidenum">
              <a:rPr lang="en-US" smtClean="0"/>
              <a:t>12</a:t>
            </a:fld>
            <a:endParaRPr lang="en-US" dirty="0"/>
          </a:p>
        </p:txBody>
      </p:sp>
      <p:sp>
        <p:nvSpPr>
          <p:cNvPr id="4" name="Title 3"/>
          <p:cNvSpPr>
            <a:spLocks noGrp="1"/>
          </p:cNvSpPr>
          <p:nvPr>
            <p:ph type="title"/>
          </p:nvPr>
        </p:nvSpPr>
        <p:spPr>
          <a:xfrm>
            <a:off x="949568" y="287088"/>
            <a:ext cx="10496545" cy="655447"/>
          </a:xfrm>
        </p:spPr>
        <p:txBody>
          <a:bodyPr>
            <a:normAutofit/>
          </a:bodyPr>
          <a:lstStyle/>
          <a:p>
            <a:r>
              <a:rPr lang="en-US" sz="4400" dirty="0" smtClean="0"/>
              <a:t>2. Create Pathways for All Students</a:t>
            </a:r>
            <a:endParaRPr lang="en-US" sz="4400" dirty="0"/>
          </a:p>
        </p:txBody>
      </p:sp>
      <p:sp>
        <p:nvSpPr>
          <p:cNvPr id="5" name="Content Placeholder 4"/>
          <p:cNvSpPr>
            <a:spLocks noGrp="1"/>
          </p:cNvSpPr>
          <p:nvPr>
            <p:ph sz="half" idx="13"/>
          </p:nvPr>
        </p:nvSpPr>
        <p:spPr>
          <a:xfrm>
            <a:off x="5050303" y="886266"/>
            <a:ext cx="6945342" cy="4930726"/>
          </a:xfrm>
        </p:spPr>
        <p:txBody>
          <a:bodyPr/>
          <a:lstStyle/>
          <a:p>
            <a:r>
              <a:rPr lang="en-US" sz="2000" dirty="0" smtClean="0"/>
              <a:t>Strategies:</a:t>
            </a:r>
          </a:p>
          <a:p>
            <a:pPr marL="458788" indent="-342900">
              <a:buFont typeface="Arial" panose="020B0604020202020204" pitchFamily="34" charset="0"/>
              <a:buChar char="•"/>
            </a:pPr>
            <a:r>
              <a:rPr lang="en-US" sz="2000" dirty="0" smtClean="0"/>
              <a:t>Expand Early College</a:t>
            </a:r>
            <a:r>
              <a:rPr lang="en-US" dirty="0"/>
              <a:t> </a:t>
            </a:r>
            <a:r>
              <a:rPr lang="en-US" sz="2000" dirty="0" smtClean="0"/>
              <a:t>and launch P-TECH model</a:t>
            </a:r>
          </a:p>
          <a:p>
            <a:pPr marL="458788" indent="-342900">
              <a:buFont typeface="Arial" panose="020B0604020202020204" pitchFamily="34" charset="0"/>
              <a:buChar char="•"/>
            </a:pPr>
            <a:r>
              <a:rPr lang="en-US" sz="2000" dirty="0" smtClean="0"/>
              <a:t>Award high-demand industry-recognized credentials</a:t>
            </a:r>
            <a:endParaRPr lang="en-US" sz="2000" dirty="0"/>
          </a:p>
          <a:p>
            <a:pPr marL="458788" indent="-342900">
              <a:buFont typeface="Arial" panose="020B0604020202020204" pitchFamily="34" charset="0"/>
              <a:buChar char="•"/>
            </a:pPr>
            <a:r>
              <a:rPr lang="en-US" sz="2000" dirty="0" smtClean="0"/>
              <a:t>Expand access to CTE and ensure equitable admissions</a:t>
            </a:r>
          </a:p>
          <a:p>
            <a:pPr marL="458788" indent="-342900">
              <a:buFont typeface="Arial" panose="020B0604020202020204" pitchFamily="34" charset="0"/>
              <a:buChar char="•"/>
            </a:pPr>
            <a:r>
              <a:rPr lang="en-US" sz="2000" dirty="0" smtClean="0"/>
              <a:t>Expand the state’s CTI and Innovation Pathway Program</a:t>
            </a:r>
          </a:p>
          <a:p>
            <a:pPr marL="458788" indent="-342900">
              <a:buFont typeface="Arial" panose="020B0604020202020204" pitchFamily="34" charset="0"/>
              <a:buChar char="•"/>
            </a:pPr>
            <a:r>
              <a:rPr lang="en-US" sz="2000" dirty="0" smtClean="0"/>
              <a:t>Adopt </a:t>
            </a:r>
            <a:r>
              <a:rPr lang="en-US" sz="2000" dirty="0" err="1" smtClean="0"/>
              <a:t>MassCore</a:t>
            </a:r>
            <a:r>
              <a:rPr lang="en-US" sz="2000" dirty="0" smtClean="0"/>
              <a:t> as grad requirement and increase AP</a:t>
            </a:r>
          </a:p>
          <a:p>
            <a:pPr marL="458788" indent="-342900">
              <a:buFont typeface="Arial" panose="020B0604020202020204" pitchFamily="34" charset="0"/>
              <a:buChar char="•"/>
            </a:pPr>
            <a:r>
              <a:rPr lang="en-US" sz="2000" dirty="0" smtClean="0"/>
              <a:t>Business collaboration to expand work-based learning, mentorships, internships, apprenticeships</a:t>
            </a:r>
          </a:p>
          <a:p>
            <a:pPr marL="458788" indent="-342900">
              <a:buFont typeface="Arial" panose="020B0604020202020204" pitchFamily="34" charset="0"/>
              <a:buChar char="•"/>
            </a:pPr>
            <a:r>
              <a:rPr lang="en-US" sz="2000" dirty="0" smtClean="0"/>
              <a:t>Adopt state policies that facilitate pathways in all schools</a:t>
            </a:r>
            <a:endParaRPr lang="en-US" sz="2000" dirty="0"/>
          </a:p>
        </p:txBody>
      </p:sp>
    </p:spTree>
    <p:extLst>
      <p:ext uri="{BB962C8B-B14F-4D97-AF65-F5344CB8AC3E}">
        <p14:creationId xmlns:p14="http://schemas.microsoft.com/office/powerpoint/2010/main" val="2405322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policies</a:t>
            </a:r>
            <a:endParaRPr lang="en-US" dirty="0"/>
          </a:p>
        </p:txBody>
      </p:sp>
      <p:pic>
        <p:nvPicPr>
          <p:cNvPr id="5" name="Content Placeholder 4"/>
          <p:cNvPicPr>
            <a:picLocks noGrp="1" noChangeAspect="1"/>
          </p:cNvPicPr>
          <p:nvPr>
            <p:ph idx="1"/>
          </p:nvPr>
        </p:nvPicPr>
        <p:blipFill>
          <a:blip r:embed="rId2"/>
          <a:stretch>
            <a:fillRect/>
          </a:stretch>
        </p:blipFill>
        <p:spPr>
          <a:xfrm>
            <a:off x="1205712" y="1492250"/>
            <a:ext cx="9920276" cy="4389438"/>
          </a:xfrm>
          <a:prstGeom prst="rect">
            <a:avLst/>
          </a:prstGeom>
        </p:spPr>
      </p:pic>
      <p:sp>
        <p:nvSpPr>
          <p:cNvPr id="4" name="Slide Number Placeholder 3"/>
          <p:cNvSpPr>
            <a:spLocks noGrp="1"/>
          </p:cNvSpPr>
          <p:nvPr>
            <p:ph type="sldNum" sz="quarter" idx="12"/>
          </p:nvPr>
        </p:nvSpPr>
        <p:spPr/>
        <p:txBody>
          <a:bodyPr/>
          <a:lstStyle/>
          <a:p>
            <a:fld id="{B8DC1D7E-9AAF-4F37-B811-C90585440BD1}" type="slidenum">
              <a:rPr lang="en-US" smtClean="0"/>
              <a:pPr/>
              <a:t>13</a:t>
            </a:fld>
            <a:endParaRPr lang="en-US" dirty="0"/>
          </a:p>
        </p:txBody>
      </p:sp>
      <p:sp>
        <p:nvSpPr>
          <p:cNvPr id="6" name="Rectangle 5"/>
          <p:cNvSpPr/>
          <p:nvPr/>
        </p:nvSpPr>
        <p:spPr>
          <a:xfrm>
            <a:off x="2647152" y="6346555"/>
            <a:ext cx="6069336" cy="369332"/>
          </a:xfrm>
          <a:prstGeom prst="rect">
            <a:avLst/>
          </a:prstGeom>
        </p:spPr>
        <p:txBody>
          <a:bodyPr wrap="square">
            <a:spAutoFit/>
          </a:bodyPr>
          <a:lstStyle/>
          <a:p>
            <a:r>
              <a:rPr lang="en-US" dirty="0">
                <a:solidFill>
                  <a:schemeClr val="bg1"/>
                </a:solidFill>
              </a:rPr>
              <a:t>https://pathwaysmatter.org/policies/</a:t>
            </a:r>
          </a:p>
        </p:txBody>
      </p:sp>
    </p:spTree>
    <p:extLst>
      <p:ext uri="{BB962C8B-B14F-4D97-AF65-F5344CB8AC3E}">
        <p14:creationId xmlns:p14="http://schemas.microsoft.com/office/powerpoint/2010/main" val="3385288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512C-8A43-4273-AF30-7C01F58FB00A}"/>
              </a:ext>
            </a:extLst>
          </p:cNvPr>
          <p:cNvSpPr>
            <a:spLocks noGrp="1"/>
          </p:cNvSpPr>
          <p:nvPr>
            <p:ph type="title"/>
          </p:nvPr>
        </p:nvSpPr>
        <p:spPr/>
        <p:txBody>
          <a:bodyPr>
            <a:normAutofit fontScale="90000"/>
          </a:bodyPr>
          <a:lstStyle/>
          <a:p>
            <a:r>
              <a:rPr lang="en-US" dirty="0">
                <a:latin typeface="Segoe UI Semibold"/>
                <a:cs typeface="Segoe UI Semibold"/>
              </a:rPr>
              <a:t/>
            </a:r>
            <a:br>
              <a:rPr lang="en-US" dirty="0">
                <a:latin typeface="Segoe UI Semibold"/>
                <a:cs typeface="Segoe UI Semibold"/>
              </a:rPr>
            </a:br>
            <a:r>
              <a:rPr lang="en-US" dirty="0" smtClean="0"/>
              <a:t>Expansion of Pathways </a:t>
            </a:r>
            <a:r>
              <a:rPr lang="en-US" dirty="0"/>
              <a:t>in Massachusetts</a:t>
            </a:r>
          </a:p>
          <a:p>
            <a:endParaRPr lang="en-US" dirty="0"/>
          </a:p>
        </p:txBody>
      </p:sp>
      <p:sp>
        <p:nvSpPr>
          <p:cNvPr id="3" name="Content Placeholder 2">
            <a:extLst>
              <a:ext uri="{FF2B5EF4-FFF2-40B4-BE49-F238E27FC236}">
                <a16:creationId xmlns:a16="http://schemas.microsoft.com/office/drawing/2014/main" id="{A0624F16-963D-41D2-AE63-9D98DE82079A}"/>
              </a:ext>
            </a:extLst>
          </p:cNvPr>
          <p:cNvSpPr>
            <a:spLocks noGrp="1"/>
          </p:cNvSpPr>
          <p:nvPr>
            <p:ph idx="1"/>
          </p:nvPr>
        </p:nvSpPr>
        <p:spPr/>
        <p:txBody>
          <a:bodyPr vert="horz" lIns="91440" tIns="45720" rIns="91440" bIns="45720" rtlCol="0" anchor="t">
            <a:noAutofit/>
          </a:bodyPr>
          <a:lstStyle/>
          <a:p>
            <a:r>
              <a:rPr lang="en-US" sz="2800" b="1" dirty="0" smtClean="0"/>
              <a:t>Innovation </a:t>
            </a:r>
            <a:r>
              <a:rPr lang="en-US" sz="2800" b="1" dirty="0"/>
              <a:t>Pathways - 99 </a:t>
            </a:r>
            <a:r>
              <a:rPr lang="en-US" sz="2800" dirty="0"/>
              <a:t>programs at </a:t>
            </a:r>
            <a:r>
              <a:rPr lang="en-US" sz="2800" b="1" dirty="0"/>
              <a:t>42 </a:t>
            </a:r>
            <a:r>
              <a:rPr lang="en-US" sz="2800" dirty="0"/>
              <a:t>high schools</a:t>
            </a:r>
          </a:p>
          <a:p>
            <a:r>
              <a:rPr lang="en-US" sz="2800" b="1" dirty="0"/>
              <a:t>Early College - </a:t>
            </a:r>
            <a:r>
              <a:rPr lang="en-US" sz="2800" b="1" dirty="0" smtClean="0"/>
              <a:t>31 </a:t>
            </a:r>
            <a:r>
              <a:rPr lang="en-US" sz="2800" dirty="0"/>
              <a:t>designated</a:t>
            </a:r>
            <a:r>
              <a:rPr lang="en-US" sz="2800" b="1" dirty="0"/>
              <a:t> </a:t>
            </a:r>
            <a:r>
              <a:rPr lang="en-US" sz="2800" dirty="0"/>
              <a:t>programs at </a:t>
            </a:r>
            <a:r>
              <a:rPr lang="en-US" sz="2800" b="1" dirty="0" smtClean="0"/>
              <a:t>42</a:t>
            </a:r>
            <a:r>
              <a:rPr lang="en-US" sz="2800" dirty="0" smtClean="0"/>
              <a:t> </a:t>
            </a:r>
            <a:r>
              <a:rPr lang="en-US" sz="2800" dirty="0"/>
              <a:t>high schools in partnership with </a:t>
            </a:r>
            <a:r>
              <a:rPr lang="en-US" sz="2800" b="1" dirty="0" smtClean="0"/>
              <a:t>22</a:t>
            </a:r>
            <a:r>
              <a:rPr lang="en-US" sz="2800" b="1" dirty="0"/>
              <a:t> </a:t>
            </a:r>
            <a:r>
              <a:rPr lang="en-US" sz="2800" dirty="0" smtClean="0"/>
              <a:t>institutions </a:t>
            </a:r>
            <a:r>
              <a:rPr lang="en-US" sz="2800" dirty="0"/>
              <a:t>of higher </a:t>
            </a:r>
            <a:r>
              <a:rPr lang="en-US" sz="2800" dirty="0" err="1"/>
              <a:t>ed</a:t>
            </a:r>
            <a:endParaRPr lang="en-US" sz="2800" b="1" dirty="0"/>
          </a:p>
          <a:p>
            <a:r>
              <a:rPr lang="en-US" sz="2800" b="1" dirty="0"/>
              <a:t>Career Technical Initiative (3 shifts)</a:t>
            </a:r>
          </a:p>
          <a:p>
            <a:pPr lvl="2"/>
            <a:r>
              <a:rPr lang="en-US" sz="2400" dirty="0"/>
              <a:t>CTE Partnership "After Dark" - </a:t>
            </a:r>
            <a:r>
              <a:rPr lang="en-US" sz="2400" b="1" dirty="0"/>
              <a:t>25</a:t>
            </a:r>
            <a:r>
              <a:rPr lang="en-US" sz="2400" dirty="0"/>
              <a:t> programs </a:t>
            </a:r>
            <a:r>
              <a:rPr lang="en-US" sz="2400" b="1" dirty="0"/>
              <a:t>6 </a:t>
            </a:r>
            <a:r>
              <a:rPr lang="en-US" sz="2400" dirty="0"/>
              <a:t>HS partnerships</a:t>
            </a:r>
          </a:p>
          <a:p>
            <a:pPr lvl="2"/>
            <a:r>
              <a:rPr lang="en-US" sz="2400" dirty="0"/>
              <a:t>Adult Technical Training programs –</a:t>
            </a:r>
            <a:r>
              <a:rPr lang="en-US" sz="2400" b="1" dirty="0"/>
              <a:t>7</a:t>
            </a:r>
            <a:r>
              <a:rPr lang="en-US" sz="2400" dirty="0"/>
              <a:t> programs </a:t>
            </a:r>
            <a:r>
              <a:rPr lang="en-US" sz="2400" b="1" dirty="0"/>
              <a:t>23</a:t>
            </a:r>
            <a:r>
              <a:rPr lang="en-US" sz="2400" dirty="0"/>
              <a:t> pathways</a:t>
            </a:r>
          </a:p>
          <a:p>
            <a:pPr lvl="2"/>
            <a:r>
              <a:rPr lang="en-US" sz="2400" dirty="0"/>
              <a:t>Expansion of Ch.74 programs - over </a:t>
            </a:r>
            <a:r>
              <a:rPr lang="en-US" sz="2400" b="1" dirty="0"/>
              <a:t>70</a:t>
            </a:r>
            <a:r>
              <a:rPr lang="en-US" sz="2400" dirty="0"/>
              <a:t> programs added in last </a:t>
            </a:r>
            <a:r>
              <a:rPr lang="en-US" sz="2400" b="1" dirty="0"/>
              <a:t>5 </a:t>
            </a:r>
            <a:r>
              <a:rPr lang="en-US" sz="2400" dirty="0"/>
              <a:t>years</a:t>
            </a:r>
          </a:p>
          <a:p>
            <a:pPr lvl="2"/>
            <a:endParaRPr lang="en-US" sz="2800" dirty="0"/>
          </a:p>
        </p:txBody>
      </p:sp>
      <p:sp>
        <p:nvSpPr>
          <p:cNvPr id="4" name="Slide Number Placeholder 3">
            <a:extLst>
              <a:ext uri="{FF2B5EF4-FFF2-40B4-BE49-F238E27FC236}">
                <a16:creationId xmlns:a16="http://schemas.microsoft.com/office/drawing/2014/main" id="{FD30173F-A212-4133-A8B2-F10EAC1878EC}"/>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1593155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02" y="335212"/>
            <a:ext cx="10510612" cy="1060449"/>
          </a:xfrm>
        </p:spPr>
        <p:txBody>
          <a:bodyPr>
            <a:normAutofit fontScale="90000"/>
          </a:bodyPr>
          <a:lstStyle/>
          <a:p>
            <a:r>
              <a:rPr lang="en-US" dirty="0" smtClean="0"/>
              <a:t>3. Support Student Acquisition of Durable Skills</a:t>
            </a:r>
            <a:endParaRPr lang="en-US" dirty="0"/>
          </a:p>
        </p:txBody>
      </p:sp>
      <p:sp>
        <p:nvSpPr>
          <p:cNvPr id="3" name="Content Placeholder 2"/>
          <p:cNvSpPr>
            <a:spLocks noGrp="1"/>
          </p:cNvSpPr>
          <p:nvPr>
            <p:ph idx="1"/>
          </p:nvPr>
        </p:nvSpPr>
        <p:spPr/>
        <p:txBody>
          <a:bodyPr/>
          <a:lstStyle/>
          <a:p>
            <a:r>
              <a:rPr lang="en-US" dirty="0" smtClean="0"/>
              <a:t>Durable Skills: Often referred to as soft skills, or employability skills, schools must play a role in helping students acquire and enhance these characteristics that are central to career success and transferable in a highly evolving world of work.</a:t>
            </a:r>
          </a:p>
          <a:p>
            <a:r>
              <a:rPr lang="en-US" dirty="0" smtClean="0"/>
              <a:t>Industries and work sectors poised for future growth are looking for workers that can communicate and collaborate effectively, show leadership and critical thinking skills, and engage in problem solving and planning.</a:t>
            </a:r>
          </a:p>
          <a:p>
            <a:r>
              <a:rPr lang="en-US" dirty="0" smtClean="0"/>
              <a:t>Businesses must be involved and engaged in establishing </a:t>
            </a:r>
            <a:r>
              <a:rPr lang="en-US" dirty="0" smtClean="0"/>
              <a:t>a list </a:t>
            </a:r>
            <a:r>
              <a:rPr lang="en-US" dirty="0" smtClean="0"/>
              <a:t>of skills needed and supporting schools in the effort.</a:t>
            </a:r>
            <a:endParaRPr lang="en-US" dirty="0"/>
          </a:p>
        </p:txBody>
      </p:sp>
      <p:sp>
        <p:nvSpPr>
          <p:cNvPr id="4" name="Slide Number Placeholder 3"/>
          <p:cNvSpPr>
            <a:spLocks noGrp="1"/>
          </p:cNvSpPr>
          <p:nvPr>
            <p:ph type="sldNum" sz="quarter" idx="12"/>
          </p:nvPr>
        </p:nvSpPr>
        <p:spPr/>
        <p:txBody>
          <a:bodyPr/>
          <a:lstStyle/>
          <a:p>
            <a:fld id="{B8DC1D7E-9AAF-4F37-B811-C90585440BD1}" type="slidenum">
              <a:rPr lang="en-US" smtClean="0"/>
              <a:pPr/>
              <a:t>15</a:t>
            </a:fld>
            <a:endParaRPr lang="en-US" dirty="0"/>
          </a:p>
        </p:txBody>
      </p:sp>
    </p:spTree>
    <p:extLst>
      <p:ext uri="{BB962C8B-B14F-4D97-AF65-F5344CB8AC3E}">
        <p14:creationId xmlns:p14="http://schemas.microsoft.com/office/powerpoint/2010/main" val="3696151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824518" y="335212"/>
            <a:ext cx="9008799" cy="5790841"/>
          </a:xfrm>
          <a:prstGeom prst="rect">
            <a:avLst/>
          </a:prstGeom>
        </p:spPr>
      </p:pic>
      <p:sp>
        <p:nvSpPr>
          <p:cNvPr id="4" name="Slide Number Placeholder 3"/>
          <p:cNvSpPr>
            <a:spLocks noGrp="1"/>
          </p:cNvSpPr>
          <p:nvPr>
            <p:ph type="sldNum" sz="quarter" idx="12"/>
          </p:nvPr>
        </p:nvSpPr>
        <p:spPr/>
        <p:txBody>
          <a:bodyPr/>
          <a:lstStyle/>
          <a:p>
            <a:fld id="{B8DC1D7E-9AAF-4F37-B811-C90585440BD1}" type="slidenum">
              <a:rPr lang="en-US" smtClean="0"/>
              <a:pPr/>
              <a:t>16</a:t>
            </a:fld>
            <a:endParaRPr lang="en-US" dirty="0"/>
          </a:p>
        </p:txBody>
      </p:sp>
      <p:sp>
        <p:nvSpPr>
          <p:cNvPr id="6" name="Rectangle 5"/>
          <p:cNvSpPr/>
          <p:nvPr/>
        </p:nvSpPr>
        <p:spPr>
          <a:xfrm>
            <a:off x="2327909" y="6434306"/>
            <a:ext cx="10238343" cy="369332"/>
          </a:xfrm>
          <a:prstGeom prst="rect">
            <a:avLst/>
          </a:prstGeom>
        </p:spPr>
        <p:txBody>
          <a:bodyPr wrap="square">
            <a:spAutoFit/>
          </a:bodyPr>
          <a:lstStyle/>
          <a:p>
            <a:r>
              <a:rPr lang="en-US" dirty="0">
                <a:solidFill>
                  <a:schemeClr val="bg1"/>
                </a:solidFill>
              </a:rPr>
              <a:t>https://americasucceeds.org/policy-priorities/durable-skills/durable-skills-research</a:t>
            </a:r>
          </a:p>
        </p:txBody>
      </p:sp>
    </p:spTree>
    <p:extLst>
      <p:ext uri="{BB962C8B-B14F-4D97-AF65-F5344CB8AC3E}">
        <p14:creationId xmlns:p14="http://schemas.microsoft.com/office/powerpoint/2010/main" val="1303787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06437" y="851095"/>
            <a:ext cx="4818185" cy="5092505"/>
          </a:xfrm>
        </p:spPr>
        <p:txBody>
          <a:bodyPr/>
          <a:lstStyle/>
          <a:p>
            <a:r>
              <a:rPr lang="en-US" sz="2000" dirty="0" smtClean="0"/>
              <a:t>While we live in a state with a thriving tech sector, we have a significant digital literacy gap as </a:t>
            </a:r>
            <a:r>
              <a:rPr lang="en-US" sz="2000" dirty="0" smtClean="0"/>
              <a:t>1 in 4 of our high schools don’t offer </a:t>
            </a:r>
            <a:r>
              <a:rPr lang="en-US" sz="2000" dirty="0" smtClean="0"/>
              <a:t>a </a:t>
            </a:r>
            <a:r>
              <a:rPr lang="en-US" sz="2000" dirty="0" smtClean="0"/>
              <a:t>single CS </a:t>
            </a:r>
            <a:r>
              <a:rPr lang="en-US" sz="2000" dirty="0" smtClean="0"/>
              <a:t>course</a:t>
            </a:r>
            <a:r>
              <a:rPr lang="en-US" sz="2000" dirty="0"/>
              <a:t> </a:t>
            </a:r>
            <a:r>
              <a:rPr lang="en-US" sz="2000" dirty="0" smtClean="0"/>
              <a:t>and others offer </a:t>
            </a:r>
            <a:r>
              <a:rPr lang="en-US" sz="2000" smtClean="0"/>
              <a:t>limited access. </a:t>
            </a:r>
            <a:endParaRPr lang="en-US" sz="2000" dirty="0" smtClean="0"/>
          </a:p>
          <a:p>
            <a:r>
              <a:rPr lang="en-US" sz="2000" dirty="0" smtClean="0"/>
              <a:t>As we enter the future of work, we must recognize that digital literacy skills in the workplace will be as essential as language skills are in life, with this opportunity gap threatening to deny access to higher paying tech jobs to many.</a:t>
            </a:r>
            <a:endParaRPr lang="en-US" sz="2000" dirty="0"/>
          </a:p>
        </p:txBody>
      </p:sp>
      <p:sp>
        <p:nvSpPr>
          <p:cNvPr id="3" name="Slide Number Placeholder 2"/>
          <p:cNvSpPr>
            <a:spLocks noGrp="1"/>
          </p:cNvSpPr>
          <p:nvPr>
            <p:ph type="sldNum" sz="quarter" idx="12"/>
          </p:nvPr>
        </p:nvSpPr>
        <p:spPr/>
        <p:txBody>
          <a:bodyPr/>
          <a:lstStyle/>
          <a:p>
            <a:fld id="{B8DC1D7E-9AAF-4F37-B811-C90585440BD1}" type="slidenum">
              <a:rPr lang="en-US" smtClean="0"/>
              <a:t>17</a:t>
            </a:fld>
            <a:endParaRPr lang="en-US" dirty="0"/>
          </a:p>
        </p:txBody>
      </p:sp>
      <p:sp>
        <p:nvSpPr>
          <p:cNvPr id="4" name="Title 3"/>
          <p:cNvSpPr>
            <a:spLocks noGrp="1"/>
          </p:cNvSpPr>
          <p:nvPr>
            <p:ph type="title"/>
          </p:nvPr>
        </p:nvSpPr>
        <p:spPr>
          <a:xfrm>
            <a:off x="885372" y="287088"/>
            <a:ext cx="10560742" cy="507737"/>
          </a:xfrm>
        </p:spPr>
        <p:txBody>
          <a:bodyPr>
            <a:normAutofit fontScale="90000"/>
          </a:bodyPr>
          <a:lstStyle/>
          <a:p>
            <a:r>
              <a:rPr lang="en-US" sz="4400" dirty="0" smtClean="0"/>
              <a:t>4. Expansion of Computer Science Instruction</a:t>
            </a:r>
            <a:endParaRPr lang="en-US" sz="4400" dirty="0"/>
          </a:p>
        </p:txBody>
      </p:sp>
      <p:sp>
        <p:nvSpPr>
          <p:cNvPr id="5" name="Content Placeholder 4"/>
          <p:cNvSpPr>
            <a:spLocks noGrp="1"/>
          </p:cNvSpPr>
          <p:nvPr>
            <p:ph sz="half" idx="13"/>
          </p:nvPr>
        </p:nvSpPr>
        <p:spPr>
          <a:xfrm>
            <a:off x="5556738" y="851096"/>
            <a:ext cx="5889375" cy="5092504"/>
          </a:xfrm>
        </p:spPr>
        <p:txBody>
          <a:bodyPr/>
          <a:lstStyle/>
          <a:p>
            <a:r>
              <a:rPr lang="en-US" dirty="0" smtClean="0"/>
              <a:t>Strategies:</a:t>
            </a:r>
          </a:p>
          <a:p>
            <a:pPr marL="573088" indent="-457200">
              <a:buFont typeface="Arial" panose="020B0604020202020204" pitchFamily="34" charset="0"/>
              <a:buChar char="•"/>
            </a:pPr>
            <a:r>
              <a:rPr lang="en-US" dirty="0" smtClean="0"/>
              <a:t>Require computer science in every high school and as a graduation requirement.</a:t>
            </a:r>
          </a:p>
          <a:p>
            <a:pPr marL="573088" indent="-457200">
              <a:buFont typeface="Arial" panose="020B0604020202020204" pitchFamily="34" charset="0"/>
              <a:buChar char="•"/>
            </a:pPr>
            <a:r>
              <a:rPr lang="en-US" dirty="0" smtClean="0"/>
              <a:t>Integrate CS fully into the K-8 curriculum.</a:t>
            </a:r>
          </a:p>
          <a:p>
            <a:pPr marL="573088" indent="-457200">
              <a:buFont typeface="Arial" panose="020B0604020202020204" pitchFamily="34" charset="0"/>
              <a:buChar char="•"/>
            </a:pPr>
            <a:r>
              <a:rPr lang="en-US" dirty="0" smtClean="0"/>
              <a:t>Invest in training and certification recruitment for a CS teaching workforce.</a:t>
            </a:r>
          </a:p>
          <a:p>
            <a:pPr marL="573088" indent="-457200">
              <a:buFont typeface="Arial" panose="020B0604020202020204" pitchFamily="34" charset="0"/>
              <a:buChar char="•"/>
            </a:pPr>
            <a:r>
              <a:rPr lang="en-US" dirty="0" smtClean="0"/>
              <a:t>Ensure a device and connectivity for all.</a:t>
            </a:r>
            <a:endParaRPr lang="en-US" dirty="0"/>
          </a:p>
        </p:txBody>
      </p:sp>
    </p:spTree>
    <p:extLst>
      <p:ext uri="{BB962C8B-B14F-4D97-AF65-F5344CB8AC3E}">
        <p14:creationId xmlns:p14="http://schemas.microsoft.com/office/powerpoint/2010/main" val="1298933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95458" y="829994"/>
            <a:ext cx="5029200" cy="5134708"/>
          </a:xfrm>
        </p:spPr>
        <p:txBody>
          <a:bodyPr/>
          <a:lstStyle/>
          <a:p>
            <a:r>
              <a:rPr lang="en-US" sz="2000" dirty="0" smtClean="0"/>
              <a:t>With new developments in technology, and lessons learned from the pandemic, we have an opportunity to reshape instructional delivery in ways that further personalize learning and better cultivate a generation of entrepreneurs. </a:t>
            </a:r>
          </a:p>
          <a:p>
            <a:r>
              <a:rPr lang="en-US" sz="2000" dirty="0" smtClean="0"/>
              <a:t>New systems of hybrid and remote learning can allow for more flexibility for students and are adaptable to serving adult learners.</a:t>
            </a:r>
          </a:p>
          <a:p>
            <a:r>
              <a:rPr lang="en-US" sz="2000" dirty="0" smtClean="0"/>
              <a:t>In-classroom tech investments can also facilitate assessment of student competencies in real time. </a:t>
            </a:r>
            <a:endParaRPr lang="en-US" sz="2000" dirty="0"/>
          </a:p>
        </p:txBody>
      </p:sp>
      <p:sp>
        <p:nvSpPr>
          <p:cNvPr id="3" name="Slide Number Placeholder 2"/>
          <p:cNvSpPr>
            <a:spLocks noGrp="1"/>
          </p:cNvSpPr>
          <p:nvPr>
            <p:ph type="sldNum" sz="quarter" idx="12"/>
          </p:nvPr>
        </p:nvSpPr>
        <p:spPr/>
        <p:txBody>
          <a:bodyPr/>
          <a:lstStyle/>
          <a:p>
            <a:fld id="{B8DC1D7E-9AAF-4F37-B811-C90585440BD1}" type="slidenum">
              <a:rPr lang="en-US" smtClean="0"/>
              <a:t>18</a:t>
            </a:fld>
            <a:endParaRPr lang="en-US" dirty="0"/>
          </a:p>
        </p:txBody>
      </p:sp>
      <p:sp>
        <p:nvSpPr>
          <p:cNvPr id="4" name="Title 3"/>
          <p:cNvSpPr>
            <a:spLocks noGrp="1"/>
          </p:cNvSpPr>
          <p:nvPr>
            <p:ph type="title"/>
          </p:nvPr>
        </p:nvSpPr>
        <p:spPr>
          <a:xfrm>
            <a:off x="885372" y="287088"/>
            <a:ext cx="10560742" cy="542906"/>
          </a:xfrm>
        </p:spPr>
        <p:txBody>
          <a:bodyPr>
            <a:normAutofit fontScale="90000"/>
          </a:bodyPr>
          <a:lstStyle/>
          <a:p>
            <a:r>
              <a:rPr lang="en-US" sz="4400" dirty="0" smtClean="0"/>
              <a:t>5.Innovative </a:t>
            </a:r>
            <a:r>
              <a:rPr lang="en-US" sz="4400" dirty="0" smtClean="0"/>
              <a:t>Instruction-Delivery/Personalization</a:t>
            </a:r>
            <a:endParaRPr lang="en-US" sz="4400" dirty="0"/>
          </a:p>
        </p:txBody>
      </p:sp>
      <p:sp>
        <p:nvSpPr>
          <p:cNvPr id="5" name="Content Placeholder 4"/>
          <p:cNvSpPr>
            <a:spLocks noGrp="1"/>
          </p:cNvSpPr>
          <p:nvPr>
            <p:ph sz="half" idx="13"/>
          </p:nvPr>
        </p:nvSpPr>
        <p:spPr>
          <a:xfrm>
            <a:off x="5914572" y="829994"/>
            <a:ext cx="5531541" cy="5219114"/>
          </a:xfrm>
        </p:spPr>
        <p:txBody>
          <a:bodyPr/>
          <a:lstStyle/>
          <a:p>
            <a:r>
              <a:rPr lang="en-US" sz="1800" dirty="0" smtClean="0"/>
              <a:t>Strategies: </a:t>
            </a:r>
          </a:p>
          <a:p>
            <a:pPr marL="458788" indent="-342900">
              <a:buFont typeface="Arial" panose="020B0604020202020204" pitchFamily="34" charset="0"/>
              <a:buChar char="•"/>
            </a:pPr>
            <a:r>
              <a:rPr lang="en-US" sz="1800" dirty="0" smtClean="0"/>
              <a:t>Employ new models of instruction with in-classroom tech. </a:t>
            </a:r>
            <a:r>
              <a:rPr lang="en-US" sz="1800" dirty="0" err="1" smtClean="0"/>
              <a:t>ed</a:t>
            </a:r>
            <a:r>
              <a:rPr lang="en-US" sz="1800" dirty="0" smtClean="0"/>
              <a:t>, hybrid, remote, blended learning and “flipped classroom” options.</a:t>
            </a:r>
          </a:p>
          <a:p>
            <a:pPr marL="458788" indent="-342900">
              <a:buFont typeface="Arial" panose="020B0604020202020204" pitchFamily="34" charset="0"/>
              <a:buChar char="•"/>
            </a:pPr>
            <a:r>
              <a:rPr lang="en-US" sz="1800" dirty="0" smtClean="0"/>
              <a:t>Invest in hardware and software for instruction, training for educators, </a:t>
            </a:r>
            <a:r>
              <a:rPr lang="en-US" sz="1800" dirty="0" smtClean="0"/>
              <a:t>student </a:t>
            </a:r>
            <a:r>
              <a:rPr lang="en-US" sz="1800" dirty="0" smtClean="0"/>
              <a:t>assessment </a:t>
            </a:r>
            <a:r>
              <a:rPr lang="en-US" sz="1800" dirty="0" smtClean="0"/>
              <a:t>and innovative models that move </a:t>
            </a:r>
            <a:r>
              <a:rPr lang="en-US" sz="1800" dirty="0" smtClean="0"/>
              <a:t>us toward a </a:t>
            </a:r>
            <a:r>
              <a:rPr lang="en-US" sz="1800" dirty="0" smtClean="0"/>
              <a:t>system</a:t>
            </a:r>
            <a:r>
              <a:rPr lang="en-US" sz="1800" dirty="0" smtClean="0"/>
              <a:t> </a:t>
            </a:r>
            <a:r>
              <a:rPr lang="en-US" sz="1800" dirty="0" smtClean="0"/>
              <a:t>focused on competencies, not “seat time.” </a:t>
            </a:r>
          </a:p>
          <a:p>
            <a:pPr marL="458788" indent="-342900">
              <a:buFont typeface="Arial" panose="020B0604020202020204" pitchFamily="34" charset="0"/>
              <a:buChar char="•"/>
            </a:pPr>
            <a:r>
              <a:rPr lang="en-US" sz="1800" dirty="0" smtClean="0"/>
              <a:t>Build a system that supports connections between schools and districts, and with higher </a:t>
            </a:r>
            <a:r>
              <a:rPr lang="en-US" sz="1800" dirty="0" err="1" smtClean="0"/>
              <a:t>ed</a:t>
            </a:r>
            <a:r>
              <a:rPr lang="en-US" sz="1800" dirty="0" smtClean="0"/>
              <a:t> and businesses</a:t>
            </a:r>
            <a:r>
              <a:rPr lang="en-US" sz="2000" dirty="0" smtClean="0"/>
              <a:t>. </a:t>
            </a:r>
          </a:p>
          <a:p>
            <a:pPr marL="458788"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88363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12578" y="851095"/>
            <a:ext cx="5029200" cy="5212080"/>
          </a:xfrm>
        </p:spPr>
        <p:txBody>
          <a:bodyPr/>
          <a:lstStyle/>
          <a:p>
            <a:r>
              <a:rPr lang="en-US" sz="2000" dirty="0" smtClean="0"/>
              <a:t>Schools, particularly CTE and pathway programs, must ensure regular assessment of programming, in </a:t>
            </a:r>
            <a:r>
              <a:rPr lang="en-US" sz="2000" dirty="0" smtClean="0"/>
              <a:t>consultation </a:t>
            </a:r>
            <a:r>
              <a:rPr lang="en-US" sz="2000" dirty="0" smtClean="0"/>
              <a:t>with the business community and Labor/Workforce agencies, to align with evolving labor market needs. </a:t>
            </a:r>
            <a:endParaRPr lang="en-US" sz="2000" dirty="0"/>
          </a:p>
          <a:p>
            <a:r>
              <a:rPr lang="en-US" sz="2000" dirty="0" smtClean="0"/>
              <a:t>Despite the strength of the state’s vocational schools and the presence of local advisory boards, there is not always a direct connection to high-growth, high-wage careers and credentials.  </a:t>
            </a:r>
            <a:endParaRPr lang="en-US" sz="2000" dirty="0"/>
          </a:p>
        </p:txBody>
      </p:sp>
      <p:sp>
        <p:nvSpPr>
          <p:cNvPr id="3" name="Slide Number Placeholder 2"/>
          <p:cNvSpPr>
            <a:spLocks noGrp="1"/>
          </p:cNvSpPr>
          <p:nvPr>
            <p:ph type="sldNum" sz="quarter" idx="12"/>
          </p:nvPr>
        </p:nvSpPr>
        <p:spPr/>
        <p:txBody>
          <a:bodyPr/>
          <a:lstStyle/>
          <a:p>
            <a:fld id="{B8DC1D7E-9AAF-4F37-B811-C90585440BD1}" type="slidenum">
              <a:rPr lang="en-US" smtClean="0"/>
              <a:t>19</a:t>
            </a:fld>
            <a:endParaRPr lang="en-US" dirty="0"/>
          </a:p>
        </p:txBody>
      </p:sp>
      <p:sp>
        <p:nvSpPr>
          <p:cNvPr id="4" name="Title 3"/>
          <p:cNvSpPr>
            <a:spLocks noGrp="1"/>
          </p:cNvSpPr>
          <p:nvPr>
            <p:ph type="title"/>
          </p:nvPr>
        </p:nvSpPr>
        <p:spPr>
          <a:xfrm>
            <a:off x="885372" y="287088"/>
            <a:ext cx="10560742" cy="564007"/>
          </a:xfrm>
        </p:spPr>
        <p:txBody>
          <a:bodyPr>
            <a:normAutofit fontScale="90000"/>
          </a:bodyPr>
          <a:lstStyle/>
          <a:p>
            <a:r>
              <a:rPr lang="en-US" sz="4400" dirty="0" smtClean="0"/>
              <a:t>6. Ensuring Curriculum Alignment</a:t>
            </a:r>
            <a:endParaRPr lang="en-US" sz="4400" dirty="0"/>
          </a:p>
        </p:txBody>
      </p:sp>
      <p:sp>
        <p:nvSpPr>
          <p:cNvPr id="5" name="Content Placeholder 4"/>
          <p:cNvSpPr>
            <a:spLocks noGrp="1"/>
          </p:cNvSpPr>
          <p:nvPr>
            <p:ph sz="half" idx="13"/>
          </p:nvPr>
        </p:nvSpPr>
        <p:spPr>
          <a:xfrm>
            <a:off x="5672350" y="717452"/>
            <a:ext cx="6146557" cy="5212079"/>
          </a:xfrm>
        </p:spPr>
        <p:txBody>
          <a:bodyPr/>
          <a:lstStyle/>
          <a:p>
            <a:r>
              <a:rPr lang="en-US" sz="1800" dirty="0" smtClean="0"/>
              <a:t>Strategies: </a:t>
            </a:r>
          </a:p>
          <a:p>
            <a:pPr marL="458788" indent="-342900">
              <a:buFont typeface="Arial" panose="020B0604020202020204" pitchFamily="34" charset="0"/>
              <a:buChar char="•"/>
            </a:pPr>
            <a:r>
              <a:rPr lang="en-US" sz="1800" dirty="0" smtClean="0"/>
              <a:t>Audit the state’s vocational/CTE programs for alignment.</a:t>
            </a:r>
          </a:p>
          <a:p>
            <a:pPr marL="458788" indent="-342900">
              <a:buFont typeface="Arial" panose="020B0604020202020204" pitchFamily="34" charset="0"/>
              <a:buChar char="•"/>
            </a:pPr>
            <a:r>
              <a:rPr lang="en-US" sz="1800" dirty="0" smtClean="0"/>
              <a:t>Establish a process for a biannual review of labor market needs with business community involvement within the context of aligning it with education </a:t>
            </a:r>
            <a:r>
              <a:rPr lang="en-US" sz="1800" dirty="0" smtClean="0"/>
              <a:t>systems and a </a:t>
            </a:r>
            <a:r>
              <a:rPr lang="en-US" sz="1800" dirty="0" smtClean="0"/>
              <a:t>published state list of future jobs and needed competencies.</a:t>
            </a:r>
          </a:p>
          <a:p>
            <a:pPr marL="458788" indent="-342900">
              <a:buFont typeface="Arial" panose="020B0604020202020204" pitchFamily="34" charset="0"/>
              <a:buChar char="•"/>
            </a:pPr>
            <a:r>
              <a:rPr lang="en-US" sz="1800" dirty="0" smtClean="0"/>
              <a:t>Continue to develop the state’s longitudinal data system to assess school programming against post-grad success, including wage rates and career placement.</a:t>
            </a:r>
            <a:endParaRPr lang="en-US" sz="1800" dirty="0"/>
          </a:p>
        </p:txBody>
      </p:sp>
    </p:spTree>
    <p:extLst>
      <p:ext uri="{BB962C8B-B14F-4D97-AF65-F5344CB8AC3E}">
        <p14:creationId xmlns:p14="http://schemas.microsoft.com/office/powerpoint/2010/main" val="155566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02" y="70615"/>
            <a:ext cx="10510612" cy="1060449"/>
          </a:xfrm>
        </p:spPr>
        <p:txBody>
          <a:bodyPr>
            <a:noAutofit/>
          </a:bodyPr>
          <a:lstStyle/>
          <a:p>
            <a:r>
              <a:rPr lang="en-US" sz="4000" dirty="0" smtClean="0">
                <a:solidFill>
                  <a:schemeClr val="tx2"/>
                </a:solidFill>
              </a:rPr>
              <a:t>MBAE has a 37 Member Affiliate Network</a:t>
            </a:r>
            <a:endParaRPr lang="en-US" sz="4000" dirty="0">
              <a:solidFill>
                <a:schemeClr val="tx2"/>
              </a:solidFill>
            </a:endParaRPr>
          </a:p>
        </p:txBody>
      </p:sp>
      <p:sp>
        <p:nvSpPr>
          <p:cNvPr id="3" name="Content Placeholder 2"/>
          <p:cNvSpPr>
            <a:spLocks noGrp="1"/>
          </p:cNvSpPr>
          <p:nvPr>
            <p:ph idx="1"/>
          </p:nvPr>
        </p:nvSpPr>
        <p:spPr>
          <a:xfrm>
            <a:off x="698201" y="1379112"/>
            <a:ext cx="11104859" cy="4684925"/>
          </a:xfrm>
        </p:spPr>
        <p:txBody>
          <a:bodyPr numCol="3">
            <a:normAutofit fontScale="25000" lnSpcReduction="20000"/>
          </a:bodyPr>
          <a:lstStyle/>
          <a:p>
            <a:pPr>
              <a:lnSpc>
                <a:spcPct val="120000"/>
              </a:lnSpc>
            </a:pPr>
            <a:endParaRPr lang="en-US" sz="5600" dirty="0" smtClean="0"/>
          </a:p>
          <a:p>
            <a:pPr>
              <a:lnSpc>
                <a:spcPct val="120000"/>
              </a:lnSpc>
            </a:pPr>
            <a:endParaRPr lang="en-US" sz="5600" dirty="0" smtClean="0"/>
          </a:p>
          <a:p>
            <a:pPr>
              <a:lnSpc>
                <a:spcPct val="120000"/>
              </a:lnSpc>
            </a:pPr>
            <a:r>
              <a:rPr lang="en-US" sz="5600" dirty="0" smtClean="0"/>
              <a:t>1Berkshire</a:t>
            </a:r>
            <a:endParaRPr lang="en-US" sz="5600" dirty="0"/>
          </a:p>
          <a:p>
            <a:pPr>
              <a:lnSpc>
                <a:spcPct val="120000"/>
              </a:lnSpc>
            </a:pPr>
            <a:r>
              <a:rPr lang="en-US" sz="5600" dirty="0">
                <a:solidFill>
                  <a:schemeClr val="tx1"/>
                </a:solidFill>
              </a:rPr>
              <a:t>Blackstone Valley Chamber of </a:t>
            </a:r>
            <a:r>
              <a:rPr lang="en-US" sz="5600" dirty="0" smtClean="0">
                <a:solidFill>
                  <a:schemeClr val="tx1"/>
                </a:solidFill>
              </a:rPr>
              <a:t>Commerce</a:t>
            </a:r>
            <a:endParaRPr lang="en-US" sz="5600" dirty="0">
              <a:solidFill>
                <a:schemeClr val="tx1"/>
              </a:solidFill>
            </a:endParaRPr>
          </a:p>
          <a:p>
            <a:pPr>
              <a:lnSpc>
                <a:spcPct val="120000"/>
              </a:lnSpc>
            </a:pPr>
            <a:r>
              <a:rPr lang="en-US" sz="5600" dirty="0" smtClean="0"/>
              <a:t>Cape </a:t>
            </a:r>
            <a:r>
              <a:rPr lang="en-US" sz="5600" dirty="0"/>
              <a:t>Cod Canal Region Chamber of Commerce</a:t>
            </a:r>
          </a:p>
          <a:p>
            <a:pPr>
              <a:lnSpc>
                <a:spcPct val="120000"/>
              </a:lnSpc>
            </a:pPr>
            <a:r>
              <a:rPr lang="en-US" sz="5600" dirty="0"/>
              <a:t>Cape Cod Chamber of Commerce</a:t>
            </a:r>
          </a:p>
          <a:p>
            <a:pPr>
              <a:lnSpc>
                <a:spcPct val="120000"/>
              </a:lnSpc>
            </a:pPr>
            <a:r>
              <a:rPr lang="en-US" sz="5600" dirty="0"/>
              <a:t>Concord Chamber of Commerce</a:t>
            </a:r>
          </a:p>
          <a:p>
            <a:pPr>
              <a:lnSpc>
                <a:spcPct val="120000"/>
              </a:lnSpc>
            </a:pPr>
            <a:r>
              <a:rPr lang="en-US" sz="5600" dirty="0" smtClean="0"/>
              <a:t>Cranberry Country Chamber of Commerce</a:t>
            </a:r>
          </a:p>
          <a:p>
            <a:pPr>
              <a:lnSpc>
                <a:spcPct val="120000"/>
              </a:lnSpc>
            </a:pPr>
            <a:r>
              <a:rPr lang="en-US" sz="5600" dirty="0" smtClean="0"/>
              <a:t>Greater </a:t>
            </a:r>
            <a:r>
              <a:rPr lang="en-US" sz="5600" dirty="0"/>
              <a:t>Boston Chamber of Commerce</a:t>
            </a:r>
          </a:p>
          <a:p>
            <a:pPr>
              <a:lnSpc>
                <a:spcPct val="120000"/>
              </a:lnSpc>
            </a:pPr>
            <a:r>
              <a:rPr lang="en-US" sz="5600" dirty="0"/>
              <a:t>Greater Holyoke Chamber of Commerce</a:t>
            </a:r>
          </a:p>
          <a:p>
            <a:pPr>
              <a:lnSpc>
                <a:spcPct val="120000"/>
              </a:lnSpc>
            </a:pPr>
            <a:r>
              <a:rPr lang="en-US" sz="5600" dirty="0"/>
              <a:t>Greater </a:t>
            </a:r>
            <a:r>
              <a:rPr lang="en-US" sz="5600" dirty="0" smtClean="0"/>
              <a:t>Lynn Chamber of Commerce</a:t>
            </a:r>
          </a:p>
          <a:p>
            <a:pPr>
              <a:lnSpc>
                <a:spcPct val="120000"/>
              </a:lnSpc>
            </a:pPr>
            <a:r>
              <a:rPr lang="en-US" sz="5600" dirty="0" smtClean="0"/>
              <a:t>Greater Westfield </a:t>
            </a:r>
            <a:r>
              <a:rPr lang="en-US" sz="5600" dirty="0"/>
              <a:t>Chamber of </a:t>
            </a:r>
            <a:r>
              <a:rPr lang="en-US" sz="5600" dirty="0" smtClean="0"/>
              <a:t>Commerce</a:t>
            </a:r>
          </a:p>
          <a:p>
            <a:pPr>
              <a:lnSpc>
                <a:spcPct val="120000"/>
              </a:lnSpc>
            </a:pPr>
            <a:r>
              <a:rPr lang="en-US" sz="5600" dirty="0" smtClean="0"/>
              <a:t>Mass Biotech Council (</a:t>
            </a:r>
            <a:r>
              <a:rPr lang="en-US" sz="5600" dirty="0" err="1" smtClean="0"/>
              <a:t>MassBio</a:t>
            </a:r>
            <a:r>
              <a:rPr lang="en-US" sz="5600" dirty="0" smtClean="0"/>
              <a:t>)</a:t>
            </a:r>
            <a:endParaRPr lang="en-US" sz="5600" dirty="0"/>
          </a:p>
          <a:p>
            <a:pPr>
              <a:lnSpc>
                <a:spcPct val="120000"/>
              </a:lnSpc>
            </a:pPr>
            <a:r>
              <a:rPr lang="en-US" sz="5600" dirty="0"/>
              <a:t>Massachusetts Competitive </a:t>
            </a:r>
            <a:r>
              <a:rPr lang="en-US" sz="5600" dirty="0" smtClean="0"/>
              <a:t>Partnership</a:t>
            </a:r>
            <a:endParaRPr lang="en-US" sz="5600" dirty="0"/>
          </a:p>
          <a:p>
            <a:pPr>
              <a:lnSpc>
                <a:spcPct val="120000"/>
              </a:lnSpc>
            </a:pPr>
            <a:endParaRPr lang="en-US" sz="5600" dirty="0" smtClean="0"/>
          </a:p>
          <a:p>
            <a:pPr>
              <a:lnSpc>
                <a:spcPct val="120000"/>
              </a:lnSpc>
            </a:pPr>
            <a:endParaRPr lang="en-US" sz="5600" dirty="0"/>
          </a:p>
          <a:p>
            <a:pPr>
              <a:lnSpc>
                <a:spcPct val="120000"/>
              </a:lnSpc>
            </a:pPr>
            <a:endParaRPr lang="en-US" sz="5600" dirty="0" smtClean="0"/>
          </a:p>
          <a:p>
            <a:pPr>
              <a:lnSpc>
                <a:spcPct val="120000"/>
              </a:lnSpc>
            </a:pPr>
            <a:endParaRPr lang="en-US" sz="5600" dirty="0"/>
          </a:p>
          <a:p>
            <a:pPr>
              <a:lnSpc>
                <a:spcPct val="120000"/>
              </a:lnSpc>
            </a:pPr>
            <a:r>
              <a:rPr lang="en-US" sz="5600" dirty="0" smtClean="0"/>
              <a:t>Massachusetts </a:t>
            </a:r>
            <a:r>
              <a:rPr lang="en-US" sz="5600" dirty="0"/>
              <a:t>High Technology Council</a:t>
            </a:r>
          </a:p>
          <a:p>
            <a:pPr>
              <a:lnSpc>
                <a:spcPct val="120000"/>
              </a:lnSpc>
            </a:pPr>
            <a:r>
              <a:rPr lang="en-US" sz="5600" dirty="0" smtClean="0"/>
              <a:t>Mass</a:t>
            </a:r>
            <a:r>
              <a:rPr lang="en-US" sz="5600" dirty="0"/>
              <a:t>. Technology Leadership Council</a:t>
            </a:r>
          </a:p>
          <a:p>
            <a:pPr>
              <a:lnSpc>
                <a:spcPct val="120000"/>
              </a:lnSpc>
            </a:pPr>
            <a:r>
              <a:rPr lang="en-US" sz="5600" dirty="0" smtClean="0"/>
              <a:t>Massachusetts </a:t>
            </a:r>
            <a:r>
              <a:rPr lang="en-US" sz="5600" dirty="0"/>
              <a:t>Society of CPAs</a:t>
            </a:r>
          </a:p>
          <a:p>
            <a:pPr>
              <a:lnSpc>
                <a:spcPct val="120000"/>
              </a:lnSpc>
            </a:pPr>
            <a:r>
              <a:rPr lang="en-US" sz="5600" dirty="0"/>
              <a:t>Metro South Chamber of Commerce</a:t>
            </a:r>
          </a:p>
          <a:p>
            <a:pPr>
              <a:lnSpc>
                <a:spcPct val="120000"/>
              </a:lnSpc>
            </a:pPr>
            <a:r>
              <a:rPr lang="en-US" sz="5600" dirty="0" err="1" smtClean="0"/>
              <a:t>MetroWest</a:t>
            </a:r>
            <a:r>
              <a:rPr lang="en-US" sz="5600" dirty="0" smtClean="0"/>
              <a:t> </a:t>
            </a:r>
            <a:r>
              <a:rPr lang="en-US" sz="5600" dirty="0"/>
              <a:t>Chamber of </a:t>
            </a:r>
            <a:r>
              <a:rPr lang="en-US" sz="5600" dirty="0" smtClean="0"/>
              <a:t>Commerce</a:t>
            </a:r>
          </a:p>
          <a:p>
            <a:pPr>
              <a:lnSpc>
                <a:spcPct val="120000"/>
              </a:lnSpc>
            </a:pPr>
            <a:r>
              <a:rPr lang="en-US" sz="5600" dirty="0" smtClean="0"/>
              <a:t>NAIOP-MA</a:t>
            </a:r>
          </a:p>
          <a:p>
            <a:pPr>
              <a:lnSpc>
                <a:spcPct val="120000"/>
              </a:lnSpc>
            </a:pPr>
            <a:r>
              <a:rPr lang="en-US" sz="5600" dirty="0" err="1" smtClean="0"/>
              <a:t>Nashoba</a:t>
            </a:r>
            <a:r>
              <a:rPr lang="en-US" sz="5600" dirty="0" smtClean="0"/>
              <a:t> Valley Chamber of Commerce</a:t>
            </a:r>
          </a:p>
          <a:p>
            <a:pPr>
              <a:lnSpc>
                <a:spcPct val="120000"/>
              </a:lnSpc>
            </a:pPr>
            <a:r>
              <a:rPr lang="en-US" sz="5600" dirty="0" smtClean="0"/>
              <a:t>Neponset River Regional Chamber</a:t>
            </a:r>
          </a:p>
          <a:p>
            <a:pPr>
              <a:lnSpc>
                <a:spcPct val="120000"/>
              </a:lnSpc>
            </a:pPr>
            <a:r>
              <a:rPr lang="en-US" sz="5600" dirty="0" smtClean="0"/>
              <a:t>Newton-Needham </a:t>
            </a:r>
            <a:r>
              <a:rPr lang="en-US" sz="5600" dirty="0"/>
              <a:t>Regional Chamber</a:t>
            </a:r>
          </a:p>
          <a:p>
            <a:pPr>
              <a:lnSpc>
                <a:spcPct val="120000"/>
              </a:lnSpc>
            </a:pPr>
            <a:r>
              <a:rPr lang="en-US" sz="5600" dirty="0"/>
              <a:t>North Central </a:t>
            </a:r>
            <a:r>
              <a:rPr lang="en-US" sz="5600" dirty="0" smtClean="0"/>
              <a:t>Mass. </a:t>
            </a:r>
            <a:r>
              <a:rPr lang="en-US" sz="5600" dirty="0"/>
              <a:t>Chamber of Commerce</a:t>
            </a:r>
          </a:p>
          <a:p>
            <a:pPr>
              <a:lnSpc>
                <a:spcPct val="120000"/>
              </a:lnSpc>
            </a:pPr>
            <a:r>
              <a:rPr lang="en-US" sz="5600" dirty="0"/>
              <a:t>One SouthCoast Chamber</a:t>
            </a:r>
          </a:p>
          <a:p>
            <a:pPr>
              <a:lnSpc>
                <a:spcPct val="120000"/>
              </a:lnSpc>
            </a:pPr>
            <a:r>
              <a:rPr lang="en-US" sz="5600" dirty="0" smtClean="0"/>
              <a:t>Orleans </a:t>
            </a:r>
            <a:r>
              <a:rPr lang="en-US" sz="5600" dirty="0"/>
              <a:t>Chamber of </a:t>
            </a:r>
            <a:r>
              <a:rPr lang="en-US" sz="5600" dirty="0" smtClean="0"/>
              <a:t>Commerce</a:t>
            </a:r>
          </a:p>
          <a:p>
            <a:pPr>
              <a:lnSpc>
                <a:spcPct val="120000"/>
              </a:lnSpc>
            </a:pPr>
            <a:endParaRPr lang="en-US" sz="5600" dirty="0" smtClean="0"/>
          </a:p>
          <a:p>
            <a:pPr>
              <a:lnSpc>
                <a:spcPct val="120000"/>
              </a:lnSpc>
            </a:pPr>
            <a:endParaRPr lang="en-US" sz="5600" dirty="0" smtClean="0"/>
          </a:p>
          <a:p>
            <a:pPr>
              <a:lnSpc>
                <a:spcPct val="120000"/>
              </a:lnSpc>
            </a:pPr>
            <a:endParaRPr lang="en-US" sz="5600" dirty="0" smtClean="0"/>
          </a:p>
          <a:p>
            <a:pPr>
              <a:lnSpc>
                <a:spcPct val="120000"/>
              </a:lnSpc>
            </a:pPr>
            <a:r>
              <a:rPr lang="en-US" sz="5600" dirty="0" smtClean="0"/>
              <a:t>Plymouth Area Chamber of Commerce</a:t>
            </a:r>
          </a:p>
          <a:p>
            <a:pPr>
              <a:lnSpc>
                <a:spcPct val="120000"/>
              </a:lnSpc>
            </a:pPr>
            <a:r>
              <a:rPr lang="en-US" sz="5600" dirty="0" smtClean="0"/>
              <a:t>Quincy </a:t>
            </a:r>
            <a:r>
              <a:rPr lang="en-US" sz="5600" dirty="0"/>
              <a:t>Chamber of Commerce</a:t>
            </a:r>
          </a:p>
          <a:p>
            <a:pPr>
              <a:lnSpc>
                <a:spcPct val="120000"/>
              </a:lnSpc>
            </a:pPr>
            <a:r>
              <a:rPr lang="en-US" sz="5600" dirty="0"/>
              <a:t>Retailers Association of Massachusetts</a:t>
            </a:r>
          </a:p>
          <a:p>
            <a:pPr>
              <a:lnSpc>
                <a:spcPct val="120000"/>
              </a:lnSpc>
            </a:pPr>
            <a:r>
              <a:rPr lang="en-US" sz="5600" dirty="0"/>
              <a:t>Salem Chamber of Commerce</a:t>
            </a:r>
          </a:p>
          <a:p>
            <a:pPr>
              <a:lnSpc>
                <a:spcPct val="120000"/>
              </a:lnSpc>
            </a:pPr>
            <a:r>
              <a:rPr lang="en-US" sz="5600" dirty="0" smtClean="0"/>
              <a:t>Springfield </a:t>
            </a:r>
            <a:r>
              <a:rPr lang="en-US" sz="5600" dirty="0"/>
              <a:t>Business Leaders for Education </a:t>
            </a:r>
          </a:p>
          <a:p>
            <a:pPr>
              <a:lnSpc>
                <a:spcPct val="120000"/>
              </a:lnSpc>
            </a:pPr>
            <a:r>
              <a:rPr lang="en-US" sz="5600" dirty="0"/>
              <a:t>Springfield Regional Chamber </a:t>
            </a:r>
          </a:p>
          <a:p>
            <a:pPr>
              <a:lnSpc>
                <a:spcPct val="120000"/>
              </a:lnSpc>
            </a:pPr>
            <a:r>
              <a:rPr lang="en-US" sz="5600" dirty="0"/>
              <a:t>Stoneham Chamber of </a:t>
            </a:r>
            <a:r>
              <a:rPr lang="en-US" sz="5600" dirty="0" smtClean="0"/>
              <a:t>Commerce</a:t>
            </a:r>
          </a:p>
          <a:p>
            <a:pPr>
              <a:lnSpc>
                <a:spcPct val="120000"/>
              </a:lnSpc>
            </a:pPr>
            <a:r>
              <a:rPr lang="en-US" sz="5600" dirty="0" smtClean="0"/>
              <a:t>Taunton Area Chamber of Commerce</a:t>
            </a:r>
            <a:endParaRPr lang="en-US" sz="5600" dirty="0"/>
          </a:p>
          <a:p>
            <a:pPr>
              <a:lnSpc>
                <a:spcPct val="120000"/>
              </a:lnSpc>
            </a:pPr>
            <a:r>
              <a:rPr lang="en-US" sz="5600" dirty="0"/>
              <a:t>TechNet</a:t>
            </a:r>
          </a:p>
          <a:p>
            <a:pPr>
              <a:lnSpc>
                <a:spcPct val="120000"/>
              </a:lnSpc>
            </a:pPr>
            <a:r>
              <a:rPr lang="en-US" sz="5600" dirty="0"/>
              <a:t>United Regional Chamber of Commerce</a:t>
            </a:r>
          </a:p>
          <a:p>
            <a:pPr>
              <a:lnSpc>
                <a:spcPct val="120000"/>
              </a:lnSpc>
            </a:pPr>
            <a:r>
              <a:rPr lang="en-US" sz="5600" dirty="0"/>
              <a:t>Western Mass Economic Development Council</a:t>
            </a:r>
          </a:p>
          <a:p>
            <a:pPr>
              <a:lnSpc>
                <a:spcPct val="120000"/>
              </a:lnSpc>
            </a:pPr>
            <a:r>
              <a:rPr lang="en-US" sz="5600" dirty="0"/>
              <a:t>Worcester Regional Chamber of Commerce</a:t>
            </a:r>
          </a:p>
          <a:p>
            <a:endParaRPr lang="en-US" dirty="0"/>
          </a:p>
          <a:p>
            <a:pPr marL="115887" lvl="1" indent="0">
              <a:buNone/>
            </a:pPr>
            <a:endParaRPr lang="en-US" dirty="0"/>
          </a:p>
        </p:txBody>
      </p:sp>
      <p:sp>
        <p:nvSpPr>
          <p:cNvPr id="5" name="Slide Number Placeholder 4"/>
          <p:cNvSpPr>
            <a:spLocks noGrp="1"/>
          </p:cNvSpPr>
          <p:nvPr>
            <p:ph type="sldNum" sz="quarter" idx="12"/>
          </p:nvPr>
        </p:nvSpPr>
        <p:spPr/>
        <p:txBody>
          <a:bodyPr/>
          <a:lstStyle/>
          <a:p>
            <a:fld id="{C2ADE497-C104-4911-981E-73FFE3BDFBCE}" type="slidenum">
              <a:rPr lang="en-US" smtClean="0"/>
              <a:pPr/>
              <a:t>2</a:t>
            </a:fld>
            <a:endParaRPr lang="en-US" dirty="0"/>
          </a:p>
        </p:txBody>
      </p:sp>
    </p:spTree>
    <p:extLst>
      <p:ext uri="{BB962C8B-B14F-4D97-AF65-F5344CB8AC3E}">
        <p14:creationId xmlns:p14="http://schemas.microsoft.com/office/powerpoint/2010/main" val="1477054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of credentials to labor market</a:t>
            </a:r>
            <a:endParaRPr lang="en-US" dirty="0"/>
          </a:p>
        </p:txBody>
      </p:sp>
      <p:pic>
        <p:nvPicPr>
          <p:cNvPr id="5" name="Content Placeholder 4"/>
          <p:cNvPicPr>
            <a:picLocks noGrp="1" noChangeAspect="1"/>
          </p:cNvPicPr>
          <p:nvPr>
            <p:ph idx="1"/>
          </p:nvPr>
        </p:nvPicPr>
        <p:blipFill>
          <a:blip r:embed="rId2"/>
          <a:stretch>
            <a:fillRect/>
          </a:stretch>
        </p:blipFill>
        <p:spPr>
          <a:xfrm>
            <a:off x="2604206" y="1418947"/>
            <a:ext cx="7123073" cy="4389438"/>
          </a:xfrm>
          <a:prstGeom prst="rect">
            <a:avLst/>
          </a:prstGeom>
        </p:spPr>
      </p:pic>
      <p:sp>
        <p:nvSpPr>
          <p:cNvPr id="4" name="Slide Number Placeholder 3"/>
          <p:cNvSpPr>
            <a:spLocks noGrp="1"/>
          </p:cNvSpPr>
          <p:nvPr>
            <p:ph type="sldNum" sz="quarter" idx="12"/>
          </p:nvPr>
        </p:nvSpPr>
        <p:spPr/>
        <p:txBody>
          <a:bodyPr/>
          <a:lstStyle/>
          <a:p>
            <a:fld id="{B8DC1D7E-9AAF-4F37-B811-C90585440BD1}" type="slidenum">
              <a:rPr lang="en-US" smtClean="0"/>
              <a:pPr/>
              <a:t>20</a:t>
            </a:fld>
            <a:endParaRPr lang="en-US" dirty="0"/>
          </a:p>
        </p:txBody>
      </p:sp>
      <p:sp>
        <p:nvSpPr>
          <p:cNvPr id="6" name="Rectangle 5"/>
          <p:cNvSpPr/>
          <p:nvPr/>
        </p:nvSpPr>
        <p:spPr>
          <a:xfrm>
            <a:off x="2880485" y="6309981"/>
            <a:ext cx="4887235" cy="369332"/>
          </a:xfrm>
          <a:prstGeom prst="rect">
            <a:avLst/>
          </a:prstGeom>
        </p:spPr>
        <p:txBody>
          <a:bodyPr wrap="none">
            <a:spAutoFit/>
          </a:bodyPr>
          <a:lstStyle/>
          <a:p>
            <a:r>
              <a:rPr lang="en-US" dirty="0">
                <a:solidFill>
                  <a:schemeClr val="bg1"/>
                </a:solidFill>
              </a:rPr>
              <a:t>https://credentialsmatter.org/state-summary/ma/</a:t>
            </a:r>
          </a:p>
        </p:txBody>
      </p:sp>
    </p:spTree>
    <p:extLst>
      <p:ext uri="{BB962C8B-B14F-4D97-AF65-F5344CB8AC3E}">
        <p14:creationId xmlns:p14="http://schemas.microsoft.com/office/powerpoint/2010/main" val="436383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flipV="1">
            <a:off x="7546833" y="718128"/>
            <a:ext cx="20102" cy="6308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B8DC1D7E-9AAF-4F37-B811-C90585440BD1}" type="slidenum">
              <a:rPr lang="en-US" smtClean="0"/>
              <a:pPr/>
              <a:t>21</a:t>
            </a:fld>
            <a:endParaRPr lang="en-US" dirty="0"/>
          </a:p>
        </p:txBody>
      </p:sp>
      <p:sp>
        <p:nvSpPr>
          <p:cNvPr id="5" name="Oval 4"/>
          <p:cNvSpPr/>
          <p:nvPr/>
        </p:nvSpPr>
        <p:spPr>
          <a:xfrm>
            <a:off x="1802275" y="1392721"/>
            <a:ext cx="228600" cy="2286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 name="Oval 5"/>
          <p:cNvSpPr>
            <a:spLocks noChangeAspect="1"/>
          </p:cNvSpPr>
          <p:nvPr/>
        </p:nvSpPr>
        <p:spPr>
          <a:xfrm>
            <a:off x="1221632" y="3170027"/>
            <a:ext cx="1389888" cy="138988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 name="Oval 9"/>
          <p:cNvSpPr>
            <a:spLocks noChangeAspect="1"/>
          </p:cNvSpPr>
          <p:nvPr/>
        </p:nvSpPr>
        <p:spPr>
          <a:xfrm>
            <a:off x="1198772" y="1665911"/>
            <a:ext cx="1435608" cy="14356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 name="Oval 11"/>
          <p:cNvSpPr>
            <a:spLocks noChangeAspect="1"/>
          </p:cNvSpPr>
          <p:nvPr/>
        </p:nvSpPr>
        <p:spPr>
          <a:xfrm>
            <a:off x="6153021" y="977545"/>
            <a:ext cx="2788920" cy="278892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solidFill>
                  <a:schemeClr val="tx2"/>
                </a:solidFill>
              </a:rPr>
              <a:t>ESSER II</a:t>
            </a:r>
          </a:p>
          <a:p>
            <a:pPr algn="ctr"/>
            <a:endParaRPr lang="en-US" sz="900" dirty="0">
              <a:solidFill>
                <a:schemeClr val="tx2"/>
              </a:solidFill>
            </a:endParaRPr>
          </a:p>
          <a:p>
            <a:pPr algn="ctr"/>
            <a:r>
              <a:rPr lang="en-US" sz="2000" b="1" dirty="0">
                <a:solidFill>
                  <a:schemeClr val="tx2"/>
                </a:solidFill>
              </a:rPr>
              <a:t>$733 </a:t>
            </a:r>
          </a:p>
          <a:p>
            <a:pPr algn="ctr"/>
            <a:r>
              <a:rPr lang="en-US" sz="2000" b="1" dirty="0">
                <a:solidFill>
                  <a:schemeClr val="tx2"/>
                </a:solidFill>
              </a:rPr>
              <a:t>million</a:t>
            </a:r>
          </a:p>
        </p:txBody>
      </p:sp>
      <p:cxnSp>
        <p:nvCxnSpPr>
          <p:cNvPr id="22" name="Straight Connector 21"/>
          <p:cNvCxnSpPr>
            <a:stCxn id="10" idx="6"/>
            <a:endCxn id="12" idx="2"/>
          </p:cNvCxnSpPr>
          <p:nvPr/>
        </p:nvCxnSpPr>
        <p:spPr>
          <a:xfrm flipV="1">
            <a:off x="2634380" y="2372005"/>
            <a:ext cx="3518641" cy="117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6"/>
            <a:endCxn id="11" idx="2"/>
          </p:cNvCxnSpPr>
          <p:nvPr/>
        </p:nvCxnSpPr>
        <p:spPr>
          <a:xfrm>
            <a:off x="8941941" y="2372005"/>
            <a:ext cx="3934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54891" y="4578215"/>
            <a:ext cx="1523367" cy="646331"/>
          </a:xfrm>
          <a:prstGeom prst="rect">
            <a:avLst/>
          </a:prstGeom>
          <a:noFill/>
        </p:spPr>
        <p:txBody>
          <a:bodyPr wrap="square" rtlCol="0">
            <a:spAutoFit/>
          </a:bodyPr>
          <a:lstStyle/>
          <a:p>
            <a:pPr algn="ctr"/>
            <a:r>
              <a:rPr lang="en-US" b="1" dirty="0">
                <a:solidFill>
                  <a:schemeClr val="bg1">
                    <a:lumMod val="65000"/>
                  </a:schemeClr>
                </a:solidFill>
              </a:rPr>
              <a:t>CARES Act</a:t>
            </a:r>
          </a:p>
          <a:p>
            <a:pPr algn="ctr"/>
            <a:r>
              <a:rPr lang="en-US" dirty="0">
                <a:solidFill>
                  <a:schemeClr val="bg1">
                    <a:lumMod val="65000"/>
                  </a:schemeClr>
                </a:solidFill>
              </a:rPr>
              <a:t>March 2020</a:t>
            </a:r>
          </a:p>
        </p:txBody>
      </p:sp>
      <p:sp>
        <p:nvSpPr>
          <p:cNvPr id="33" name="TextBox 32"/>
          <p:cNvSpPr txBox="1"/>
          <p:nvPr/>
        </p:nvSpPr>
        <p:spPr>
          <a:xfrm>
            <a:off x="6574891" y="3821969"/>
            <a:ext cx="1945179" cy="646331"/>
          </a:xfrm>
          <a:prstGeom prst="rect">
            <a:avLst/>
          </a:prstGeom>
          <a:noFill/>
        </p:spPr>
        <p:txBody>
          <a:bodyPr wrap="square" rtlCol="0">
            <a:spAutoFit/>
          </a:bodyPr>
          <a:lstStyle/>
          <a:p>
            <a:pPr algn="ctr"/>
            <a:r>
              <a:rPr lang="en-US" b="1" dirty="0">
                <a:solidFill>
                  <a:schemeClr val="bg1">
                    <a:lumMod val="65000"/>
                  </a:schemeClr>
                </a:solidFill>
              </a:rPr>
              <a:t>CRRSAA</a:t>
            </a:r>
          </a:p>
          <a:p>
            <a:pPr algn="ctr"/>
            <a:r>
              <a:rPr lang="en-US" dirty="0">
                <a:solidFill>
                  <a:schemeClr val="bg1">
                    <a:lumMod val="65000"/>
                  </a:schemeClr>
                </a:solidFill>
              </a:rPr>
              <a:t>December 2020</a:t>
            </a:r>
          </a:p>
        </p:txBody>
      </p:sp>
      <p:sp>
        <p:nvSpPr>
          <p:cNvPr id="34" name="TextBox 33"/>
          <p:cNvSpPr txBox="1"/>
          <p:nvPr/>
        </p:nvSpPr>
        <p:spPr>
          <a:xfrm>
            <a:off x="10107248" y="4583865"/>
            <a:ext cx="1945179" cy="646331"/>
          </a:xfrm>
          <a:prstGeom prst="rect">
            <a:avLst/>
          </a:prstGeom>
          <a:noFill/>
        </p:spPr>
        <p:txBody>
          <a:bodyPr wrap="square" rtlCol="0">
            <a:spAutoFit/>
          </a:bodyPr>
          <a:lstStyle/>
          <a:p>
            <a:pPr algn="ctr"/>
            <a:r>
              <a:rPr lang="en-US" b="1" dirty="0">
                <a:solidFill>
                  <a:schemeClr val="bg1">
                    <a:lumMod val="65000"/>
                  </a:schemeClr>
                </a:solidFill>
              </a:rPr>
              <a:t>ARPA</a:t>
            </a:r>
          </a:p>
          <a:p>
            <a:pPr algn="ctr"/>
            <a:r>
              <a:rPr lang="en-US" dirty="0">
                <a:solidFill>
                  <a:schemeClr val="bg1">
                    <a:lumMod val="65000"/>
                  </a:schemeClr>
                </a:solidFill>
              </a:rPr>
              <a:t>March 2021</a:t>
            </a:r>
          </a:p>
        </p:txBody>
      </p:sp>
      <p:sp>
        <p:nvSpPr>
          <p:cNvPr id="35" name="TextBox 34"/>
          <p:cNvSpPr txBox="1"/>
          <p:nvPr/>
        </p:nvSpPr>
        <p:spPr>
          <a:xfrm>
            <a:off x="2048874" y="1074189"/>
            <a:ext cx="1162814" cy="584775"/>
          </a:xfrm>
          <a:prstGeom prst="rect">
            <a:avLst/>
          </a:prstGeom>
          <a:noFill/>
        </p:spPr>
        <p:txBody>
          <a:bodyPr wrap="square" rtlCol="0">
            <a:spAutoFit/>
          </a:bodyPr>
          <a:lstStyle/>
          <a:p>
            <a:r>
              <a:rPr lang="en-US" sz="1600" dirty="0">
                <a:solidFill>
                  <a:schemeClr val="tx2"/>
                </a:solidFill>
              </a:rPr>
              <a:t>GEER </a:t>
            </a:r>
          </a:p>
          <a:p>
            <a:r>
              <a:rPr lang="en-US" sz="1600" b="1" dirty="0">
                <a:solidFill>
                  <a:schemeClr val="tx2"/>
                </a:solidFill>
              </a:rPr>
              <a:t>$50 million</a:t>
            </a:r>
          </a:p>
        </p:txBody>
      </p:sp>
      <p:sp>
        <p:nvSpPr>
          <p:cNvPr id="36" name="TextBox 35"/>
          <p:cNvSpPr txBox="1"/>
          <p:nvPr/>
        </p:nvSpPr>
        <p:spPr>
          <a:xfrm>
            <a:off x="1310763" y="3504075"/>
            <a:ext cx="1300757" cy="584775"/>
          </a:xfrm>
          <a:prstGeom prst="rect">
            <a:avLst/>
          </a:prstGeom>
          <a:noFill/>
        </p:spPr>
        <p:txBody>
          <a:bodyPr wrap="square" rtlCol="0">
            <a:spAutoFit/>
          </a:bodyPr>
          <a:lstStyle/>
          <a:p>
            <a:pPr algn="ctr"/>
            <a:r>
              <a:rPr lang="en-US" sz="1600" dirty="0">
                <a:solidFill>
                  <a:schemeClr val="tx2"/>
                </a:solidFill>
              </a:rPr>
              <a:t>CvRF</a:t>
            </a:r>
            <a:endParaRPr lang="en-US" sz="600" dirty="0"/>
          </a:p>
          <a:p>
            <a:r>
              <a:rPr lang="en-US" sz="1600" b="1" dirty="0">
                <a:solidFill>
                  <a:schemeClr val="tx2"/>
                </a:solidFill>
              </a:rPr>
              <a:t>$181 million</a:t>
            </a:r>
          </a:p>
        </p:txBody>
      </p:sp>
      <p:sp>
        <p:nvSpPr>
          <p:cNvPr id="37" name="TextBox 36"/>
          <p:cNvSpPr txBox="1"/>
          <p:nvPr/>
        </p:nvSpPr>
        <p:spPr>
          <a:xfrm>
            <a:off x="1221632" y="2031254"/>
            <a:ext cx="1422937" cy="1138773"/>
          </a:xfrm>
          <a:prstGeom prst="rect">
            <a:avLst/>
          </a:prstGeom>
          <a:noFill/>
        </p:spPr>
        <p:txBody>
          <a:bodyPr wrap="square" rtlCol="0">
            <a:spAutoFit/>
          </a:bodyPr>
          <a:lstStyle/>
          <a:p>
            <a:pPr algn="ctr"/>
            <a:r>
              <a:rPr lang="en-US" sz="1600" dirty="0">
                <a:solidFill>
                  <a:schemeClr val="tx2"/>
                </a:solidFill>
              </a:rPr>
              <a:t>ESSER </a:t>
            </a:r>
          </a:p>
          <a:p>
            <a:pPr algn="ctr"/>
            <a:r>
              <a:rPr lang="en-US" sz="1600" b="1" dirty="0">
                <a:solidFill>
                  <a:schemeClr val="tx2"/>
                </a:solidFill>
              </a:rPr>
              <a:t>$193 million</a:t>
            </a:r>
          </a:p>
          <a:p>
            <a:endParaRPr lang="en-US" dirty="0"/>
          </a:p>
          <a:p>
            <a:endParaRPr lang="en-US" dirty="0"/>
          </a:p>
        </p:txBody>
      </p:sp>
      <p:cxnSp>
        <p:nvCxnSpPr>
          <p:cNvPr id="42" name="Straight Connector 41"/>
          <p:cNvCxnSpPr>
            <a:stCxn id="5" idx="4"/>
            <a:endCxn id="10" idx="0"/>
          </p:cNvCxnSpPr>
          <p:nvPr/>
        </p:nvCxnSpPr>
        <p:spPr>
          <a:xfrm>
            <a:off x="1916575" y="1621321"/>
            <a:ext cx="1" cy="445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0" idx="4"/>
            <a:endCxn id="6" idx="0"/>
          </p:cNvCxnSpPr>
          <p:nvPr/>
        </p:nvCxnSpPr>
        <p:spPr>
          <a:xfrm>
            <a:off x="1916576" y="3101519"/>
            <a:ext cx="0" cy="685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0" idx="2"/>
          </p:cNvCxnSpPr>
          <p:nvPr/>
        </p:nvCxnSpPr>
        <p:spPr>
          <a:xfrm>
            <a:off x="1082493" y="2383714"/>
            <a:ext cx="116279"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82493" y="2144337"/>
            <a:ext cx="5644" cy="4787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2604" y="2002673"/>
            <a:ext cx="1523367" cy="738664"/>
          </a:xfrm>
          <a:prstGeom prst="rect">
            <a:avLst/>
          </a:prstGeom>
          <a:noFill/>
        </p:spPr>
        <p:txBody>
          <a:bodyPr wrap="square" rtlCol="0">
            <a:spAutoFit/>
          </a:bodyPr>
          <a:lstStyle/>
          <a:p>
            <a:pPr algn="ctr"/>
            <a:r>
              <a:rPr lang="en-US" sz="1400" b="1" dirty="0">
                <a:solidFill>
                  <a:schemeClr val="bg1">
                    <a:lumMod val="65000"/>
                  </a:schemeClr>
                </a:solidFill>
              </a:rPr>
              <a:t>Emergency declared</a:t>
            </a:r>
          </a:p>
          <a:p>
            <a:pPr algn="ctr"/>
            <a:r>
              <a:rPr lang="en-US" sz="1400" dirty="0">
                <a:solidFill>
                  <a:schemeClr val="bg1">
                    <a:lumMod val="65000"/>
                  </a:schemeClr>
                </a:solidFill>
              </a:rPr>
              <a:t>March 2020</a:t>
            </a:r>
          </a:p>
        </p:txBody>
      </p:sp>
      <p:sp>
        <p:nvSpPr>
          <p:cNvPr id="11" name="Oval 10"/>
          <p:cNvSpPr>
            <a:spLocks noChangeAspect="1"/>
          </p:cNvSpPr>
          <p:nvPr/>
        </p:nvSpPr>
        <p:spPr>
          <a:xfrm>
            <a:off x="8981290" y="273457"/>
            <a:ext cx="4197096" cy="4197096"/>
          </a:xfrm>
          <a:prstGeom prst="ellipse">
            <a:avLst/>
          </a:prstGeom>
          <a:ln/>
        </p:spPr>
        <p:style>
          <a:lnRef idx="1">
            <a:schemeClr val="accent4"/>
          </a:lnRef>
          <a:fillRef idx="2">
            <a:schemeClr val="accent4"/>
          </a:fillRef>
          <a:effectRef idx="1">
            <a:schemeClr val="accent4"/>
          </a:effectRef>
          <a:fontRef idx="minor">
            <a:schemeClr val="dk1"/>
          </a:fontRef>
        </p:style>
        <p:txBody>
          <a:bodyPr lIns="0" rtlCol="0" anchor="ctr"/>
          <a:lstStyle/>
          <a:p>
            <a:pPr marL="457200" algn="ctr"/>
            <a:r>
              <a:rPr lang="en-US" sz="2000" dirty="0">
                <a:solidFill>
                  <a:schemeClr val="tx2"/>
                </a:solidFill>
              </a:rPr>
              <a:t>ESSER III</a:t>
            </a:r>
          </a:p>
          <a:p>
            <a:endParaRPr lang="en-US" sz="400" dirty="0">
              <a:solidFill>
                <a:schemeClr val="tx2"/>
              </a:solidFill>
            </a:endParaRPr>
          </a:p>
          <a:p>
            <a:pPr indent="457200" algn="ctr"/>
            <a:r>
              <a:rPr lang="en-US" sz="2000" b="1" dirty="0">
                <a:solidFill>
                  <a:schemeClr val="tx2"/>
                </a:solidFill>
              </a:rPr>
              <a:t>$1,658 </a:t>
            </a:r>
          </a:p>
          <a:p>
            <a:pPr indent="457200" algn="ctr"/>
            <a:r>
              <a:rPr lang="en-US" sz="2000" b="1" dirty="0">
                <a:solidFill>
                  <a:schemeClr val="tx2"/>
                </a:solidFill>
              </a:rPr>
              <a:t>million</a:t>
            </a:r>
          </a:p>
        </p:txBody>
      </p:sp>
      <p:sp>
        <p:nvSpPr>
          <p:cNvPr id="23" name="Oval 22"/>
          <p:cNvSpPr>
            <a:spLocks noChangeAspect="1"/>
          </p:cNvSpPr>
          <p:nvPr/>
        </p:nvSpPr>
        <p:spPr>
          <a:xfrm>
            <a:off x="6699714" y="5226508"/>
            <a:ext cx="1554480" cy="1554480"/>
          </a:xfrm>
          <a:prstGeom prst="ellipse">
            <a:avLst/>
          </a:prstGeom>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chemeClr val="tx2"/>
                </a:solidFill>
              </a:rPr>
              <a:t> </a:t>
            </a:r>
            <a:r>
              <a:rPr lang="en-US" sz="1600" dirty="0">
                <a:solidFill>
                  <a:schemeClr val="tx2"/>
                </a:solidFill>
              </a:rPr>
              <a:t>FY22 SOA Increase</a:t>
            </a:r>
          </a:p>
          <a:p>
            <a:pPr algn="ctr"/>
            <a:endParaRPr lang="en-US" sz="1000" dirty="0">
              <a:solidFill>
                <a:schemeClr val="tx2"/>
              </a:solidFill>
            </a:endParaRPr>
          </a:p>
          <a:p>
            <a:pPr algn="ctr"/>
            <a:r>
              <a:rPr lang="en-US" sz="1600" b="1" dirty="0">
                <a:solidFill>
                  <a:schemeClr val="tx2"/>
                </a:solidFill>
              </a:rPr>
              <a:t>$220 million</a:t>
            </a:r>
          </a:p>
        </p:txBody>
      </p:sp>
      <p:sp>
        <p:nvSpPr>
          <p:cNvPr id="3" name="TextBox 2"/>
          <p:cNvSpPr txBox="1"/>
          <p:nvPr/>
        </p:nvSpPr>
        <p:spPr>
          <a:xfrm>
            <a:off x="5397909" y="5817120"/>
            <a:ext cx="1494503" cy="369332"/>
          </a:xfrm>
          <a:prstGeom prst="rect">
            <a:avLst/>
          </a:prstGeom>
          <a:noFill/>
        </p:spPr>
        <p:txBody>
          <a:bodyPr wrap="square" rtlCol="0">
            <a:spAutoFit/>
          </a:bodyPr>
          <a:lstStyle/>
          <a:p>
            <a:r>
              <a:rPr lang="en-US" dirty="0">
                <a:solidFill>
                  <a:schemeClr val="accent6"/>
                </a:solidFill>
              </a:rPr>
              <a:t>For context:</a:t>
            </a:r>
          </a:p>
        </p:txBody>
      </p:sp>
      <p:sp>
        <p:nvSpPr>
          <p:cNvPr id="26" name="Oval 25"/>
          <p:cNvSpPr/>
          <p:nvPr/>
        </p:nvSpPr>
        <p:spPr>
          <a:xfrm>
            <a:off x="7491545" y="645803"/>
            <a:ext cx="109728" cy="10972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7" name="TextBox 26"/>
          <p:cNvSpPr txBox="1"/>
          <p:nvPr/>
        </p:nvSpPr>
        <p:spPr>
          <a:xfrm>
            <a:off x="7648169" y="351425"/>
            <a:ext cx="1162814" cy="584775"/>
          </a:xfrm>
          <a:prstGeom prst="rect">
            <a:avLst/>
          </a:prstGeom>
          <a:noFill/>
        </p:spPr>
        <p:txBody>
          <a:bodyPr wrap="square" rtlCol="0">
            <a:spAutoFit/>
          </a:bodyPr>
          <a:lstStyle/>
          <a:p>
            <a:r>
              <a:rPr lang="en-US" sz="1600" dirty="0">
                <a:solidFill>
                  <a:schemeClr val="tx2"/>
                </a:solidFill>
              </a:rPr>
              <a:t>GEER II</a:t>
            </a:r>
          </a:p>
          <a:p>
            <a:r>
              <a:rPr lang="en-US" sz="1600" b="1" dirty="0">
                <a:solidFill>
                  <a:schemeClr val="tx2"/>
                </a:solidFill>
              </a:rPr>
              <a:t>$23 million</a:t>
            </a:r>
          </a:p>
        </p:txBody>
      </p:sp>
      <p:sp>
        <p:nvSpPr>
          <p:cNvPr id="13" name="TextBox 12"/>
          <p:cNvSpPr txBox="1"/>
          <p:nvPr/>
        </p:nvSpPr>
        <p:spPr>
          <a:xfrm>
            <a:off x="405864" y="351425"/>
            <a:ext cx="6293850" cy="430887"/>
          </a:xfrm>
          <a:prstGeom prst="rect">
            <a:avLst/>
          </a:prstGeom>
          <a:noFill/>
        </p:spPr>
        <p:txBody>
          <a:bodyPr wrap="square" rtlCol="0">
            <a:spAutoFit/>
          </a:bodyPr>
          <a:lstStyle/>
          <a:p>
            <a:r>
              <a:rPr lang="en-US" sz="2200" b="1" dirty="0"/>
              <a:t>School District Relief Funding Timeline and Amounts</a:t>
            </a:r>
          </a:p>
        </p:txBody>
      </p:sp>
    </p:spTree>
    <p:extLst>
      <p:ext uri="{BB962C8B-B14F-4D97-AF65-F5344CB8AC3E}">
        <p14:creationId xmlns:p14="http://schemas.microsoft.com/office/powerpoint/2010/main" val="2497625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ARPA ESSER Earmarks, State and Districts</a:t>
            </a:r>
          </a:p>
        </p:txBody>
      </p:sp>
      <p:sp>
        <p:nvSpPr>
          <p:cNvPr id="3" name="Text Placeholder 2"/>
          <p:cNvSpPr>
            <a:spLocks noGrp="1"/>
          </p:cNvSpPr>
          <p:nvPr>
            <p:ph type="body" idx="1"/>
          </p:nvPr>
        </p:nvSpPr>
        <p:spPr>
          <a:xfrm>
            <a:off x="609600" y="1161473"/>
            <a:ext cx="10972800" cy="4722106"/>
          </a:xfrm>
        </p:spPr>
        <p:txBody>
          <a:bodyPr/>
          <a:lstStyle/>
          <a:p>
            <a:pPr marL="0" indent="0">
              <a:buNone/>
            </a:pPr>
            <a:endParaRPr lang="en-US" dirty="0"/>
          </a:p>
          <a:p>
            <a:r>
              <a:rPr lang="en-US" dirty="0"/>
              <a:t>State allocation ($182m)</a:t>
            </a:r>
          </a:p>
          <a:p>
            <a:pPr lvl="1"/>
            <a:r>
              <a:rPr lang="en-US" dirty="0"/>
              <a:t>$91 million must be spent on learning loss</a:t>
            </a:r>
          </a:p>
          <a:p>
            <a:pPr lvl="1"/>
            <a:r>
              <a:rPr lang="en-US" dirty="0"/>
              <a:t>$18 million must be spent on summer learning</a:t>
            </a:r>
          </a:p>
          <a:p>
            <a:pPr lvl="1"/>
            <a:r>
              <a:rPr lang="en-US" dirty="0"/>
              <a:t>$18 million must be spent on after school learning</a:t>
            </a:r>
          </a:p>
          <a:p>
            <a:pPr lvl="1"/>
            <a:r>
              <a:rPr lang="en-US" dirty="0"/>
              <a:t>$45 million can be spent flexibly</a:t>
            </a:r>
          </a:p>
          <a:p>
            <a:pPr lvl="1"/>
            <a:endParaRPr lang="en-US" dirty="0"/>
          </a:p>
          <a:p>
            <a:r>
              <a:rPr lang="en-US" dirty="0"/>
              <a:t>Local School Districts ($1.66b)</a:t>
            </a:r>
          </a:p>
          <a:p>
            <a:pPr lvl="1"/>
            <a:r>
              <a:rPr lang="en-US" dirty="0"/>
              <a:t>$329 million must be spent on learning loss by school districts</a:t>
            </a:r>
          </a:p>
          <a:p>
            <a:pPr lvl="1"/>
            <a:r>
              <a:rPr lang="en-US" dirty="0"/>
              <a:t>~$1.4 billion can be spent flexibly by districts</a:t>
            </a:r>
          </a:p>
        </p:txBody>
      </p:sp>
      <p:sp>
        <p:nvSpPr>
          <p:cNvPr id="4" name="Slide Number Placeholder 3"/>
          <p:cNvSpPr>
            <a:spLocks noGrp="1"/>
          </p:cNvSpPr>
          <p:nvPr>
            <p:ph type="sldNum" idx="12"/>
          </p:nvPr>
        </p:nvSpPr>
        <p:spPr/>
        <p:txBody>
          <a:bodyPr/>
          <a:lstStyle/>
          <a:p>
            <a:fld id="{B8DC1D7E-9AAF-4F37-B811-C90585440BD1}" type="slidenum">
              <a:rPr lang="en-US" smtClean="0"/>
              <a:t>22</a:t>
            </a:fld>
            <a:endParaRPr lang="en-US" dirty="0"/>
          </a:p>
        </p:txBody>
      </p:sp>
    </p:spTree>
    <p:extLst>
      <p:ext uri="{BB962C8B-B14F-4D97-AF65-F5344CB8AC3E}">
        <p14:creationId xmlns:p14="http://schemas.microsoft.com/office/powerpoint/2010/main" val="1063801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7. Using Federal Relief Funds Strategically</a:t>
            </a:r>
            <a:endParaRPr lang="en-US" sz="4000" dirty="0"/>
          </a:p>
        </p:txBody>
      </p:sp>
      <p:sp>
        <p:nvSpPr>
          <p:cNvPr id="3" name="Content Placeholder 2"/>
          <p:cNvSpPr>
            <a:spLocks noGrp="1"/>
          </p:cNvSpPr>
          <p:nvPr>
            <p:ph idx="1"/>
          </p:nvPr>
        </p:nvSpPr>
        <p:spPr>
          <a:xfrm>
            <a:off x="660289" y="1246393"/>
            <a:ext cx="10560741" cy="4844917"/>
          </a:xfrm>
        </p:spPr>
        <p:txBody>
          <a:bodyPr/>
          <a:lstStyle/>
          <a:p>
            <a:r>
              <a:rPr lang="en-US" sz="2000" dirty="0" smtClean="0"/>
              <a:t>This unique funding moment allows for an opportunity we must make the most of in reshaping schools to support students in meeting the future.</a:t>
            </a:r>
          </a:p>
          <a:p>
            <a:pPr marL="458788" indent="-342900">
              <a:buFont typeface="Arial" panose="020B0604020202020204" pitchFamily="34" charset="0"/>
              <a:buChar char="•"/>
            </a:pPr>
            <a:r>
              <a:rPr lang="en-US" sz="2000" dirty="0" smtClean="0"/>
              <a:t>State leaders must provide a clear and bold vision for reinvention and innovation.</a:t>
            </a:r>
            <a:endParaRPr lang="en-US" sz="2000" dirty="0"/>
          </a:p>
          <a:p>
            <a:pPr marL="458788" indent="-342900">
              <a:buFont typeface="Arial" panose="020B0604020202020204" pitchFamily="34" charset="0"/>
              <a:buChar char="•"/>
            </a:pPr>
            <a:r>
              <a:rPr lang="en-US" sz="2000" dirty="0" smtClean="0"/>
              <a:t>Funds should be spent as part of a strategic planning effort and not a “menu selection” process.</a:t>
            </a:r>
          </a:p>
          <a:p>
            <a:pPr marL="458788" indent="-342900">
              <a:buFont typeface="Arial" panose="020B0604020202020204" pitchFamily="34" charset="0"/>
              <a:buChar char="•"/>
            </a:pPr>
            <a:r>
              <a:rPr lang="en-US" sz="2000" dirty="0" smtClean="0"/>
              <a:t>Funds should accelerate and scale up proven practices while supporting new models to be </a:t>
            </a:r>
            <a:r>
              <a:rPr lang="en-US" sz="2000" dirty="0" smtClean="0"/>
              <a:t>assessed through investment in the state’s 21</a:t>
            </a:r>
            <a:r>
              <a:rPr lang="en-US" sz="2000" baseline="30000" dirty="0" smtClean="0"/>
              <a:t>st</a:t>
            </a:r>
            <a:r>
              <a:rPr lang="en-US" sz="2000" dirty="0" smtClean="0"/>
              <a:t> Century Education Trust Fund.</a:t>
            </a:r>
            <a:endParaRPr lang="en-US" sz="2000" dirty="0" smtClean="0"/>
          </a:p>
          <a:p>
            <a:pPr marL="458788" indent="-342900">
              <a:buFont typeface="Arial" panose="020B0604020202020204" pitchFamily="34" charset="0"/>
              <a:buChar char="•"/>
            </a:pPr>
            <a:r>
              <a:rPr lang="en-US" sz="2000" dirty="0" smtClean="0"/>
              <a:t>Outcomes to be achieved should be established with progress measured.</a:t>
            </a:r>
          </a:p>
          <a:p>
            <a:pPr marL="458788" indent="-342900">
              <a:buFont typeface="Arial" panose="020B0604020202020204" pitchFamily="34" charset="0"/>
              <a:buChar char="•"/>
            </a:pPr>
            <a:r>
              <a:rPr lang="en-US" sz="2000" dirty="0" smtClean="0"/>
              <a:t>State funds should incentivize local </a:t>
            </a:r>
            <a:r>
              <a:rPr lang="en-US" sz="2000" dirty="0" smtClean="0"/>
              <a:t>funds.</a:t>
            </a:r>
          </a:p>
          <a:p>
            <a:pPr marL="458788" indent="-342900">
              <a:buFont typeface="Arial" panose="020B0604020202020204" pitchFamily="34" charset="0"/>
              <a:buChar char="•"/>
            </a:pPr>
            <a:r>
              <a:rPr lang="en-US" sz="2000" dirty="0" smtClean="0"/>
              <a:t>Ensure tech. investments In schools and the closing of Digital Equity Gaps. </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B8DC1D7E-9AAF-4F37-B811-C90585440BD1}" type="slidenum">
              <a:rPr lang="en-US" smtClean="0"/>
              <a:pPr/>
              <a:t>23</a:t>
            </a:fld>
            <a:endParaRPr lang="en-US" dirty="0"/>
          </a:p>
        </p:txBody>
      </p:sp>
    </p:spTree>
    <p:extLst>
      <p:ext uri="{BB962C8B-B14F-4D97-AF65-F5344CB8AC3E}">
        <p14:creationId xmlns:p14="http://schemas.microsoft.com/office/powerpoint/2010/main" val="1994442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6" name="Subtitle 5"/>
          <p:cNvSpPr>
            <a:spLocks noGrp="1"/>
          </p:cNvSpPr>
          <p:nvPr>
            <p:ph type="subTitle" idx="1"/>
          </p:nvPr>
        </p:nvSpPr>
        <p:spPr/>
        <p:txBody>
          <a:bodyPr/>
          <a:lstStyle/>
          <a:p>
            <a:r>
              <a:rPr lang="en-US" dirty="0" smtClean="0"/>
              <a:t>Ed Lambert, Executive Director</a:t>
            </a:r>
            <a:endParaRPr lang="en-US" dirty="0"/>
          </a:p>
        </p:txBody>
      </p:sp>
      <p:sp>
        <p:nvSpPr>
          <p:cNvPr id="4" name="Slide Number Placeholder 3"/>
          <p:cNvSpPr>
            <a:spLocks noGrp="1"/>
          </p:cNvSpPr>
          <p:nvPr>
            <p:ph type="sldNum" sz="quarter" idx="4294967295"/>
          </p:nvPr>
        </p:nvSpPr>
        <p:spPr>
          <a:xfrm>
            <a:off x="10880725" y="6311900"/>
            <a:ext cx="1311275" cy="365125"/>
          </a:xfrm>
        </p:spPr>
        <p:txBody>
          <a:bodyPr/>
          <a:lstStyle/>
          <a:p>
            <a:fld id="{B8DC1D7E-9AAF-4F37-B811-C90585440BD1}" type="slidenum">
              <a:rPr lang="en-US" smtClean="0"/>
              <a:pPr/>
              <a:t>24</a:t>
            </a:fld>
            <a:endParaRPr lang="en-US" dirty="0"/>
          </a:p>
        </p:txBody>
      </p:sp>
    </p:spTree>
    <p:extLst>
      <p:ext uri="{BB962C8B-B14F-4D97-AF65-F5344CB8AC3E}">
        <p14:creationId xmlns:p14="http://schemas.microsoft.com/office/powerpoint/2010/main" val="391162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85372" y="477673"/>
            <a:ext cx="10560741" cy="4915670"/>
          </a:xfrm>
        </p:spPr>
        <p:txBody>
          <a:bodyPr>
            <a:normAutofit/>
          </a:bodyPr>
          <a:lstStyle/>
          <a:p>
            <a:pPr algn="ctr">
              <a:lnSpc>
                <a:spcPct val="150000"/>
              </a:lnSpc>
            </a:pPr>
            <a:r>
              <a:rPr lang="en-US" dirty="0"/>
              <a:t>MBAE </a:t>
            </a:r>
            <a:r>
              <a:rPr lang="en-US" dirty="0" smtClean="0"/>
              <a:t>and </a:t>
            </a:r>
            <a:r>
              <a:rPr lang="en-US" dirty="0"/>
              <a:t>the employers we represent believe that an excellent public education system is the essential foundation of a sound and equitable economy.  </a:t>
            </a:r>
            <a:endParaRPr lang="en-US" dirty="0" smtClean="0"/>
          </a:p>
          <a:p>
            <a:pPr algn="ctr">
              <a:lnSpc>
                <a:spcPct val="150000"/>
              </a:lnSpc>
            </a:pPr>
            <a:r>
              <a:rPr lang="en-US" dirty="0" smtClean="0"/>
              <a:t>We </a:t>
            </a:r>
            <a:r>
              <a:rPr lang="en-US" dirty="0"/>
              <a:t>promote and support continuous improvement in our schools to ensure that </a:t>
            </a:r>
            <a:r>
              <a:rPr lang="en-US" b="1" dirty="0">
                <a:solidFill>
                  <a:schemeClr val="accent1"/>
                </a:solidFill>
              </a:rPr>
              <a:t>EVERY</a:t>
            </a:r>
            <a:r>
              <a:rPr lang="en-US" dirty="0"/>
              <a:t> </a:t>
            </a:r>
            <a:r>
              <a:rPr lang="en-US" b="1" dirty="0">
                <a:solidFill>
                  <a:schemeClr val="accent1"/>
                </a:solidFill>
              </a:rPr>
              <a:t>student receives a high quality education that prepares them for success in college, career and </a:t>
            </a:r>
            <a:r>
              <a:rPr lang="en-US" b="1" dirty="0" smtClean="0">
                <a:solidFill>
                  <a:schemeClr val="accent1"/>
                </a:solidFill>
              </a:rPr>
              <a:t>citizenship.  </a:t>
            </a:r>
            <a:endParaRPr lang="en-US" dirty="0"/>
          </a:p>
        </p:txBody>
      </p:sp>
      <p:sp>
        <p:nvSpPr>
          <p:cNvPr id="3" name="Slide Number Placeholder 2"/>
          <p:cNvSpPr>
            <a:spLocks noGrp="1"/>
          </p:cNvSpPr>
          <p:nvPr>
            <p:ph type="sldNum" sz="quarter" idx="12"/>
          </p:nvPr>
        </p:nvSpPr>
        <p:spPr/>
        <p:txBody>
          <a:bodyPr/>
          <a:lstStyle/>
          <a:p>
            <a:fld id="{C2ADE497-C104-4911-981E-73FFE3BDFBCE}" type="slidenum">
              <a:rPr lang="en-US" smtClean="0"/>
              <a:t>3</a:t>
            </a:fld>
            <a:endParaRPr lang="en-US"/>
          </a:p>
        </p:txBody>
      </p:sp>
    </p:spTree>
    <p:extLst>
      <p:ext uri="{BB962C8B-B14F-4D97-AF65-F5344CB8AC3E}">
        <p14:creationId xmlns:p14="http://schemas.microsoft.com/office/powerpoint/2010/main" val="1479936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Leaders Believe That:</a:t>
            </a:r>
            <a:endParaRPr lang="en-US" dirty="0"/>
          </a:p>
        </p:txBody>
      </p:sp>
      <p:sp>
        <p:nvSpPr>
          <p:cNvPr id="3" name="Content Placeholder 2"/>
          <p:cNvSpPr>
            <a:spLocks noGrp="1"/>
          </p:cNvSpPr>
          <p:nvPr>
            <p:ph idx="1"/>
          </p:nvPr>
        </p:nvSpPr>
        <p:spPr>
          <a:xfrm>
            <a:off x="739280" y="1793445"/>
            <a:ext cx="10713440" cy="3902382"/>
          </a:xfrm>
        </p:spPr>
        <p:txBody>
          <a:bodyPr/>
          <a:lstStyle/>
          <a:p>
            <a:endParaRPr lang="en-US" sz="2800" dirty="0" smtClean="0"/>
          </a:p>
          <a:p>
            <a:r>
              <a:rPr lang="en-US" sz="2800" dirty="0" smtClean="0"/>
              <a:t>Future needs will include a strengthened and diverse talent pipeline and greater equity of opportunity for all.</a:t>
            </a:r>
          </a:p>
          <a:p>
            <a:r>
              <a:rPr lang="en-US" sz="2800" dirty="0" smtClean="0"/>
              <a:t>Eliminating future employment, income and wealth gaps requires investment and strategies for educational improvements that </a:t>
            </a:r>
            <a:r>
              <a:rPr lang="en-US" sz="2800" dirty="0" smtClean="0"/>
              <a:t>close today’s achievement</a:t>
            </a:r>
            <a:r>
              <a:rPr lang="en-US" sz="2800" dirty="0" smtClean="0"/>
              <a:t>, homework, digital equity and opportunity gaps.  </a:t>
            </a:r>
          </a:p>
          <a:p>
            <a:r>
              <a:rPr lang="en-US" sz="2800" dirty="0" smtClean="0"/>
              <a:t>Business leaders must partner with state leaders and policymakers, to be engaged and supportive in the effort to ensure that the future of work is beneficial to ALL.</a:t>
            </a:r>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B8DC1D7E-9AAF-4F37-B811-C90585440BD1}" type="slidenum">
              <a:rPr lang="en-US" smtClean="0"/>
              <a:pPr/>
              <a:t>4</a:t>
            </a:fld>
            <a:endParaRPr lang="en-US" dirty="0"/>
          </a:p>
        </p:txBody>
      </p:sp>
    </p:spTree>
    <p:extLst>
      <p:ext uri="{BB962C8B-B14F-4D97-AF65-F5344CB8AC3E}">
        <p14:creationId xmlns:p14="http://schemas.microsoft.com/office/powerpoint/2010/main" val="46520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Opportunity gaps – Black and White students</a:t>
            </a:r>
            <a:endParaRPr lang="en-US" dirty="0"/>
          </a:p>
        </p:txBody>
      </p:sp>
      <p:pic>
        <p:nvPicPr>
          <p:cNvPr id="5" name="Content Placeholder 4"/>
          <p:cNvPicPr>
            <a:picLocks noGrp="1" noChangeAspect="1"/>
          </p:cNvPicPr>
          <p:nvPr>
            <p:ph idx="1"/>
          </p:nvPr>
        </p:nvPicPr>
        <p:blipFill>
          <a:blip r:embed="rId2"/>
          <a:stretch>
            <a:fillRect/>
          </a:stretch>
        </p:blipFill>
        <p:spPr>
          <a:xfrm>
            <a:off x="6296371" y="1773819"/>
            <a:ext cx="5791666" cy="3852053"/>
          </a:xfrm>
          <a:prstGeom prst="rect">
            <a:avLst/>
          </a:prstGeom>
        </p:spPr>
      </p:pic>
      <p:sp>
        <p:nvSpPr>
          <p:cNvPr id="4" name="Slide Number Placeholder 3"/>
          <p:cNvSpPr>
            <a:spLocks noGrp="1"/>
          </p:cNvSpPr>
          <p:nvPr>
            <p:ph type="sldNum" sz="quarter" idx="12"/>
          </p:nvPr>
        </p:nvSpPr>
        <p:spPr/>
        <p:txBody>
          <a:bodyPr/>
          <a:lstStyle/>
          <a:p>
            <a:fld id="{B8DC1D7E-9AAF-4F37-B811-C90585440BD1}" type="slidenum">
              <a:rPr lang="en-US" smtClean="0"/>
              <a:pPr/>
              <a:t>5</a:t>
            </a:fld>
            <a:endParaRPr lang="en-US" dirty="0"/>
          </a:p>
        </p:txBody>
      </p:sp>
      <p:pic>
        <p:nvPicPr>
          <p:cNvPr id="6" name="Picture 5"/>
          <p:cNvPicPr>
            <a:picLocks noChangeAspect="1"/>
          </p:cNvPicPr>
          <p:nvPr/>
        </p:nvPicPr>
        <p:blipFill>
          <a:blip r:embed="rId3"/>
          <a:stretch>
            <a:fillRect/>
          </a:stretch>
        </p:blipFill>
        <p:spPr>
          <a:xfrm>
            <a:off x="113604" y="1688430"/>
            <a:ext cx="6052139" cy="4022829"/>
          </a:xfrm>
          <a:prstGeom prst="rect">
            <a:avLst/>
          </a:prstGeom>
        </p:spPr>
      </p:pic>
      <p:sp>
        <p:nvSpPr>
          <p:cNvPr id="7" name="Rectangle 6"/>
          <p:cNvSpPr/>
          <p:nvPr/>
        </p:nvSpPr>
        <p:spPr>
          <a:xfrm>
            <a:off x="2679863" y="6399644"/>
            <a:ext cx="8269185" cy="369332"/>
          </a:xfrm>
          <a:prstGeom prst="rect">
            <a:avLst/>
          </a:prstGeom>
        </p:spPr>
        <p:txBody>
          <a:bodyPr wrap="square">
            <a:spAutoFit/>
          </a:bodyPr>
          <a:lstStyle/>
          <a:p>
            <a:r>
              <a:rPr lang="en-US" dirty="0">
                <a:solidFill>
                  <a:schemeClr val="bg1"/>
                </a:solidFill>
              </a:rPr>
              <a:t>https://www.nationsreportcard.gov/dashboards/achievement_gaps.aspx</a:t>
            </a:r>
          </a:p>
        </p:txBody>
      </p:sp>
    </p:spTree>
    <p:extLst>
      <p:ext uri="{BB962C8B-B14F-4D97-AF65-F5344CB8AC3E}">
        <p14:creationId xmlns:p14="http://schemas.microsoft.com/office/powerpoint/2010/main" val="1357414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Opportunity gaps – Hispanic and White students</a:t>
            </a:r>
            <a:endParaRPr lang="en-US" dirty="0"/>
          </a:p>
        </p:txBody>
      </p:sp>
      <p:sp>
        <p:nvSpPr>
          <p:cNvPr id="4" name="Slide Number Placeholder 3"/>
          <p:cNvSpPr>
            <a:spLocks noGrp="1"/>
          </p:cNvSpPr>
          <p:nvPr>
            <p:ph type="sldNum" sz="quarter" idx="12"/>
          </p:nvPr>
        </p:nvSpPr>
        <p:spPr/>
        <p:txBody>
          <a:bodyPr/>
          <a:lstStyle/>
          <a:p>
            <a:fld id="{B8DC1D7E-9AAF-4F37-B811-C90585440BD1}" type="slidenum">
              <a:rPr lang="en-US" smtClean="0"/>
              <a:pPr/>
              <a:t>6</a:t>
            </a:fld>
            <a:endParaRPr lang="en-US" dirty="0"/>
          </a:p>
        </p:txBody>
      </p:sp>
      <p:pic>
        <p:nvPicPr>
          <p:cNvPr id="7" name="Content Placeholder 6"/>
          <p:cNvPicPr>
            <a:picLocks noGrp="1" noChangeAspect="1"/>
          </p:cNvPicPr>
          <p:nvPr>
            <p:ph idx="1"/>
          </p:nvPr>
        </p:nvPicPr>
        <p:blipFill>
          <a:blip r:embed="rId2"/>
          <a:stretch>
            <a:fillRect/>
          </a:stretch>
        </p:blipFill>
        <p:spPr>
          <a:xfrm>
            <a:off x="114758" y="1801009"/>
            <a:ext cx="5390369" cy="3602265"/>
          </a:xfrm>
          <a:prstGeom prst="rect">
            <a:avLst/>
          </a:prstGeom>
        </p:spPr>
      </p:pic>
      <p:pic>
        <p:nvPicPr>
          <p:cNvPr id="8" name="Picture 7"/>
          <p:cNvPicPr>
            <a:picLocks noChangeAspect="1"/>
          </p:cNvPicPr>
          <p:nvPr/>
        </p:nvPicPr>
        <p:blipFill>
          <a:blip r:embed="rId3"/>
          <a:stretch>
            <a:fillRect/>
          </a:stretch>
        </p:blipFill>
        <p:spPr>
          <a:xfrm>
            <a:off x="5868802" y="1801008"/>
            <a:ext cx="5520612" cy="3602265"/>
          </a:xfrm>
          <a:prstGeom prst="rect">
            <a:avLst/>
          </a:prstGeom>
        </p:spPr>
      </p:pic>
      <p:sp>
        <p:nvSpPr>
          <p:cNvPr id="9" name="Rectangle 8"/>
          <p:cNvSpPr/>
          <p:nvPr/>
        </p:nvSpPr>
        <p:spPr>
          <a:xfrm>
            <a:off x="2679863" y="6399644"/>
            <a:ext cx="8269185" cy="369332"/>
          </a:xfrm>
          <a:prstGeom prst="rect">
            <a:avLst/>
          </a:prstGeom>
        </p:spPr>
        <p:txBody>
          <a:bodyPr wrap="square">
            <a:spAutoFit/>
          </a:bodyPr>
          <a:lstStyle/>
          <a:p>
            <a:r>
              <a:rPr lang="en-US" dirty="0">
                <a:solidFill>
                  <a:schemeClr val="bg1"/>
                </a:solidFill>
              </a:rPr>
              <a:t>https://www.nationsreportcard.gov/dashboards/achievement_gaps.aspx</a:t>
            </a:r>
          </a:p>
        </p:txBody>
      </p:sp>
    </p:spTree>
    <p:extLst>
      <p:ext uri="{BB962C8B-B14F-4D97-AF65-F5344CB8AC3E}">
        <p14:creationId xmlns:p14="http://schemas.microsoft.com/office/powerpoint/2010/main" val="2602101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p:cNvSpPr>
            <a:spLocks noGrp="1"/>
          </p:cNvSpPr>
          <p:nvPr>
            <p:ph type="title"/>
          </p:nvPr>
        </p:nvSpPr>
        <p:spPr/>
        <p:txBody>
          <a:bodyPr>
            <a:normAutofit/>
          </a:bodyPr>
          <a:lstStyle/>
          <a:p>
            <a:r>
              <a:rPr lang="en-US" sz="4800" dirty="0" smtClean="0">
                <a:solidFill>
                  <a:schemeClr val="tx2"/>
                </a:solidFill>
              </a:rPr>
              <a:t>Where do we stand as a state?</a:t>
            </a:r>
            <a:endParaRPr lang="en-US" sz="4800" dirty="0">
              <a:solidFill>
                <a:schemeClr val="tx2"/>
              </a:solidFill>
            </a:endParaRPr>
          </a:p>
        </p:txBody>
      </p:sp>
      <p:sp>
        <p:nvSpPr>
          <p:cNvPr id="5" name="Slide Number Placeholder 4"/>
          <p:cNvSpPr>
            <a:spLocks noGrp="1"/>
          </p:cNvSpPr>
          <p:nvPr>
            <p:ph type="sldNum" sz="quarter" idx="12"/>
          </p:nvPr>
        </p:nvSpPr>
        <p:spPr/>
        <p:txBody>
          <a:bodyPr/>
          <a:lstStyle/>
          <a:p>
            <a:fld id="{C2ADE497-C104-4911-981E-73FFE3BDFBCE}" type="slidenum">
              <a:rPr lang="en-US" smtClean="0"/>
              <a:pPr/>
              <a:t>7</a:t>
            </a:fld>
            <a:endParaRPr lang="en-US" dirty="0"/>
          </a:p>
        </p:txBody>
      </p:sp>
      <p:grpSp>
        <p:nvGrpSpPr>
          <p:cNvPr id="6" name="Group 5"/>
          <p:cNvGrpSpPr/>
          <p:nvPr/>
        </p:nvGrpSpPr>
        <p:grpSpPr>
          <a:xfrm>
            <a:off x="1946075" y="3834503"/>
            <a:ext cx="10169725" cy="1077218"/>
            <a:chOff x="404037" y="210144"/>
            <a:chExt cx="11042075" cy="1077218"/>
          </a:xfrm>
        </p:grpSpPr>
        <p:grpSp>
          <p:nvGrpSpPr>
            <p:cNvPr id="7" name="Group 6"/>
            <p:cNvGrpSpPr/>
            <p:nvPr/>
          </p:nvGrpSpPr>
          <p:grpSpPr>
            <a:xfrm>
              <a:off x="404037" y="287088"/>
              <a:ext cx="1424764" cy="923330"/>
              <a:chOff x="404037" y="287088"/>
              <a:chExt cx="1424764" cy="923330"/>
            </a:xfrm>
          </p:grpSpPr>
          <p:sp>
            <p:nvSpPr>
              <p:cNvPr id="9" name="TextBox 8"/>
              <p:cNvSpPr txBox="1"/>
              <p:nvPr/>
            </p:nvSpPr>
            <p:spPr>
              <a:xfrm>
                <a:off x="404037" y="287088"/>
                <a:ext cx="1424763" cy="923330"/>
              </a:xfrm>
              <a:prstGeom prst="rect">
                <a:avLst/>
              </a:prstGeom>
              <a:solidFill>
                <a:srgbClr val="FF0000">
                  <a:alpha val="10000"/>
                </a:srgbClr>
              </a:solidFill>
            </p:spPr>
            <p:txBody>
              <a:bodyPr wrap="square" rtlCol="0">
                <a:spAutoFit/>
              </a:bodyPr>
              <a:lstStyle/>
              <a:p>
                <a:r>
                  <a:rPr lang="en-US" sz="5400" b="1" dirty="0" smtClean="0">
                    <a:solidFill>
                      <a:schemeClr val="accent3"/>
                    </a:solidFill>
                  </a:rPr>
                  <a:t>45</a:t>
                </a:r>
                <a:r>
                  <a:rPr lang="en-US" sz="4000" b="1" dirty="0" smtClean="0">
                    <a:solidFill>
                      <a:schemeClr val="accent3"/>
                    </a:solidFill>
                  </a:rPr>
                  <a:t>%</a:t>
                </a:r>
                <a:endParaRPr lang="en-US" sz="4000" dirty="0">
                  <a:solidFill>
                    <a:schemeClr val="accent3"/>
                  </a:solidFill>
                </a:endParaRPr>
              </a:p>
            </p:txBody>
          </p:sp>
          <p:cxnSp>
            <p:nvCxnSpPr>
              <p:cNvPr id="11" name="Straight Connector 10"/>
              <p:cNvCxnSpPr/>
              <p:nvPr/>
            </p:nvCxnSpPr>
            <p:spPr>
              <a:xfrm flipV="1">
                <a:off x="1828800" y="292545"/>
                <a:ext cx="1" cy="917873"/>
              </a:xfrm>
              <a:prstGeom prst="line">
                <a:avLst/>
              </a:prstGeom>
            </p:spPr>
            <p:style>
              <a:lnRef idx="1">
                <a:schemeClr val="accent4"/>
              </a:lnRef>
              <a:fillRef idx="0">
                <a:schemeClr val="accent4"/>
              </a:fillRef>
              <a:effectRef idx="0">
                <a:schemeClr val="accent4"/>
              </a:effectRef>
              <a:fontRef idx="minor">
                <a:schemeClr val="tx1"/>
              </a:fontRef>
            </p:style>
          </p:cxnSp>
        </p:grpSp>
        <p:sp>
          <p:nvSpPr>
            <p:cNvPr id="8" name="TextBox 7"/>
            <p:cNvSpPr txBox="1"/>
            <p:nvPr/>
          </p:nvSpPr>
          <p:spPr>
            <a:xfrm>
              <a:off x="1828799" y="210144"/>
              <a:ext cx="9617313" cy="1077218"/>
            </a:xfrm>
            <a:prstGeom prst="rect">
              <a:avLst/>
            </a:prstGeom>
            <a:noFill/>
          </p:spPr>
          <p:txBody>
            <a:bodyPr wrap="square" rtlCol="0">
              <a:spAutoFit/>
            </a:bodyPr>
            <a:lstStyle/>
            <a:p>
              <a:r>
                <a:rPr lang="en-US" sz="3200" b="1" dirty="0" smtClean="0">
                  <a:solidFill>
                    <a:schemeClr val="tx2"/>
                  </a:solidFill>
                </a:rPr>
                <a:t>  </a:t>
              </a:r>
              <a:r>
                <a:rPr lang="en-US" sz="3200" b="1" dirty="0" smtClean="0"/>
                <a:t>9</a:t>
              </a:r>
              <a:r>
                <a:rPr lang="en-US" sz="3200" b="1" baseline="30000" dirty="0" smtClean="0"/>
                <a:t>th</a:t>
              </a:r>
              <a:r>
                <a:rPr lang="en-US" sz="3200" b="1" dirty="0" smtClean="0"/>
                <a:t> graders who go on to earn a </a:t>
              </a:r>
            </a:p>
            <a:p>
              <a:r>
                <a:rPr lang="en-US" sz="3200" b="1" dirty="0" smtClean="0"/>
                <a:t>  college degree or professional certification</a:t>
              </a:r>
              <a:endParaRPr lang="en-US" sz="3200" b="1" dirty="0"/>
            </a:p>
          </p:txBody>
        </p:sp>
      </p:grpSp>
      <p:grpSp>
        <p:nvGrpSpPr>
          <p:cNvPr id="13" name="Group 12"/>
          <p:cNvGrpSpPr/>
          <p:nvPr/>
        </p:nvGrpSpPr>
        <p:grpSpPr>
          <a:xfrm>
            <a:off x="1946076" y="5198703"/>
            <a:ext cx="10169726" cy="923330"/>
            <a:chOff x="404037" y="287088"/>
            <a:chExt cx="11042076" cy="923330"/>
          </a:xfrm>
        </p:grpSpPr>
        <p:grpSp>
          <p:nvGrpSpPr>
            <p:cNvPr id="14" name="Group 13"/>
            <p:cNvGrpSpPr/>
            <p:nvPr/>
          </p:nvGrpSpPr>
          <p:grpSpPr>
            <a:xfrm>
              <a:off x="404037" y="287088"/>
              <a:ext cx="1424764" cy="923330"/>
              <a:chOff x="404037" y="287088"/>
              <a:chExt cx="1424764" cy="923330"/>
            </a:xfrm>
          </p:grpSpPr>
          <p:sp>
            <p:nvSpPr>
              <p:cNvPr id="16" name="TextBox 15"/>
              <p:cNvSpPr txBox="1"/>
              <p:nvPr/>
            </p:nvSpPr>
            <p:spPr>
              <a:xfrm>
                <a:off x="404037" y="287088"/>
                <a:ext cx="1424763" cy="923330"/>
              </a:xfrm>
              <a:prstGeom prst="rect">
                <a:avLst/>
              </a:prstGeom>
              <a:solidFill>
                <a:srgbClr val="FF0000">
                  <a:alpha val="10000"/>
                </a:srgbClr>
              </a:solidFill>
            </p:spPr>
            <p:txBody>
              <a:bodyPr wrap="square" rtlCol="0">
                <a:spAutoFit/>
              </a:bodyPr>
              <a:lstStyle>
                <a:defPPr>
                  <a:defRPr lang="en-US"/>
                </a:defPPr>
                <a:lvl1pPr>
                  <a:defRPr sz="5400" b="1">
                    <a:solidFill>
                      <a:schemeClr val="accent3"/>
                    </a:solidFill>
                  </a:defRPr>
                </a:lvl1pPr>
              </a:lstStyle>
              <a:p>
                <a:r>
                  <a:rPr lang="en-US" dirty="0" smtClean="0"/>
                  <a:t>49</a:t>
                </a:r>
                <a:r>
                  <a:rPr lang="en-US" sz="4000" dirty="0" smtClean="0"/>
                  <a:t>%</a:t>
                </a:r>
                <a:endParaRPr lang="en-US" dirty="0"/>
              </a:p>
            </p:txBody>
          </p:sp>
          <p:cxnSp>
            <p:nvCxnSpPr>
              <p:cNvPr id="18" name="Straight Connector 17"/>
              <p:cNvCxnSpPr/>
              <p:nvPr/>
            </p:nvCxnSpPr>
            <p:spPr>
              <a:xfrm flipV="1">
                <a:off x="1828800" y="292545"/>
                <a:ext cx="1" cy="917873"/>
              </a:xfrm>
              <a:prstGeom prst="line">
                <a:avLst/>
              </a:prstGeom>
            </p:spPr>
            <p:style>
              <a:lnRef idx="1">
                <a:schemeClr val="accent4"/>
              </a:lnRef>
              <a:fillRef idx="0">
                <a:schemeClr val="accent4"/>
              </a:fillRef>
              <a:effectRef idx="0">
                <a:schemeClr val="accent4"/>
              </a:effectRef>
              <a:fontRef idx="minor">
                <a:schemeClr val="tx1"/>
              </a:fontRef>
            </p:style>
          </p:cxnSp>
        </p:grpSp>
        <p:sp>
          <p:nvSpPr>
            <p:cNvPr id="15" name="TextBox 14"/>
            <p:cNvSpPr txBox="1"/>
            <p:nvPr/>
          </p:nvSpPr>
          <p:spPr>
            <a:xfrm>
              <a:off x="1828800" y="540827"/>
              <a:ext cx="9617313" cy="584775"/>
            </a:xfrm>
            <a:prstGeom prst="rect">
              <a:avLst/>
            </a:prstGeom>
            <a:noFill/>
          </p:spPr>
          <p:txBody>
            <a:bodyPr wrap="square" rtlCol="0">
              <a:spAutoFit/>
            </a:bodyPr>
            <a:lstStyle/>
            <a:p>
              <a:r>
                <a:rPr lang="en-US" sz="3200" b="1" dirty="0" smtClean="0"/>
                <a:t>  MA Students doing math at grade level</a:t>
              </a:r>
              <a:endParaRPr lang="en-US" sz="3200" dirty="0"/>
            </a:p>
          </p:txBody>
        </p:sp>
      </p:grpSp>
      <p:grpSp>
        <p:nvGrpSpPr>
          <p:cNvPr id="47" name="Group 46"/>
          <p:cNvGrpSpPr/>
          <p:nvPr/>
        </p:nvGrpSpPr>
        <p:grpSpPr>
          <a:xfrm>
            <a:off x="1946075" y="1253363"/>
            <a:ext cx="10169726" cy="923330"/>
            <a:chOff x="404037" y="287088"/>
            <a:chExt cx="11042076" cy="923330"/>
          </a:xfrm>
        </p:grpSpPr>
        <p:grpSp>
          <p:nvGrpSpPr>
            <p:cNvPr id="48" name="Group 47"/>
            <p:cNvGrpSpPr/>
            <p:nvPr/>
          </p:nvGrpSpPr>
          <p:grpSpPr>
            <a:xfrm>
              <a:off x="404037" y="287088"/>
              <a:ext cx="1424764" cy="923330"/>
              <a:chOff x="404037" y="287088"/>
              <a:chExt cx="1424764" cy="923330"/>
            </a:xfrm>
          </p:grpSpPr>
          <p:sp>
            <p:nvSpPr>
              <p:cNvPr id="50" name="TextBox 49"/>
              <p:cNvSpPr txBox="1"/>
              <p:nvPr/>
            </p:nvSpPr>
            <p:spPr>
              <a:xfrm>
                <a:off x="404037" y="287088"/>
                <a:ext cx="1424763" cy="923330"/>
              </a:xfrm>
              <a:prstGeom prst="rect">
                <a:avLst/>
              </a:prstGeom>
              <a:solidFill>
                <a:srgbClr val="FF0000">
                  <a:alpha val="10000"/>
                </a:srgbClr>
              </a:solidFill>
            </p:spPr>
            <p:txBody>
              <a:bodyPr wrap="square" rtlCol="0">
                <a:spAutoFit/>
              </a:bodyPr>
              <a:lstStyle>
                <a:defPPr>
                  <a:defRPr lang="en-US"/>
                </a:defPPr>
                <a:lvl1pPr>
                  <a:defRPr sz="5400" b="1">
                    <a:solidFill>
                      <a:schemeClr val="accent3"/>
                    </a:solidFill>
                  </a:defRPr>
                </a:lvl1pPr>
              </a:lstStyle>
              <a:p>
                <a:r>
                  <a:rPr lang="en-US" dirty="0" smtClean="0"/>
                  <a:t>75</a:t>
                </a:r>
                <a:r>
                  <a:rPr lang="en-US" sz="4000" dirty="0" smtClean="0"/>
                  <a:t>%</a:t>
                </a:r>
                <a:endParaRPr lang="en-US" dirty="0"/>
              </a:p>
            </p:txBody>
          </p:sp>
          <p:cxnSp>
            <p:nvCxnSpPr>
              <p:cNvPr id="52" name="Straight Connector 51"/>
              <p:cNvCxnSpPr/>
              <p:nvPr/>
            </p:nvCxnSpPr>
            <p:spPr>
              <a:xfrm flipV="1">
                <a:off x="1828800" y="292545"/>
                <a:ext cx="1" cy="917873"/>
              </a:xfrm>
              <a:prstGeom prst="line">
                <a:avLst/>
              </a:prstGeom>
            </p:spPr>
            <p:style>
              <a:lnRef idx="1">
                <a:schemeClr val="accent4"/>
              </a:lnRef>
              <a:fillRef idx="0">
                <a:schemeClr val="accent4"/>
              </a:fillRef>
              <a:effectRef idx="0">
                <a:schemeClr val="accent4"/>
              </a:effectRef>
              <a:fontRef idx="minor">
                <a:schemeClr val="tx1"/>
              </a:fontRef>
            </p:style>
          </p:cxnSp>
        </p:grpSp>
        <p:sp>
          <p:nvSpPr>
            <p:cNvPr id="49" name="TextBox 48"/>
            <p:cNvSpPr txBox="1"/>
            <p:nvPr/>
          </p:nvSpPr>
          <p:spPr>
            <a:xfrm>
              <a:off x="1828800" y="540827"/>
              <a:ext cx="9617313" cy="584775"/>
            </a:xfrm>
            <a:prstGeom prst="rect">
              <a:avLst/>
            </a:prstGeom>
            <a:noFill/>
          </p:spPr>
          <p:txBody>
            <a:bodyPr wrap="square" rtlCol="0">
              <a:spAutoFit/>
            </a:bodyPr>
            <a:lstStyle/>
            <a:p>
              <a:r>
                <a:rPr lang="en-US" sz="3200" b="1" dirty="0" smtClean="0">
                  <a:solidFill>
                    <a:schemeClr val="tx2"/>
                  </a:solidFill>
                </a:rPr>
                <a:t>  </a:t>
              </a:r>
              <a:r>
                <a:rPr lang="en-US" sz="3200" b="1" dirty="0" smtClean="0"/>
                <a:t>MA employers report difficulty filling jobs</a:t>
              </a:r>
              <a:endParaRPr lang="en-US" sz="3200" dirty="0"/>
            </a:p>
          </p:txBody>
        </p:sp>
      </p:grpSp>
      <p:grpSp>
        <p:nvGrpSpPr>
          <p:cNvPr id="19" name="Group 18"/>
          <p:cNvGrpSpPr/>
          <p:nvPr/>
        </p:nvGrpSpPr>
        <p:grpSpPr>
          <a:xfrm>
            <a:off x="1946075" y="2540619"/>
            <a:ext cx="10169726" cy="1077218"/>
            <a:chOff x="404037" y="246432"/>
            <a:chExt cx="11042076" cy="1077218"/>
          </a:xfrm>
        </p:grpSpPr>
        <p:grpSp>
          <p:nvGrpSpPr>
            <p:cNvPr id="20" name="Group 19"/>
            <p:cNvGrpSpPr/>
            <p:nvPr/>
          </p:nvGrpSpPr>
          <p:grpSpPr>
            <a:xfrm>
              <a:off x="404037" y="287088"/>
              <a:ext cx="1424764" cy="923330"/>
              <a:chOff x="404037" y="287088"/>
              <a:chExt cx="1424764" cy="923330"/>
            </a:xfrm>
          </p:grpSpPr>
          <p:sp>
            <p:nvSpPr>
              <p:cNvPr id="22" name="TextBox 21"/>
              <p:cNvSpPr txBox="1"/>
              <p:nvPr/>
            </p:nvSpPr>
            <p:spPr>
              <a:xfrm>
                <a:off x="404037" y="287088"/>
                <a:ext cx="1424763" cy="923330"/>
              </a:xfrm>
              <a:prstGeom prst="rect">
                <a:avLst/>
              </a:prstGeom>
              <a:solidFill>
                <a:srgbClr val="FF0000">
                  <a:alpha val="10000"/>
                </a:srgbClr>
              </a:solidFill>
            </p:spPr>
            <p:txBody>
              <a:bodyPr wrap="square" rtlCol="0">
                <a:spAutoFit/>
              </a:bodyPr>
              <a:lstStyle>
                <a:defPPr>
                  <a:defRPr lang="en-US"/>
                </a:defPPr>
                <a:lvl1pPr>
                  <a:defRPr sz="5400" b="1">
                    <a:solidFill>
                      <a:schemeClr val="accent3"/>
                    </a:solidFill>
                  </a:defRPr>
                </a:lvl1pPr>
              </a:lstStyle>
              <a:p>
                <a:r>
                  <a:rPr lang="en-US" dirty="0" smtClean="0"/>
                  <a:t>72</a:t>
                </a:r>
                <a:r>
                  <a:rPr lang="en-US" sz="4000" dirty="0" smtClean="0"/>
                  <a:t>%</a:t>
                </a:r>
                <a:endParaRPr lang="en-US" dirty="0"/>
              </a:p>
            </p:txBody>
          </p:sp>
          <p:cxnSp>
            <p:nvCxnSpPr>
              <p:cNvPr id="23" name="Straight Connector 22"/>
              <p:cNvCxnSpPr/>
              <p:nvPr/>
            </p:nvCxnSpPr>
            <p:spPr>
              <a:xfrm flipV="1">
                <a:off x="1828800" y="292545"/>
                <a:ext cx="1" cy="917873"/>
              </a:xfrm>
              <a:prstGeom prst="line">
                <a:avLst/>
              </a:prstGeom>
            </p:spPr>
            <p:style>
              <a:lnRef idx="1">
                <a:schemeClr val="accent4"/>
              </a:lnRef>
              <a:fillRef idx="0">
                <a:schemeClr val="accent4"/>
              </a:fillRef>
              <a:effectRef idx="0">
                <a:schemeClr val="accent4"/>
              </a:effectRef>
              <a:fontRef idx="minor">
                <a:schemeClr val="tx1"/>
              </a:fontRef>
            </p:style>
          </p:cxnSp>
        </p:grpSp>
        <p:sp>
          <p:nvSpPr>
            <p:cNvPr id="21" name="TextBox 20"/>
            <p:cNvSpPr txBox="1"/>
            <p:nvPr/>
          </p:nvSpPr>
          <p:spPr>
            <a:xfrm>
              <a:off x="2076546" y="246432"/>
              <a:ext cx="9369567" cy="1077218"/>
            </a:xfrm>
            <a:prstGeom prst="rect">
              <a:avLst/>
            </a:prstGeom>
            <a:noFill/>
          </p:spPr>
          <p:txBody>
            <a:bodyPr wrap="square" rtlCol="0">
              <a:spAutoFit/>
            </a:bodyPr>
            <a:lstStyle/>
            <a:p>
              <a:r>
                <a:rPr lang="en-US" sz="3200" b="1" dirty="0" smtClean="0"/>
                <a:t>MA jobs estimated to require a college degree or career certificate</a:t>
              </a:r>
              <a:endParaRPr lang="en-US" sz="3200" dirty="0"/>
            </a:p>
          </p:txBody>
        </p:sp>
      </p:grpSp>
    </p:spTree>
    <p:extLst>
      <p:ext uri="{BB962C8B-B14F-4D97-AF65-F5344CB8AC3E}">
        <p14:creationId xmlns:p14="http://schemas.microsoft.com/office/powerpoint/2010/main" val="1546850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72" y="335213"/>
            <a:ext cx="10560742" cy="656560"/>
          </a:xfrm>
        </p:spPr>
        <p:txBody>
          <a:bodyPr/>
          <a:lstStyle/>
          <a:p>
            <a:r>
              <a:rPr lang="en-US" dirty="0" smtClean="0"/>
              <a:t>Actionable Recommendations:</a:t>
            </a:r>
            <a:endParaRPr lang="en-US" dirty="0"/>
          </a:p>
        </p:txBody>
      </p:sp>
      <p:sp>
        <p:nvSpPr>
          <p:cNvPr id="3" name="Content Placeholder 2"/>
          <p:cNvSpPr>
            <a:spLocks noGrp="1"/>
          </p:cNvSpPr>
          <p:nvPr>
            <p:ph idx="1"/>
          </p:nvPr>
        </p:nvSpPr>
        <p:spPr>
          <a:xfrm>
            <a:off x="534572" y="935502"/>
            <a:ext cx="10911541" cy="4945532"/>
          </a:xfrm>
        </p:spPr>
        <p:txBody>
          <a:bodyPr/>
          <a:lstStyle/>
          <a:p>
            <a:endParaRPr lang="en-US" sz="1800" dirty="0"/>
          </a:p>
          <a:p>
            <a:endParaRPr lang="en-US" sz="2000" dirty="0" smtClean="0"/>
          </a:p>
          <a:p>
            <a:endParaRPr lang="en-US" sz="2000" dirty="0" smtClean="0"/>
          </a:p>
          <a:p>
            <a:r>
              <a:rPr lang="en-US" sz="2000" dirty="0" smtClean="0"/>
              <a:t>Preparing for the Future of Work with Education Improvements, Investments and Innovation</a:t>
            </a:r>
          </a:p>
          <a:p>
            <a:r>
              <a:rPr lang="en-US" sz="2000" dirty="0" smtClean="0"/>
              <a:t>1) </a:t>
            </a:r>
            <a:r>
              <a:rPr lang="en-US" sz="1800" dirty="0" smtClean="0"/>
              <a:t>Recover Learning Lost during Pandemic and Accelerate Scaling Up of Best Practices to Close Gaps</a:t>
            </a:r>
            <a:endParaRPr lang="en-US" sz="1800" dirty="0"/>
          </a:p>
          <a:p>
            <a:r>
              <a:rPr lang="en-US" sz="1800" dirty="0"/>
              <a:t>2</a:t>
            </a:r>
            <a:r>
              <a:rPr lang="en-US" sz="1800" dirty="0" smtClean="0"/>
              <a:t>) Pathways for All Students</a:t>
            </a:r>
          </a:p>
          <a:p>
            <a:r>
              <a:rPr lang="en-US" sz="1800" dirty="0"/>
              <a:t>3</a:t>
            </a:r>
            <a:r>
              <a:rPr lang="en-US" sz="1800" dirty="0" smtClean="0"/>
              <a:t>) Acquisition of Durable Skills</a:t>
            </a:r>
          </a:p>
          <a:p>
            <a:r>
              <a:rPr lang="en-US" sz="1800" dirty="0"/>
              <a:t>4</a:t>
            </a:r>
            <a:r>
              <a:rPr lang="en-US" sz="1800" dirty="0" smtClean="0"/>
              <a:t>) Expansion of Computer Science Instruction/Closing the Digital Divide</a:t>
            </a:r>
          </a:p>
          <a:p>
            <a:r>
              <a:rPr lang="en-US" sz="1800" dirty="0" smtClean="0"/>
              <a:t>5) Innovative Instructional Delivery/Personalized Learning</a:t>
            </a:r>
            <a:endParaRPr lang="en-US" sz="1800" dirty="0"/>
          </a:p>
          <a:p>
            <a:r>
              <a:rPr lang="en-US" sz="1800" dirty="0" smtClean="0"/>
              <a:t>6) Ensuring Curriculum Alignment</a:t>
            </a:r>
          </a:p>
          <a:p>
            <a:r>
              <a:rPr lang="en-US" sz="1800" dirty="0"/>
              <a:t>7</a:t>
            </a:r>
            <a:r>
              <a:rPr lang="en-US" sz="1800" dirty="0" smtClean="0"/>
              <a:t>) Using Federal Relief Dollars Strategically</a:t>
            </a:r>
          </a:p>
          <a:p>
            <a:endParaRPr lang="en-US" sz="1800" dirty="0" smtClean="0"/>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B8DC1D7E-9AAF-4F37-B811-C90585440BD1}" type="slidenum">
              <a:rPr lang="en-US" smtClean="0"/>
              <a:pPr/>
              <a:t>8</a:t>
            </a:fld>
            <a:endParaRPr lang="en-US" dirty="0"/>
          </a:p>
        </p:txBody>
      </p:sp>
    </p:spTree>
    <p:extLst>
      <p:ext uri="{BB962C8B-B14F-4D97-AF65-F5344CB8AC3E}">
        <p14:creationId xmlns:p14="http://schemas.microsoft.com/office/powerpoint/2010/main" val="51007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C1D7E-9AAF-4F37-B811-C90585440BD1}" type="slidenum">
              <a:rPr lang="en-US" smtClean="0"/>
              <a:pPr/>
              <a:t>9</a:t>
            </a:fld>
            <a:endParaRPr lang="en-US" dirty="0"/>
          </a:p>
        </p:txBody>
      </p:sp>
      <p:sp>
        <p:nvSpPr>
          <p:cNvPr id="5" name="Title 4"/>
          <p:cNvSpPr>
            <a:spLocks noGrp="1"/>
          </p:cNvSpPr>
          <p:nvPr>
            <p:ph type="title"/>
          </p:nvPr>
        </p:nvSpPr>
        <p:spPr>
          <a:xfrm>
            <a:off x="885371" y="627067"/>
            <a:ext cx="10560742" cy="963132"/>
          </a:xfrm>
        </p:spPr>
        <p:txBody>
          <a:bodyPr>
            <a:normAutofit fontScale="90000"/>
          </a:bodyPr>
          <a:lstStyle/>
          <a:p>
            <a:r>
              <a:rPr lang="en-US" sz="4400" dirty="0" smtClean="0"/>
              <a:t>Estimated impact of the pandemic on students</a:t>
            </a:r>
            <a:endParaRPr lang="en-US" sz="4400" dirty="0"/>
          </a:p>
        </p:txBody>
      </p:sp>
      <p:sp>
        <p:nvSpPr>
          <p:cNvPr id="8" name="Text Placeholder 8"/>
          <p:cNvSpPr txBox="1">
            <a:spLocks/>
          </p:cNvSpPr>
          <p:nvPr/>
        </p:nvSpPr>
        <p:spPr>
          <a:xfrm>
            <a:off x="913701" y="1968784"/>
            <a:ext cx="4937760" cy="4291584"/>
          </a:xfrm>
          <a:prstGeom prst="rect">
            <a:avLst/>
          </a:prstGeom>
        </p:spPr>
        <p:txBody>
          <a:bodyPr vert="horz" lIns="0" tIns="0" rIns="0" bIns="0" rtlCol="0">
            <a:noAutofit/>
          </a:bodyPr>
          <a:lstStyle>
            <a:lvl1pPr marL="115888" indent="0" algn="l" defTabSz="914400" rtl="0" eaLnBrk="1" latinLnBrk="0" hangingPunct="1">
              <a:lnSpc>
                <a:spcPts val="3300"/>
              </a:lnSpc>
              <a:spcBef>
                <a:spcPts val="1200"/>
              </a:spcBef>
              <a:spcAft>
                <a:spcPts val="200"/>
              </a:spcAft>
              <a:buClr>
                <a:schemeClr val="accent1"/>
              </a:buClr>
              <a:buSzPct val="100000"/>
              <a:buFont typeface="Calibri" panose="020F0502020204030204" pitchFamily="34" charset="0"/>
              <a:buNone/>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287338" indent="-171450" algn="l" defTabSz="914400" rtl="0" eaLnBrk="1" latinLnBrk="0" hangingPunct="1">
              <a:lnSpc>
                <a:spcPts val="2500"/>
              </a:lnSpc>
              <a:spcBef>
                <a:spcPts val="400"/>
              </a:spcBef>
              <a:spcAft>
                <a:spcPts val="0"/>
              </a:spcAft>
              <a:buClr>
                <a:schemeClr val="accent1"/>
              </a:buClr>
              <a:buFont typeface="Wingdings" panose="05000000000000000000" pitchFamily="2" charset="2"/>
              <a:buChar char="§"/>
              <a:tabLst/>
              <a:defRPr sz="2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35000" indent="-177800" algn="l" defTabSz="914400" rtl="0" eaLnBrk="1" latinLnBrk="0" hangingPunct="1">
              <a:lnSpc>
                <a:spcPts val="2400"/>
              </a:lnSpc>
              <a:spcBef>
                <a:spcPts val="400"/>
              </a:spcBef>
              <a:spcAft>
                <a:spcPts val="0"/>
              </a:spcAft>
              <a:buClr>
                <a:schemeClr val="accent1"/>
              </a:buClr>
              <a:buFont typeface="Calibri" pitchFamily="34" charset="0"/>
              <a:buChar char="◦"/>
              <a:tabLst/>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30288" indent="-23177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255713" indent="-2254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4000" dirty="0" smtClean="0"/>
          </a:p>
          <a:p>
            <a:r>
              <a:rPr lang="en-US" sz="5400" b="1" dirty="0" smtClean="0">
                <a:solidFill>
                  <a:schemeClr val="accent4">
                    <a:lumMod val="75000"/>
                  </a:schemeClr>
                </a:solidFill>
              </a:rPr>
              <a:t>6 – 9 months</a:t>
            </a:r>
          </a:p>
          <a:p>
            <a:r>
              <a:rPr lang="en-US" sz="3200" i="1" dirty="0" smtClean="0">
                <a:solidFill>
                  <a:schemeClr val="accent1">
                    <a:lumMod val="75000"/>
                  </a:schemeClr>
                </a:solidFill>
              </a:rPr>
              <a:t>potential learning loss due to poor remote learning*</a:t>
            </a:r>
            <a:endParaRPr lang="en-US" sz="3200" i="1" dirty="0">
              <a:solidFill>
                <a:schemeClr val="accent1">
                  <a:lumMod val="75000"/>
                </a:schemeClr>
              </a:solidFill>
            </a:endParaRPr>
          </a:p>
        </p:txBody>
      </p:sp>
      <p:sp>
        <p:nvSpPr>
          <p:cNvPr id="9" name="Text Placeholder 9"/>
          <p:cNvSpPr txBox="1">
            <a:spLocks/>
          </p:cNvSpPr>
          <p:nvPr/>
        </p:nvSpPr>
        <p:spPr>
          <a:xfrm>
            <a:off x="6876140" y="1968784"/>
            <a:ext cx="4937760" cy="4291584"/>
          </a:xfrm>
          <a:prstGeom prst="rect">
            <a:avLst/>
          </a:prstGeom>
        </p:spPr>
        <p:txBody>
          <a:bodyPr anchor="t"/>
          <a:lstStyle>
            <a:lvl1pPr marL="115888" indent="0" algn="l" defTabSz="914400" rtl="0" eaLnBrk="1" latinLnBrk="0" hangingPunct="1">
              <a:lnSpc>
                <a:spcPts val="3300"/>
              </a:lnSpc>
              <a:spcBef>
                <a:spcPts val="1200"/>
              </a:spcBef>
              <a:spcAft>
                <a:spcPts val="200"/>
              </a:spcAft>
              <a:buClr>
                <a:schemeClr val="accent1"/>
              </a:buClr>
              <a:buSzPct val="100000"/>
              <a:buFont typeface="Calibri" panose="020F0502020204030204" pitchFamily="34" charset="0"/>
              <a:buNone/>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287338" indent="-171450" algn="l" defTabSz="914400" rtl="0" eaLnBrk="1" latinLnBrk="0" hangingPunct="1">
              <a:lnSpc>
                <a:spcPts val="2500"/>
              </a:lnSpc>
              <a:spcBef>
                <a:spcPts val="400"/>
              </a:spcBef>
              <a:spcAft>
                <a:spcPts val="0"/>
              </a:spcAft>
              <a:buClr>
                <a:schemeClr val="accent1"/>
              </a:buClr>
              <a:buFont typeface="Wingdings" panose="05000000000000000000" pitchFamily="2" charset="2"/>
              <a:buChar char="§"/>
              <a:tabLst/>
              <a:defRPr sz="2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35000" indent="-177800" algn="l" defTabSz="914400" rtl="0" eaLnBrk="1" latinLnBrk="0" hangingPunct="1">
              <a:lnSpc>
                <a:spcPts val="2400"/>
              </a:lnSpc>
              <a:spcBef>
                <a:spcPts val="400"/>
              </a:spcBef>
              <a:spcAft>
                <a:spcPts val="0"/>
              </a:spcAft>
              <a:buClr>
                <a:schemeClr val="accent1"/>
              </a:buClr>
              <a:buFont typeface="Calibri" pitchFamily="34" charset="0"/>
              <a:buChar char="◦"/>
              <a:tabLst/>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30288" indent="-23177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255713" indent="-2254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342900">
              <a:buSzPts val="1800"/>
            </a:pPr>
            <a:endParaRPr lang="en-US" sz="4000" dirty="0" smtClean="0"/>
          </a:p>
          <a:p>
            <a:pPr indent="-342900">
              <a:buSzPts val="1800"/>
            </a:pPr>
            <a:r>
              <a:rPr lang="en-US" sz="5400" b="1" dirty="0" smtClean="0">
                <a:solidFill>
                  <a:schemeClr val="accent4">
                    <a:lumMod val="75000"/>
                  </a:schemeClr>
                </a:solidFill>
              </a:rPr>
              <a:t>1 – 2 years</a:t>
            </a:r>
          </a:p>
          <a:p>
            <a:pPr indent="-342900">
              <a:buSzPts val="1800"/>
            </a:pPr>
            <a:r>
              <a:rPr lang="en-US" sz="3200" i="1" dirty="0" smtClean="0">
                <a:solidFill>
                  <a:schemeClr val="accent1">
                    <a:lumMod val="75000"/>
                  </a:schemeClr>
                </a:solidFill>
              </a:rPr>
              <a:t>potential lost lifetime earnings*</a:t>
            </a:r>
            <a:endParaRPr lang="en-US" sz="3200" i="1" dirty="0">
              <a:solidFill>
                <a:schemeClr val="accent1">
                  <a:lumMod val="75000"/>
                </a:schemeClr>
              </a:solidFill>
            </a:endParaRPr>
          </a:p>
        </p:txBody>
      </p:sp>
      <p:sp>
        <p:nvSpPr>
          <p:cNvPr id="2" name="Rectangle 1"/>
          <p:cNvSpPr/>
          <p:nvPr/>
        </p:nvSpPr>
        <p:spPr>
          <a:xfrm>
            <a:off x="4501663" y="5901777"/>
            <a:ext cx="7690338" cy="307777"/>
          </a:xfrm>
          <a:prstGeom prst="rect">
            <a:avLst/>
          </a:prstGeom>
        </p:spPr>
        <p:txBody>
          <a:bodyPr wrap="square">
            <a:spAutoFit/>
          </a:bodyPr>
          <a:lstStyle/>
          <a:p>
            <a:r>
              <a:rPr lang="en-US" sz="1400" dirty="0" smtClean="0">
                <a:solidFill>
                  <a:schemeClr val="accent1">
                    <a:lumMod val="75000"/>
                  </a:schemeClr>
                </a:solidFill>
                <a:latin typeface="Calibri" panose="020F0502020204030204" pitchFamily="34" charset="0"/>
              </a:rPr>
              <a:t>*McKinsey &amp; Company. 2020. COVID-19 and learning loss – disparities grown and students need help. </a:t>
            </a:r>
          </a:p>
        </p:txBody>
      </p:sp>
    </p:spTree>
    <p:extLst>
      <p:ext uri="{BB962C8B-B14F-4D97-AF65-F5344CB8AC3E}">
        <p14:creationId xmlns:p14="http://schemas.microsoft.com/office/powerpoint/2010/main" val="2362841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_ppt_mbae">
  <a:themeElements>
    <a:clrScheme name="mbae-theme">
      <a:dk1>
        <a:srgbClr val="09375F"/>
      </a:dk1>
      <a:lt1>
        <a:sysClr val="window" lastClr="FFFFFF"/>
      </a:lt1>
      <a:dk2>
        <a:srgbClr val="09375F"/>
      </a:dk2>
      <a:lt2>
        <a:srgbClr val="FFFFFF"/>
      </a:lt2>
      <a:accent1>
        <a:srgbClr val="F6C11D"/>
      </a:accent1>
      <a:accent2>
        <a:srgbClr val="09375F"/>
      </a:accent2>
      <a:accent3>
        <a:srgbClr val="194E91"/>
      </a:accent3>
      <a:accent4>
        <a:srgbClr val="CBD0E7"/>
      </a:accent4>
      <a:accent5>
        <a:srgbClr val="FAD16C"/>
      </a:accent5>
      <a:accent6>
        <a:srgbClr val="A03021"/>
      </a:accent6>
      <a:hlink>
        <a:srgbClr val="76AEF1"/>
      </a:hlink>
      <a:folHlink>
        <a:srgbClr val="F6C11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_ppt_mbae" id="{9B8F7372-E363-495E-A3BD-877EAA029D6F}" vid="{13587C32-222B-40D3-932B-FD60AC37732A}"/>
    </a:ext>
  </a:extLst>
</a:theme>
</file>

<file path=ppt/theme/theme2.xml><?xml version="1.0" encoding="utf-8"?>
<a:theme xmlns:a="http://schemas.openxmlformats.org/drawingml/2006/main" name="1_theme_ppt_mbae">
  <a:themeElements>
    <a:clrScheme name="mbae-theme">
      <a:dk1>
        <a:srgbClr val="09375F"/>
      </a:dk1>
      <a:lt1>
        <a:sysClr val="window" lastClr="FFFFFF"/>
      </a:lt1>
      <a:dk2>
        <a:srgbClr val="09375F"/>
      </a:dk2>
      <a:lt2>
        <a:srgbClr val="FFFFFF"/>
      </a:lt2>
      <a:accent1>
        <a:srgbClr val="F6C11D"/>
      </a:accent1>
      <a:accent2>
        <a:srgbClr val="09375F"/>
      </a:accent2>
      <a:accent3>
        <a:srgbClr val="194E91"/>
      </a:accent3>
      <a:accent4>
        <a:srgbClr val="CBD0E7"/>
      </a:accent4>
      <a:accent5>
        <a:srgbClr val="FAD16C"/>
      </a:accent5>
      <a:accent6>
        <a:srgbClr val="A03021"/>
      </a:accent6>
      <a:hlink>
        <a:srgbClr val="76AEF1"/>
      </a:hlink>
      <a:folHlink>
        <a:srgbClr val="F6C11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_ppt_mbae" id="{A90CED3A-4993-47A7-98CA-E264BCE74864}" vid="{777BC872-D3AD-4EDF-854F-7C7262F5FC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6313</TotalTime>
  <Words>2032</Words>
  <Application>Microsoft Office PowerPoint</Application>
  <PresentationFormat>Widescreen</PresentationFormat>
  <Paragraphs>272</Paragraphs>
  <Slides>24</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宋体</vt:lpstr>
      <vt:lpstr>Arial</vt:lpstr>
      <vt:lpstr>Calibri</vt:lpstr>
      <vt:lpstr>Century Gothic</vt:lpstr>
      <vt:lpstr>等线</vt:lpstr>
      <vt:lpstr>Segoe UI Semibold</vt:lpstr>
      <vt:lpstr>theme_ppt_mbae</vt:lpstr>
      <vt:lpstr>1_theme_ppt_mbae</vt:lpstr>
      <vt:lpstr>A 21st Century Education System in Support of Future Success</vt:lpstr>
      <vt:lpstr>MBAE has a 37 Member Affiliate Network</vt:lpstr>
      <vt:lpstr>PowerPoint Presentation</vt:lpstr>
      <vt:lpstr>Business Leaders Believe That:</vt:lpstr>
      <vt:lpstr>Opportunity gaps – Black and White students</vt:lpstr>
      <vt:lpstr>Opportunity gaps – Hispanic and White students</vt:lpstr>
      <vt:lpstr>Where do we stand as a state?</vt:lpstr>
      <vt:lpstr>Actionable Recommendations:</vt:lpstr>
      <vt:lpstr>Estimated impact of the pandemic on students</vt:lpstr>
      <vt:lpstr>Prioritizing education policy is a critical investment in recovery</vt:lpstr>
      <vt:lpstr>1.Recovery, Acceleration and Scaling Up</vt:lpstr>
      <vt:lpstr>2. Create Pathways for All Students</vt:lpstr>
      <vt:lpstr>Pathways policies</vt:lpstr>
      <vt:lpstr> Expansion of Pathways in Massachusetts </vt:lpstr>
      <vt:lpstr>3. Support Student Acquisition of Durable Skills</vt:lpstr>
      <vt:lpstr>PowerPoint Presentation</vt:lpstr>
      <vt:lpstr>4. Expansion of Computer Science Instruction</vt:lpstr>
      <vt:lpstr>5.Innovative Instruction-Delivery/Personalization</vt:lpstr>
      <vt:lpstr>6. Ensuring Curriculum Alignment</vt:lpstr>
      <vt:lpstr>Alignment of credentials to labor market</vt:lpstr>
      <vt:lpstr>PowerPoint Presentation</vt:lpstr>
      <vt:lpstr>ARPA ESSER Earmarks, State and Districts</vt:lpstr>
      <vt:lpstr>7. Using Federal Relief Funds Strategically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RPF</dc:creator>
  <cp:lastModifiedBy>Ed Lambert</cp:lastModifiedBy>
  <cp:revision>62</cp:revision>
  <dcterms:created xsi:type="dcterms:W3CDTF">2021-08-10T16:51:30Z</dcterms:created>
  <dcterms:modified xsi:type="dcterms:W3CDTF">2021-09-20T20:10:22Z</dcterms:modified>
</cp:coreProperties>
</file>