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0"/>
  </p:notesMasterIdLst>
  <p:sldIdLst>
    <p:sldId id="864" r:id="rId2"/>
    <p:sldId id="269" r:id="rId3"/>
    <p:sldId id="871" r:id="rId4"/>
    <p:sldId id="907" r:id="rId5"/>
    <p:sldId id="3019" r:id="rId6"/>
    <p:sldId id="872" r:id="rId7"/>
    <p:sldId id="873" r:id="rId8"/>
    <p:sldId id="8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88435" autoAdjust="0"/>
  </p:normalViewPr>
  <p:slideViewPr>
    <p:cSldViewPr snapToGrid="0">
      <p:cViewPr varScale="1">
        <p:scale>
          <a:sx n="71" d="100"/>
          <a:sy n="71" d="100"/>
        </p:scale>
        <p:origin x="1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8749A-9BD7-E540-A26C-0BBF146F339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A5832-875E-0341-AA49-69CC78A8187D}">
      <dgm:prSet phldrT="[Text]" custT="1"/>
      <dgm:spPr/>
      <dgm:t>
        <a:bodyPr/>
        <a:lstStyle/>
        <a:p>
          <a:r>
            <a:rPr lang="en-US" sz="2400" b="1" dirty="0"/>
            <a:t>Education</a:t>
          </a:r>
        </a:p>
      </dgm:t>
    </dgm:pt>
    <dgm:pt modelId="{09DA2340-5328-264F-9265-7368E502D94B}" type="parTrans" cxnId="{42EF6DBB-F294-9641-9B89-817440BF4B69}">
      <dgm:prSet/>
      <dgm:spPr/>
      <dgm:t>
        <a:bodyPr/>
        <a:lstStyle/>
        <a:p>
          <a:endParaRPr lang="en-US" sz="1100" b="1"/>
        </a:p>
      </dgm:t>
    </dgm:pt>
    <dgm:pt modelId="{5734E6B8-E04A-844A-8899-28C3E7010759}" type="sibTrans" cxnId="{42EF6DBB-F294-9641-9B89-817440BF4B69}">
      <dgm:prSet/>
      <dgm:spPr/>
      <dgm:t>
        <a:bodyPr/>
        <a:lstStyle/>
        <a:p>
          <a:endParaRPr lang="en-US" sz="1100" b="1"/>
        </a:p>
      </dgm:t>
    </dgm:pt>
    <dgm:pt modelId="{BBFAD36B-66F9-5943-B047-7F20401A45DC}">
      <dgm:prSet phldrT="[Text]" custT="1"/>
      <dgm:spPr/>
      <dgm:t>
        <a:bodyPr/>
        <a:lstStyle/>
        <a:p>
          <a:r>
            <a:rPr lang="en-US" sz="2400" b="1" dirty="0"/>
            <a:t>Roadmap</a:t>
          </a:r>
        </a:p>
      </dgm:t>
    </dgm:pt>
    <dgm:pt modelId="{1CEE3EC8-78A5-2C41-A047-695130B445FB}" type="parTrans" cxnId="{5A57DF8B-A045-9744-9BA3-4E6BD393B225}">
      <dgm:prSet/>
      <dgm:spPr/>
      <dgm:t>
        <a:bodyPr/>
        <a:lstStyle/>
        <a:p>
          <a:endParaRPr lang="en-US" sz="1100" b="1"/>
        </a:p>
      </dgm:t>
    </dgm:pt>
    <dgm:pt modelId="{CE9138C3-EA5E-3C4D-A95B-C6B105308828}" type="sibTrans" cxnId="{5A57DF8B-A045-9744-9BA3-4E6BD393B225}">
      <dgm:prSet/>
      <dgm:spPr/>
      <dgm:t>
        <a:bodyPr/>
        <a:lstStyle/>
        <a:p>
          <a:endParaRPr lang="en-US" sz="1100" b="1"/>
        </a:p>
      </dgm:t>
    </dgm:pt>
    <dgm:pt modelId="{E8694B27-5628-F14D-9281-9C3112D17787}">
      <dgm:prSet phldrT="[Text]" custT="1"/>
      <dgm:spPr/>
      <dgm:t>
        <a:bodyPr/>
        <a:lstStyle/>
        <a:p>
          <a:r>
            <a:rPr lang="en-US" sz="2400" b="1" dirty="0"/>
            <a:t>Workforce Development</a:t>
          </a:r>
        </a:p>
      </dgm:t>
    </dgm:pt>
    <dgm:pt modelId="{D3C8F96E-3405-7846-9F0D-F60738BEA36C}" type="parTrans" cxnId="{B6E6AC8F-1C90-4545-A3B4-31494318D778}">
      <dgm:prSet/>
      <dgm:spPr/>
      <dgm:t>
        <a:bodyPr/>
        <a:lstStyle/>
        <a:p>
          <a:endParaRPr lang="en-US" sz="1100" b="1"/>
        </a:p>
      </dgm:t>
    </dgm:pt>
    <dgm:pt modelId="{06365E49-EDBF-E946-AD30-62D8780E6DB1}" type="sibTrans" cxnId="{B6E6AC8F-1C90-4545-A3B4-31494318D778}">
      <dgm:prSet/>
      <dgm:spPr/>
      <dgm:t>
        <a:bodyPr/>
        <a:lstStyle/>
        <a:p>
          <a:endParaRPr lang="en-US" sz="1100" b="1"/>
        </a:p>
      </dgm:t>
    </dgm:pt>
    <dgm:pt modelId="{02D23719-BD90-3247-8C14-4E2C0FCE50AF}" type="pres">
      <dgm:prSet presAssocID="{C1F8749A-9BD7-E540-A26C-0BBF146F3390}" presName="Name0" presStyleCnt="0">
        <dgm:presLayoutVars>
          <dgm:chMax val="7"/>
          <dgm:chPref val="7"/>
          <dgm:dir/>
        </dgm:presLayoutVars>
      </dgm:prSet>
      <dgm:spPr/>
    </dgm:pt>
    <dgm:pt modelId="{55738E83-E32E-0E4F-BE09-5E59B621994C}" type="pres">
      <dgm:prSet presAssocID="{C1F8749A-9BD7-E540-A26C-0BBF146F3390}" presName="Name1" presStyleCnt="0"/>
      <dgm:spPr/>
    </dgm:pt>
    <dgm:pt modelId="{CBE55875-7EC9-324A-8782-312ED3809652}" type="pres">
      <dgm:prSet presAssocID="{C1F8749A-9BD7-E540-A26C-0BBF146F3390}" presName="cycle" presStyleCnt="0"/>
      <dgm:spPr/>
    </dgm:pt>
    <dgm:pt modelId="{5183502C-9267-6643-9C69-75B5080ED6B9}" type="pres">
      <dgm:prSet presAssocID="{C1F8749A-9BD7-E540-A26C-0BBF146F3390}" presName="srcNode" presStyleLbl="node1" presStyleIdx="0" presStyleCnt="3"/>
      <dgm:spPr/>
    </dgm:pt>
    <dgm:pt modelId="{E6710669-C322-4047-9215-D7D3D642137B}" type="pres">
      <dgm:prSet presAssocID="{C1F8749A-9BD7-E540-A26C-0BBF146F3390}" presName="conn" presStyleLbl="parChTrans1D2" presStyleIdx="0" presStyleCnt="1"/>
      <dgm:spPr/>
    </dgm:pt>
    <dgm:pt modelId="{F0A8517F-FBE6-BC42-BC8B-99073B569A05}" type="pres">
      <dgm:prSet presAssocID="{C1F8749A-9BD7-E540-A26C-0BBF146F3390}" presName="extraNode" presStyleLbl="node1" presStyleIdx="0" presStyleCnt="3"/>
      <dgm:spPr/>
    </dgm:pt>
    <dgm:pt modelId="{F3226D0B-BEC5-0743-AE2D-EC55DE016F21}" type="pres">
      <dgm:prSet presAssocID="{C1F8749A-9BD7-E540-A26C-0BBF146F3390}" presName="dstNode" presStyleLbl="node1" presStyleIdx="0" presStyleCnt="3"/>
      <dgm:spPr/>
    </dgm:pt>
    <dgm:pt modelId="{5A23D1FA-2C63-E446-8ABE-ABDDF7EB1CD3}" type="pres">
      <dgm:prSet presAssocID="{8FEA5832-875E-0341-AA49-69CC78A8187D}" presName="text_1" presStyleLbl="node1" presStyleIdx="0" presStyleCnt="3" custScaleY="67511">
        <dgm:presLayoutVars>
          <dgm:bulletEnabled val="1"/>
        </dgm:presLayoutVars>
      </dgm:prSet>
      <dgm:spPr/>
    </dgm:pt>
    <dgm:pt modelId="{4C7B008C-2EB4-A84D-8394-A310ED7A8588}" type="pres">
      <dgm:prSet presAssocID="{8FEA5832-875E-0341-AA49-69CC78A8187D}" presName="accent_1" presStyleCnt="0"/>
      <dgm:spPr/>
    </dgm:pt>
    <dgm:pt modelId="{5AE06A36-8FE8-784D-A644-0D0F7EBE49C6}" type="pres">
      <dgm:prSet presAssocID="{8FEA5832-875E-0341-AA49-69CC78A8187D}" presName="accentRepeatNode" presStyleLbl="solidFgAcc1" presStyleIdx="0" presStyleCnt="3" custScaleX="64811" custScaleY="64876"/>
      <dgm:spPr/>
    </dgm:pt>
    <dgm:pt modelId="{F3DD77B5-CFA7-EA4E-A2A1-38C9A3F0967D}" type="pres">
      <dgm:prSet presAssocID="{E8694B27-5628-F14D-9281-9C3112D17787}" presName="text_2" presStyleLbl="node1" presStyleIdx="1" presStyleCnt="3" custScaleY="67511">
        <dgm:presLayoutVars>
          <dgm:bulletEnabled val="1"/>
        </dgm:presLayoutVars>
      </dgm:prSet>
      <dgm:spPr/>
    </dgm:pt>
    <dgm:pt modelId="{9F0D896C-F7A2-874F-A36F-BD35641B0263}" type="pres">
      <dgm:prSet presAssocID="{E8694B27-5628-F14D-9281-9C3112D17787}" presName="accent_2" presStyleCnt="0"/>
      <dgm:spPr/>
    </dgm:pt>
    <dgm:pt modelId="{4FBFD5D4-2706-C442-BB4C-5FF7BE18D333}" type="pres">
      <dgm:prSet presAssocID="{E8694B27-5628-F14D-9281-9C3112D17787}" presName="accentRepeatNode" presStyleLbl="solidFgAcc1" presStyleIdx="1" presStyleCnt="3" custScaleX="64811" custScaleY="64811"/>
      <dgm:spPr/>
    </dgm:pt>
    <dgm:pt modelId="{733ECD7F-D886-7849-8806-25622265E72E}" type="pres">
      <dgm:prSet presAssocID="{BBFAD36B-66F9-5943-B047-7F20401A45DC}" presName="text_3" presStyleLbl="node1" presStyleIdx="2" presStyleCnt="3" custScaleY="67511">
        <dgm:presLayoutVars>
          <dgm:bulletEnabled val="1"/>
        </dgm:presLayoutVars>
      </dgm:prSet>
      <dgm:spPr/>
    </dgm:pt>
    <dgm:pt modelId="{DCA01ECB-E308-1945-8E80-048159760B72}" type="pres">
      <dgm:prSet presAssocID="{BBFAD36B-66F9-5943-B047-7F20401A45DC}" presName="accent_3" presStyleCnt="0"/>
      <dgm:spPr/>
    </dgm:pt>
    <dgm:pt modelId="{022D60B9-E231-C046-9C49-6578B246ACFB}" type="pres">
      <dgm:prSet presAssocID="{BBFAD36B-66F9-5943-B047-7F20401A45DC}" presName="accentRepeatNode" presStyleLbl="solidFgAcc1" presStyleIdx="2" presStyleCnt="3" custScaleX="64811" custScaleY="64811"/>
      <dgm:spPr/>
    </dgm:pt>
  </dgm:ptLst>
  <dgm:cxnLst>
    <dgm:cxn modelId="{50D4301D-5BDA-D04E-8E56-0344D9CFB493}" type="presOf" srcId="{5734E6B8-E04A-844A-8899-28C3E7010759}" destId="{E6710669-C322-4047-9215-D7D3D642137B}" srcOrd="0" destOrd="0" presId="urn:microsoft.com/office/officeart/2008/layout/VerticalCurvedList"/>
    <dgm:cxn modelId="{217A0343-E9BB-534D-B0C0-57CC072088FD}" type="presOf" srcId="{E8694B27-5628-F14D-9281-9C3112D17787}" destId="{F3DD77B5-CFA7-EA4E-A2A1-38C9A3F0967D}" srcOrd="0" destOrd="0" presId="urn:microsoft.com/office/officeart/2008/layout/VerticalCurvedList"/>
    <dgm:cxn modelId="{5A57DF8B-A045-9744-9BA3-4E6BD393B225}" srcId="{C1F8749A-9BD7-E540-A26C-0BBF146F3390}" destId="{BBFAD36B-66F9-5943-B047-7F20401A45DC}" srcOrd="2" destOrd="0" parTransId="{1CEE3EC8-78A5-2C41-A047-695130B445FB}" sibTransId="{CE9138C3-EA5E-3C4D-A95B-C6B105308828}"/>
    <dgm:cxn modelId="{B6E6AC8F-1C90-4545-A3B4-31494318D778}" srcId="{C1F8749A-9BD7-E540-A26C-0BBF146F3390}" destId="{E8694B27-5628-F14D-9281-9C3112D17787}" srcOrd="1" destOrd="0" parTransId="{D3C8F96E-3405-7846-9F0D-F60738BEA36C}" sibTransId="{06365E49-EDBF-E946-AD30-62D8780E6DB1}"/>
    <dgm:cxn modelId="{CD32D7B3-4CDE-074A-A3F7-2F97B048C55A}" type="presOf" srcId="{8FEA5832-875E-0341-AA49-69CC78A8187D}" destId="{5A23D1FA-2C63-E446-8ABE-ABDDF7EB1CD3}" srcOrd="0" destOrd="0" presId="urn:microsoft.com/office/officeart/2008/layout/VerticalCurvedList"/>
    <dgm:cxn modelId="{42EF6DBB-F294-9641-9B89-817440BF4B69}" srcId="{C1F8749A-9BD7-E540-A26C-0BBF146F3390}" destId="{8FEA5832-875E-0341-AA49-69CC78A8187D}" srcOrd="0" destOrd="0" parTransId="{09DA2340-5328-264F-9265-7368E502D94B}" sibTransId="{5734E6B8-E04A-844A-8899-28C3E7010759}"/>
    <dgm:cxn modelId="{CB452AEC-8712-024C-BB59-79B3896C5532}" type="presOf" srcId="{BBFAD36B-66F9-5943-B047-7F20401A45DC}" destId="{733ECD7F-D886-7849-8806-25622265E72E}" srcOrd="0" destOrd="0" presId="urn:microsoft.com/office/officeart/2008/layout/VerticalCurvedList"/>
    <dgm:cxn modelId="{8ED51CEF-5595-FC45-B6B3-61CBC0E84D99}" type="presOf" srcId="{C1F8749A-9BD7-E540-A26C-0BBF146F3390}" destId="{02D23719-BD90-3247-8C14-4E2C0FCE50AF}" srcOrd="0" destOrd="0" presId="urn:microsoft.com/office/officeart/2008/layout/VerticalCurvedList"/>
    <dgm:cxn modelId="{B7761217-9AB4-3942-97AD-3B214E12F750}" type="presParOf" srcId="{02D23719-BD90-3247-8C14-4E2C0FCE50AF}" destId="{55738E83-E32E-0E4F-BE09-5E59B621994C}" srcOrd="0" destOrd="0" presId="urn:microsoft.com/office/officeart/2008/layout/VerticalCurvedList"/>
    <dgm:cxn modelId="{0A8D08FF-D271-3B43-AD04-66909C099420}" type="presParOf" srcId="{55738E83-E32E-0E4F-BE09-5E59B621994C}" destId="{CBE55875-7EC9-324A-8782-312ED3809652}" srcOrd="0" destOrd="0" presId="urn:microsoft.com/office/officeart/2008/layout/VerticalCurvedList"/>
    <dgm:cxn modelId="{3FC99EFE-B91A-944A-867B-6727D613272E}" type="presParOf" srcId="{CBE55875-7EC9-324A-8782-312ED3809652}" destId="{5183502C-9267-6643-9C69-75B5080ED6B9}" srcOrd="0" destOrd="0" presId="urn:microsoft.com/office/officeart/2008/layout/VerticalCurvedList"/>
    <dgm:cxn modelId="{338234DB-E35C-C640-942E-E723F1A42B74}" type="presParOf" srcId="{CBE55875-7EC9-324A-8782-312ED3809652}" destId="{E6710669-C322-4047-9215-D7D3D642137B}" srcOrd="1" destOrd="0" presId="urn:microsoft.com/office/officeart/2008/layout/VerticalCurvedList"/>
    <dgm:cxn modelId="{B7125D8B-7371-A84A-B7DC-42E5447B9277}" type="presParOf" srcId="{CBE55875-7EC9-324A-8782-312ED3809652}" destId="{F0A8517F-FBE6-BC42-BC8B-99073B569A05}" srcOrd="2" destOrd="0" presId="urn:microsoft.com/office/officeart/2008/layout/VerticalCurvedList"/>
    <dgm:cxn modelId="{58169CEA-013B-2E40-8A52-093BA0710581}" type="presParOf" srcId="{CBE55875-7EC9-324A-8782-312ED3809652}" destId="{F3226D0B-BEC5-0743-AE2D-EC55DE016F21}" srcOrd="3" destOrd="0" presId="urn:microsoft.com/office/officeart/2008/layout/VerticalCurvedList"/>
    <dgm:cxn modelId="{1866AFEF-D50D-0942-80C3-00012E91A713}" type="presParOf" srcId="{55738E83-E32E-0E4F-BE09-5E59B621994C}" destId="{5A23D1FA-2C63-E446-8ABE-ABDDF7EB1CD3}" srcOrd="1" destOrd="0" presId="urn:microsoft.com/office/officeart/2008/layout/VerticalCurvedList"/>
    <dgm:cxn modelId="{1C7DAD4D-8099-EF4E-8827-185C0FB5BCD1}" type="presParOf" srcId="{55738E83-E32E-0E4F-BE09-5E59B621994C}" destId="{4C7B008C-2EB4-A84D-8394-A310ED7A8588}" srcOrd="2" destOrd="0" presId="urn:microsoft.com/office/officeart/2008/layout/VerticalCurvedList"/>
    <dgm:cxn modelId="{AF4BB9F6-F76D-F74E-8544-8E588B3490BE}" type="presParOf" srcId="{4C7B008C-2EB4-A84D-8394-A310ED7A8588}" destId="{5AE06A36-8FE8-784D-A644-0D0F7EBE49C6}" srcOrd="0" destOrd="0" presId="urn:microsoft.com/office/officeart/2008/layout/VerticalCurvedList"/>
    <dgm:cxn modelId="{05839D1E-C65E-7542-B3C1-DA31B15A8E5C}" type="presParOf" srcId="{55738E83-E32E-0E4F-BE09-5E59B621994C}" destId="{F3DD77B5-CFA7-EA4E-A2A1-38C9A3F0967D}" srcOrd="3" destOrd="0" presId="urn:microsoft.com/office/officeart/2008/layout/VerticalCurvedList"/>
    <dgm:cxn modelId="{515ED646-8918-9740-A374-DA8ABDD56CB0}" type="presParOf" srcId="{55738E83-E32E-0E4F-BE09-5E59B621994C}" destId="{9F0D896C-F7A2-874F-A36F-BD35641B0263}" srcOrd="4" destOrd="0" presId="urn:microsoft.com/office/officeart/2008/layout/VerticalCurvedList"/>
    <dgm:cxn modelId="{036794D7-449A-0244-866B-74C2F705908A}" type="presParOf" srcId="{9F0D896C-F7A2-874F-A36F-BD35641B0263}" destId="{4FBFD5D4-2706-C442-BB4C-5FF7BE18D333}" srcOrd="0" destOrd="0" presId="urn:microsoft.com/office/officeart/2008/layout/VerticalCurvedList"/>
    <dgm:cxn modelId="{ACAEFA3D-29D7-394B-AE05-4B022730D694}" type="presParOf" srcId="{55738E83-E32E-0E4F-BE09-5E59B621994C}" destId="{733ECD7F-D886-7849-8806-25622265E72E}" srcOrd="5" destOrd="0" presId="urn:microsoft.com/office/officeart/2008/layout/VerticalCurvedList"/>
    <dgm:cxn modelId="{201A9189-77D6-624B-9B2C-C0BADD82C51C}" type="presParOf" srcId="{55738E83-E32E-0E4F-BE09-5E59B621994C}" destId="{DCA01ECB-E308-1945-8E80-048159760B72}" srcOrd="6" destOrd="0" presId="urn:microsoft.com/office/officeart/2008/layout/VerticalCurvedList"/>
    <dgm:cxn modelId="{8451717A-ED25-2D48-8048-CF1092EE32CF}" type="presParOf" srcId="{DCA01ECB-E308-1945-8E80-048159760B72}" destId="{022D60B9-E231-C046-9C49-6578B246AC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0669-C322-4047-9215-D7D3D642137B}">
      <dsp:nvSpPr>
        <dsp:cNvPr id="0" name=""/>
        <dsp:cNvSpPr/>
      </dsp:nvSpPr>
      <dsp:spPr>
        <a:xfrm>
          <a:off x="-3827366" y="-587808"/>
          <a:ext cx="4561711" cy="456171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3D1FA-2C63-E446-8ABE-ABDDF7EB1CD3}">
      <dsp:nvSpPr>
        <dsp:cNvPr id="0" name=""/>
        <dsp:cNvSpPr/>
      </dsp:nvSpPr>
      <dsp:spPr>
        <a:xfrm>
          <a:off x="472238" y="448620"/>
          <a:ext cx="6860200" cy="45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5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Education</a:t>
          </a:r>
        </a:p>
      </dsp:txBody>
      <dsp:txXfrm>
        <a:off x="472238" y="448620"/>
        <a:ext cx="6860200" cy="457197"/>
      </dsp:txXfrm>
    </dsp:sp>
    <dsp:sp modelId="{5AE06A36-8FE8-784D-A644-0D0F7EBE49C6}">
      <dsp:nvSpPr>
        <dsp:cNvPr id="0" name=""/>
        <dsp:cNvSpPr/>
      </dsp:nvSpPr>
      <dsp:spPr>
        <a:xfrm>
          <a:off x="197918" y="402623"/>
          <a:ext cx="548640" cy="549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D77B5-CFA7-EA4E-A2A1-38C9A3F0967D}">
      <dsp:nvSpPr>
        <dsp:cNvPr id="0" name=""/>
        <dsp:cNvSpPr/>
      </dsp:nvSpPr>
      <dsp:spPr>
        <a:xfrm>
          <a:off x="718407" y="1464448"/>
          <a:ext cx="6614031" cy="45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5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Workforce Development</a:t>
          </a:r>
        </a:p>
      </dsp:txBody>
      <dsp:txXfrm>
        <a:off x="718407" y="1464448"/>
        <a:ext cx="6614031" cy="457197"/>
      </dsp:txXfrm>
    </dsp:sp>
    <dsp:sp modelId="{4FBFD5D4-2706-C442-BB4C-5FF7BE18D333}">
      <dsp:nvSpPr>
        <dsp:cNvPr id="0" name=""/>
        <dsp:cNvSpPr/>
      </dsp:nvSpPr>
      <dsp:spPr>
        <a:xfrm>
          <a:off x="444087" y="1418727"/>
          <a:ext cx="548640" cy="54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ECD7F-D886-7849-8806-25622265E72E}">
      <dsp:nvSpPr>
        <dsp:cNvPr id="0" name=""/>
        <dsp:cNvSpPr/>
      </dsp:nvSpPr>
      <dsp:spPr>
        <a:xfrm>
          <a:off x="472238" y="2480277"/>
          <a:ext cx="6860200" cy="45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5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Roadmap</a:t>
          </a:r>
        </a:p>
      </dsp:txBody>
      <dsp:txXfrm>
        <a:off x="472238" y="2480277"/>
        <a:ext cx="6860200" cy="457197"/>
      </dsp:txXfrm>
    </dsp:sp>
    <dsp:sp modelId="{022D60B9-E231-C046-9C49-6578B246ACFB}">
      <dsp:nvSpPr>
        <dsp:cNvPr id="0" name=""/>
        <dsp:cNvSpPr/>
      </dsp:nvSpPr>
      <dsp:spPr>
        <a:xfrm>
          <a:off x="197918" y="2434555"/>
          <a:ext cx="548640" cy="54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A048-FFF8-4409-ADB1-8AB30A94D7CF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252F4-52B9-435F-9C97-E4BBB3F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of jobs</a:t>
            </a:r>
          </a:p>
          <a:p>
            <a:r>
              <a:rPr lang="en-US" dirty="0"/>
              <a:t>Loss of productivity – absolute and relative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252F4-52B9-435F-9C97-E4BBB3FCD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general, try to articulate specific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252F4-52B9-435F-9C97-E4BBB3FCD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3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6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4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199" y="24917"/>
            <a:ext cx="7144948" cy="521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458686"/>
            <a:ext cx="10972800" cy="471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78DE6-F127-1C41-99A1-03B1F68CF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09600" y="804737"/>
            <a:ext cx="10972800" cy="519145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FF"/>
              </a:buClr>
              <a:buSzTx/>
              <a:tabLst/>
              <a:defRPr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42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81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381"/>
            <a:ext cx="10058400" cy="4288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6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0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7E6AD-9B1F-A04D-8E1D-61542290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1381"/>
            <a:ext cx="10058400" cy="4288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5114DD-D12D-684B-B183-363B9134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0481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97D55C7-4986-5E43-9681-65DA7081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97D630-9289-4849-8C72-36E47B34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8D6B00-6073-5148-8499-85E7F4AA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0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8689"/>
            <a:ext cx="10058400" cy="1139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06886"/>
            <a:ext cx="10058400" cy="46622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69340" y="114790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4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54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2.xml"/><Relationship Id="rId7" Type="http://schemas.openxmlformats.org/officeDocument/2006/relationships/diagramData" Target="../diagrams/data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3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E673-C6C0-204C-872F-D7195B17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0492"/>
            <a:ext cx="10058400" cy="826655"/>
          </a:xfrm>
        </p:spPr>
        <p:txBody>
          <a:bodyPr>
            <a:normAutofit/>
          </a:bodyPr>
          <a:lstStyle/>
          <a:p>
            <a:r>
              <a:rPr lang="en-US" sz="4000" dirty="0"/>
              <a:t>The Advanced Manufacturing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5CB05-871B-404F-B9DB-91D9E851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07516"/>
            <a:ext cx="8279802" cy="4597913"/>
          </a:xfrm>
        </p:spPr>
        <p:txBody>
          <a:bodyPr>
            <a:normAutofit/>
          </a:bodyPr>
          <a:lstStyle/>
          <a:p>
            <a:r>
              <a:rPr lang="en-US" b="1" dirty="0"/>
              <a:t>Between 2000 and 2010, the United States lost one-third of its manufacturing jobs. </a:t>
            </a:r>
          </a:p>
          <a:p>
            <a:r>
              <a:rPr lang="en-US" dirty="0"/>
              <a:t>Since then, increasingly U.S. firms operated on a system of “innovate here/produce there,” leaving manufacturing, and the quality jobs it offers, behind. </a:t>
            </a:r>
          </a:p>
          <a:p>
            <a:r>
              <a:rPr lang="en-US" dirty="0"/>
              <a:t>Remaining US manufacturing firms face many challenges</a:t>
            </a:r>
          </a:p>
          <a:p>
            <a:pPr lvl="1"/>
            <a:r>
              <a:rPr lang="en-US" dirty="0"/>
              <a:t>Investing in the right technology at the right time</a:t>
            </a:r>
          </a:p>
          <a:p>
            <a:pPr lvl="1"/>
            <a:r>
              <a:rPr lang="en-US" dirty="0"/>
              <a:t>Configuring operations to maximize productivity</a:t>
            </a:r>
          </a:p>
          <a:p>
            <a:pPr lvl="1"/>
            <a:r>
              <a:rPr lang="en-US" dirty="0"/>
              <a:t>Having the right workforce</a:t>
            </a:r>
          </a:p>
          <a:p>
            <a:r>
              <a:rPr lang="en-US" b="1" dirty="0"/>
              <a:t>The US workforce is at a crossroads</a:t>
            </a:r>
          </a:p>
          <a:p>
            <a:pPr lvl="1"/>
            <a:r>
              <a:rPr lang="en-US" dirty="0"/>
              <a:t>Compete at lowest wages.</a:t>
            </a:r>
          </a:p>
          <a:p>
            <a:pPr lvl="1"/>
            <a:r>
              <a:rPr lang="en-US" dirty="0"/>
              <a:t>Work with high productivity that supports higher wages and personal advancement.</a:t>
            </a:r>
          </a:p>
          <a:p>
            <a:pPr lvl="1"/>
            <a:r>
              <a:rPr lang="en-US" i="1" dirty="0"/>
              <a:t>The Future of Work must be high ‘quality’ jobs that support wealth creation.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CB375-CFA9-6C41-B46F-F6BDF641B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32"/>
          <a:stretch/>
        </p:blipFill>
        <p:spPr>
          <a:xfrm>
            <a:off x="8854447" y="1945156"/>
            <a:ext cx="3010987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2B33B-DF15-4294-B177-F865BFD2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97" y="12066"/>
            <a:ext cx="10058400" cy="1288197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MIT Initiative for</a:t>
            </a:r>
            <a:br>
              <a:rPr lang="en-US" sz="4000" dirty="0"/>
            </a:br>
            <a:r>
              <a:rPr lang="en-US" sz="4000" dirty="0"/>
              <a:t>Knowledge and Innovation in Manufacturing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F5FEC-D5B0-4A39-9F6B-46E8BF72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64" y="2524765"/>
            <a:ext cx="4447843" cy="30128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Foster a thriving domestic manufacturing ecosystem by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educating an agile workforce,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creating resilient innovation,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developing nimble firms, 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proposing transformative policy.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605E32-978F-42AD-82FA-440FD0BD5FD2}"/>
              </a:ext>
            </a:extLst>
          </p:cNvPr>
          <p:cNvGrpSpPr/>
          <p:nvPr/>
        </p:nvGrpSpPr>
        <p:grpSpPr>
          <a:xfrm>
            <a:off x="5731279" y="1363852"/>
            <a:ext cx="5285618" cy="4802564"/>
            <a:chOff x="6752542" y="1887006"/>
            <a:chExt cx="4044682" cy="404468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5B31CE-E9C1-4B7F-B02E-F41009362E8C}"/>
                </a:ext>
              </a:extLst>
            </p:cNvPr>
            <p:cNvSpPr/>
            <p:nvPr/>
          </p:nvSpPr>
          <p:spPr>
            <a:xfrm>
              <a:off x="7701804" y="1887006"/>
              <a:ext cx="2146158" cy="2146158"/>
            </a:xfrm>
            <a:custGeom>
              <a:avLst/>
              <a:gdLst>
                <a:gd name="connsiteX0" fmla="*/ 0 w 2146158"/>
                <a:gd name="connsiteY0" fmla="*/ 1073079 h 2146158"/>
                <a:gd name="connsiteX1" fmla="*/ 1073079 w 2146158"/>
                <a:gd name="connsiteY1" fmla="*/ 0 h 2146158"/>
                <a:gd name="connsiteX2" fmla="*/ 2146158 w 2146158"/>
                <a:gd name="connsiteY2" fmla="*/ 1073079 h 2146158"/>
                <a:gd name="connsiteX3" fmla="*/ 1073079 w 2146158"/>
                <a:gd name="connsiteY3" fmla="*/ 2146158 h 2146158"/>
                <a:gd name="connsiteX4" fmla="*/ 0 w 2146158"/>
                <a:gd name="connsiteY4" fmla="*/ 1073079 h 21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158" h="2146158">
                  <a:moveTo>
                    <a:pt x="0" y="1073079"/>
                  </a:moveTo>
                  <a:cubicBezTo>
                    <a:pt x="0" y="480434"/>
                    <a:pt x="480434" y="0"/>
                    <a:pt x="1073079" y="0"/>
                  </a:cubicBezTo>
                  <a:cubicBezTo>
                    <a:pt x="1665724" y="0"/>
                    <a:pt x="2146158" y="480434"/>
                    <a:pt x="2146158" y="1073079"/>
                  </a:cubicBezTo>
                  <a:cubicBezTo>
                    <a:pt x="2146158" y="1665724"/>
                    <a:pt x="1665724" y="2146158"/>
                    <a:pt x="1073079" y="2146158"/>
                  </a:cubicBezTo>
                  <a:cubicBezTo>
                    <a:pt x="480434" y="2146158"/>
                    <a:pt x="0" y="1665724"/>
                    <a:pt x="0" y="107307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7634" tIns="288906" rIns="247634" bIns="117626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Agile</a:t>
              </a:r>
              <a:br>
                <a:rPr lang="en-US" sz="2000" kern="1200" dirty="0"/>
              </a:br>
              <a:r>
                <a:rPr lang="en-US" sz="2000" kern="1200" dirty="0"/>
                <a:t>Workforce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C7BA7F-41DB-4FCD-8D25-577E5DD3F2C9}"/>
                </a:ext>
              </a:extLst>
            </p:cNvPr>
            <p:cNvSpPr/>
            <p:nvPr/>
          </p:nvSpPr>
          <p:spPr>
            <a:xfrm>
              <a:off x="8651066" y="2836268"/>
              <a:ext cx="2146158" cy="2146158"/>
            </a:xfrm>
            <a:custGeom>
              <a:avLst/>
              <a:gdLst>
                <a:gd name="connsiteX0" fmla="*/ 0 w 2146158"/>
                <a:gd name="connsiteY0" fmla="*/ 1073079 h 2146158"/>
                <a:gd name="connsiteX1" fmla="*/ 1073079 w 2146158"/>
                <a:gd name="connsiteY1" fmla="*/ 0 h 2146158"/>
                <a:gd name="connsiteX2" fmla="*/ 2146158 w 2146158"/>
                <a:gd name="connsiteY2" fmla="*/ 1073079 h 2146158"/>
                <a:gd name="connsiteX3" fmla="*/ 1073079 w 2146158"/>
                <a:gd name="connsiteY3" fmla="*/ 2146158 h 2146158"/>
                <a:gd name="connsiteX4" fmla="*/ 0 w 2146158"/>
                <a:gd name="connsiteY4" fmla="*/ 1073079 h 21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158" h="2146158">
                  <a:moveTo>
                    <a:pt x="0" y="1073079"/>
                  </a:moveTo>
                  <a:cubicBezTo>
                    <a:pt x="0" y="480434"/>
                    <a:pt x="480434" y="0"/>
                    <a:pt x="1073079" y="0"/>
                  </a:cubicBezTo>
                  <a:cubicBezTo>
                    <a:pt x="1665724" y="0"/>
                    <a:pt x="2146158" y="480434"/>
                    <a:pt x="2146158" y="1073079"/>
                  </a:cubicBezTo>
                  <a:cubicBezTo>
                    <a:pt x="2146158" y="1665724"/>
                    <a:pt x="1665724" y="2146158"/>
                    <a:pt x="1073079" y="2146158"/>
                  </a:cubicBezTo>
                  <a:cubicBezTo>
                    <a:pt x="480434" y="2146158"/>
                    <a:pt x="0" y="1665724"/>
                    <a:pt x="0" y="107307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40080" tIns="247634" rIns="0" bIns="247634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Nimble</a:t>
              </a:r>
              <a:br>
                <a:rPr lang="en-US" sz="2000" kern="1200" dirty="0"/>
              </a:br>
              <a:r>
                <a:rPr lang="en-US" sz="2000" kern="1200" spc="-100" dirty="0"/>
                <a:t>Firms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7562A0-2872-4F29-8C45-76953CBC794A}"/>
                </a:ext>
              </a:extLst>
            </p:cNvPr>
            <p:cNvSpPr/>
            <p:nvPr/>
          </p:nvSpPr>
          <p:spPr>
            <a:xfrm>
              <a:off x="7701804" y="3785530"/>
              <a:ext cx="2146158" cy="2146158"/>
            </a:xfrm>
            <a:custGeom>
              <a:avLst/>
              <a:gdLst>
                <a:gd name="connsiteX0" fmla="*/ 0 w 2146158"/>
                <a:gd name="connsiteY0" fmla="*/ 1073079 h 2146158"/>
                <a:gd name="connsiteX1" fmla="*/ 1073079 w 2146158"/>
                <a:gd name="connsiteY1" fmla="*/ 0 h 2146158"/>
                <a:gd name="connsiteX2" fmla="*/ 2146158 w 2146158"/>
                <a:gd name="connsiteY2" fmla="*/ 1073079 h 2146158"/>
                <a:gd name="connsiteX3" fmla="*/ 1073079 w 2146158"/>
                <a:gd name="connsiteY3" fmla="*/ 2146158 h 2146158"/>
                <a:gd name="connsiteX4" fmla="*/ 0 w 2146158"/>
                <a:gd name="connsiteY4" fmla="*/ 1073079 h 21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158" h="2146158">
                  <a:moveTo>
                    <a:pt x="0" y="1073079"/>
                  </a:moveTo>
                  <a:cubicBezTo>
                    <a:pt x="0" y="480434"/>
                    <a:pt x="480434" y="0"/>
                    <a:pt x="1073079" y="0"/>
                  </a:cubicBezTo>
                  <a:cubicBezTo>
                    <a:pt x="1665724" y="0"/>
                    <a:pt x="2146158" y="480434"/>
                    <a:pt x="2146158" y="1073079"/>
                  </a:cubicBezTo>
                  <a:cubicBezTo>
                    <a:pt x="2146158" y="1665724"/>
                    <a:pt x="1665724" y="2146158"/>
                    <a:pt x="1073079" y="2146158"/>
                  </a:cubicBezTo>
                  <a:cubicBezTo>
                    <a:pt x="480434" y="2146158"/>
                    <a:pt x="0" y="1665724"/>
                    <a:pt x="0" y="107307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7634" tIns="1176260" rIns="247634" bIns="28890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Transformative policy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75A5C9-A37E-4D71-A934-A92353D9862D}"/>
                </a:ext>
              </a:extLst>
            </p:cNvPr>
            <p:cNvSpPr/>
            <p:nvPr/>
          </p:nvSpPr>
          <p:spPr>
            <a:xfrm>
              <a:off x="6752542" y="2836268"/>
              <a:ext cx="2146158" cy="2146158"/>
            </a:xfrm>
            <a:custGeom>
              <a:avLst/>
              <a:gdLst>
                <a:gd name="connsiteX0" fmla="*/ 0 w 2146158"/>
                <a:gd name="connsiteY0" fmla="*/ 1073079 h 2146158"/>
                <a:gd name="connsiteX1" fmla="*/ 1073079 w 2146158"/>
                <a:gd name="connsiteY1" fmla="*/ 0 h 2146158"/>
                <a:gd name="connsiteX2" fmla="*/ 2146158 w 2146158"/>
                <a:gd name="connsiteY2" fmla="*/ 1073079 h 2146158"/>
                <a:gd name="connsiteX3" fmla="*/ 1073079 w 2146158"/>
                <a:gd name="connsiteY3" fmla="*/ 2146158 h 2146158"/>
                <a:gd name="connsiteX4" fmla="*/ 0 w 2146158"/>
                <a:gd name="connsiteY4" fmla="*/ 1073079 h 21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158" h="2146158">
                  <a:moveTo>
                    <a:pt x="0" y="1073079"/>
                  </a:moveTo>
                  <a:cubicBezTo>
                    <a:pt x="0" y="480434"/>
                    <a:pt x="480434" y="0"/>
                    <a:pt x="1073079" y="0"/>
                  </a:cubicBezTo>
                  <a:cubicBezTo>
                    <a:pt x="1665724" y="0"/>
                    <a:pt x="2146158" y="480434"/>
                    <a:pt x="2146158" y="1073079"/>
                  </a:cubicBezTo>
                  <a:cubicBezTo>
                    <a:pt x="2146158" y="1665724"/>
                    <a:pt x="1665724" y="2146158"/>
                    <a:pt x="1073079" y="2146158"/>
                  </a:cubicBezTo>
                  <a:cubicBezTo>
                    <a:pt x="480434" y="2146158"/>
                    <a:pt x="0" y="1665724"/>
                    <a:pt x="0" y="107307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247634" rIns="822960" bIns="247634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Resilient Innovation</a:t>
              </a:r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F697415-A2D1-47B1-B2B4-AE90961F7981}"/>
              </a:ext>
            </a:extLst>
          </p:cNvPr>
          <p:cNvSpPr txBox="1">
            <a:spLocks/>
          </p:cNvSpPr>
          <p:nvPr/>
        </p:nvSpPr>
        <p:spPr>
          <a:xfrm>
            <a:off x="764764" y="1788483"/>
            <a:ext cx="4316108" cy="73628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The IKIM Mission</a:t>
            </a:r>
          </a:p>
        </p:txBody>
      </p:sp>
    </p:spTree>
    <p:extLst>
      <p:ext uri="{BB962C8B-B14F-4D97-AF65-F5344CB8AC3E}">
        <p14:creationId xmlns:p14="http://schemas.microsoft.com/office/powerpoint/2010/main" val="394600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407A-9D3D-4F7B-A99F-06B21032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286604"/>
            <a:ext cx="10360550" cy="846458"/>
          </a:xfrm>
        </p:spPr>
        <p:txBody>
          <a:bodyPr>
            <a:noAutofit/>
          </a:bodyPr>
          <a:lstStyle/>
          <a:p>
            <a:r>
              <a:rPr lang="en-US" sz="4000" dirty="0"/>
              <a:t>The Advanced Manufacturing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06C3-8C31-465D-BECA-9F8B0C3BD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87" y="1681350"/>
            <a:ext cx="5428753" cy="40233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be competitive, US Manufacturers will need to…</a:t>
            </a:r>
          </a:p>
          <a:p>
            <a:pPr lvl="1"/>
            <a:r>
              <a:rPr lang="en-US" dirty="0"/>
              <a:t>Become more flexible</a:t>
            </a:r>
          </a:p>
          <a:p>
            <a:pPr lvl="2"/>
            <a:r>
              <a:rPr lang="en-US" dirty="0"/>
              <a:t>produce more variety in smaller lot sizes</a:t>
            </a:r>
          </a:p>
          <a:p>
            <a:pPr lvl="1"/>
            <a:r>
              <a:rPr lang="en-US" dirty="0"/>
              <a:t>Keep up with current technology</a:t>
            </a:r>
          </a:p>
          <a:p>
            <a:pPr lvl="2"/>
            <a:r>
              <a:rPr lang="en-US" dirty="0"/>
              <a:t>Deliver the latest levels of performance</a:t>
            </a:r>
          </a:p>
          <a:p>
            <a:pPr lvl="1"/>
            <a:r>
              <a:rPr lang="en-US" dirty="0"/>
              <a:t>Be innovative</a:t>
            </a:r>
          </a:p>
          <a:p>
            <a:pPr lvl="2"/>
            <a:r>
              <a:rPr lang="en-US" dirty="0"/>
              <a:t>Develop new concepts faster than the competition</a:t>
            </a:r>
          </a:p>
          <a:p>
            <a:pPr lvl="1"/>
            <a:r>
              <a:rPr lang="en-US" dirty="0"/>
              <a:t>Be skilled</a:t>
            </a:r>
          </a:p>
          <a:p>
            <a:pPr lvl="2"/>
            <a:r>
              <a:rPr lang="en-US" dirty="0"/>
              <a:t>Efficiently apply new technology to new products</a:t>
            </a:r>
          </a:p>
          <a:p>
            <a:pPr lvl="1"/>
            <a:r>
              <a:rPr lang="en-US" dirty="0"/>
              <a:t>Be data-centric</a:t>
            </a:r>
          </a:p>
          <a:p>
            <a:pPr lvl="2"/>
            <a:r>
              <a:rPr lang="en-US" dirty="0"/>
              <a:t>Use information to understand the customer and supply base</a:t>
            </a:r>
          </a:p>
          <a:p>
            <a:pPr lvl="1"/>
            <a:r>
              <a:rPr lang="en-US" dirty="0"/>
              <a:t>Be supported by community, education and effective policy</a:t>
            </a:r>
          </a:p>
          <a:p>
            <a:pPr lvl="2"/>
            <a:r>
              <a:rPr lang="en-US" dirty="0"/>
              <a:t>Build Public-Private partnerships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0DDA2-1571-444D-B801-0FAA8CCEA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7"/>
          <a:stretch/>
        </p:blipFill>
        <p:spPr>
          <a:xfrm>
            <a:off x="6819254" y="1303767"/>
            <a:ext cx="4548564" cy="48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0992941-7BA4-7A47-9C5D-C0096E8B3B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886200" imgH="5029200" progId="TCLayout.ActiveDocument.1">
                  <p:embed/>
                </p:oleObj>
              </mc:Choice>
              <mc:Fallback>
                <p:oleObj name="think-cell Slide" r:id="rId5" imgW="3886200" imgH="50292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0992941-7BA4-7A47-9C5D-C0096E8B3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944851D-AAB4-6346-92CE-E257B7F2B5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751D7-F3AA-F444-86BB-04AFAA0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347643"/>
            <a:ext cx="9813989" cy="52108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IKIM Education and Workforce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8989-9A35-4348-A84D-9B63A044A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78DE6-F127-1C41-99A1-03B1F68CFE3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8804FB-D85D-BB46-82FF-0E20EE541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01373"/>
              </p:ext>
            </p:extLst>
          </p:nvPr>
        </p:nvGraphicFramePr>
        <p:xfrm>
          <a:off x="3087193" y="1235333"/>
          <a:ext cx="7376919" cy="338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DF7959-DFBE-5148-9063-909D7FD55DD5}"/>
              </a:ext>
            </a:extLst>
          </p:cNvPr>
          <p:cNvSpPr/>
          <p:nvPr/>
        </p:nvSpPr>
        <p:spPr>
          <a:xfrm>
            <a:off x="1759131" y="2314425"/>
            <a:ext cx="1606026" cy="1227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1" dirty="0">
                <a:solidFill>
                  <a:schemeClr val="bg1">
                    <a:lumMod val="95000"/>
                  </a:schemeClr>
                </a:solidFill>
              </a:rPr>
              <a:t>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0CF94-0364-7542-9D53-7697C19A9143}"/>
              </a:ext>
            </a:extLst>
          </p:cNvPr>
          <p:cNvSpPr txBox="1"/>
          <p:nvPr/>
        </p:nvSpPr>
        <p:spPr>
          <a:xfrm>
            <a:off x="1759132" y="849623"/>
            <a:ext cx="89088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the advanced manufacturing workforce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24001-BC17-F94B-A729-9E983EFDB45D}"/>
              </a:ext>
            </a:extLst>
          </p:cNvPr>
          <p:cNvSpPr txBox="1"/>
          <p:nvPr/>
        </p:nvSpPr>
        <p:spPr>
          <a:xfrm>
            <a:off x="3760470" y="3214813"/>
            <a:ext cx="680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Leaders | LEAPs | Test Training | Certification | Design Services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9E1E8-D436-7A48-9FDD-92D4ACB2ED03}"/>
              </a:ext>
            </a:extLst>
          </p:cNvPr>
          <p:cNvSpPr txBox="1"/>
          <p:nvPr/>
        </p:nvSpPr>
        <p:spPr>
          <a:xfrm>
            <a:off x="4143633" y="2176283"/>
            <a:ext cx="650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Summer Academy | Online Education | Virtual Lab | TED-Ed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F8567-60D4-9642-8CA9-E8FAEE2C5AD1}"/>
              </a:ext>
            </a:extLst>
          </p:cNvPr>
          <p:cNvSpPr txBox="1"/>
          <p:nvPr/>
        </p:nvSpPr>
        <p:spPr>
          <a:xfrm>
            <a:off x="3424741" y="4253344"/>
            <a:ext cx="75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Meetings/Webinars | Education Roadmap | Technology Roadmap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630B-BD17-0D43-BDA6-2611ABEF717E}"/>
              </a:ext>
            </a:extLst>
          </p:cNvPr>
          <p:cNvSpPr txBox="1"/>
          <p:nvPr/>
        </p:nvSpPr>
        <p:spPr>
          <a:xfrm>
            <a:off x="678350" y="5145024"/>
            <a:ext cx="2286203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workforce re-skilling</a:t>
            </a:r>
          </a:p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	  up-skilling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19200-C755-074B-B1BF-B81A01742C34}"/>
              </a:ext>
            </a:extLst>
          </p:cNvPr>
          <p:cNvSpPr txBox="1"/>
          <p:nvPr/>
        </p:nvSpPr>
        <p:spPr>
          <a:xfrm>
            <a:off x="4140244" y="5154282"/>
            <a:ext cx="3072085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Blended learning: on-site</a:t>
            </a:r>
          </a:p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		  online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C4B5B-F3A9-2042-AA7D-7235E286D6C7}"/>
              </a:ext>
            </a:extLst>
          </p:cNvPr>
          <p:cNvSpPr txBox="1"/>
          <p:nvPr/>
        </p:nvSpPr>
        <p:spPr>
          <a:xfrm>
            <a:off x="8635128" y="5154282"/>
            <a:ext cx="1912703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circuit design</a:t>
            </a:r>
          </a:p>
          <a:p>
            <a:r>
              <a:rPr lang="en-US" b="1" i="1" dirty="0">
                <a:solidFill>
                  <a:srgbClr val="0070C0"/>
                </a:solidFill>
                <a:latin typeface="Avenir Book" panose="02000503020000020003" pitchFamily="2" charset="0"/>
                <a:cs typeface="Baghdad" pitchFamily="2" charset="-78"/>
              </a:rPr>
              <a:t>hands-on testing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F33142-A297-D54F-910F-E61BA378CC44}"/>
              </a:ext>
            </a:extLst>
          </p:cNvPr>
          <p:cNvSpPr txBox="1"/>
          <p:nvPr/>
        </p:nvSpPr>
        <p:spPr>
          <a:xfrm>
            <a:off x="9665539" y="5448332"/>
            <a:ext cx="250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courses</a:t>
            </a:r>
          </a:p>
          <a:p>
            <a:pPr algn="r"/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workshops</a:t>
            </a:r>
          </a:p>
          <a:p>
            <a:pPr algn="r"/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interactive learning tools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BE712-492F-234A-9133-FBFB458C2061}"/>
              </a:ext>
            </a:extLst>
          </p:cNvPr>
          <p:cNvSpPr txBox="1"/>
          <p:nvPr/>
        </p:nvSpPr>
        <p:spPr>
          <a:xfrm>
            <a:off x="4143633" y="2183263"/>
            <a:ext cx="650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Academy | </a:t>
            </a:r>
            <a:r>
              <a:rPr lang="en-US" dirty="0">
                <a:solidFill>
                  <a:srgbClr val="FF0000"/>
                </a:solidFill>
              </a:rPr>
              <a:t>Online Education </a:t>
            </a:r>
            <a:r>
              <a:rPr lang="en-US" dirty="0"/>
              <a:t>| Virtual Lab | TED-Ed </a:t>
            </a:r>
          </a:p>
        </p:txBody>
      </p:sp>
    </p:spTree>
    <p:extLst>
      <p:ext uri="{BB962C8B-B14F-4D97-AF65-F5344CB8AC3E}">
        <p14:creationId xmlns:p14="http://schemas.microsoft.com/office/powerpoint/2010/main" val="15577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8" grpId="0"/>
      <p:bldP spid="23" grpId="0"/>
      <p:bldP spid="2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C5D3-D336-3D4A-BDCC-6B94F419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204207"/>
            <a:ext cx="11092833" cy="521085"/>
          </a:xfrm>
        </p:spPr>
        <p:txBody>
          <a:bodyPr>
            <a:noAutofit/>
          </a:bodyPr>
          <a:lstStyle/>
          <a:p>
            <a:r>
              <a:rPr lang="en-US" sz="4000" dirty="0"/>
              <a:t>Education Roadmap: Industry Workforce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D64C-5867-9146-8F47-5312913D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3981809"/>
            <a:ext cx="10972800" cy="4486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Key Findings:</a:t>
            </a:r>
            <a:r>
              <a:rPr lang="en-US" dirty="0"/>
              <a:t> Photonics PhDs need more </a:t>
            </a:r>
            <a:r>
              <a:rPr lang="en-US" dirty="0">
                <a:solidFill>
                  <a:srgbClr val="FF0000"/>
                </a:solidFill>
              </a:rPr>
              <a:t>cross-training</a:t>
            </a:r>
            <a:r>
              <a:rPr lang="en-US" dirty="0"/>
              <a:t> + training in </a:t>
            </a:r>
            <a:r>
              <a:rPr lang="en-US" dirty="0" err="1">
                <a:solidFill>
                  <a:srgbClr val="FF0000"/>
                </a:solidFill>
              </a:rPr>
              <a:t>DfM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supply chain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DF78-56B9-F44D-A8A7-050144E02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0458" y="6352211"/>
            <a:ext cx="1312025" cy="365125"/>
          </a:xfrm>
        </p:spPr>
        <p:txBody>
          <a:bodyPr/>
          <a:lstStyle/>
          <a:p>
            <a:fld id="{3B478DE6-F127-1C41-99A1-03B1F68CFE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62DD8A-2C38-5141-9752-77EE52BE85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87776"/>
            <a:ext cx="10972800" cy="519145"/>
          </a:xfrm>
        </p:spPr>
        <p:txBody>
          <a:bodyPr/>
          <a:lstStyle/>
          <a:p>
            <a:r>
              <a:rPr lang="en-US" dirty="0"/>
              <a:t>Interviewed 24+ firms to assess engineer workforce competencies: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00A4E-8907-3541-BE23-62DBB553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898">
            <a:off x="9910902" y="1119224"/>
            <a:ext cx="1918818" cy="24775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F0BA14-0B78-484D-BFEE-1B7399246399}"/>
              </a:ext>
            </a:extLst>
          </p:cNvPr>
          <p:cNvSpPr txBox="1">
            <a:spLocks/>
          </p:cNvSpPr>
          <p:nvPr/>
        </p:nvSpPr>
        <p:spPr>
          <a:xfrm>
            <a:off x="224028" y="1293349"/>
            <a:ext cx="2164842" cy="213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3M</a:t>
            </a:r>
          </a:p>
          <a:p>
            <a:r>
              <a:rPr lang="en-US" sz="1400" dirty="0" err="1"/>
              <a:t>Promex</a:t>
            </a:r>
            <a:endParaRPr lang="en-US" sz="1400" dirty="0"/>
          </a:p>
          <a:p>
            <a:r>
              <a:rPr lang="en-US" sz="1400" dirty="0" err="1"/>
              <a:t>Macom</a:t>
            </a:r>
            <a:endParaRPr lang="en-US" sz="1400" dirty="0"/>
          </a:p>
          <a:p>
            <a:r>
              <a:rPr lang="en-US" sz="1400" dirty="0"/>
              <a:t>Broadcom</a:t>
            </a:r>
          </a:p>
          <a:p>
            <a:r>
              <a:rPr lang="en-US" sz="1400" dirty="0"/>
              <a:t>Facebook</a:t>
            </a:r>
          </a:p>
          <a:p>
            <a:r>
              <a:rPr lang="en-US" sz="1400" dirty="0" err="1"/>
              <a:t>Genalyte</a:t>
            </a:r>
            <a:endParaRPr lang="en-US" sz="1400" dirty="0"/>
          </a:p>
          <a:p>
            <a:r>
              <a:rPr lang="en-US" sz="1400" dirty="0" err="1"/>
              <a:t>GenXComm</a:t>
            </a:r>
            <a:endParaRPr lang="en-US" sz="1400" dirty="0"/>
          </a:p>
          <a:p>
            <a:r>
              <a:rPr lang="en-US" sz="1400" dirty="0"/>
              <a:t>Boeing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758EB8-4706-0D49-A168-FFCA0C470DAD}"/>
              </a:ext>
            </a:extLst>
          </p:cNvPr>
          <p:cNvSpPr txBox="1">
            <a:spLocks/>
          </p:cNvSpPr>
          <p:nvPr/>
        </p:nvSpPr>
        <p:spPr>
          <a:xfrm>
            <a:off x="3679252" y="1293349"/>
            <a:ext cx="2686812" cy="221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Luxtera</a:t>
            </a:r>
            <a:r>
              <a:rPr lang="en-US" sz="1400" dirty="0"/>
              <a:t>/Cisco</a:t>
            </a:r>
          </a:p>
          <a:p>
            <a:r>
              <a:rPr lang="en-US" sz="1400" dirty="0"/>
              <a:t>Microsoft Azure</a:t>
            </a:r>
          </a:p>
          <a:p>
            <a:r>
              <a:rPr lang="en-US" sz="1400" dirty="0"/>
              <a:t>Nokia Labs</a:t>
            </a:r>
          </a:p>
          <a:p>
            <a:r>
              <a:rPr lang="en-US" sz="1400" dirty="0"/>
              <a:t>NVIDIA</a:t>
            </a:r>
          </a:p>
          <a:p>
            <a:r>
              <a:rPr lang="en-US" sz="1400" dirty="0" err="1"/>
              <a:t>Pendar</a:t>
            </a:r>
            <a:endParaRPr lang="en-US" sz="1400" dirty="0"/>
          </a:p>
          <a:p>
            <a:r>
              <a:rPr lang="en-US" sz="1400" dirty="0"/>
              <a:t>Phase Sensitive Innovations</a:t>
            </a:r>
          </a:p>
          <a:p>
            <a:r>
              <a:rPr lang="en-US" sz="1400" dirty="0"/>
              <a:t>Raytheon</a:t>
            </a:r>
          </a:p>
          <a:p>
            <a:r>
              <a:rPr lang="en-US" sz="1400" dirty="0" err="1"/>
              <a:t>TriLumina</a:t>
            </a: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79751-E65C-DD47-A7AC-5BE6C6FC0C4E}"/>
              </a:ext>
            </a:extLst>
          </p:cNvPr>
          <p:cNvSpPr txBox="1">
            <a:spLocks/>
          </p:cNvSpPr>
          <p:nvPr/>
        </p:nvSpPr>
        <p:spPr>
          <a:xfrm>
            <a:off x="1721358" y="1293349"/>
            <a:ext cx="2073402" cy="213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Infinera</a:t>
            </a:r>
          </a:p>
          <a:p>
            <a:r>
              <a:rPr lang="en-US" sz="1400" dirty="0"/>
              <a:t>Intel</a:t>
            </a:r>
          </a:p>
          <a:p>
            <a:r>
              <a:rPr lang="en-US" sz="1400" dirty="0"/>
              <a:t>Juniper Networks</a:t>
            </a:r>
          </a:p>
          <a:p>
            <a:r>
              <a:rPr lang="en-US" sz="1400" dirty="0"/>
              <a:t>L3 Harris</a:t>
            </a:r>
          </a:p>
          <a:p>
            <a:r>
              <a:rPr lang="en-US" sz="1400" dirty="0"/>
              <a:t>Lincoln Labs</a:t>
            </a:r>
          </a:p>
          <a:p>
            <a:r>
              <a:rPr lang="en-US" sz="1400" dirty="0" err="1"/>
              <a:t>Litexel</a:t>
            </a:r>
            <a:endParaRPr lang="en-US" sz="1400" dirty="0"/>
          </a:p>
          <a:p>
            <a:r>
              <a:rPr lang="en-US" sz="1400" dirty="0"/>
              <a:t>Lockheed-Martin</a:t>
            </a:r>
          </a:p>
          <a:p>
            <a:r>
              <a:rPr lang="en-US" sz="1400" dirty="0"/>
              <a:t>RMD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776BFD2-45BB-754B-BA34-FCF961121F98}"/>
              </a:ext>
            </a:extLst>
          </p:cNvPr>
          <p:cNvSpPr txBox="1">
            <a:spLocks/>
          </p:cNvSpPr>
          <p:nvPr/>
        </p:nvSpPr>
        <p:spPr>
          <a:xfrm>
            <a:off x="6313040" y="1254982"/>
            <a:ext cx="2686812" cy="15755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Institutions:</a:t>
            </a:r>
          </a:p>
          <a:p>
            <a:r>
              <a:rPr lang="en-US" sz="1400" dirty="0"/>
              <a:t>AIM Photonics Institute</a:t>
            </a:r>
          </a:p>
          <a:p>
            <a:r>
              <a:rPr lang="en-US" sz="1400" dirty="0"/>
              <a:t>MIT</a:t>
            </a:r>
          </a:p>
          <a:p>
            <a:r>
              <a:rPr lang="en-US" sz="1400" dirty="0"/>
              <a:t>Tyndall Institute </a:t>
            </a:r>
          </a:p>
          <a:p>
            <a:r>
              <a:rPr lang="en-US" sz="1400" dirty="0"/>
              <a:t>RIT</a:t>
            </a:r>
          </a:p>
          <a:p>
            <a:r>
              <a:rPr lang="en-US" sz="1400" dirty="0"/>
              <a:t>University of Rochester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EAF9C8-A3B3-044A-8D33-EB59ECDECB36}"/>
              </a:ext>
            </a:extLst>
          </p:cNvPr>
          <p:cNvSpPr txBox="1">
            <a:spLocks/>
          </p:cNvSpPr>
          <p:nvPr/>
        </p:nvSpPr>
        <p:spPr>
          <a:xfrm>
            <a:off x="827314" y="4430425"/>
            <a:ext cx="4997414" cy="20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modeling of devices/ circuits/systems (custom, commercial tools)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Cross-training</a:t>
            </a:r>
            <a:r>
              <a:rPr lang="en-US" sz="1600" dirty="0"/>
              <a:t> in process or design</a:t>
            </a:r>
          </a:p>
          <a:p>
            <a:r>
              <a:rPr lang="en-US" sz="1600" dirty="0"/>
              <a:t>Experience in </a:t>
            </a:r>
            <a:r>
              <a:rPr lang="en-US" sz="1600" dirty="0">
                <a:solidFill>
                  <a:srgbClr val="0070C0"/>
                </a:solidFill>
              </a:rPr>
              <a:t>Design for Manufacture, Test, </a:t>
            </a:r>
            <a:r>
              <a:rPr lang="en-US" sz="1600" dirty="0"/>
              <a:t>Experiment (yield, reliability, process variation, statistical process control, data science)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Assess production cost</a:t>
            </a:r>
            <a:r>
              <a:rPr lang="en-US" sz="1600" dirty="0"/>
              <a:t>, customer constraints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3E29742-E047-524C-AC76-55A8D6261BF4}"/>
              </a:ext>
            </a:extLst>
          </p:cNvPr>
          <p:cNvSpPr txBox="1">
            <a:spLocks/>
          </p:cNvSpPr>
          <p:nvPr/>
        </p:nvSpPr>
        <p:spPr>
          <a:xfrm>
            <a:off x="5925094" y="4418996"/>
            <a:ext cx="4945218" cy="2045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0FF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A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Introductory </a:t>
            </a:r>
            <a:r>
              <a:rPr lang="en-US" sz="1600" dirty="0">
                <a:solidFill>
                  <a:srgbClr val="0070C0"/>
                </a:solidFill>
              </a:rPr>
              <a:t>packaging</a:t>
            </a:r>
            <a:r>
              <a:rPr lang="en-US" sz="1600" dirty="0"/>
              <a:t> (mechanical vs optical vs thermal issues)</a:t>
            </a:r>
          </a:p>
          <a:p>
            <a:r>
              <a:rPr lang="en-US" sz="1600" dirty="0"/>
              <a:t>Application area awareness (processing, packaging, testing options)</a:t>
            </a:r>
          </a:p>
          <a:p>
            <a:r>
              <a:rPr lang="en-US" sz="1600" dirty="0"/>
              <a:t>Creativity, internal/</a:t>
            </a:r>
            <a:r>
              <a:rPr lang="en-US" sz="1600" dirty="0">
                <a:solidFill>
                  <a:srgbClr val="0070C0"/>
                </a:solidFill>
              </a:rPr>
              <a:t>external </a:t>
            </a:r>
            <a:r>
              <a:rPr lang="en-US" sz="1600" dirty="0"/>
              <a:t>communications skills (management, customers)</a:t>
            </a: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722A6-1A31-3147-84C7-A2F4074FD14E}"/>
              </a:ext>
            </a:extLst>
          </p:cNvPr>
          <p:cNvSpPr txBox="1"/>
          <p:nvPr/>
        </p:nvSpPr>
        <p:spPr>
          <a:xfrm>
            <a:off x="7424928" y="3691890"/>
            <a:ext cx="4693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aimphotonics.academy</a:t>
            </a:r>
            <a:r>
              <a:rPr lang="en-US" sz="1200" dirty="0"/>
              <a:t>/roadmap/photonics-workforce-roadmap</a:t>
            </a:r>
          </a:p>
        </p:txBody>
      </p:sp>
    </p:spTree>
    <p:extLst>
      <p:ext uri="{BB962C8B-B14F-4D97-AF65-F5344CB8AC3E}">
        <p14:creationId xmlns:p14="http://schemas.microsoft.com/office/powerpoint/2010/main" val="40707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13B5-D0D3-2E47-B339-574C432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16353"/>
            <a:ext cx="10058400" cy="1288197"/>
          </a:xfrm>
        </p:spPr>
        <p:txBody>
          <a:bodyPr/>
          <a:lstStyle/>
          <a:p>
            <a:r>
              <a:rPr lang="en-US" dirty="0"/>
              <a:t>IKIM Massachusetts focus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22427-6AC5-1C44-87DF-285AF420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76" y="1299086"/>
            <a:ext cx="34544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BB343-A838-C34F-80BA-383A7A92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27" y="4981162"/>
            <a:ext cx="22987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98DAA-7D12-4B4C-9B4A-4BE55CD7B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418" y="1171844"/>
            <a:ext cx="4950024" cy="99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C5F3FA-78B4-6E44-91A7-D5465136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44" y="1258525"/>
            <a:ext cx="1880354" cy="1211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32A0E2-E755-A04C-8540-97724E86B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383" y="3448134"/>
            <a:ext cx="2342735" cy="1621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22969-807A-9E49-B28B-A91BA0A74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860" y="5245320"/>
            <a:ext cx="3368935" cy="5415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DE10F4-2156-D24B-9F1E-4DCF6290A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9384" y="1323680"/>
            <a:ext cx="2086066" cy="20548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B3A718-F90E-5746-B6BE-3F2B631EE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9060" y="4912845"/>
            <a:ext cx="1066800" cy="1206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89692F-6440-BD42-975E-70B7AC7F46DA}"/>
              </a:ext>
            </a:extLst>
          </p:cNvPr>
          <p:cNvSpPr txBox="1"/>
          <p:nvPr/>
        </p:nvSpPr>
        <p:spPr>
          <a:xfrm>
            <a:off x="2725675" y="2507033"/>
            <a:ext cx="67581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1) </a:t>
            </a:r>
            <a:r>
              <a:rPr lang="en-US" dirty="0" err="1"/>
              <a:t>MassBridge</a:t>
            </a:r>
            <a:endParaRPr lang="en-US" dirty="0"/>
          </a:p>
          <a:p>
            <a:pPr algn="ctr"/>
            <a:r>
              <a:rPr lang="en-US" dirty="0"/>
              <a:t>2) U Mass Lowell/Cape Cod Community College technologist program</a:t>
            </a:r>
          </a:p>
          <a:p>
            <a:pPr algn="ctr"/>
            <a:r>
              <a:rPr lang="en-US" dirty="0"/>
              <a:t>3) Stonehill/BSU technician certificate program</a:t>
            </a:r>
          </a:p>
          <a:p>
            <a:pPr algn="ctr"/>
            <a:r>
              <a:rPr lang="en-US" dirty="0"/>
              <a:t>4) Regional game-based learning project</a:t>
            </a:r>
          </a:p>
          <a:p>
            <a:pPr algn="ctr"/>
            <a:r>
              <a:rPr lang="en-US" dirty="0"/>
              <a:t>5) Berkshire Innovation Center collaboration</a:t>
            </a:r>
          </a:p>
          <a:p>
            <a:pPr algn="ctr"/>
            <a:r>
              <a:rPr lang="en-US" dirty="0"/>
              <a:t>6) LEAP network</a:t>
            </a:r>
          </a:p>
          <a:p>
            <a:pPr algn="ctr"/>
            <a:r>
              <a:rPr lang="en-US" dirty="0"/>
              <a:t>6) NSF collaboration with Springfield Technical Community College</a:t>
            </a:r>
          </a:p>
          <a:p>
            <a:pPr algn="ctr"/>
            <a:r>
              <a:rPr lang="en-US" dirty="0"/>
              <a:t>7) Build Back Better EDA opportunity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04F90-E4E8-044D-9F92-F4D775479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41839"/>
            <a:ext cx="28575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D60BD-979A-8548-B9BC-F336AA9674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642" y="3608639"/>
            <a:ext cx="2076215" cy="838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1EF3F-4BCE-D04B-B65F-CCC79977B3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80" y="4482087"/>
            <a:ext cx="1606873" cy="861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4EAE-8589-1046-8C78-B72FA3EFBD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1897" y="5094212"/>
            <a:ext cx="2721766" cy="8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D0C22-056F-5440-B44D-C7434946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55" y="2867883"/>
            <a:ext cx="3411053" cy="631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0B480-EA44-C94C-A73E-4182004A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36" y="1212637"/>
            <a:ext cx="1841500" cy="80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5878F-CA7A-8F44-9933-E64B6A0BA246}"/>
              </a:ext>
            </a:extLst>
          </p:cNvPr>
          <p:cNvSpPr txBox="1"/>
          <p:nvPr/>
        </p:nvSpPr>
        <p:spPr>
          <a:xfrm>
            <a:off x="5143499" y="2092728"/>
            <a:ext cx="62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PTC is leading an effort to bring together an IKIM company consortium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C98F2-E8C4-004B-A97E-A6C296F31A06}"/>
              </a:ext>
            </a:extLst>
          </p:cNvPr>
          <p:cNvSpPr txBox="1"/>
          <p:nvPr/>
        </p:nvSpPr>
        <p:spPr>
          <a:xfrm>
            <a:off x="5143499" y="1292309"/>
            <a:ext cx="5455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Tulip will co-develop digital manufacturing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4038A-DA87-004D-9AEC-32B00906FBAA}"/>
              </a:ext>
            </a:extLst>
          </p:cNvPr>
          <p:cNvSpPr txBox="1"/>
          <p:nvPr/>
        </p:nvSpPr>
        <p:spPr>
          <a:xfrm>
            <a:off x="5143499" y="2995969"/>
            <a:ext cx="5349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Peerless Precision advised us on multiple projects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33987-62ED-9D45-90FD-55F6CDC52A1D}"/>
              </a:ext>
            </a:extLst>
          </p:cNvPr>
          <p:cNvSpPr txBox="1"/>
          <p:nvPr/>
        </p:nvSpPr>
        <p:spPr>
          <a:xfrm>
            <a:off x="5143499" y="3726356"/>
            <a:ext cx="62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Hired technicians from our first Stonehill/BSU photonics cohort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F1329-5896-3442-9391-B65A8E6B213C}"/>
              </a:ext>
            </a:extLst>
          </p:cNvPr>
          <p:cNvSpPr txBox="1"/>
          <p:nvPr/>
        </p:nvSpPr>
        <p:spPr>
          <a:xfrm>
            <a:off x="1104355" y="3587856"/>
            <a:ext cx="3353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Accurounds</a:t>
            </a:r>
            <a:r>
              <a:rPr lang="en-US" dirty="0"/>
              <a:t>, Forward Photonics, IQE, Lincoln Laboratory, </a:t>
            </a:r>
            <a:r>
              <a:rPr lang="en-US" dirty="0" err="1"/>
              <a:t>Optikos</a:t>
            </a:r>
            <a:r>
              <a:rPr lang="en-US" dirty="0"/>
              <a:t>, Plymouth Grating Laboratory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5F6CF0-4AFC-CC4C-B5D7-30E2667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16353"/>
            <a:ext cx="10058400" cy="1288197"/>
          </a:xfrm>
        </p:spPr>
        <p:txBody>
          <a:bodyPr/>
          <a:lstStyle/>
          <a:p>
            <a:r>
              <a:rPr lang="en-US" dirty="0"/>
              <a:t>IKIM Massachusetts 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06B12-EC73-6742-AF27-A451DF9D4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822" y="1807494"/>
            <a:ext cx="1917700" cy="939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F9C8BE-3A9F-9C4B-ACCD-5E4334DA643D}"/>
              </a:ext>
            </a:extLst>
          </p:cNvPr>
          <p:cNvSpPr txBox="1"/>
          <p:nvPr/>
        </p:nvSpPr>
        <p:spPr>
          <a:xfrm>
            <a:off x="1111136" y="4600144"/>
            <a:ext cx="3353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BAE Systems, Lockheed Martin, Raytheon, </a:t>
            </a:r>
            <a:r>
              <a:rPr lang="en-US" dirty="0" err="1"/>
              <a:t>Accumet</a:t>
            </a:r>
            <a:r>
              <a:rPr lang="en-US" dirty="0"/>
              <a:t>, </a:t>
            </a:r>
            <a:r>
              <a:rPr lang="en-US" dirty="0" err="1"/>
              <a:t>Bomco</a:t>
            </a:r>
            <a:r>
              <a:rPr lang="en-US" dirty="0"/>
              <a:t>, Boston Centerless, </a:t>
            </a:r>
            <a:r>
              <a:rPr lang="en-US" dirty="0" err="1"/>
              <a:t>Aavid</a:t>
            </a:r>
            <a:r>
              <a:rPr lang="en-US" dirty="0"/>
              <a:t>, Crystal Engineering, Custom Machine, </a:t>
            </a:r>
            <a:r>
              <a:rPr lang="en-US" dirty="0" err="1"/>
              <a:t>Excell</a:t>
            </a:r>
            <a:r>
              <a:rPr lang="en-US" dirty="0"/>
              <a:t> Solutions, </a:t>
            </a:r>
            <a:r>
              <a:rPr lang="en-US" dirty="0" err="1"/>
              <a:t>Innovent</a:t>
            </a:r>
            <a:r>
              <a:rPr lang="en-US" dirty="0"/>
              <a:t> Technologies, </a:t>
            </a:r>
            <a:r>
              <a:rPr lang="en-US" dirty="0" err="1"/>
              <a:t>Sheaumann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08D30-13C0-1A4A-9B8D-1F94AA925273}"/>
              </a:ext>
            </a:extLst>
          </p:cNvPr>
          <p:cNvSpPr txBox="1"/>
          <p:nvPr/>
        </p:nvSpPr>
        <p:spPr>
          <a:xfrm>
            <a:off x="5143499" y="5006041"/>
            <a:ext cx="6229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Technologist industry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49471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F9E8-ECD6-B84D-BDDC-2328259E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47521"/>
            <a:ext cx="10058400" cy="1288197"/>
          </a:xfrm>
        </p:spPr>
        <p:txBody>
          <a:bodyPr>
            <a:normAutofit/>
          </a:bodyPr>
          <a:lstStyle/>
          <a:p>
            <a:r>
              <a:rPr lang="en-US" sz="4400" dirty="0"/>
              <a:t>MIT IKIM and the MA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791D-A010-4847-8C7C-9706E5B9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60592"/>
            <a:ext cx="10058400" cy="998514"/>
          </a:xfrm>
        </p:spPr>
        <p:txBody>
          <a:bodyPr/>
          <a:lstStyle/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Community, education and effective policy </a:t>
            </a:r>
          </a:p>
          <a:p>
            <a:pPr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Higher productivity that supports higher wages and personal advancement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06BD5-A47A-CC41-BC0F-784F871A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8" y="2259106"/>
            <a:ext cx="4769260" cy="3185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02D0C4-4BB4-FD46-9D0B-EA3DB06612D1}"/>
              </a:ext>
            </a:extLst>
          </p:cNvPr>
          <p:cNvSpPr/>
          <p:nvPr/>
        </p:nvSpPr>
        <p:spPr>
          <a:xfrm>
            <a:off x="412376" y="5585206"/>
            <a:ext cx="11779624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/>
              <a:t> The Future of Work must be ‘high quality’ jobs that support</a:t>
            </a:r>
          </a:p>
          <a:p>
            <a:pPr algn="ctr">
              <a:lnSpc>
                <a:spcPts val="2500"/>
              </a:lnSpc>
            </a:pPr>
            <a:r>
              <a:rPr lang="en-US" sz="2400" b="1" dirty="0"/>
              <a:t>personal advancement for our citizens and wealth creation for the Commonwealth.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63452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yAzWiRl6yxB1TydngZdw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55345</TotalTime>
  <Words>706</Words>
  <Application>Microsoft Macintosh PowerPoint</Application>
  <PresentationFormat>Widescreen</PresentationFormat>
  <Paragraphs>125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Book</vt:lpstr>
      <vt:lpstr>Calibri</vt:lpstr>
      <vt:lpstr>Calibri Light</vt:lpstr>
      <vt:lpstr>Wingdings</vt:lpstr>
      <vt:lpstr>Retrospect</vt:lpstr>
      <vt:lpstr>think-cell Slide</vt:lpstr>
      <vt:lpstr>The Advanced Manufacturing Challenge</vt:lpstr>
      <vt:lpstr>  The MIT Initiative for Knowledge and Innovation in Manufacturing</vt:lpstr>
      <vt:lpstr>The Advanced Manufacturing Challenge</vt:lpstr>
      <vt:lpstr>IKIM Education and Workforce Development</vt:lpstr>
      <vt:lpstr>Education Roadmap: Industry Workforce Needs</vt:lpstr>
      <vt:lpstr>IKIM Massachusetts focus</vt:lpstr>
      <vt:lpstr>IKIM Massachusetts focus</vt:lpstr>
      <vt:lpstr>MIT IKIM and the MA Legislature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iKIM Thoughts</dc:title>
  <dc:creator>Randolph Kirchain</dc:creator>
  <cp:lastModifiedBy>Lionel C Kimerling</cp:lastModifiedBy>
  <cp:revision>407</cp:revision>
  <dcterms:created xsi:type="dcterms:W3CDTF">2020-05-11T17:30:38Z</dcterms:created>
  <dcterms:modified xsi:type="dcterms:W3CDTF">2021-09-20T23:30:38Z</dcterms:modified>
</cp:coreProperties>
</file>