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0"/>
  </p:notesMasterIdLst>
  <p:handoutMasterIdLst>
    <p:handoutMasterId r:id="rId11"/>
  </p:handoutMasterIdLst>
  <p:sldIdLst>
    <p:sldId id="298" r:id="rId2"/>
    <p:sldId id="302" r:id="rId3"/>
    <p:sldId id="320" r:id="rId4"/>
    <p:sldId id="321" r:id="rId5"/>
    <p:sldId id="323" r:id="rId6"/>
    <p:sldId id="322" r:id="rId7"/>
    <p:sldId id="296" r:id="rId8"/>
    <p:sldId id="293" r:id="rId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99C"/>
    <a:srgbClr val="26343D"/>
    <a:srgbClr val="C0535E"/>
    <a:srgbClr val="4EA392"/>
    <a:srgbClr val="E7CA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1" autoAdjust="0"/>
    <p:restoredTop sz="89970" autoAdjust="0"/>
  </p:normalViewPr>
  <p:slideViewPr>
    <p:cSldViewPr snapToGrid="0">
      <p:cViewPr varScale="1">
        <p:scale>
          <a:sx n="77" d="100"/>
          <a:sy n="77" d="100"/>
        </p:scale>
        <p:origin x="912"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E520762-C1D3-49BD-8F7F-4BAA299EA3E8}" type="datetimeFigureOut">
              <a:rPr lang="en-US" smtClean="0"/>
              <a:t>10/7/2021</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8235725-9E22-4450-9A1F-74936933AD88}" type="slidenum">
              <a:rPr lang="en-US" smtClean="0"/>
              <a:t>‹#›</a:t>
            </a:fld>
            <a:endParaRPr lang="en-US"/>
          </a:p>
        </p:txBody>
      </p:sp>
    </p:spTree>
    <p:extLst>
      <p:ext uri="{BB962C8B-B14F-4D97-AF65-F5344CB8AC3E}">
        <p14:creationId xmlns:p14="http://schemas.microsoft.com/office/powerpoint/2010/main" val="32234842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3B327228-7924-42F8-83AE-2AEE593643BC}" type="datetimeFigureOut">
              <a:rPr lang="en-US" smtClean="0"/>
              <a:t>10/7/2021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4230EDC-2292-48FE-95BA-2E4202E21510}" type="slidenum">
              <a:rPr lang="en-US" smtClean="0"/>
              <a:t>‹#›</a:t>
            </a:fld>
            <a:endParaRPr lang="en-US"/>
          </a:p>
        </p:txBody>
      </p:sp>
    </p:spTree>
    <p:extLst>
      <p:ext uri="{BB962C8B-B14F-4D97-AF65-F5344CB8AC3E}">
        <p14:creationId xmlns:p14="http://schemas.microsoft.com/office/powerpoint/2010/main" val="2422720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230EDC-2292-48FE-95BA-2E4202E21510}" type="slidenum">
              <a:rPr lang="en-US" smtClean="0"/>
              <a:t>2</a:t>
            </a:fld>
            <a:endParaRPr lang="en-US"/>
          </a:p>
        </p:txBody>
      </p:sp>
    </p:spTree>
    <p:extLst>
      <p:ext uri="{BB962C8B-B14F-4D97-AF65-F5344CB8AC3E}">
        <p14:creationId xmlns:p14="http://schemas.microsoft.com/office/powerpoint/2010/main" val="3783590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230EDC-2292-48FE-95BA-2E4202E21510}" type="slidenum">
              <a:rPr lang="en-US" smtClean="0"/>
              <a:t>3</a:t>
            </a:fld>
            <a:endParaRPr lang="en-US"/>
          </a:p>
        </p:txBody>
      </p:sp>
    </p:spTree>
    <p:extLst>
      <p:ext uri="{BB962C8B-B14F-4D97-AF65-F5344CB8AC3E}">
        <p14:creationId xmlns:p14="http://schemas.microsoft.com/office/powerpoint/2010/main" val="3660473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230EDC-2292-48FE-95BA-2E4202E21510}" type="slidenum">
              <a:rPr lang="en-US" smtClean="0"/>
              <a:t>4</a:t>
            </a:fld>
            <a:endParaRPr lang="en-US"/>
          </a:p>
        </p:txBody>
      </p:sp>
    </p:spTree>
    <p:extLst>
      <p:ext uri="{BB962C8B-B14F-4D97-AF65-F5344CB8AC3E}">
        <p14:creationId xmlns:p14="http://schemas.microsoft.com/office/powerpoint/2010/main" val="4260159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230EDC-2292-48FE-95BA-2E4202E21510}" type="slidenum">
              <a:rPr lang="en-US" smtClean="0"/>
              <a:t>5</a:t>
            </a:fld>
            <a:endParaRPr lang="en-US"/>
          </a:p>
        </p:txBody>
      </p:sp>
    </p:spTree>
    <p:extLst>
      <p:ext uri="{BB962C8B-B14F-4D97-AF65-F5344CB8AC3E}">
        <p14:creationId xmlns:p14="http://schemas.microsoft.com/office/powerpoint/2010/main" val="2149952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230EDC-2292-48FE-95BA-2E4202E21510}" type="slidenum">
              <a:rPr lang="en-US" smtClean="0"/>
              <a:t>6</a:t>
            </a:fld>
            <a:endParaRPr lang="en-US"/>
          </a:p>
        </p:txBody>
      </p:sp>
    </p:spTree>
    <p:extLst>
      <p:ext uri="{BB962C8B-B14F-4D97-AF65-F5344CB8AC3E}">
        <p14:creationId xmlns:p14="http://schemas.microsoft.com/office/powerpoint/2010/main" val="491121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230EDC-2292-48FE-95BA-2E4202E21510}" type="slidenum">
              <a:rPr lang="en-US" smtClean="0"/>
              <a:t>8</a:t>
            </a:fld>
            <a:endParaRPr lang="en-US"/>
          </a:p>
        </p:txBody>
      </p:sp>
    </p:spTree>
    <p:extLst>
      <p:ext uri="{BB962C8B-B14F-4D97-AF65-F5344CB8AC3E}">
        <p14:creationId xmlns:p14="http://schemas.microsoft.com/office/powerpoint/2010/main" val="3709273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E4AD98F-6DC4-488E-B886-FB05382A41D6}" type="datetimeFigureOut">
              <a:rPr lang="en-US" smtClean="0">
                <a:solidFill>
                  <a:prstClr val="black">
                    <a:tint val="75000"/>
                  </a:prstClr>
                </a:solidFill>
              </a:rPr>
              <a:pPr/>
              <a:t>10/7/2021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2E3BF5-02F9-4CE4-A7FB-A57ED38A89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984468"/>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4AD98F-6DC4-488E-B886-FB05382A41D6}" type="datetimeFigureOut">
              <a:rPr lang="en-US" smtClean="0">
                <a:solidFill>
                  <a:prstClr val="black">
                    <a:tint val="75000"/>
                  </a:prstClr>
                </a:solidFill>
              </a:rPr>
              <a:pPr/>
              <a:t>10/7/2021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2E3BF5-02F9-4CE4-A7FB-A57ED38A89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622019"/>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4AD98F-6DC4-488E-B886-FB05382A41D6}" type="datetimeFigureOut">
              <a:rPr lang="en-US" smtClean="0">
                <a:solidFill>
                  <a:prstClr val="black">
                    <a:tint val="75000"/>
                  </a:prstClr>
                </a:solidFill>
              </a:rPr>
              <a:pPr/>
              <a:t>10/7/2021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2E3BF5-02F9-4CE4-A7FB-A57ED38A89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819610"/>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4AD98F-6DC4-488E-B886-FB05382A41D6}" type="datetimeFigureOut">
              <a:rPr lang="en-US" smtClean="0">
                <a:solidFill>
                  <a:prstClr val="black">
                    <a:tint val="75000"/>
                  </a:prstClr>
                </a:solidFill>
              </a:rPr>
              <a:pPr/>
              <a:t>10/7/2021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2E3BF5-02F9-4CE4-A7FB-A57ED38A89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064658"/>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E4AD98F-6DC4-488E-B886-FB05382A41D6}" type="datetimeFigureOut">
              <a:rPr lang="en-US" smtClean="0">
                <a:solidFill>
                  <a:prstClr val="black">
                    <a:tint val="75000"/>
                  </a:prstClr>
                </a:solidFill>
              </a:rPr>
              <a:pPr/>
              <a:t>10/7/2021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2E3BF5-02F9-4CE4-A7FB-A57ED38A89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1903104"/>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4AD98F-6DC4-488E-B886-FB05382A41D6}" type="datetimeFigureOut">
              <a:rPr lang="en-US" smtClean="0">
                <a:solidFill>
                  <a:prstClr val="black">
                    <a:tint val="75000"/>
                  </a:prstClr>
                </a:solidFill>
              </a:rPr>
              <a:pPr/>
              <a:t>10/7/2021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2E3BF5-02F9-4CE4-A7FB-A57ED38A89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3345513"/>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4AD98F-6DC4-488E-B886-FB05382A41D6}" type="datetimeFigureOut">
              <a:rPr lang="en-US" smtClean="0">
                <a:solidFill>
                  <a:prstClr val="black">
                    <a:tint val="75000"/>
                  </a:prstClr>
                </a:solidFill>
              </a:rPr>
              <a:pPr/>
              <a:t>10/7/2021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02E3BF5-02F9-4CE4-A7FB-A57ED38A89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534195"/>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E4AD98F-6DC4-488E-B886-FB05382A41D6}" type="datetimeFigureOut">
              <a:rPr lang="en-US" smtClean="0">
                <a:solidFill>
                  <a:prstClr val="black">
                    <a:tint val="75000"/>
                  </a:prstClr>
                </a:solidFill>
              </a:rPr>
              <a:pPr/>
              <a:t>10/7/2021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02E3BF5-02F9-4CE4-A7FB-A57ED38A89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5623402"/>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4AD98F-6DC4-488E-B886-FB05382A41D6}" type="datetimeFigureOut">
              <a:rPr lang="en-US" smtClean="0">
                <a:solidFill>
                  <a:prstClr val="black">
                    <a:tint val="75000"/>
                  </a:prstClr>
                </a:solidFill>
              </a:rPr>
              <a:pPr/>
              <a:t>10/7/2021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02E3BF5-02F9-4CE4-A7FB-A57ED38A89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4700440"/>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4AD98F-6DC4-488E-B886-FB05382A41D6}" type="datetimeFigureOut">
              <a:rPr lang="en-US" smtClean="0">
                <a:solidFill>
                  <a:prstClr val="black">
                    <a:tint val="75000"/>
                  </a:prstClr>
                </a:solidFill>
              </a:rPr>
              <a:pPr/>
              <a:t>10/7/2021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2E3BF5-02F9-4CE4-A7FB-A57ED38A89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5464856"/>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4AD98F-6DC4-488E-B886-FB05382A41D6}" type="datetimeFigureOut">
              <a:rPr lang="en-US" smtClean="0">
                <a:solidFill>
                  <a:prstClr val="black">
                    <a:tint val="75000"/>
                  </a:prstClr>
                </a:solidFill>
              </a:rPr>
              <a:pPr/>
              <a:t>10/7/2021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2E3BF5-02F9-4CE4-A7FB-A57ED38A89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0710046"/>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4AD98F-6DC4-488E-B886-FB05382A41D6}" type="datetimeFigureOut">
              <a:rPr lang="en-US" smtClean="0"/>
              <a:t>10/7/2021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2E3BF5-02F9-4CE4-A7FB-A57ED38A89D9}" type="slidenum">
              <a:rPr lang="en-US" smtClean="0"/>
              <a:t>‹#›</a:t>
            </a:fld>
            <a:endParaRPr lang="en-US"/>
          </a:p>
        </p:txBody>
      </p:sp>
    </p:spTree>
    <p:extLst>
      <p:ext uri="{BB962C8B-B14F-4D97-AF65-F5344CB8AC3E}">
        <p14:creationId xmlns:p14="http://schemas.microsoft.com/office/powerpoint/2010/main" val="40469428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s://www.aei.org/wp-content/uploads/2021/05/Minding-our-Workforce.pdf?x91208" TargetMode="Externa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4690" y="3906982"/>
            <a:ext cx="3823855" cy="2867891"/>
          </a:xfrm>
          <a:prstGeom prst="rect">
            <a:avLst/>
          </a:prstGeom>
        </p:spPr>
      </p:pic>
      <p:sp>
        <p:nvSpPr>
          <p:cNvPr id="2" name="TextBox 1">
            <a:extLst>
              <a:ext uri="{FF2B5EF4-FFF2-40B4-BE49-F238E27FC236}">
                <a16:creationId xmlns:a16="http://schemas.microsoft.com/office/drawing/2014/main" id="{5D07AAAC-7E30-4EFB-9958-07D82264EE52}"/>
              </a:ext>
            </a:extLst>
          </p:cNvPr>
          <p:cNvSpPr txBox="1"/>
          <p:nvPr/>
        </p:nvSpPr>
        <p:spPr>
          <a:xfrm>
            <a:off x="666093" y="1613118"/>
            <a:ext cx="11074955" cy="1815882"/>
          </a:xfrm>
          <a:prstGeom prst="rect">
            <a:avLst/>
          </a:prstGeom>
          <a:noFill/>
        </p:spPr>
        <p:txBody>
          <a:bodyPr wrap="none" rtlCol="0">
            <a:spAutoFit/>
          </a:bodyPr>
          <a:lstStyle/>
          <a:p>
            <a:r>
              <a:rPr lang="en-US" sz="2800" dirty="0">
                <a:solidFill>
                  <a:srgbClr val="00899C"/>
                </a:solidFill>
                <a:latin typeface="Arial Rounded MT Bold" panose="020F0704030504030204" pitchFamily="34" charset="0"/>
              </a:rPr>
              <a:t>Presentation to the Massachusetts Future of Work Commission</a:t>
            </a:r>
          </a:p>
          <a:p>
            <a:endParaRPr lang="en-US" dirty="0"/>
          </a:p>
          <a:p>
            <a:endParaRPr lang="en-US" dirty="0"/>
          </a:p>
          <a:p>
            <a:r>
              <a:rPr lang="en-US" sz="2400" dirty="0"/>
              <a:t>By Elisabeth D. Babcock, MCRP, PhD  									    October 12, 2021</a:t>
            </a:r>
          </a:p>
          <a:p>
            <a:r>
              <a:rPr lang="en-US" sz="2400" dirty="0"/>
              <a:t>President and CEO </a:t>
            </a:r>
          </a:p>
        </p:txBody>
      </p:sp>
    </p:spTree>
    <p:extLst>
      <p:ext uri="{BB962C8B-B14F-4D97-AF65-F5344CB8AC3E}">
        <p14:creationId xmlns:p14="http://schemas.microsoft.com/office/powerpoint/2010/main" val="420424966"/>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712720" y="1785770"/>
            <a:ext cx="225911" cy="2043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47736" y="4919318"/>
            <a:ext cx="1320265" cy="25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0007867" y="5938222"/>
            <a:ext cx="509526" cy="279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728493C-D788-49F0-B884-14C3871CC1D1}"/>
              </a:ext>
            </a:extLst>
          </p:cNvPr>
          <p:cNvSpPr txBox="1"/>
          <p:nvPr/>
        </p:nvSpPr>
        <p:spPr>
          <a:xfrm>
            <a:off x="1448789" y="296884"/>
            <a:ext cx="8911607" cy="584775"/>
          </a:xfrm>
          <a:prstGeom prst="rect">
            <a:avLst/>
          </a:prstGeom>
          <a:noFill/>
        </p:spPr>
        <p:txBody>
          <a:bodyPr wrap="none" rtlCol="0">
            <a:spAutoFit/>
          </a:bodyPr>
          <a:lstStyle/>
          <a:p>
            <a:r>
              <a:rPr lang="en-US" sz="3200" dirty="0">
                <a:solidFill>
                  <a:srgbClr val="00899C"/>
                </a:solidFill>
                <a:latin typeface="Arial Rounded MT Bold" panose="020F0704030504030204" pitchFamily="34" charset="0"/>
              </a:rPr>
              <a:t>EMPath is an Economic Mobility Action Tank</a:t>
            </a:r>
          </a:p>
        </p:txBody>
      </p:sp>
      <p:sp>
        <p:nvSpPr>
          <p:cNvPr id="4" name="TextBox 3">
            <a:extLst>
              <a:ext uri="{FF2B5EF4-FFF2-40B4-BE49-F238E27FC236}">
                <a16:creationId xmlns:a16="http://schemas.microsoft.com/office/drawing/2014/main" id="{6CAAD672-0383-4018-8B60-853525091310}"/>
              </a:ext>
            </a:extLst>
          </p:cNvPr>
          <p:cNvSpPr txBox="1"/>
          <p:nvPr/>
        </p:nvSpPr>
        <p:spPr>
          <a:xfrm>
            <a:off x="1674607" y="973650"/>
            <a:ext cx="9808832" cy="5447645"/>
          </a:xfrm>
          <a:prstGeom prst="rect">
            <a:avLst/>
          </a:prstGeom>
          <a:noFill/>
        </p:spPr>
        <p:txBody>
          <a:bodyPr wrap="square" rtlCol="0">
            <a:spAutoFit/>
          </a:bodyPr>
          <a:lstStyle/>
          <a:p>
            <a:pPr marL="285750" indent="-285750">
              <a:buFont typeface="Arial" panose="020B0604020202020204" pitchFamily="34" charset="0"/>
              <a:buChar char="•"/>
            </a:pPr>
            <a:r>
              <a:rPr lang="en-US" sz="2400" dirty="0"/>
              <a:t>National leader in developing brain science-informed coaching processes that help people improve their economic mobility;</a:t>
            </a:r>
          </a:p>
          <a:p>
            <a:endParaRPr lang="en-US" sz="2400" dirty="0"/>
          </a:p>
          <a:p>
            <a:pPr marL="285750" indent="-285750">
              <a:buFont typeface="Arial" panose="020B0604020202020204" pitchFamily="34" charset="0"/>
              <a:buChar char="•"/>
            </a:pPr>
            <a:r>
              <a:rPr lang="en-US" sz="2400" dirty="0"/>
              <a:t>Boston based and currently serving more than 1,400 individuals a year in Greater Boston with direct coaching services in transitional housing, public housing, and community-based services;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Known for having developed the evidence-based model for economic mobility coaching, Mobility Mentoring®;</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Leader of an international network of more than 140 non-profit and governmental organizations all using Mobility Mentoring® with more than 50,000  people per year.</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057515846"/>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712720" y="1785770"/>
            <a:ext cx="225911" cy="2043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47736" y="4919318"/>
            <a:ext cx="1320265" cy="25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0007867" y="5938222"/>
            <a:ext cx="509526" cy="279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a:extLst>
              <a:ext uri="{FF2B5EF4-FFF2-40B4-BE49-F238E27FC236}">
                <a16:creationId xmlns:a16="http://schemas.microsoft.com/office/drawing/2014/main" id="{2B5AFA24-BD8D-4712-88F7-EE6202F1EA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7048915" y="1682694"/>
            <a:ext cx="4711388" cy="34926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6728493C-D788-49F0-B884-14C3871CC1D1}"/>
              </a:ext>
            </a:extLst>
          </p:cNvPr>
          <p:cNvSpPr txBox="1"/>
          <p:nvPr/>
        </p:nvSpPr>
        <p:spPr>
          <a:xfrm>
            <a:off x="1448789" y="296884"/>
            <a:ext cx="6710107" cy="584775"/>
          </a:xfrm>
          <a:prstGeom prst="rect">
            <a:avLst/>
          </a:prstGeom>
          <a:noFill/>
        </p:spPr>
        <p:txBody>
          <a:bodyPr wrap="none" rtlCol="0">
            <a:spAutoFit/>
          </a:bodyPr>
          <a:lstStyle/>
          <a:p>
            <a:r>
              <a:rPr lang="en-US" sz="3200" dirty="0">
                <a:solidFill>
                  <a:srgbClr val="00899C"/>
                </a:solidFill>
                <a:latin typeface="Arial Rounded MT Bold" panose="020F0704030504030204" pitchFamily="34" charset="0"/>
              </a:rPr>
              <a:t>Definition of Mobility Mentoring®</a:t>
            </a:r>
          </a:p>
        </p:txBody>
      </p:sp>
      <p:sp>
        <p:nvSpPr>
          <p:cNvPr id="4" name="TextBox 3">
            <a:extLst>
              <a:ext uri="{FF2B5EF4-FFF2-40B4-BE49-F238E27FC236}">
                <a16:creationId xmlns:a16="http://schemas.microsoft.com/office/drawing/2014/main" id="{6CAAD672-0383-4018-8B60-853525091310}"/>
              </a:ext>
            </a:extLst>
          </p:cNvPr>
          <p:cNvSpPr txBox="1"/>
          <p:nvPr/>
        </p:nvSpPr>
        <p:spPr>
          <a:xfrm>
            <a:off x="1674607" y="973650"/>
            <a:ext cx="4844946" cy="5152180"/>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lvl="0" algn="ctr" defTabSz="914400">
              <a:lnSpc>
                <a:spcPct val="150000"/>
              </a:lnSpc>
              <a:spcBef>
                <a:spcPct val="20000"/>
              </a:spcBef>
              <a:defRPr/>
            </a:pPr>
            <a:r>
              <a:rPr lang="en-US" sz="2400" i="1" dirty="0">
                <a:solidFill>
                  <a:srgbClr val="FF33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Mobility Mentoring is the professional practice of partnering with participants so that over time they may acquire the resources, skills, and sustained behavior changes necessary to attain and preserve their economic independence.</a:t>
            </a:r>
          </a:p>
          <a:p>
            <a:endParaRPr lang="en-US" dirty="0"/>
          </a:p>
        </p:txBody>
      </p:sp>
    </p:spTree>
    <p:extLst>
      <p:ext uri="{BB962C8B-B14F-4D97-AF65-F5344CB8AC3E}">
        <p14:creationId xmlns:p14="http://schemas.microsoft.com/office/powerpoint/2010/main" val="660466240"/>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712720" y="1785770"/>
            <a:ext cx="225911" cy="2043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47736" y="4919318"/>
            <a:ext cx="1320265" cy="25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0007867" y="5938222"/>
            <a:ext cx="509526" cy="279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58E4F20-14CB-4C8D-AC6D-D1B8C15F61CC}"/>
              </a:ext>
            </a:extLst>
          </p:cNvPr>
          <p:cNvSpPr txBox="1"/>
          <p:nvPr/>
        </p:nvSpPr>
        <p:spPr>
          <a:xfrm>
            <a:off x="1489876" y="296884"/>
            <a:ext cx="10270427" cy="1077218"/>
          </a:xfrm>
          <a:prstGeom prst="rect">
            <a:avLst/>
          </a:prstGeom>
          <a:noFill/>
        </p:spPr>
        <p:txBody>
          <a:bodyPr wrap="square" rtlCol="0">
            <a:spAutoFit/>
          </a:bodyPr>
          <a:lstStyle/>
          <a:p>
            <a:r>
              <a:rPr lang="en-US" sz="3200" dirty="0">
                <a:solidFill>
                  <a:srgbClr val="52A291"/>
                </a:solidFill>
                <a:latin typeface="Arial Rounded MT Bold" panose="020F0704030504030204" pitchFamily="34" charset="0"/>
                <a:ea typeface="+mj-ea"/>
                <a:cs typeface="+mj-cs"/>
              </a:rPr>
              <a:t>Science shows that poverty affects how we think and behave</a:t>
            </a:r>
            <a:endParaRPr lang="en-US" sz="3200" dirty="0">
              <a:solidFill>
                <a:srgbClr val="00899C"/>
              </a:solidFill>
              <a:latin typeface="Arial Rounded MT Bold" panose="020F0704030504030204" pitchFamily="34" charset="0"/>
            </a:endParaRPr>
          </a:p>
        </p:txBody>
      </p:sp>
      <p:pic>
        <p:nvPicPr>
          <p:cNvPr id="10" name="Picture 2">
            <a:extLst>
              <a:ext uri="{FF2B5EF4-FFF2-40B4-BE49-F238E27FC236}">
                <a16:creationId xmlns:a16="http://schemas.microsoft.com/office/drawing/2014/main" id="{B143B39E-74AE-4D15-AD1E-28F2779EA8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1277752" y="1990165"/>
            <a:ext cx="4487351" cy="413750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id="{3981F03B-BA24-4A05-9D7C-D2F8D4CA5B4B}"/>
              </a:ext>
            </a:extLst>
          </p:cNvPr>
          <p:cNvSpPr txBox="1"/>
          <p:nvPr/>
        </p:nvSpPr>
        <p:spPr>
          <a:xfrm>
            <a:off x="6234545" y="1907558"/>
            <a:ext cx="5525758" cy="4302716"/>
          </a:xfrm>
          <a:prstGeom prst="rect">
            <a:avLst/>
          </a:prstGeom>
          <a:noFill/>
        </p:spPr>
        <p:txBody>
          <a:bodyPr wrap="square" rtlCol="0">
            <a:spAutoFit/>
          </a:bodyPr>
          <a:lstStyle/>
          <a:p>
            <a:pPr marL="342900" lvl="0" indent="-342900" defTabSz="914400">
              <a:spcBef>
                <a:spcPct val="20000"/>
              </a:spcBef>
              <a:buFont typeface="Arial" panose="020B0604020202020204" pitchFamily="34" charset="0"/>
              <a:buChar char="•"/>
              <a:defRPr/>
            </a:pPr>
            <a:r>
              <a:rPr lang="en-US" sz="2400" dirty="0">
                <a:solidFill>
                  <a:srgbClr val="262626"/>
                </a:solidFill>
                <a:latin typeface="Arial" panose="020B0604020202020204" pitchFamily="34" charset="0"/>
                <a:cs typeface="Arial" panose="020B0604020202020204" pitchFamily="34" charset="0"/>
              </a:rPr>
              <a:t>The stresses of poverty, trauma, and oppression compromise core decision-making and behavior management skills </a:t>
            </a:r>
            <a:r>
              <a:rPr lang="en-US" sz="2400" dirty="0">
                <a:solidFill>
                  <a:srgbClr val="FF0000"/>
                </a:solidFill>
                <a:latin typeface="Arial" panose="020B0604020202020204" pitchFamily="34" charset="0"/>
                <a:cs typeface="Arial" panose="020B0604020202020204" pitchFamily="34" charset="0"/>
              </a:rPr>
              <a:t>(so-called executive function, “soft”, or “21</a:t>
            </a:r>
            <a:r>
              <a:rPr lang="en-US" sz="2400" baseline="30000" dirty="0">
                <a:solidFill>
                  <a:srgbClr val="FF0000"/>
                </a:solidFill>
                <a:latin typeface="Arial" panose="020B0604020202020204" pitchFamily="34" charset="0"/>
                <a:cs typeface="Arial" panose="020B0604020202020204" pitchFamily="34" charset="0"/>
              </a:rPr>
              <a:t>st</a:t>
            </a:r>
            <a:r>
              <a:rPr lang="en-US" sz="2400" dirty="0">
                <a:solidFill>
                  <a:srgbClr val="FF0000"/>
                </a:solidFill>
                <a:latin typeface="Arial" panose="020B0604020202020204" pitchFamily="34" charset="0"/>
                <a:cs typeface="Arial" panose="020B0604020202020204" pitchFamily="34" charset="0"/>
              </a:rPr>
              <a:t> century, skills)</a:t>
            </a:r>
          </a:p>
          <a:p>
            <a:pPr lvl="0" defTabSz="914400">
              <a:spcBef>
                <a:spcPct val="20000"/>
              </a:spcBef>
              <a:defRPr/>
            </a:pPr>
            <a:endParaRPr lang="en-US" sz="2400" dirty="0">
              <a:solidFill>
                <a:srgbClr val="262626"/>
              </a:solidFill>
              <a:latin typeface="Arial" panose="020B0604020202020204" pitchFamily="34" charset="0"/>
              <a:cs typeface="Arial" panose="020B0604020202020204" pitchFamily="34" charset="0"/>
            </a:endParaRPr>
          </a:p>
          <a:p>
            <a:pPr marL="342900" lvl="0" indent="-342900" defTabSz="914400">
              <a:spcBef>
                <a:spcPct val="20000"/>
              </a:spcBef>
              <a:buFont typeface="Arial" panose="020B0604020202020204" pitchFamily="34" charset="0"/>
              <a:buChar char="•"/>
              <a:defRPr/>
            </a:pPr>
            <a:r>
              <a:rPr lang="en-US" sz="2400" dirty="0">
                <a:solidFill>
                  <a:srgbClr val="262626"/>
                </a:solidFill>
                <a:latin typeface="Arial" panose="020B0604020202020204" pitchFamily="34" charset="0"/>
                <a:cs typeface="Arial" panose="020B0604020202020204" pitchFamily="34" charset="0"/>
              </a:rPr>
              <a:t>They swamp our analytic capabilities, compromise our abilities to think about the future, and decrease our self-control</a:t>
            </a:r>
          </a:p>
        </p:txBody>
      </p:sp>
      <p:sp>
        <p:nvSpPr>
          <p:cNvPr id="11" name="TextBox 10">
            <a:extLst>
              <a:ext uri="{FF2B5EF4-FFF2-40B4-BE49-F238E27FC236}">
                <a16:creationId xmlns:a16="http://schemas.microsoft.com/office/drawing/2014/main" id="{A911EF0D-F899-4046-BC9F-546D938B78EB}"/>
              </a:ext>
            </a:extLst>
          </p:cNvPr>
          <p:cNvSpPr txBox="1"/>
          <p:nvPr/>
        </p:nvSpPr>
        <p:spPr>
          <a:xfrm flipH="1">
            <a:off x="2165564" y="2155947"/>
            <a:ext cx="904307" cy="369332"/>
          </a:xfrm>
          <a:prstGeom prst="rect">
            <a:avLst/>
          </a:prstGeom>
          <a:noFill/>
        </p:spPr>
        <p:txBody>
          <a:bodyPr wrap="square" rtlCol="0">
            <a:spAutoFit/>
          </a:bodyPr>
          <a:lstStyle/>
          <a:p>
            <a:r>
              <a:rPr lang="en-US" dirty="0"/>
              <a:t>school</a:t>
            </a:r>
          </a:p>
        </p:txBody>
      </p:sp>
    </p:spTree>
    <p:extLst>
      <p:ext uri="{BB962C8B-B14F-4D97-AF65-F5344CB8AC3E}">
        <p14:creationId xmlns:p14="http://schemas.microsoft.com/office/powerpoint/2010/main" val="3971392453"/>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712720" y="1785770"/>
            <a:ext cx="225911" cy="2043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47736" y="4919318"/>
            <a:ext cx="1320265" cy="25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0007867" y="5938222"/>
            <a:ext cx="509526" cy="279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58E4F20-14CB-4C8D-AC6D-D1B8C15F61CC}"/>
              </a:ext>
            </a:extLst>
          </p:cNvPr>
          <p:cNvSpPr txBox="1"/>
          <p:nvPr/>
        </p:nvSpPr>
        <p:spPr>
          <a:xfrm>
            <a:off x="1489876" y="296884"/>
            <a:ext cx="10270427" cy="584775"/>
          </a:xfrm>
          <a:prstGeom prst="rect">
            <a:avLst/>
          </a:prstGeom>
          <a:noFill/>
        </p:spPr>
        <p:txBody>
          <a:bodyPr wrap="square" rtlCol="0">
            <a:spAutoFit/>
          </a:bodyPr>
          <a:lstStyle/>
          <a:p>
            <a:r>
              <a:rPr lang="en-US" sz="3200" dirty="0">
                <a:solidFill>
                  <a:srgbClr val="52A291"/>
                </a:solidFill>
                <a:latin typeface="Arial Rounded MT Bold" panose="020F0704030504030204" pitchFamily="34" charset="0"/>
                <a:ea typeface="+mj-ea"/>
                <a:cs typeface="+mj-cs"/>
              </a:rPr>
              <a:t>What are 21st Century, EF, or “Soft” Skills?</a:t>
            </a:r>
            <a:endParaRPr lang="en-US" sz="3200" dirty="0">
              <a:solidFill>
                <a:srgbClr val="00899C"/>
              </a:solidFill>
              <a:latin typeface="Arial Rounded MT Bold" panose="020F0704030504030204" pitchFamily="34" charset="0"/>
            </a:endParaRPr>
          </a:p>
        </p:txBody>
      </p:sp>
      <p:sp>
        <p:nvSpPr>
          <p:cNvPr id="2" name="TextBox 1">
            <a:extLst>
              <a:ext uri="{FF2B5EF4-FFF2-40B4-BE49-F238E27FC236}">
                <a16:creationId xmlns:a16="http://schemas.microsoft.com/office/drawing/2014/main" id="{FB1B81F1-0BB3-462F-9DE8-C5BF3CD1FA09}"/>
              </a:ext>
            </a:extLst>
          </p:cNvPr>
          <p:cNvSpPr txBox="1"/>
          <p:nvPr/>
        </p:nvSpPr>
        <p:spPr>
          <a:xfrm>
            <a:off x="1613888" y="1511227"/>
            <a:ext cx="5011201" cy="4524315"/>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These skills include the abilities to:</a:t>
            </a:r>
          </a:p>
          <a:p>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t>Think creatively and strategically</a:t>
            </a:r>
          </a:p>
          <a:p>
            <a:pPr marL="285750" indent="-285750">
              <a:buFont typeface="Arial" panose="020B0604020202020204" pitchFamily="34" charset="0"/>
              <a:buChar char="•"/>
            </a:pPr>
            <a:r>
              <a:rPr lang="en-US" sz="2400" dirty="0"/>
              <a:t>Solve problems</a:t>
            </a:r>
          </a:p>
          <a:p>
            <a:pPr marL="285750" indent="-285750">
              <a:buFont typeface="Arial" panose="020B0604020202020204" pitchFamily="34" charset="0"/>
              <a:buChar char="•"/>
            </a:pPr>
            <a:r>
              <a:rPr lang="en-US" sz="2400" dirty="0"/>
              <a:t>Organize things</a:t>
            </a:r>
          </a:p>
          <a:p>
            <a:pPr marL="285750" indent="-285750">
              <a:buFont typeface="Arial" panose="020B0604020202020204" pitchFamily="34" charset="0"/>
              <a:buChar char="•"/>
            </a:pPr>
            <a:r>
              <a:rPr lang="en-US" sz="2400" dirty="0"/>
              <a:t>Be a resilient, motivated, and self-directed learner</a:t>
            </a:r>
          </a:p>
          <a:p>
            <a:pPr marL="285750" indent="-285750">
              <a:buFont typeface="Arial" panose="020B0604020202020204" pitchFamily="34" charset="0"/>
              <a:buChar char="•"/>
            </a:pPr>
            <a:r>
              <a:rPr lang="en-US" sz="2400" dirty="0"/>
              <a:t>Set and attain goals</a:t>
            </a:r>
          </a:p>
          <a:p>
            <a:pPr marL="285750" indent="-285750">
              <a:buFont typeface="Arial" panose="020B0604020202020204" pitchFamily="34" charset="0"/>
              <a:buChar char="•"/>
            </a:pPr>
            <a:r>
              <a:rPr lang="en-US" sz="2400" dirty="0"/>
              <a:t>Have the strong self-regulation and interpersonal abilities  necessary to work effectively with, and to lead others</a:t>
            </a:r>
          </a:p>
        </p:txBody>
      </p:sp>
      <p:pic>
        <p:nvPicPr>
          <p:cNvPr id="1026" name="Picture 2" descr="Supporting Hispanic-Latinos in the Workplace | Bank of America Careers">
            <a:extLst>
              <a:ext uri="{FF2B5EF4-FFF2-40B4-BE49-F238E27FC236}">
                <a16:creationId xmlns:a16="http://schemas.microsoft.com/office/drawing/2014/main" id="{3E617E69-A448-4F75-8463-5208EBAEF15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98280" y="1860093"/>
            <a:ext cx="5498912" cy="3666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356839"/>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712720" y="1785770"/>
            <a:ext cx="225911" cy="2043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47736" y="4919318"/>
            <a:ext cx="1320265" cy="25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0007867" y="5938222"/>
            <a:ext cx="509526" cy="279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58E4F20-14CB-4C8D-AC6D-D1B8C15F61CC}"/>
              </a:ext>
            </a:extLst>
          </p:cNvPr>
          <p:cNvSpPr txBox="1"/>
          <p:nvPr/>
        </p:nvSpPr>
        <p:spPr>
          <a:xfrm>
            <a:off x="1489876" y="296884"/>
            <a:ext cx="10456701" cy="1077218"/>
          </a:xfrm>
          <a:prstGeom prst="rect">
            <a:avLst/>
          </a:prstGeom>
          <a:noFill/>
        </p:spPr>
        <p:txBody>
          <a:bodyPr wrap="square" rtlCol="0">
            <a:spAutoFit/>
          </a:bodyPr>
          <a:lstStyle/>
          <a:p>
            <a:r>
              <a:rPr lang="en-US" sz="3200" i="1" dirty="0">
                <a:solidFill>
                  <a:srgbClr val="52A291"/>
                </a:solidFill>
                <a:effectLst>
                  <a:outerShdw blurRad="38100" dist="38100" dir="2700000" algn="tl">
                    <a:srgbClr val="000000">
                      <a:alpha val="43137"/>
                    </a:srgbClr>
                  </a:outerShdw>
                </a:effectLst>
                <a:latin typeface="Arial"/>
                <a:ea typeface="+mj-ea"/>
                <a:cs typeface="+mj-cs"/>
              </a:rPr>
              <a:t>Research Shows that EF Challenges Cause Significant Impacts on Education and Career Success</a:t>
            </a:r>
            <a:endParaRPr lang="en-US" sz="3200" dirty="0">
              <a:solidFill>
                <a:srgbClr val="00899C"/>
              </a:solidFill>
              <a:latin typeface="Arial Rounded MT Bold" panose="020F0704030504030204" pitchFamily="34" charset="0"/>
            </a:endParaRPr>
          </a:p>
        </p:txBody>
      </p:sp>
      <p:sp>
        <p:nvSpPr>
          <p:cNvPr id="9" name="TextBox 8">
            <a:extLst>
              <a:ext uri="{FF2B5EF4-FFF2-40B4-BE49-F238E27FC236}">
                <a16:creationId xmlns:a16="http://schemas.microsoft.com/office/drawing/2014/main" id="{3981F03B-BA24-4A05-9D7C-D2F8D4CA5B4B}"/>
              </a:ext>
            </a:extLst>
          </p:cNvPr>
          <p:cNvSpPr txBox="1"/>
          <p:nvPr/>
        </p:nvSpPr>
        <p:spPr>
          <a:xfrm>
            <a:off x="1365339" y="1374102"/>
            <a:ext cx="5525758" cy="5041380"/>
          </a:xfrm>
          <a:prstGeom prst="rect">
            <a:avLst/>
          </a:prstGeom>
          <a:noFill/>
        </p:spPr>
        <p:txBody>
          <a:bodyPr wrap="square" rtlCol="0">
            <a:spAutoFit/>
          </a:bodyPr>
          <a:lstStyle/>
          <a:p>
            <a:pPr lvl="0" defTabSz="914400">
              <a:spcBef>
                <a:spcPct val="20000"/>
              </a:spcBef>
              <a:defRPr/>
            </a:pPr>
            <a:r>
              <a:rPr lang="en-US" sz="2400" dirty="0">
                <a:solidFill>
                  <a:srgbClr val="FF0000"/>
                </a:solidFill>
                <a:latin typeface="Arial" panose="020B0604020202020204" pitchFamily="34" charset="0"/>
                <a:cs typeface="Arial" panose="020B0604020202020204" pitchFamily="34" charset="0"/>
              </a:rPr>
              <a:t>EF-based challenges decrease enrollment and completion of post-secondary certificate and degree programs.</a:t>
            </a:r>
          </a:p>
          <a:p>
            <a:pPr marL="342900" lvl="0" indent="-342900" defTabSz="914400">
              <a:spcBef>
                <a:spcPct val="200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In the US, less than 1/3 students complete Certificate and AA programs within 150% of normal time.</a:t>
            </a:r>
          </a:p>
          <a:p>
            <a:pPr marL="342900" indent="-342900" defTabSz="914400">
              <a:spcBef>
                <a:spcPct val="200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For students of color at public institutions, these numbers drop down to less than 1/5.</a:t>
            </a:r>
          </a:p>
          <a:p>
            <a:pPr defTabSz="914400">
              <a:spcBef>
                <a:spcPct val="20000"/>
              </a:spcBef>
              <a:defRPr/>
            </a:pPr>
            <a:endParaRPr lang="en-US" sz="2400" dirty="0">
              <a:latin typeface="Arial" panose="020B0604020202020204" pitchFamily="34" charset="0"/>
              <a:cs typeface="Arial" panose="020B0604020202020204" pitchFamily="34" charset="0"/>
            </a:endParaRPr>
          </a:p>
          <a:p>
            <a:pPr defTabSz="914400">
              <a:spcBef>
                <a:spcPct val="20000"/>
              </a:spcBef>
              <a:defRPr/>
            </a:pPr>
            <a:r>
              <a:rPr lang="en-US" sz="1600" dirty="0">
                <a:latin typeface="Arial" panose="020B0604020202020204" pitchFamily="34" charset="0"/>
                <a:cs typeface="Arial" panose="020B0604020202020204" pitchFamily="34" charset="0"/>
              </a:rPr>
              <a:t>Source:  National Center for Education Statistics 2019</a:t>
            </a:r>
          </a:p>
        </p:txBody>
      </p:sp>
      <p:sp>
        <p:nvSpPr>
          <p:cNvPr id="3" name="TextBox 2">
            <a:extLst>
              <a:ext uri="{FF2B5EF4-FFF2-40B4-BE49-F238E27FC236}">
                <a16:creationId xmlns:a16="http://schemas.microsoft.com/office/drawing/2014/main" id="{FC722D4B-5378-4AD4-BA93-7CC133CEB3A1}"/>
              </a:ext>
            </a:extLst>
          </p:cNvPr>
          <p:cNvSpPr txBox="1"/>
          <p:nvPr/>
        </p:nvSpPr>
        <p:spPr>
          <a:xfrm>
            <a:off x="6891097" y="1402781"/>
            <a:ext cx="5176365" cy="6678751"/>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They also affect access to work</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 federal database of jobs, ONET, lists these skills as among the top-three in demand for all job listings.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Online screening for these skills is now widely used on job-search platforms such as Indeed.</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Low income and POC generally score lower on tests of these skills.</a:t>
            </a:r>
          </a:p>
          <a:p>
            <a:endParaRPr lang="en-US" sz="24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Source: </a:t>
            </a:r>
            <a:r>
              <a:rPr lang="en-US" sz="1600" u="sng" dirty="0">
                <a:hlinkClick r:id="rId5"/>
              </a:rPr>
              <a:t>Minding Our Workforce:  The Role of Non-Cognitive Skills in Career Success</a:t>
            </a:r>
            <a:r>
              <a:rPr lang="en-US" sz="1600" dirty="0"/>
              <a:t>, Brent Orrell, ed., American Enterprise Institute, Washington, DC, May 2021.</a:t>
            </a:r>
          </a:p>
          <a:p>
            <a:r>
              <a:rPr lang="en-US" dirty="0"/>
              <a:t> </a:t>
            </a:r>
          </a:p>
          <a:p>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r>
              <a:rPr lang="en-US" sz="2800" dirty="0">
                <a:solidFill>
                  <a:srgbClr val="FF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6212325"/>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1046921"/>
          </a:xfrm>
        </p:spPr>
        <p:txBody>
          <a:bodyPr>
            <a:noAutofit/>
          </a:bodyPr>
          <a:lstStyle/>
          <a:p>
            <a:r>
              <a:rPr lang="en-US" sz="3200" dirty="0">
                <a:solidFill>
                  <a:srgbClr val="00899C"/>
                </a:solidFill>
                <a:latin typeface="Arial Rounded MT Bold" panose="020F0704030504030204" pitchFamily="34" charset="0"/>
              </a:rPr>
              <a:t>But Participants Who Receive EF-informed Coaching Have Entirely Different Outcomes</a:t>
            </a:r>
          </a:p>
        </p:txBody>
      </p:sp>
      <p:sp>
        <p:nvSpPr>
          <p:cNvPr id="6" name="TextBox 5"/>
          <p:cNvSpPr txBox="1"/>
          <p:nvPr/>
        </p:nvSpPr>
        <p:spPr>
          <a:xfrm>
            <a:off x="1905001" y="3657600"/>
            <a:ext cx="184731" cy="369332"/>
          </a:xfrm>
          <a:prstGeom prst="rect">
            <a:avLst/>
          </a:prstGeom>
          <a:noFill/>
        </p:spPr>
        <p:txBody>
          <a:bodyPr wrap="none" rtlCol="0">
            <a:spAutoFit/>
          </a:bodyPr>
          <a:lstStyle/>
          <a:p>
            <a:endParaRPr lang="en-US"/>
          </a:p>
        </p:txBody>
      </p:sp>
      <p:sp>
        <p:nvSpPr>
          <p:cNvPr id="2" name="TextBox 1"/>
          <p:cNvSpPr txBox="1"/>
          <p:nvPr/>
        </p:nvSpPr>
        <p:spPr>
          <a:xfrm>
            <a:off x="2089732" y="5103674"/>
            <a:ext cx="9533379" cy="1754326"/>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Families who successfully participate for 3-5 years have been shown to (on average)-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Increase employment rates </a:t>
            </a:r>
            <a:r>
              <a:rPr lang="en-US" b="1" dirty="0">
                <a:latin typeface="Arial" panose="020B0604020202020204" pitchFamily="34" charset="0"/>
                <a:cs typeface="Arial" panose="020B0604020202020204" pitchFamily="34" charset="0"/>
              </a:rPr>
              <a:t>to 97%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increase their incomes 265% </a:t>
            </a:r>
            <a:r>
              <a:rPr lang="en-US" b="1" dirty="0">
                <a:latin typeface="Arial" panose="020B0604020202020204" pitchFamily="34" charset="0"/>
                <a:cs typeface="Arial" panose="020B0604020202020204" pitchFamily="34" charset="0"/>
              </a:rPr>
              <a:t>to $48,576/year ($18,120 at entry)</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Increase credit scores </a:t>
            </a:r>
            <a:r>
              <a:rPr lang="en-US" b="1" dirty="0">
                <a:latin typeface="Arial" panose="020B0604020202020204" pitchFamily="34" charset="0"/>
                <a:cs typeface="Arial" panose="020B0604020202020204" pitchFamily="34" charset="0"/>
              </a:rPr>
              <a:t>by average 108 points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Increase rates of college completion </a:t>
            </a:r>
            <a:r>
              <a:rPr lang="en-US" b="1" dirty="0">
                <a:latin typeface="Arial" panose="020B0604020202020204" pitchFamily="34" charset="0"/>
                <a:cs typeface="Arial" panose="020B0604020202020204" pitchFamily="34" charset="0"/>
              </a:rPr>
              <a:t>to 75% (37% at entry)</a:t>
            </a:r>
          </a:p>
          <a:p>
            <a:pPr marL="285750" indent="-28575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C33C0205-196A-43B6-9EDF-25B50E1D8A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750" y="1660675"/>
            <a:ext cx="8572500" cy="2048187"/>
          </a:xfrm>
          <a:prstGeom prst="rect">
            <a:avLst/>
          </a:prstGeom>
        </p:spPr>
      </p:pic>
      <p:sp>
        <p:nvSpPr>
          <p:cNvPr id="15" name="TextBox 14">
            <a:extLst>
              <a:ext uri="{FF2B5EF4-FFF2-40B4-BE49-F238E27FC236}">
                <a16:creationId xmlns:a16="http://schemas.microsoft.com/office/drawing/2014/main" id="{5962B41A-0264-48D2-B90B-592853339BC9}"/>
              </a:ext>
            </a:extLst>
          </p:cNvPr>
          <p:cNvSpPr txBox="1"/>
          <p:nvPr/>
        </p:nvSpPr>
        <p:spPr>
          <a:xfrm>
            <a:off x="2188373" y="1404839"/>
            <a:ext cx="8330999"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Mobility Mentors use The Bridge to Self-Sufficiency® to help families set, reach and sustain their goals:</a:t>
            </a:r>
          </a:p>
        </p:txBody>
      </p:sp>
      <p:sp>
        <p:nvSpPr>
          <p:cNvPr id="3" name="TextBox 2">
            <a:extLst>
              <a:ext uri="{FF2B5EF4-FFF2-40B4-BE49-F238E27FC236}">
                <a16:creationId xmlns:a16="http://schemas.microsoft.com/office/drawing/2014/main" id="{C86ECBB3-CC2E-48BB-BB17-FFF104F20A14}"/>
              </a:ext>
            </a:extLst>
          </p:cNvPr>
          <p:cNvSpPr txBox="1"/>
          <p:nvPr/>
        </p:nvSpPr>
        <p:spPr>
          <a:xfrm>
            <a:off x="2089775" y="4030182"/>
            <a:ext cx="6272871" cy="141577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For all families receiving services-</a:t>
            </a: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76%</a:t>
            </a:r>
            <a:r>
              <a:rPr lang="en-US" sz="1600" dirty="0">
                <a:latin typeface="Arial" panose="020B0604020202020204" pitchFamily="34" charset="0"/>
                <a:cs typeface="Arial" panose="020B0604020202020204" pitchFamily="34" charset="0"/>
              </a:rPr>
              <a:t> successfully completed their goals (nat’l comparison 25%)</a:t>
            </a: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90-95% </a:t>
            </a:r>
            <a:r>
              <a:rPr lang="en-US" sz="1600" dirty="0">
                <a:latin typeface="Arial" panose="020B0604020202020204" pitchFamily="34" charset="0"/>
                <a:cs typeface="Arial" panose="020B0604020202020204" pitchFamily="34" charset="0"/>
              </a:rPr>
              <a:t>paid rent on time (nat’l comparison 78.7%)</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Average savings at exit was </a:t>
            </a:r>
            <a:r>
              <a:rPr lang="en-US" sz="1600" b="1" dirty="0">
                <a:latin typeface="Arial" panose="020B0604020202020204" pitchFamily="34" charset="0"/>
                <a:cs typeface="Arial" panose="020B0604020202020204" pitchFamily="34" charset="0"/>
              </a:rPr>
              <a:t>$1248.32 ($123.72 at entry)</a:t>
            </a:r>
          </a:p>
          <a:p>
            <a:pPr marL="285750" indent="-285750">
              <a:buFont typeface="Arial" panose="020B0604020202020204" pitchFamily="34" charset="0"/>
              <a:buChar char="•"/>
            </a:pPr>
            <a:endParaRPr lang="en-US"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1E0970D6-A2E0-4FB2-9FC5-FE553065F123}"/>
              </a:ext>
            </a:extLst>
          </p:cNvPr>
          <p:cNvSpPr txBox="1"/>
          <p:nvPr/>
        </p:nvSpPr>
        <p:spPr>
          <a:xfrm>
            <a:off x="7295322" y="3842266"/>
            <a:ext cx="1647567" cy="369332"/>
          </a:xfrm>
          <a:prstGeom prst="rect">
            <a:avLst/>
          </a:prstGeom>
          <a:noFill/>
        </p:spPr>
        <p:txBody>
          <a:bodyPr wrap="none" rtlCol="0">
            <a:spAutoFit/>
          </a:bodyPr>
          <a:lstStyle/>
          <a:p>
            <a:r>
              <a:rPr lang="en-US" dirty="0"/>
              <a:t>Data from 2021</a:t>
            </a:r>
          </a:p>
        </p:txBody>
      </p:sp>
    </p:spTree>
    <p:extLst>
      <p:ext uri="{BB962C8B-B14F-4D97-AF65-F5344CB8AC3E}">
        <p14:creationId xmlns:p14="http://schemas.microsoft.com/office/powerpoint/2010/main" val="903288211"/>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2649616" y="1813173"/>
            <a:ext cx="5992751" cy="3231654"/>
          </a:xfrm>
          <a:prstGeom prst="rect">
            <a:avLst/>
          </a:prstGeom>
          <a:noFill/>
        </p:spPr>
        <p:txBody>
          <a:bodyPr wrap="square" rtlCol="0">
            <a:spAutoFit/>
          </a:bodyPr>
          <a:lstStyle/>
          <a:p>
            <a:r>
              <a:rPr lang="en-US" sz="6000" dirty="0">
                <a:solidFill>
                  <a:schemeClr val="bg1"/>
                </a:solidFill>
                <a:latin typeface="Arial Rounded MT Bold" panose="020F0704030504030204" pitchFamily="34" charset="0"/>
                <a:ea typeface="Aktiv Grotesk" panose="020B0504020202020204" pitchFamily="34" charset="0"/>
                <a:cs typeface="Aktiv Grotesk" panose="020B0504020202020204" pitchFamily="34" charset="0"/>
              </a:rPr>
              <a:t>Thank You!</a:t>
            </a:r>
          </a:p>
          <a:p>
            <a:r>
              <a:rPr lang="en-US" sz="6000" dirty="0">
                <a:solidFill>
                  <a:schemeClr val="bg1"/>
                </a:solidFill>
                <a:latin typeface="Arial Rounded MT Bold" panose="020F0704030504030204" pitchFamily="34" charset="0"/>
                <a:ea typeface="Aktiv Grotesk" panose="020B0504020202020204" pitchFamily="34" charset="0"/>
                <a:cs typeface="Aktiv Grotesk" panose="020B0504020202020204" pitchFamily="34" charset="0"/>
              </a:rPr>
              <a:t>Questions?</a:t>
            </a:r>
          </a:p>
          <a:p>
            <a:endParaRPr lang="en-US" sz="2800" dirty="0">
              <a:solidFill>
                <a:schemeClr val="bg1"/>
              </a:solidFill>
              <a:latin typeface="Arial" panose="020B0604020202020204" pitchFamily="34" charset="0"/>
              <a:ea typeface="Aktiv Grotesk" panose="020B0504020202020204" pitchFamily="34" charset="0"/>
              <a:cs typeface="Arial" panose="020B0604020202020204" pitchFamily="34" charset="0"/>
            </a:endParaRPr>
          </a:p>
          <a:p>
            <a:endParaRPr lang="en-US" sz="2800" dirty="0">
              <a:solidFill>
                <a:schemeClr val="bg1"/>
              </a:solidFill>
              <a:latin typeface="Arial" panose="020B0604020202020204" pitchFamily="34" charset="0"/>
              <a:ea typeface="Aktiv Grotesk" panose="020B0504020202020204" pitchFamily="34" charset="0"/>
              <a:cs typeface="Arial" panose="020B0604020202020204" pitchFamily="34" charset="0"/>
            </a:endParaRPr>
          </a:p>
          <a:p>
            <a:endParaRPr lang="en-US" sz="2800" dirty="0">
              <a:solidFill>
                <a:schemeClr val="bg1"/>
              </a:solidFill>
              <a:latin typeface="Arial" panose="020B0604020202020204" pitchFamily="34" charset="0"/>
              <a:ea typeface="Aktiv Grotesk" panose="020B0504020202020204" pitchFamily="34" charset="0"/>
              <a:cs typeface="Arial" panose="020B0604020202020204" pitchFamily="34" charset="0"/>
            </a:endParaRPr>
          </a:p>
        </p:txBody>
      </p:sp>
    </p:spTree>
    <p:extLst>
      <p:ext uri="{BB962C8B-B14F-4D97-AF65-F5344CB8AC3E}">
        <p14:creationId xmlns:p14="http://schemas.microsoft.com/office/powerpoint/2010/main" val="194448514"/>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6396</TotalTime>
  <Words>586</Words>
  <Application>Microsoft Office PowerPoint</Application>
  <PresentationFormat>Widescreen</PresentationFormat>
  <Paragraphs>67</Paragraphs>
  <Slides>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 Rounded MT Bold</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But Participants Who Receive EF-informed Coaching Have Entirely Different Outcomes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Katy Myers</dc:creator>
  <cp:lastModifiedBy>Elisabeth D. Babcock</cp:lastModifiedBy>
  <cp:revision>361</cp:revision>
  <cp:lastPrinted>2019-02-13T15:58:59Z</cp:lastPrinted>
  <dcterms:created xsi:type="dcterms:W3CDTF">2018-10-11T13:52:23Z</dcterms:created>
  <dcterms:modified xsi:type="dcterms:W3CDTF">2021-10-07T19:39:53Z</dcterms:modified>
</cp:coreProperties>
</file>