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32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319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b8ec597b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b8ec597b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b8ec597b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b8ec597b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b8ec597b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b8ec597b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b8ec597b4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b8ec597b4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b8ec597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db8ec597b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b8ec597b4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b8ec597b4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b8ec597b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b8ec597b4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b8ec597b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b8ec597b4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b8ec597b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b8ec597b4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b8ec597b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db8ec597b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b8ec597b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b8ec597b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b8ec597b4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db8ec597b4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b8ec597b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b8ec597b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b8ec597b4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b8ec597b4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b8ec597b4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db8ec597b4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b8ec597b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b8ec597b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db8ec597b4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db8ec597b4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b8ec597b4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b8ec597b4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b8ec597b4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b8ec597b4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b8ec597b4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db8ec597b4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b8ec597b4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b8ec597b4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b8ec597b4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b8ec597b4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b8ec597b4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db8ec597b4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b8ec597b4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db8ec597b4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b8ec597b4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b8ec597b4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db8ec597b4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db8ec597b4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db8ec597b4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db8ec597b4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b8ec597b4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db8ec597b4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b8ec597b4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db8ec597b4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db8ec597b4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db8ec597b4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b8ec597b4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db8ec597b4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b8ec597b4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db8ec597b4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b8ec597b4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b8ec597b4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db8ec597b4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db8ec597b4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b8ec597b4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db8ec597b4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db8ec597b4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db8ec597b4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db8ec597b4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db8ec597b4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b8ec597b4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db8ec597b4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db8ec597b4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db8ec597b4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db8ec597b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db8ec597b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b8ec597b4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db8ec597b4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db8ec597b4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db8ec597b4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b8ec597b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b8ec597b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b8ec597b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b8ec597b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b8ec597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b8ec597b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b8ec597b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b8ec597b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b8ec597b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b8ec597b4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81401" y="790600"/>
            <a:ext cx="4782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Face Recognition Technology</a:t>
            </a:r>
            <a:br>
              <a:rPr lang="en" sz="4500" dirty="0"/>
            </a:br>
            <a:r>
              <a:rPr lang="en" sz="1800" dirty="0"/>
              <a:t>Background for the Massachusetts 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Facial Recognition Commission</a:t>
            </a:r>
            <a:br>
              <a:rPr lang="en-US" sz="1800" dirty="0"/>
            </a:br>
            <a:r>
              <a:rPr lang="en-US" sz="1800" dirty="0"/>
              <a:t>May 21, 2021</a:t>
            </a:r>
            <a:endParaRPr sz="1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20200" y="3016575"/>
            <a:ext cx="490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Erik Learned-Miller</a:t>
            </a:r>
            <a:br>
              <a:rPr lang="en" sz="1900"/>
            </a:br>
            <a:r>
              <a:rPr lang="en" sz="800"/>
              <a:t>University of Massachusetts, Amherst</a:t>
            </a:r>
            <a:endParaRPr sz="8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875" y="2707400"/>
            <a:ext cx="1710201" cy="237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876" y="227000"/>
            <a:ext cx="1710196" cy="240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	</a:t>
            </a:r>
            <a:r>
              <a:rPr lang="en" sz="2400"/>
              <a:t>When this system is deployed...</a:t>
            </a:r>
            <a:endParaRPr sz="2400"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100" y="1766800"/>
            <a:ext cx="3442550" cy="17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3826150" y="1327550"/>
            <a:ext cx="42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or mismatch?</a:t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529550" y="3766500"/>
            <a:ext cx="7383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example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None of the training images were of women!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None of the training images had people with blond hair!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None of the training images had people with their hair tied up!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etc.</a:t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2191700" y="1330881"/>
            <a:ext cx="5705700" cy="16623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Takeaway #1</a:t>
            </a:r>
            <a:br>
              <a:rPr lang="en" sz="2400"/>
            </a:br>
            <a:r>
              <a:rPr lang="en" sz="2400"/>
              <a:t>In general, modern face recognition systems can only learn about the kinds of people that they are trained on.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beings have similar biases: We develop expertise in recognition with experience.</a:t>
            </a:r>
            <a:br>
              <a:rPr lang="en"/>
            </a:br>
            <a:r>
              <a:rPr lang="en"/>
              <a:t>	</a:t>
            </a:r>
            <a:endParaRPr sz="2400"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274400" y="1137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human beings are far better at recognizing the kinds of people they have had more exposure to.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beings have similar biases: We develop expertise with experience.</a:t>
            </a:r>
            <a:br>
              <a:rPr lang="en"/>
            </a:br>
            <a:r>
              <a:rPr lang="en"/>
              <a:t>	</a:t>
            </a:r>
            <a:endParaRPr sz="2400"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274400" y="1137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human beings are far better at recognizing the kinds of people they have had more exposure to.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2191700" y="1330881"/>
            <a:ext cx="5705700" cy="24012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Takeaway #2</a:t>
            </a:r>
            <a:br>
              <a:rPr lang="en" sz="2400"/>
            </a:br>
            <a:r>
              <a:rPr lang="en" sz="2400"/>
              <a:t>It is often the case that FR systems perform poorly on groups that were underrepresented in their training data. This is a natural consequence of how they are designed.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are FR systems developed and what does that imply about their vulnerabilities?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How do the subtle variations in how we pose questions to FR systems affect the interpretation of the answers we get?</a:t>
            </a:r>
            <a:endParaRPr sz="1600">
              <a:solidFill>
                <a:srgbClr val="FF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these subtleties affect the real-world use of FR systems?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Confidence estimates in FR systems. What do they really mean?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Intended use. A lens for understanding many of the problems with FR systems.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accurate are FR systems?</a:t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bit of terminology</a:t>
            </a:r>
            <a:br>
              <a:rPr lang="en"/>
            </a:br>
            <a:r>
              <a:rPr lang="en"/>
              <a:t>	</a:t>
            </a:r>
            <a:endParaRPr sz="2400"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237100" y="818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many different problems in face recognition. Two of the most common ones are: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Face </a:t>
            </a:r>
            <a:r>
              <a:rPr lang="en" b="1"/>
              <a:t>verification</a:t>
            </a:r>
            <a:r>
              <a:rPr lang="en"/>
              <a:t>. Are the faces of the same person?</a:t>
            </a: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Face </a:t>
            </a:r>
            <a:r>
              <a:rPr lang="en" b="1"/>
              <a:t>identification</a:t>
            </a:r>
            <a:r>
              <a:rPr lang="en"/>
              <a:t>.  Given a “gallery” of people, which person is this?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125" y="1591725"/>
            <a:ext cx="1036675" cy="52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350" y="3580650"/>
            <a:ext cx="3885900" cy="11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2957" y="2700500"/>
            <a:ext cx="1156369" cy="1106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6"/>
          <p:cNvCxnSpPr/>
          <p:nvPr/>
        </p:nvCxnSpPr>
        <p:spPr>
          <a:xfrm flipH="1">
            <a:off x="4139350" y="3274250"/>
            <a:ext cx="119400" cy="365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5" name="Google Shape;175;p26"/>
          <p:cNvCxnSpPr/>
          <p:nvPr/>
        </p:nvCxnSpPr>
        <p:spPr>
          <a:xfrm rot="10800000" flipH="1">
            <a:off x="7245350" y="3400975"/>
            <a:ext cx="653100" cy="3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6" name="Google Shape;176;p26"/>
          <p:cNvSpPr txBox="1"/>
          <p:nvPr/>
        </p:nvSpPr>
        <p:spPr>
          <a:xfrm>
            <a:off x="8084788" y="3702600"/>
            <a:ext cx="87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“Probe”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 question is asked to a recognition system can have a huge impact on the result.</a:t>
            </a:r>
            <a:br>
              <a:rPr lang="en"/>
            </a:br>
            <a:r>
              <a:rPr lang="en"/>
              <a:t>	</a:t>
            </a:r>
            <a:endParaRPr sz="2400"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274400" y="11375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examine how slightly different ways of phrasing a face recognition question can lead to dramatically different results.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266950" y="15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Version 1	</a:t>
            </a:r>
            <a:endParaRPr sz="2400"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623400" y="788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person in the gallery matches the probe image?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00" y="2360075"/>
            <a:ext cx="3885900" cy="11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482" y="2489338"/>
            <a:ext cx="1156369" cy="11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8"/>
          <p:cNvSpPr txBox="1"/>
          <p:nvPr/>
        </p:nvSpPr>
        <p:spPr>
          <a:xfrm>
            <a:off x="5668375" y="1621175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Gallery</a:t>
            </a:r>
            <a:endParaRPr sz="3600"/>
          </a:p>
        </p:txBody>
      </p:sp>
      <p:sp>
        <p:nvSpPr>
          <p:cNvPr id="192" name="Google Shape;192;p28"/>
          <p:cNvSpPr txBox="1"/>
          <p:nvPr/>
        </p:nvSpPr>
        <p:spPr>
          <a:xfrm>
            <a:off x="846025" y="1750450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Probe</a:t>
            </a:r>
            <a:endParaRPr sz="3600"/>
          </a:p>
        </p:txBody>
      </p:sp>
      <p:sp>
        <p:nvSpPr>
          <p:cNvPr id="193" name="Google Shape;193;p28"/>
          <p:cNvSpPr txBox="1"/>
          <p:nvPr/>
        </p:nvSpPr>
        <p:spPr>
          <a:xfrm>
            <a:off x="4761700" y="3392050"/>
            <a:ext cx="39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A    B   C    D   E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266950" y="15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Version 1	</a:t>
            </a:r>
            <a:endParaRPr sz="2400"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623400" y="788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person in the gallery matches the probe image?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0" name="Google Shape;2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00" y="2360075"/>
            <a:ext cx="3885900" cy="11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482" y="2489338"/>
            <a:ext cx="1156369" cy="11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 txBox="1"/>
          <p:nvPr/>
        </p:nvSpPr>
        <p:spPr>
          <a:xfrm>
            <a:off x="5668375" y="1621175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Gallery</a:t>
            </a:r>
            <a:endParaRPr sz="3600"/>
          </a:p>
        </p:txBody>
      </p:sp>
      <p:sp>
        <p:nvSpPr>
          <p:cNvPr id="203" name="Google Shape;203;p29"/>
          <p:cNvSpPr txBox="1"/>
          <p:nvPr/>
        </p:nvSpPr>
        <p:spPr>
          <a:xfrm>
            <a:off x="846025" y="1750450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Probe</a:t>
            </a:r>
            <a:endParaRPr sz="3600"/>
          </a:p>
        </p:txBody>
      </p:sp>
      <p:sp>
        <p:nvSpPr>
          <p:cNvPr id="204" name="Google Shape;204;p29"/>
          <p:cNvSpPr txBox="1"/>
          <p:nvPr/>
        </p:nvSpPr>
        <p:spPr>
          <a:xfrm>
            <a:off x="4761700" y="3392050"/>
            <a:ext cx="39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A    B   C    D   E</a:t>
            </a:r>
            <a:endParaRPr sz="3600"/>
          </a:p>
        </p:txBody>
      </p:sp>
      <p:sp>
        <p:nvSpPr>
          <p:cNvPr id="205" name="Google Shape;205;p29"/>
          <p:cNvSpPr txBox="1"/>
          <p:nvPr/>
        </p:nvSpPr>
        <p:spPr>
          <a:xfrm>
            <a:off x="2878950" y="4267500"/>
            <a:ext cx="429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Correct Answer: “B”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266950" y="15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Version 2	</a:t>
            </a:r>
            <a:endParaRPr sz="2400"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623400" y="788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person in the gallery is most similar to the probe image?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00" y="2360075"/>
            <a:ext cx="3885900" cy="11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482" y="2489338"/>
            <a:ext cx="1156369" cy="11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5668375" y="1621175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Gallery</a:t>
            </a:r>
            <a:endParaRPr sz="3600"/>
          </a:p>
        </p:txBody>
      </p:sp>
      <p:sp>
        <p:nvSpPr>
          <p:cNvPr id="215" name="Google Shape;215;p30"/>
          <p:cNvSpPr txBox="1"/>
          <p:nvPr/>
        </p:nvSpPr>
        <p:spPr>
          <a:xfrm>
            <a:off x="846025" y="1750450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Probe</a:t>
            </a:r>
            <a:endParaRPr sz="3600"/>
          </a:p>
        </p:txBody>
      </p:sp>
      <p:sp>
        <p:nvSpPr>
          <p:cNvPr id="216" name="Google Shape;216;p30"/>
          <p:cNvSpPr txBox="1"/>
          <p:nvPr/>
        </p:nvSpPr>
        <p:spPr>
          <a:xfrm>
            <a:off x="4761700" y="3392050"/>
            <a:ext cx="39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A    B   C    D   E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266950" y="15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Version 2	</a:t>
            </a:r>
            <a:endParaRPr sz="2400"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623400" y="788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person in the gallery is most similar to the probe image?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00" y="2360075"/>
            <a:ext cx="3885900" cy="11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482" y="2489338"/>
            <a:ext cx="1156369" cy="11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5668375" y="1621175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Gallery</a:t>
            </a:r>
            <a:endParaRPr sz="3600"/>
          </a:p>
        </p:txBody>
      </p:sp>
      <p:sp>
        <p:nvSpPr>
          <p:cNvPr id="226" name="Google Shape;226;p31"/>
          <p:cNvSpPr txBox="1"/>
          <p:nvPr/>
        </p:nvSpPr>
        <p:spPr>
          <a:xfrm>
            <a:off x="846025" y="1750450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Probe</a:t>
            </a:r>
            <a:endParaRPr sz="3600"/>
          </a:p>
        </p:txBody>
      </p:sp>
      <p:sp>
        <p:nvSpPr>
          <p:cNvPr id="227" name="Google Shape;227;p31"/>
          <p:cNvSpPr txBox="1"/>
          <p:nvPr/>
        </p:nvSpPr>
        <p:spPr>
          <a:xfrm>
            <a:off x="4761700" y="3392050"/>
            <a:ext cx="39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A    B   C    D   E</a:t>
            </a:r>
            <a:endParaRPr sz="3600"/>
          </a:p>
        </p:txBody>
      </p:sp>
      <p:sp>
        <p:nvSpPr>
          <p:cNvPr id="228" name="Google Shape;228;p31"/>
          <p:cNvSpPr txBox="1"/>
          <p:nvPr/>
        </p:nvSpPr>
        <p:spPr>
          <a:xfrm>
            <a:off x="2878950" y="4267500"/>
            <a:ext cx="429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Correct Answer: “B”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bit about my background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Professor of Computer Science at UMass Amherst since 2004.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Research in face recognition since 2006.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Some contributions to face recognition technology</a:t>
            </a:r>
            <a:endParaRPr sz="1600">
              <a:solidFill>
                <a:schemeClr val="dk1"/>
              </a:solidFill>
            </a:endParaRPr>
          </a:p>
          <a:p>
            <a:pPr marL="13716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b="1">
                <a:solidFill>
                  <a:schemeClr val="dk1"/>
                </a:solidFill>
              </a:rPr>
              <a:t>2007</a:t>
            </a:r>
            <a:r>
              <a:rPr lang="en" sz="1600">
                <a:solidFill>
                  <a:schemeClr val="dk1"/>
                </a:solidFill>
              </a:rPr>
              <a:t>: Developed one of the most widely used benchmarks for face recognition, used to measure face recognition accuracy.</a:t>
            </a:r>
            <a:endParaRPr sz="1600">
              <a:solidFill>
                <a:schemeClr val="dk1"/>
              </a:solidFill>
            </a:endParaRPr>
          </a:p>
          <a:p>
            <a:pPr marL="13716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b="1">
                <a:solidFill>
                  <a:schemeClr val="dk1"/>
                </a:solidFill>
              </a:rPr>
              <a:t>2008</a:t>
            </a:r>
            <a:r>
              <a:rPr lang="en" sz="1600">
                <a:solidFill>
                  <a:schemeClr val="dk1"/>
                </a:solidFill>
              </a:rPr>
              <a:t>: World #1 face recognizer on LFW Face Rec. Benchmark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(It has since been surpassed by many others.)</a:t>
            </a:r>
            <a:endParaRPr sz="1600">
              <a:solidFill>
                <a:schemeClr val="dk1"/>
              </a:solidFill>
            </a:endParaRPr>
          </a:p>
          <a:p>
            <a:pPr marL="13716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 b="1">
                <a:solidFill>
                  <a:schemeClr val="dk1"/>
                </a:solidFill>
              </a:rPr>
              <a:t>2017</a:t>
            </a:r>
            <a:r>
              <a:rPr lang="en" sz="1600">
                <a:solidFill>
                  <a:schemeClr val="dk1"/>
                </a:solidFill>
              </a:rPr>
              <a:t>: World #1 face detector on FDDB Face Detection Benchmark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(This has also been surpassed.)</a:t>
            </a:r>
            <a:endParaRPr sz="1600">
              <a:solidFill>
                <a:schemeClr val="dk1"/>
              </a:solidFill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 b="1">
                <a:solidFill>
                  <a:schemeClr val="dk1"/>
                </a:solidFill>
              </a:rPr>
              <a:t>1989-1995</a:t>
            </a:r>
            <a:r>
              <a:rPr lang="en" sz="1600">
                <a:solidFill>
                  <a:schemeClr val="dk1"/>
                </a:solidFill>
              </a:rPr>
              <a:t>: An engineer in the medical device industry. Interacted a lot with </a:t>
            </a:r>
            <a:br>
              <a:rPr lang="en" sz="1600">
                <a:solidFill>
                  <a:schemeClr val="dk1"/>
                </a:solidFill>
              </a:rPr>
            </a:br>
            <a:r>
              <a:rPr lang="en" sz="1600">
                <a:solidFill>
                  <a:schemeClr val="dk1"/>
                </a:solidFill>
              </a:rPr>
              <a:t>the Food and Drug Administration on medical device regulation.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far so good...</a:t>
            </a:r>
            <a:br>
              <a:rPr lang="en"/>
            </a:br>
            <a:r>
              <a:rPr lang="en"/>
              <a:t>	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266950" y="15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Version 1	</a:t>
            </a:r>
            <a:endParaRPr sz="2400"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623400" y="7964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person in the gallery matches the probe image?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00" y="2360075"/>
            <a:ext cx="3885900" cy="11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 txBox="1"/>
          <p:nvPr/>
        </p:nvSpPr>
        <p:spPr>
          <a:xfrm>
            <a:off x="5668375" y="1621175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Gallery</a:t>
            </a:r>
            <a:endParaRPr sz="3600"/>
          </a:p>
        </p:txBody>
      </p:sp>
      <p:sp>
        <p:nvSpPr>
          <p:cNvPr id="242" name="Google Shape;242;p33"/>
          <p:cNvSpPr txBox="1"/>
          <p:nvPr/>
        </p:nvSpPr>
        <p:spPr>
          <a:xfrm>
            <a:off x="846025" y="1750450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Probe</a:t>
            </a:r>
            <a:endParaRPr sz="3600"/>
          </a:p>
        </p:txBody>
      </p:sp>
      <p:sp>
        <p:nvSpPr>
          <p:cNvPr id="243" name="Google Shape;243;p33"/>
          <p:cNvSpPr txBox="1"/>
          <p:nvPr/>
        </p:nvSpPr>
        <p:spPr>
          <a:xfrm>
            <a:off x="4761700" y="3392050"/>
            <a:ext cx="39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A    B   C    D   E</a:t>
            </a:r>
            <a:endParaRPr sz="3600"/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576" y="2489350"/>
            <a:ext cx="856799" cy="11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>
            <a:spLocks noGrp="1"/>
          </p:cNvSpPr>
          <p:nvPr>
            <p:ph type="title"/>
          </p:nvPr>
        </p:nvSpPr>
        <p:spPr>
          <a:xfrm>
            <a:off x="266950" y="15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Version 1	</a:t>
            </a:r>
            <a:endParaRPr sz="2400"/>
          </a:p>
        </p:txBody>
      </p:sp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623400" y="788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person in the gallery matches the probe image?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00" y="2360075"/>
            <a:ext cx="3885900" cy="11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 txBox="1"/>
          <p:nvPr/>
        </p:nvSpPr>
        <p:spPr>
          <a:xfrm>
            <a:off x="5668375" y="1621175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Gallery</a:t>
            </a:r>
            <a:endParaRPr sz="3600"/>
          </a:p>
        </p:txBody>
      </p:sp>
      <p:sp>
        <p:nvSpPr>
          <p:cNvPr id="253" name="Google Shape;253;p34"/>
          <p:cNvSpPr txBox="1"/>
          <p:nvPr/>
        </p:nvSpPr>
        <p:spPr>
          <a:xfrm>
            <a:off x="846025" y="1750450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Probe</a:t>
            </a:r>
            <a:endParaRPr sz="3600"/>
          </a:p>
        </p:txBody>
      </p:sp>
      <p:sp>
        <p:nvSpPr>
          <p:cNvPr id="254" name="Google Shape;254;p34"/>
          <p:cNvSpPr txBox="1"/>
          <p:nvPr/>
        </p:nvSpPr>
        <p:spPr>
          <a:xfrm>
            <a:off x="4761700" y="3392050"/>
            <a:ext cx="39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A    B   C    D   E</a:t>
            </a:r>
            <a:endParaRPr sz="3600"/>
          </a:p>
        </p:txBody>
      </p:sp>
      <p:sp>
        <p:nvSpPr>
          <p:cNvPr id="255" name="Google Shape;255;p34"/>
          <p:cNvSpPr txBox="1"/>
          <p:nvPr/>
        </p:nvSpPr>
        <p:spPr>
          <a:xfrm>
            <a:off x="2878950" y="4267500"/>
            <a:ext cx="575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Correct Answer: “None of the above”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256" name="Google Shape;25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576" y="2489350"/>
            <a:ext cx="856799" cy="11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>
            <a:spLocks noGrp="1"/>
          </p:cNvSpPr>
          <p:nvPr>
            <p:ph type="title"/>
          </p:nvPr>
        </p:nvSpPr>
        <p:spPr>
          <a:xfrm>
            <a:off x="266950" y="15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Version 2	</a:t>
            </a:r>
            <a:endParaRPr sz="2400"/>
          </a:p>
        </p:txBody>
      </p:sp>
      <p:sp>
        <p:nvSpPr>
          <p:cNvPr id="262" name="Google Shape;262;p35"/>
          <p:cNvSpPr txBox="1">
            <a:spLocks noGrp="1"/>
          </p:cNvSpPr>
          <p:nvPr>
            <p:ph type="body" idx="1"/>
          </p:nvPr>
        </p:nvSpPr>
        <p:spPr>
          <a:xfrm>
            <a:off x="623400" y="788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person in the gallery is most similar to the probe image?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00" y="2360075"/>
            <a:ext cx="3885900" cy="11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 txBox="1"/>
          <p:nvPr/>
        </p:nvSpPr>
        <p:spPr>
          <a:xfrm>
            <a:off x="5668375" y="1621175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Gallery</a:t>
            </a:r>
            <a:endParaRPr sz="3600"/>
          </a:p>
        </p:txBody>
      </p:sp>
      <p:sp>
        <p:nvSpPr>
          <p:cNvPr id="265" name="Google Shape;265;p35"/>
          <p:cNvSpPr txBox="1"/>
          <p:nvPr/>
        </p:nvSpPr>
        <p:spPr>
          <a:xfrm>
            <a:off x="846025" y="1750450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Probe</a:t>
            </a:r>
            <a:endParaRPr sz="3600"/>
          </a:p>
        </p:txBody>
      </p:sp>
      <p:sp>
        <p:nvSpPr>
          <p:cNvPr id="266" name="Google Shape;266;p35"/>
          <p:cNvSpPr txBox="1"/>
          <p:nvPr/>
        </p:nvSpPr>
        <p:spPr>
          <a:xfrm>
            <a:off x="4761700" y="3392050"/>
            <a:ext cx="39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A    B   C    D   E</a:t>
            </a:r>
            <a:endParaRPr sz="3600"/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576" y="2489350"/>
            <a:ext cx="856799" cy="11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266950" y="154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Version 2	</a:t>
            </a:r>
            <a:endParaRPr sz="2400"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623400" y="788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Which person in the gallery is most similar to the probe image?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4" name="Google Shape;2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700" y="2360075"/>
            <a:ext cx="3885900" cy="110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5668375" y="1621175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Gallery</a:t>
            </a:r>
            <a:endParaRPr sz="3600"/>
          </a:p>
        </p:txBody>
      </p:sp>
      <p:sp>
        <p:nvSpPr>
          <p:cNvPr id="276" name="Google Shape;276;p36"/>
          <p:cNvSpPr txBox="1"/>
          <p:nvPr/>
        </p:nvSpPr>
        <p:spPr>
          <a:xfrm>
            <a:off x="846025" y="1750450"/>
            <a:ext cx="261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Probe</a:t>
            </a:r>
            <a:endParaRPr sz="3600"/>
          </a:p>
        </p:txBody>
      </p:sp>
      <p:sp>
        <p:nvSpPr>
          <p:cNvPr id="277" name="Google Shape;277;p36"/>
          <p:cNvSpPr txBox="1"/>
          <p:nvPr/>
        </p:nvSpPr>
        <p:spPr>
          <a:xfrm>
            <a:off x="4761700" y="3392050"/>
            <a:ext cx="399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A    B   C    D   E</a:t>
            </a:r>
            <a:endParaRPr sz="3600"/>
          </a:p>
        </p:txBody>
      </p:sp>
      <p:sp>
        <p:nvSpPr>
          <p:cNvPr id="278" name="Google Shape;278;p36"/>
          <p:cNvSpPr txBox="1"/>
          <p:nvPr/>
        </p:nvSpPr>
        <p:spPr>
          <a:xfrm>
            <a:off x="2878950" y="4267500"/>
            <a:ext cx="4296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Correct Answer: “B”. But they are NOT the same person!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1576" y="2489350"/>
            <a:ext cx="856799" cy="11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a common scenario</a:t>
            </a:r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An investigator wants to identify a suspect.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They submit a photo to a face-recog</a:t>
            </a:r>
            <a:r>
              <a:rPr lang="en-US" dirty="0"/>
              <a:t>n</a:t>
            </a:r>
            <a:r>
              <a:rPr lang="en" dirty="0"/>
              <a:t>ition system and ask for matches.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Suppose the system returns the message “</a:t>
            </a:r>
            <a:r>
              <a:rPr lang="en" dirty="0">
                <a:solidFill>
                  <a:srgbClr val="FF0000"/>
                </a:solidFill>
              </a:rPr>
              <a:t>No Matches Found</a:t>
            </a:r>
            <a:r>
              <a:rPr lang="en" dirty="0"/>
              <a:t>”.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The investigator hypothesizes that perhaps a correct match was found internally by the system, but the system wasn’t quite confident enough, so it didn’t return a match.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To address this situation, the investigator rephrases the question: </a:t>
            </a:r>
            <a:br>
              <a:rPr lang="en" dirty="0"/>
            </a:br>
            <a:r>
              <a:rPr lang="en" dirty="0"/>
              <a:t>“</a:t>
            </a:r>
            <a:r>
              <a:rPr lang="en" dirty="0">
                <a:solidFill>
                  <a:srgbClr val="FF0000"/>
                </a:solidFill>
              </a:rPr>
              <a:t>Which person in the gallery looks most like the probe image?”</a:t>
            </a:r>
            <a:br>
              <a:rPr lang="en" dirty="0"/>
            </a:br>
            <a:r>
              <a:rPr lang="en" dirty="0"/>
              <a:t>or, alternatively, the investigator reduces the “confidence threshold” required for a match. Now the system returns a match. 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possible outcomes in this scenario:</a:t>
            </a:r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One outcome is that the investigator made it easier for the system to find a correct match, and a</a:t>
            </a:r>
            <a:r>
              <a:rPr lang="en">
                <a:solidFill>
                  <a:srgbClr val="6AA84F"/>
                </a:solidFill>
              </a:rPr>
              <a:t> correct match was found!</a:t>
            </a:r>
            <a:endParaRPr>
              <a:solidFill>
                <a:srgbClr val="6AA84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However, the other outcome is that the investigator made it easier for the system to find an incorrect match. This could </a:t>
            </a:r>
            <a:r>
              <a:rPr lang="en">
                <a:solidFill>
                  <a:srgbClr val="FF0000"/>
                </a:solidFill>
              </a:rPr>
              <a:t>increase the number of FALSE MATCHES!.</a:t>
            </a:r>
            <a:endParaRPr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possible outcomes:</a:t>
            </a:r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One outcome is that the investigator made it easier for the system to find a correct match, and a</a:t>
            </a:r>
            <a:r>
              <a:rPr lang="en">
                <a:solidFill>
                  <a:srgbClr val="6AA84F"/>
                </a:solidFill>
              </a:rPr>
              <a:t> correct match was found!</a:t>
            </a:r>
            <a:endParaRPr>
              <a:solidFill>
                <a:srgbClr val="6AA84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However, the other outcome is that the investigator made it easier for the system to find an incorrect match. This could </a:t>
            </a:r>
            <a:r>
              <a:rPr lang="en">
                <a:solidFill>
                  <a:srgbClr val="FF0000"/>
                </a:solidFill>
              </a:rPr>
              <a:t>increase the number of FALSE MATCHES!.</a:t>
            </a:r>
            <a:endParaRPr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1719150" y="1648356"/>
            <a:ext cx="5705700" cy="24012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Takeaway #3</a:t>
            </a:r>
            <a:br>
              <a:rPr lang="en" sz="2400"/>
            </a:br>
            <a:r>
              <a:rPr lang="en" sz="2400"/>
              <a:t>In general, there is an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inherent trade-off between 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increasing true matches (good!) and increasing false matches (bad!): as you increase one the other also increases. 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are FR systems developed and what does that imply about their vulnerabilities?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 subtle variations in how we pose questions to FR systems dramatically affect the interpretation of the answers we get?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How do these subtleties affect the real-world use of FR systems?</a:t>
            </a:r>
            <a:endParaRPr sz="1600">
              <a:solidFill>
                <a:srgbClr val="FF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Confidence estimates in FR systems. What do they really mean?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Intended use. A lens for understanding many of the problems with FR systems.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accurate are FR systems?</a:t>
            </a:r>
            <a:endParaRPr sz="2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real-world example: disclaimer</a:t>
            </a:r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are FR systems developed and what does that imply about their vulnerabilities?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 subtle variations in how we pose questions to FR systems affect the interpretation of the answers we get?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these subtleties affect the real-world use of FR systems?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Confidence estimates in FR systems. What do they really mean?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Intended use. A lens for understanding many of the problems with FR systems.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accurate are FR systems?</a:t>
            </a:r>
            <a:endParaRPr sz="2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311700" y="2904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 recognition gone wrong:  A Real-World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Robert Williams: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Misidentified by face recognition software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Falsely accused of robbing jewelry store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Arrested in front of his family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Detained for 30 hours </a:t>
            </a:r>
            <a:endParaRPr sz="1800"/>
          </a:p>
        </p:txBody>
      </p:sp>
      <p:pic>
        <p:nvPicPr>
          <p:cNvPr id="316" name="Google Shape;316;p42"/>
          <p:cNvPicPr preferRelativeResize="0"/>
          <p:nvPr/>
        </p:nvPicPr>
        <p:blipFill rotWithShape="1">
          <a:blip r:embed="rId3">
            <a:alphaModFix/>
          </a:blip>
          <a:srcRect b="39631"/>
          <a:stretch/>
        </p:blipFill>
        <p:spPr>
          <a:xfrm>
            <a:off x="5234525" y="1321125"/>
            <a:ext cx="3791349" cy="228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86355" y="3665632"/>
            <a:ext cx="2739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ACLU of Michigan.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311700" y="2904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Face recognition gone wrong:  A Real-World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Robert Williams: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Misidentified by face recognition software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Falsely accused of robbing jewelry store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Arrested in front of his family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Detained for 30 hours </a:t>
            </a:r>
            <a:endParaRPr sz="1800"/>
          </a:p>
        </p:txBody>
      </p:sp>
      <p:pic>
        <p:nvPicPr>
          <p:cNvPr id="322" name="Google Shape;322;p43"/>
          <p:cNvPicPr preferRelativeResize="0"/>
          <p:nvPr/>
        </p:nvPicPr>
        <p:blipFill rotWithShape="1">
          <a:blip r:embed="rId3">
            <a:alphaModFix/>
          </a:blip>
          <a:srcRect b="39827"/>
          <a:stretch/>
        </p:blipFill>
        <p:spPr>
          <a:xfrm>
            <a:off x="5242000" y="1097375"/>
            <a:ext cx="3791349" cy="2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3"/>
          <p:cNvSpPr txBox="1">
            <a:spLocks noGrp="1"/>
          </p:cNvSpPr>
          <p:nvPr>
            <p:ph type="body" idx="1"/>
          </p:nvPr>
        </p:nvSpPr>
        <p:spPr>
          <a:xfrm>
            <a:off x="311700" y="2956000"/>
            <a:ext cx="8520600" cy="24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Consequences of misidentification: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/>
              <a:t>Risk of escalation during an arrest.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Distrust by employer.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Loss of time/income.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...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286355" y="3459118"/>
            <a:ext cx="2739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ACLU of Michigan.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look at some details about how this happened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>
            <a:spLocks noGrp="1"/>
          </p:cNvSpPr>
          <p:nvPr>
            <p:ph type="title"/>
          </p:nvPr>
        </p:nvSpPr>
        <p:spPr>
          <a:xfrm>
            <a:off x="0" y="1897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Investigative Lead Report</a:t>
            </a:r>
            <a:endParaRPr/>
          </a:p>
        </p:txBody>
      </p:sp>
      <p:pic>
        <p:nvPicPr>
          <p:cNvPr id="334" name="Google Shape;3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745" y="762400"/>
            <a:ext cx="5540079" cy="43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5"/>
          <p:cNvSpPr txBox="1"/>
          <p:nvPr/>
        </p:nvSpPr>
        <p:spPr>
          <a:xfrm>
            <a:off x="7286875" y="4087225"/>
            <a:ext cx="16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Driver’s license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336" name="Google Shape;336;p45"/>
          <p:cNvSpPr txBox="1"/>
          <p:nvPr/>
        </p:nvSpPr>
        <p:spPr>
          <a:xfrm>
            <a:off x="808750" y="3656125"/>
            <a:ext cx="1693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Surveillance </a:t>
            </a:r>
            <a:br>
              <a:rPr lang="en">
                <a:solidFill>
                  <a:srgbClr val="6AA84F"/>
                </a:solidFill>
              </a:rPr>
            </a:br>
            <a:r>
              <a:rPr lang="en">
                <a:solidFill>
                  <a:srgbClr val="6AA84F"/>
                </a:solidFill>
              </a:rPr>
              <a:t>video from </a:t>
            </a:r>
            <a:br>
              <a:rPr lang="en">
                <a:solidFill>
                  <a:srgbClr val="6AA84F"/>
                </a:solidFill>
              </a:rPr>
            </a:br>
            <a:r>
              <a:rPr lang="en">
                <a:solidFill>
                  <a:srgbClr val="6AA84F"/>
                </a:solidFill>
              </a:rPr>
              <a:t>crime scene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250" y="733126"/>
            <a:ext cx="1950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</a:t>
            </a:r>
            <a:r>
              <a:rPr lang="en-US" dirty="0" err="1"/>
              <a:t>NPR.org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 txBox="1">
            <a:spLocks noGrp="1"/>
          </p:cNvSpPr>
          <p:nvPr>
            <p:ph type="title"/>
          </p:nvPr>
        </p:nvSpPr>
        <p:spPr>
          <a:xfrm>
            <a:off x="0" y="1897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Investigative Lead Report</a:t>
            </a:r>
            <a:endParaRPr/>
          </a:p>
        </p:txBody>
      </p:sp>
      <p:pic>
        <p:nvPicPr>
          <p:cNvPr id="342" name="Google Shape;3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745" y="762400"/>
            <a:ext cx="5540079" cy="43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6"/>
          <p:cNvSpPr/>
          <p:nvPr/>
        </p:nvSpPr>
        <p:spPr>
          <a:xfrm>
            <a:off x="1895750" y="1663375"/>
            <a:ext cx="5795700" cy="743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6"/>
          <p:cNvSpPr txBox="1"/>
          <p:nvPr/>
        </p:nvSpPr>
        <p:spPr>
          <a:xfrm>
            <a:off x="7286875" y="4087225"/>
            <a:ext cx="169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Driver’s license</a:t>
            </a:r>
            <a:endParaRPr/>
          </a:p>
        </p:txBody>
      </p:sp>
      <p:sp>
        <p:nvSpPr>
          <p:cNvPr id="345" name="Google Shape;345;p46"/>
          <p:cNvSpPr txBox="1"/>
          <p:nvPr/>
        </p:nvSpPr>
        <p:spPr>
          <a:xfrm>
            <a:off x="808750" y="3656125"/>
            <a:ext cx="1693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Surveillance </a:t>
            </a:r>
            <a:br>
              <a:rPr lang="en"/>
            </a:br>
            <a:r>
              <a:rPr lang="en"/>
              <a:t>video from </a:t>
            </a:r>
            <a:br>
              <a:rPr lang="en"/>
            </a:br>
            <a:r>
              <a:rPr lang="en"/>
              <a:t>crime scene</a:t>
            </a: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03250" y="733126"/>
            <a:ext cx="1950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</a:t>
            </a:r>
            <a:r>
              <a:rPr lang="en-US" dirty="0" err="1"/>
              <a:t>NPR.org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was the system being used?</a:t>
            </a:r>
            <a:endParaRPr/>
          </a:p>
        </p:txBody>
      </p:sp>
      <p:sp>
        <p:nvSpPr>
          <p:cNvPr id="351" name="Google Shape;351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It was being used to assess similarity in appearance. The system did NOT claim to have high confidence of a match. It was only saying that this person was “more similar” than other people in the database and that it “could be” a match.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 a result, the investigative lead report emphasized that it was NOT sufficient evidence for an arrest.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Unfortunately, in this case, the need for corroborating evidence was not taken seriously.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interpretation of this example: The “match” provided by the system was interpreted as a positive ID, despite a number of safeguards in place to try to ensure that it should NOT be interpreted that way.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was the system being used?</a:t>
            </a:r>
            <a:endParaRPr/>
          </a:p>
        </p:txBody>
      </p:sp>
      <p:sp>
        <p:nvSpPr>
          <p:cNvPr id="357" name="Google Shape;357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It was being used to assess similarity in appearance. The system did NOT claim to have high confidence of a match. It was only saying that this person was “more similar” than other people in the database.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As a result, the investigative lead report emphasized that it was NOT sufficient evidence for an arrest.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Unfortunately, in this case, the need for corroborating evidence was not taken seriously.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interpretation of this example: The “match” provided by the system was interpreted as a positive ID, despite a number of safeguards in place to try to ensure that it should NOT be interpreted that way.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58" name="Google Shape;358;p48"/>
          <p:cNvSpPr txBox="1"/>
          <p:nvPr/>
        </p:nvSpPr>
        <p:spPr>
          <a:xfrm>
            <a:off x="1719150" y="1648356"/>
            <a:ext cx="5705700" cy="20319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Takeaway #4</a:t>
            </a:r>
            <a:br>
              <a:rPr lang="en" sz="2400"/>
            </a:br>
            <a:r>
              <a:rPr lang="en" sz="2400"/>
              <a:t>Despite warnings not to do so, it is not uncommon for people to put too much faith in results returned from face recognition systems. </a:t>
            </a: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364" name="Google Shape;364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are FR systems developed and what does that imply about their vulnerabilities?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 subtle variations in how we pose questions to FR systems dramatically affect the interpretation of the answers we get?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these subtleties affect the real-world use of FR systems?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Confidence estimates in FR systems. What do they really mean?</a:t>
            </a:r>
            <a:endParaRPr sz="1600">
              <a:solidFill>
                <a:srgbClr val="FF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Intended use. A lens for understanding many of the problems with FR systems.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accurate are FR systems?</a:t>
            </a:r>
            <a:endParaRPr sz="2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Confidence estimates and confidence thresholds</a:t>
            </a:r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face recognition system vendors provide	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Confidence levels: an estimate of the probability that a match is correct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Confidence thresholds: a required level of confidence before the system will provide a match.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issues: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do confidence levels mean and are they accurate?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they be misinterpreted by well-meaning people? (Hint: yes!)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users allowed to adjust confidence thresholds?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confidence levels mean?</a:t>
            </a:r>
            <a:endParaRPr/>
          </a:p>
        </p:txBody>
      </p:sp>
      <p:sp>
        <p:nvSpPr>
          <p:cNvPr id="376" name="Google Shape;376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Suppose we run a face recognition system on 1 million different images. We then collect all of the cases in which the system declared that its confidence was 98%. Suppose there are 100,000 of these cases. How many do we expect to be correct?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Char char="○"/>
            </a:pPr>
            <a:r>
              <a:rPr lang="en">
                <a:solidFill>
                  <a:srgbClr val="6AA84F"/>
                </a:solidFill>
              </a:rPr>
              <a:t>Answer: Out of 100,000 images, we expect 98%, or about 98,000, to be correct.</a:t>
            </a:r>
            <a:endParaRPr>
              <a:solidFill>
                <a:srgbClr val="6AA84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this the way confidence levels actually work in practice?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Unfortunately, the answer is NO!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○"/>
            </a:pPr>
            <a:r>
              <a:rPr lang="en">
                <a:solidFill>
                  <a:srgbClr val="FF0000"/>
                </a:solidFill>
              </a:rPr>
              <a:t>It is an unsolved problem how to produce a confidence level that works as described above. Currently, it is an active area of research and no one has solved the problem!</a:t>
            </a:r>
            <a:endParaRPr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 have personally seen many face recognition systems produce confidence levels of 100%, and still be wrong!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How are FR systems developed and what does that imply about their vulnerabilities?</a:t>
            </a:r>
            <a:endParaRPr sz="1600">
              <a:solidFill>
                <a:srgbClr val="FF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 subtle variations in how we pose questions to FR systems dramatically affect the interpretation of the answers we get?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these subtleties affect the real-world use of FR systems?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Confidence estimates in FR systems. What do they really mean?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Intended use. A lens for understanding many of the problems with FR systems.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accurate are FR systems?</a:t>
            </a:r>
            <a:endParaRPr sz="25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confidence levels mean?</a:t>
            </a:r>
            <a:endParaRPr/>
          </a:p>
        </p:txBody>
      </p:sp>
      <p:sp>
        <p:nvSpPr>
          <p:cNvPr id="382" name="Google Shape;382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Suppose we run a face recognition system on 1 million different images. We then collect all of the cases in which the system declared that its confidence was 98%. Suppose there are 100,000 of these cases. How many do we expect to be correct?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Answer: Out of 100,000 images, we expect 98%, or about 98,000, to be correct.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this the way confidence levels actually work in practice?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Unfortunately, the answer is NO!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Sobering facts about “confidence levels” in face recognition.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is an unsolved problem how to produce a confidence level that works as described above. </a:t>
            </a:r>
            <a:r>
              <a:rPr lang="en">
                <a:solidFill>
                  <a:srgbClr val="FF0000"/>
                </a:solidFill>
              </a:rPr>
              <a:t>Currently, it is an active area of research and no one has solved the problem!</a:t>
            </a:r>
            <a:endParaRPr>
              <a:solidFill>
                <a:srgbClr val="FF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 have personally seen many face recognition systems produce confidence levels of 100%, and still be wrong!</a:t>
            </a:r>
            <a:endParaRPr/>
          </a:p>
        </p:txBody>
      </p:sp>
      <p:sp>
        <p:nvSpPr>
          <p:cNvPr id="383" name="Google Shape;383;p52"/>
          <p:cNvSpPr txBox="1"/>
          <p:nvPr/>
        </p:nvSpPr>
        <p:spPr>
          <a:xfrm>
            <a:off x="1719150" y="1648356"/>
            <a:ext cx="5705700" cy="20319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Takeaway #5</a:t>
            </a:r>
            <a:br>
              <a:rPr lang="en" sz="2400"/>
            </a:br>
            <a:r>
              <a:rPr lang="en" sz="2400"/>
              <a:t>Confidence levels produced by face recognition systems are often misleading, and do not mean what one expects them to mean.</a:t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users allowed to adjust confidence levels in a face recognition system?</a:t>
            </a:r>
            <a:endParaRPr/>
          </a:p>
        </p:txBody>
      </p:sp>
      <p:sp>
        <p:nvSpPr>
          <p:cNvPr id="389" name="Google Shape;389;p53"/>
          <p:cNvSpPr txBox="1">
            <a:spLocks noGrp="1"/>
          </p:cNvSpPr>
          <p:nvPr>
            <p:ph type="body" idx="1"/>
          </p:nvPr>
        </p:nvSpPr>
        <p:spPr>
          <a:xfrm>
            <a:off x="349000" y="1413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Amazon “Rekognition” face recognition system, clients were advised to use the system with a certain confidence threshold.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in practice, users were free to adjust confidence thresholds as they saw fit. This can lead to the kinds of problems just discussed.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If you don’t get a match when you analyze a face at a given confidence threshold, turn down the confidence threshold until you do get a match.</a:t>
            </a:r>
            <a:br>
              <a:rPr lang="en"/>
            </a:br>
            <a:r>
              <a:rPr lang="en"/>
              <a:t>	Note: In many systems, this will work even with a blank image!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395" name="Google Shape;395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are FR systems developed and what does that imply about their vulnerabilities?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 subtle variations in how we pose questions to FR systems dramatically affect the interpretation of the answers we get?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these subtleties affect the real-world use of FR systems?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Confidence estimates in FR systems. What do they really mean?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Intended use. A lens for understanding many of the problems with FR systems.</a:t>
            </a:r>
            <a:endParaRPr sz="1600">
              <a:solidFill>
                <a:srgbClr val="FF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accurate are FR systems?</a:t>
            </a:r>
            <a:endParaRPr sz="25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</a:t>
            </a:r>
            <a:endParaRPr/>
          </a:p>
        </p:txBody>
      </p:sp>
      <p:sp>
        <p:nvSpPr>
          <p:cNvPr id="401" name="Google Shape;401;p55"/>
          <p:cNvSpPr txBox="1">
            <a:spLocks noGrp="1"/>
          </p:cNvSpPr>
          <p:nvPr>
            <p:ph type="body" idx="1"/>
          </p:nvPr>
        </p:nvSpPr>
        <p:spPr>
          <a:xfrm>
            <a:off x="349000" y="1017725"/>
            <a:ext cx="8520600" cy="3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Each face recognition system is developed for certain conditions. It is engineered, tested, and debugged for a particular application.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big challenge is to keep users from using the system for an “off-label” use, i.e., a use that was never intended.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Examples: 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rgbClr val="008000"/>
                </a:solidFill>
              </a:rPr>
              <a:t>Intended for passport photos</a:t>
            </a:r>
            <a:r>
              <a:rPr lang="en" dirty="0"/>
              <a:t>, </a:t>
            </a:r>
            <a:r>
              <a:rPr lang="en-US" dirty="0">
                <a:solidFill>
                  <a:srgbClr val="FF0000"/>
                </a:solidFill>
              </a:rPr>
              <a:t>but u</a:t>
            </a:r>
            <a:r>
              <a:rPr lang="en" dirty="0">
                <a:solidFill>
                  <a:srgbClr val="FF0000"/>
                </a:solidFill>
              </a:rPr>
              <a:t>sed for surveillance camera</a:t>
            </a:r>
            <a:r>
              <a:rPr lang="en-US" dirty="0">
                <a:solidFill>
                  <a:srgbClr val="FF0000"/>
                </a:solidFill>
              </a:rPr>
              <a:t> footage</a:t>
            </a:r>
            <a:r>
              <a:rPr lang="en" dirty="0"/>
              <a:t>.</a:t>
            </a:r>
            <a:br>
              <a:rPr lang="en" dirty="0"/>
            </a:br>
            <a:r>
              <a:rPr lang="en" dirty="0"/>
              <a:t>	Level of accuracy in testing will not translate to new scenario.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rgbClr val="008000"/>
                </a:solidFill>
              </a:rPr>
              <a:t>Intended for use by trained investigators</a:t>
            </a:r>
            <a:r>
              <a:rPr lang="en" dirty="0"/>
              <a:t>, </a:t>
            </a:r>
            <a:r>
              <a:rPr lang="en-US" dirty="0">
                <a:solidFill>
                  <a:srgbClr val="FF0000"/>
                </a:solidFill>
              </a:rPr>
              <a:t>but </a:t>
            </a:r>
            <a:r>
              <a:rPr lang="en" dirty="0">
                <a:solidFill>
                  <a:srgbClr val="FF0000"/>
                </a:solidFill>
              </a:rPr>
              <a:t>used by untrained people</a:t>
            </a:r>
            <a:r>
              <a:rPr lang="en" dirty="0"/>
              <a:t>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rgbClr val="008000"/>
                </a:solidFill>
              </a:rPr>
              <a:t>Intended for organizing personal photo collections</a:t>
            </a:r>
            <a:r>
              <a:rPr lang="en" dirty="0"/>
              <a:t>, </a:t>
            </a:r>
            <a:r>
              <a:rPr lang="en-US" dirty="0">
                <a:solidFill>
                  <a:srgbClr val="FF0000"/>
                </a:solidFill>
              </a:rPr>
              <a:t>but </a:t>
            </a:r>
            <a:r>
              <a:rPr lang="en" dirty="0">
                <a:solidFill>
                  <a:srgbClr val="FF0000"/>
                </a:solidFill>
              </a:rPr>
              <a:t>used for assessing job applicants</a:t>
            </a:r>
            <a:r>
              <a:rPr lang="en" dirty="0"/>
              <a:t>.</a:t>
            </a:r>
            <a:br>
              <a:rPr lang="en" dirty="0"/>
            </a:br>
            <a:r>
              <a:rPr lang="en" dirty="0"/>
              <a:t>	Acceptable error rate for low-risk application may be totally unacceptable for </a:t>
            </a:r>
            <a:br>
              <a:rPr lang="en" dirty="0"/>
            </a:br>
            <a:r>
              <a:rPr lang="en" dirty="0"/>
              <a:t> 	high-risk application.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Woody Harrelson example. 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</a:t>
            </a:r>
            <a:endParaRPr/>
          </a:p>
        </p:txBody>
      </p:sp>
      <p:sp>
        <p:nvSpPr>
          <p:cNvPr id="407" name="Google Shape;407;p56"/>
          <p:cNvSpPr txBox="1">
            <a:spLocks noGrp="1"/>
          </p:cNvSpPr>
          <p:nvPr>
            <p:ph type="body" idx="1"/>
          </p:nvPr>
        </p:nvSpPr>
        <p:spPr>
          <a:xfrm>
            <a:off x="349000" y="1413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face recognition system is developed for certain conditions. It is engineered, tested, and debugged for a particular application.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big challenge is to keep users from using the system for an “off-label” use.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Intended for passport photos, used for surveillance cameras.</a:t>
            </a:r>
            <a:br>
              <a:rPr lang="en"/>
            </a:br>
            <a:r>
              <a:rPr lang="en"/>
              <a:t>	Level of accuracy in testing will not translate to new scenario.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Intended for use by trained investigators, used by untrained people.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Intended for organizing personal photo collections, used for assessing job applicants.</a:t>
            </a:r>
            <a:br>
              <a:rPr lang="en"/>
            </a:br>
            <a:r>
              <a:rPr lang="en"/>
              <a:t>	Acceptable error rate for low-risk application may be totally unacceptable for </a:t>
            </a:r>
            <a:br>
              <a:rPr lang="en"/>
            </a:br>
            <a:r>
              <a:rPr lang="en"/>
              <a:t> 	high-risk application.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08" name="Google Shape;408;p56"/>
          <p:cNvSpPr txBox="1"/>
          <p:nvPr/>
        </p:nvSpPr>
        <p:spPr>
          <a:xfrm>
            <a:off x="1719150" y="1648356"/>
            <a:ext cx="5705700" cy="31401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Takeaway #6</a:t>
            </a:r>
            <a:br>
              <a:rPr lang="en" sz="2400"/>
            </a:br>
            <a:r>
              <a:rPr lang="en" sz="2400"/>
              <a:t>Many problems with face recogntion systems can be traced to systems being used in a way they were not intended to be used. </a:t>
            </a:r>
            <a:br>
              <a:rPr lang="en" sz="2400"/>
            </a:br>
            <a:r>
              <a:rPr lang="en" sz="2400"/>
              <a:t>(This is something that the FDA addresses in their regulation of pharmaceuticals.)</a:t>
            </a:r>
            <a:endParaRPr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414" name="Google Shape;414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are FR systems developed and what does that imply about their vulnerabilities?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 subtle variations in how we pose questions to FR systems dramatically affect the interpretation of the answers we get?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How do these subtleties affect the real-world use of FR systems?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Confidence estimates in FR systems. What do they really mean?</a:t>
            </a:r>
            <a:endParaRPr sz="16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Intended use. A lens for understanding many of the problems with FR systems.</a:t>
            </a:r>
            <a:endParaRPr sz="160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rabicPeriod"/>
            </a:pPr>
            <a:r>
              <a:rPr lang="en" sz="1600">
                <a:solidFill>
                  <a:srgbClr val="FF0000"/>
                </a:solidFill>
              </a:rPr>
              <a:t>How accurate are FR systems?</a:t>
            </a:r>
            <a:endParaRPr sz="2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comments on “accuracy”</a:t>
            </a:r>
            <a:endParaRPr/>
          </a:p>
        </p:txBody>
      </p:sp>
      <p:sp>
        <p:nvSpPr>
          <p:cNvPr id="420" name="Google Shape;420;p58"/>
          <p:cNvSpPr txBox="1">
            <a:spLocks noGrp="1"/>
          </p:cNvSpPr>
          <p:nvPr>
            <p:ph type="body" idx="1"/>
          </p:nvPr>
        </p:nvSpPr>
        <p:spPr>
          <a:xfrm>
            <a:off x="371375" y="1070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people want to know the answer to the questions: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face recognition systems accurate?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is the accuracy of face recgonition systems?</a:t>
            </a:r>
            <a:br>
              <a:rPr lang="en"/>
            </a:br>
            <a:br>
              <a:rPr lang="en"/>
            </a:br>
            <a:r>
              <a:rPr lang="en">
                <a:solidFill>
                  <a:srgbClr val="FF0000"/>
                </a:solidFill>
              </a:rPr>
              <a:t>There is no simple answer to these questions!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 recognition system accuracy depends STRONGLY on all of these factors: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quality of the input images.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number of people in the gallery.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similarity of the people in the gallery.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Whether a system has been trained with people from the target population.</a:t>
            </a:r>
            <a:br>
              <a:rPr lang="en"/>
            </a:br>
            <a:br>
              <a:rPr lang="en"/>
            </a:br>
            <a:r>
              <a:rPr lang="en">
                <a:solidFill>
                  <a:srgbClr val="FF0000"/>
                </a:solidFill>
              </a:rPr>
              <a:t>By varying these factors, one can EASILY make a system go from 0% to 100% accuracy!</a:t>
            </a:r>
            <a:endParaRPr>
              <a:solidFill>
                <a:srgbClr val="FF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comments on “accuracy”</a:t>
            </a:r>
            <a:endParaRPr/>
          </a:p>
        </p:txBody>
      </p:sp>
      <p:sp>
        <p:nvSpPr>
          <p:cNvPr id="426" name="Google Shape;426;p59"/>
          <p:cNvSpPr txBox="1">
            <a:spLocks noGrp="1"/>
          </p:cNvSpPr>
          <p:nvPr>
            <p:ph type="body" idx="1"/>
          </p:nvPr>
        </p:nvSpPr>
        <p:spPr>
          <a:xfrm>
            <a:off x="371375" y="1070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people want to know the answer to the questions: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face recognition systems accurate?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is the accuracy of face recgonition systems?</a:t>
            </a:r>
            <a:br>
              <a:rPr lang="en"/>
            </a:br>
            <a:br>
              <a:rPr lang="en"/>
            </a:br>
            <a:r>
              <a:rPr lang="en">
                <a:solidFill>
                  <a:srgbClr val="FF0000"/>
                </a:solidFill>
              </a:rPr>
              <a:t>There is no simple answer to these questions!</a:t>
            </a:r>
            <a:endParaRPr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Face recognition system accuracy depends STRONGLY on all of these factors: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quality of the input images.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number of people in the gallery.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similarity of the people in the gallery.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Whether a system has been trained with people from the target population.</a:t>
            </a:r>
            <a:br>
              <a:rPr lang="en"/>
            </a:br>
            <a:br>
              <a:rPr lang="en"/>
            </a:br>
            <a:r>
              <a:rPr lang="en">
                <a:solidFill>
                  <a:srgbClr val="FF0000"/>
                </a:solidFill>
              </a:rPr>
              <a:t>By varying these factors, one can EASILY make a system go from 0% to 100% accuracy!</a:t>
            </a:r>
            <a:endParaRPr>
              <a:solidFill>
                <a:srgbClr val="FF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27" name="Google Shape;427;p59"/>
          <p:cNvSpPr txBox="1"/>
          <p:nvPr/>
        </p:nvSpPr>
        <p:spPr>
          <a:xfrm>
            <a:off x="1719150" y="1648356"/>
            <a:ext cx="5705700" cy="20319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Takeaway #7</a:t>
            </a:r>
            <a:br>
              <a:rPr lang="en" sz="2400"/>
            </a:br>
            <a:r>
              <a:rPr lang="en" sz="2400"/>
              <a:t>There is no way to simply characterize the accuracy of a face recognition system in all scenarios. It strongly depends on a number of factors.</a:t>
            </a:r>
            <a:endParaRPr sz="2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your attention!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modern FR systems built?</a:t>
            </a:r>
            <a:br>
              <a:rPr lang="en"/>
            </a:br>
            <a:r>
              <a:rPr lang="en"/>
              <a:t>	</a:t>
            </a:r>
            <a:r>
              <a:rPr lang="en" sz="2400"/>
              <a:t>Answer: learning from example...</a:t>
            </a:r>
            <a:endParaRPr sz="24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825" y="1167400"/>
            <a:ext cx="2228900" cy="12907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271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computer is given a large “training set” of image </a:t>
            </a:r>
            <a:br>
              <a:rPr lang="en"/>
            </a:br>
            <a:r>
              <a:rPr lang="en"/>
              <a:t>pairs. Each pair is either a “match” or a “mismatch”.</a:t>
            </a:r>
            <a:br>
              <a:rPr lang="en"/>
            </a:b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computer tries to guess whether each pair of images is a match or mismatch. After its guess, it is given the correct answer.</a:t>
            </a:r>
            <a:br>
              <a:rPr lang="en"/>
            </a:b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computer tries to find a complex set of “rules” for guessing the answer that allows it to get all of the training pairs correct.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modern FR systems built?</a:t>
            </a:r>
            <a:br>
              <a:rPr lang="en"/>
            </a:br>
            <a:r>
              <a:rPr lang="en"/>
              <a:t>							</a:t>
            </a:r>
            <a:r>
              <a:rPr lang="en" sz="2400">
                <a:solidFill>
                  <a:srgbClr val="FF0000"/>
                </a:solidFill>
              </a:rPr>
              <a:t>Training set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50" y="1573675"/>
            <a:ext cx="1723425" cy="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200" y="2491875"/>
            <a:ext cx="1787326" cy="9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49" y="4161087"/>
            <a:ext cx="1723426" cy="9092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387250" y="3550200"/>
            <a:ext cx="42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7200" y="1557507"/>
            <a:ext cx="1787325" cy="9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7200" y="2503037"/>
            <a:ext cx="1723426" cy="88883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6753050" y="3322250"/>
            <a:ext cx="12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57200" y="4160709"/>
            <a:ext cx="1723425" cy="90996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/>
          <p:nvPr/>
        </p:nvSpPr>
        <p:spPr>
          <a:xfrm>
            <a:off x="507175" y="1387275"/>
            <a:ext cx="2207700" cy="36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5847000" y="1427800"/>
            <a:ext cx="2207700" cy="36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8" name="Google Shape;98;p18"/>
          <p:cNvCxnSpPr/>
          <p:nvPr/>
        </p:nvCxnSpPr>
        <p:spPr>
          <a:xfrm flipH="1">
            <a:off x="2767050" y="1670675"/>
            <a:ext cx="865200" cy="20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8"/>
          <p:cNvCxnSpPr/>
          <p:nvPr/>
        </p:nvCxnSpPr>
        <p:spPr>
          <a:xfrm rot="10800000" flipH="1">
            <a:off x="4877800" y="2908700"/>
            <a:ext cx="790500" cy="33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8"/>
          <p:cNvSpPr txBox="1"/>
          <p:nvPr/>
        </p:nvSpPr>
        <p:spPr>
          <a:xfrm>
            <a:off x="3684425" y="1399925"/>
            <a:ext cx="42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“matched pairs”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374400" y="3150000"/>
            <a:ext cx="42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“mismatched pairs”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modern FR systems built?</a:t>
            </a:r>
            <a:br>
              <a:rPr lang="en"/>
            </a:br>
            <a:r>
              <a:rPr lang="en"/>
              <a:t>							</a:t>
            </a:r>
            <a:r>
              <a:rPr lang="en" sz="2400">
                <a:solidFill>
                  <a:srgbClr val="FF0000"/>
                </a:solidFill>
              </a:rPr>
              <a:t>Training set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50" y="1573675"/>
            <a:ext cx="1723425" cy="9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200" y="2491875"/>
            <a:ext cx="1787326" cy="9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149" y="4161087"/>
            <a:ext cx="1723426" cy="90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1387250" y="3550200"/>
            <a:ext cx="42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7200" y="1557507"/>
            <a:ext cx="1787325" cy="90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7200" y="2503037"/>
            <a:ext cx="1723426" cy="8888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6753050" y="3322250"/>
            <a:ext cx="126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57200" y="4160709"/>
            <a:ext cx="1723425" cy="90996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/>
          <p:nvPr/>
        </p:nvSpPr>
        <p:spPr>
          <a:xfrm>
            <a:off x="507175" y="1387275"/>
            <a:ext cx="2207700" cy="36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5847000" y="1427800"/>
            <a:ext cx="2207700" cy="36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 flipH="1">
            <a:off x="2767050" y="1670675"/>
            <a:ext cx="865200" cy="20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19"/>
          <p:cNvCxnSpPr/>
          <p:nvPr/>
        </p:nvCxnSpPr>
        <p:spPr>
          <a:xfrm rot="10800000" flipH="1">
            <a:off x="4877800" y="2908700"/>
            <a:ext cx="790500" cy="33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9" name="Google Shape;119;p19"/>
          <p:cNvSpPr txBox="1"/>
          <p:nvPr/>
        </p:nvSpPr>
        <p:spPr>
          <a:xfrm>
            <a:off x="3684425" y="1399925"/>
            <a:ext cx="42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“matched pairs”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3374400" y="3150000"/>
            <a:ext cx="42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“mismatched pairs”</a:t>
            </a: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2039300" y="1178481"/>
            <a:ext cx="5705700" cy="16623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system is finished “training” when it can classify most of the training examples correctly, using the rules that it has developed.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	</a:t>
            </a:r>
            <a:r>
              <a:rPr lang="en" sz="2400"/>
              <a:t>When this system is deployed...</a:t>
            </a:r>
            <a:endParaRPr sz="2400"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100" y="1766800"/>
            <a:ext cx="3442550" cy="17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3826150" y="1327550"/>
            <a:ext cx="42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or mismatch?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11700" y="124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	</a:t>
            </a:r>
            <a:r>
              <a:rPr lang="en" sz="2400"/>
              <a:t>When this system is deployed...</a:t>
            </a:r>
            <a:endParaRPr sz="2400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100" y="1766800"/>
            <a:ext cx="3442550" cy="17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3826150" y="1327550"/>
            <a:ext cx="42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or mismatch?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529550" y="3766500"/>
            <a:ext cx="7383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example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None of the training images were of women!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None of the training images had people with blond hair!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None of the training images had people with their hair tied up!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 we really expect the system to do well?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3260</Words>
  <Application>Microsoft Office PowerPoint</Application>
  <PresentationFormat>On-screen Show (16:9)</PresentationFormat>
  <Paragraphs>272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Arial</vt:lpstr>
      <vt:lpstr>Simple Light</vt:lpstr>
      <vt:lpstr>Face Recognition Technology Background for the Massachusetts  Facial Recognition Commission May 21, 2021</vt:lpstr>
      <vt:lpstr>A bit about my background</vt:lpstr>
      <vt:lpstr>Outline</vt:lpstr>
      <vt:lpstr>Outline</vt:lpstr>
      <vt:lpstr>How are modern FR systems built?  Answer: learning from example...</vt:lpstr>
      <vt:lpstr>How are modern FR systems built?        Training set</vt:lpstr>
      <vt:lpstr>How are modern FR systems built?        Training set</vt:lpstr>
      <vt:lpstr>  When this system is deployed...</vt:lpstr>
      <vt:lpstr>  When this system is deployed...</vt:lpstr>
      <vt:lpstr>  When this system is deployed...</vt:lpstr>
      <vt:lpstr>Human beings have similar biases: We develop expertise in recognition with experience.  </vt:lpstr>
      <vt:lpstr>Human beings have similar biases: We develop expertise with experience.  </vt:lpstr>
      <vt:lpstr>Outline</vt:lpstr>
      <vt:lpstr>A bit of terminology  </vt:lpstr>
      <vt:lpstr>How a question is asked to a recognition system can have a huge impact on the result.  </vt:lpstr>
      <vt:lpstr>Question Version 1 </vt:lpstr>
      <vt:lpstr>Question Version 1 </vt:lpstr>
      <vt:lpstr>Question Version 2 </vt:lpstr>
      <vt:lpstr>Question Version 2 </vt:lpstr>
      <vt:lpstr>So far so good...  </vt:lpstr>
      <vt:lpstr>Question Version 1 </vt:lpstr>
      <vt:lpstr>Question Version 1 </vt:lpstr>
      <vt:lpstr>Question Version 2 </vt:lpstr>
      <vt:lpstr>Question Version 2 </vt:lpstr>
      <vt:lpstr>Analysis of a common scenario</vt:lpstr>
      <vt:lpstr>Two possible outcomes in this scenario:</vt:lpstr>
      <vt:lpstr>Two possible outcomes:</vt:lpstr>
      <vt:lpstr>Outline</vt:lpstr>
      <vt:lpstr>A real-world example: disclaimer</vt:lpstr>
      <vt:lpstr>Face recognition gone wrong:  A Real-World Example  Robert Williams:  Misidentified by face recognition software Falsely accused of robbing jewelry store Arrested in front of his family Detained for 30 hours </vt:lpstr>
      <vt:lpstr>Face recognition gone wrong:  A Real-World Example  Robert Williams:  Misidentified by face recognition software Falsely accused of robbing jewelry store Arrested in front of his family Detained for 30 hours </vt:lpstr>
      <vt:lpstr>Let’s look at some details about how this happened</vt:lpstr>
      <vt:lpstr>Investigative Lead Report</vt:lpstr>
      <vt:lpstr>Investigative Lead Report</vt:lpstr>
      <vt:lpstr>How was the system being used?</vt:lpstr>
      <vt:lpstr>How was the system being used?</vt:lpstr>
      <vt:lpstr>Outline</vt:lpstr>
      <vt:lpstr>Confidence estimates and confidence thresholds</vt:lpstr>
      <vt:lpstr>What do confidence levels mean?</vt:lpstr>
      <vt:lpstr>What do confidence levels mean?</vt:lpstr>
      <vt:lpstr>Are users allowed to adjust confidence levels in a face recognition system?</vt:lpstr>
      <vt:lpstr>Outline</vt:lpstr>
      <vt:lpstr>Intended use</vt:lpstr>
      <vt:lpstr>Intended use</vt:lpstr>
      <vt:lpstr>Outline</vt:lpstr>
      <vt:lpstr>A few comments on “accuracy”</vt:lpstr>
      <vt:lpstr>A few comments on “accuracy”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Recognition Technology Background for the Massachusetts  Facial Recognition Commission</dc:title>
  <dc:creator>Dianna Williams</dc:creator>
  <cp:lastModifiedBy>Morris, Alison (HOU)</cp:lastModifiedBy>
  <cp:revision>6</cp:revision>
  <dcterms:modified xsi:type="dcterms:W3CDTF">2024-09-25T20:10:57Z</dcterms:modified>
</cp:coreProperties>
</file>