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drawings/drawing1.xml" ContentType="application/vnd.openxmlformats-officedocument.drawingml.chartshapes+xml"/>
  <Override PartName="/ppt/drawings/drawing2.xml" ContentType="application/vnd.openxmlformats-officedocument.drawingml.chartshapes+xml"/>
  <Override PartName="/ppt/drawings/drawing3.xml" ContentType="application/vnd.openxmlformats-officedocument.drawingml.chartshap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charts/chart18.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style13.xml" ContentType="application/vnd.ms-office.chartstyle+xml"/>
  <Override PartName="/ppt/charts/colors13.xml" ContentType="application/vnd.ms-office.chartcolorstyle+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authors.xml" ContentType="application/vnd.ms-powerpoint.authors+xml"/>
  <Override PartName="/ppt/charts/style12.xml" ContentType="application/vnd.ms-office.chartstyle+xml"/>
  <Override PartName="/ppt/charts/chart12.xml" ContentType="application/vnd.openxmlformats-officedocument.drawingml.chart+xml"/>
  <Override PartName="/ppt/charts/style14.xml" ContentType="application/vnd.ms-office.chartstyle+xml"/>
  <Override PartName="/ppt/charts/colors12.xml" ContentType="application/vnd.ms-office.chartcolorstyle+xml"/>
  <Override PartName="/ppt/charts/colors14.xml" ContentType="application/vnd.ms-office.chartcolorstyle+xml"/>
  <Override PartName="/ppt/theme/themeOverride2.xml" ContentType="application/vnd.openxmlformats-officedocument.themeOverride+xml"/>
  <Override PartName="/ppt/charts/chart15.xml" ContentType="application/vnd.openxmlformats-officedocument.drawingml.chart+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3.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4.xml" ContentType="application/vnd.openxmlformats-officedocument.drawingml.chart+xml"/>
  <Override PartName="/ppt/theme/themeOverride4.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684" r:id="rId4"/>
    <p:sldMasterId id="2147483696" r:id="rId5"/>
  </p:sldMasterIdLst>
  <p:notesMasterIdLst>
    <p:notesMasterId r:id="rId52"/>
  </p:notesMasterIdLst>
  <p:sldIdLst>
    <p:sldId id="256" r:id="rId6"/>
    <p:sldId id="257" r:id="rId7"/>
    <p:sldId id="259" r:id="rId8"/>
    <p:sldId id="274" r:id="rId9"/>
    <p:sldId id="258" r:id="rId10"/>
    <p:sldId id="311" r:id="rId11"/>
    <p:sldId id="312" r:id="rId12"/>
    <p:sldId id="260" r:id="rId13"/>
    <p:sldId id="309" r:id="rId14"/>
    <p:sldId id="270" r:id="rId15"/>
    <p:sldId id="271" r:id="rId16"/>
    <p:sldId id="272" r:id="rId17"/>
    <p:sldId id="265" r:id="rId18"/>
    <p:sldId id="267" r:id="rId19"/>
    <p:sldId id="268" r:id="rId20"/>
    <p:sldId id="263" r:id="rId21"/>
    <p:sldId id="310" r:id="rId22"/>
    <p:sldId id="275" r:id="rId23"/>
    <p:sldId id="276" r:id="rId24"/>
    <p:sldId id="308" r:id="rId25"/>
    <p:sldId id="282" r:id="rId26"/>
    <p:sldId id="307" r:id="rId27"/>
    <p:sldId id="277" r:id="rId28"/>
    <p:sldId id="278" r:id="rId29"/>
    <p:sldId id="279" r:id="rId30"/>
    <p:sldId id="280" r:id="rId31"/>
    <p:sldId id="281" r:id="rId32"/>
    <p:sldId id="300" r:id="rId33"/>
    <p:sldId id="287" r:id="rId34"/>
    <p:sldId id="313" r:id="rId35"/>
    <p:sldId id="289" r:id="rId36"/>
    <p:sldId id="288" r:id="rId37"/>
    <p:sldId id="261" r:id="rId38"/>
    <p:sldId id="295" r:id="rId39"/>
    <p:sldId id="296" r:id="rId40"/>
    <p:sldId id="291" r:id="rId41"/>
    <p:sldId id="314" r:id="rId42"/>
    <p:sldId id="297" r:id="rId43"/>
    <p:sldId id="298" r:id="rId44"/>
    <p:sldId id="304" r:id="rId45"/>
    <p:sldId id="306" r:id="rId46"/>
    <p:sldId id="299" r:id="rId47"/>
    <p:sldId id="301" r:id="rId48"/>
    <p:sldId id="302" r:id="rId49"/>
    <p:sldId id="303" r:id="rId50"/>
    <p:sldId id="26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851156-530B-0058-E797-E21B03CBFB38}" name="Hutter, Kimberley (SEN)" initials="HK(" userId="S::kimberley.hutter@masenate.gov::bf9c1132-f214-4c3a-ade1-b8d919d5046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907FC3-A5E8-4449-8FA8-C378695BE696}" v="106" dt="2022-01-31T17:20:31.140"/>
    <p1510:client id="{590CE2FB-0620-6498-4C5D-841CF14E7828}" v="59" dt="2022-01-31T14:38:49.1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77" d="100"/>
          <a:sy n="77" d="100"/>
        </p:scale>
        <p:origin x="40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Master" Target="slideMasters/slideMaster5.xml"/><Relationship Id="rId61" Type="http://schemas.openxmlformats.org/officeDocument/2006/relationships/customXml" Target="../customXml/item3.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ustomXml" Target="../customXml/item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60"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https://malegislature-my.sharepoint.com/personal/alicia_brisson_masenate_gov/Documents/Sheriffs%20Commission/Special%20Commission/Jail%20&amp;%20Prison%20Populations/Design%20Capacity,%20Max%20Occupancy,%20Bed%20Count%20Data.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3" Type="http://schemas.openxmlformats.org/officeDocument/2006/relationships/oleObject" Target="https://malegislature-my.sharepoint.com/personal/kimberley_hutter_masenate_gov/Documents/Sheriffs%20Commission/Program%20Matrix/Program%20Matrix%20Analysis%20(Kim%20Edit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Total Year End Full Time Employees</a:t>
            </a:r>
            <a:br>
              <a:rPr lang="en-US" baseline="0"/>
            </a:br>
            <a:r>
              <a:rPr lang="en-US" baseline="0"/>
              <a:t>vs. Population</a:t>
            </a:r>
            <a:endParaRPr lang="en-US"/>
          </a:p>
        </c:rich>
      </c:tx>
      <c:layout>
        <c:manualLayout>
          <c:xMode val="edge"/>
          <c:yMode val="edge"/>
          <c:x val="0.21264745981778577"/>
          <c:y val="2.2962589963178492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Sheet1!$B$1</c:f>
              <c:strCache>
                <c:ptCount val="1"/>
                <c:pt idx="0">
                  <c:v>DOC FT Employees</c:v>
                </c:pt>
              </c:strCache>
            </c:strRef>
          </c:tx>
          <c:spPr>
            <a:solidFill>
              <a:schemeClr val="accent1"/>
            </a:solidFill>
            <a:ln>
              <a:noFill/>
            </a:ln>
            <a:effectLst/>
          </c:spPr>
          <c:cat>
            <c:strRef>
              <c:f>Sheet1!$A$2:$A$11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Sheet1!$B$2:$B$11</c:f>
              <c:numCache>
                <c:formatCode>General</c:formatCode>
                <c:ptCount val="10"/>
                <c:pt idx="0">
                  <c:v>4961</c:v>
                </c:pt>
                <c:pt idx="1">
                  <c:v>5260</c:v>
                </c:pt>
                <c:pt idx="2">
                  <c:v>5270</c:v>
                </c:pt>
                <c:pt idx="3">
                  <c:v>5479</c:v>
                </c:pt>
                <c:pt idx="4">
                  <c:v>5514</c:v>
                </c:pt>
                <c:pt idx="5">
                  <c:v>5258</c:v>
                </c:pt>
                <c:pt idx="6">
                  <c:v>5023</c:v>
                </c:pt>
                <c:pt idx="7">
                  <c:v>4637</c:v>
                </c:pt>
                <c:pt idx="8">
                  <c:v>4874</c:v>
                </c:pt>
                <c:pt idx="9">
                  <c:v>4875</c:v>
                </c:pt>
              </c:numCache>
            </c:numRef>
          </c:val>
          <c:extLst>
            <c:ext xmlns:c16="http://schemas.microsoft.com/office/drawing/2014/chart" uri="{C3380CC4-5D6E-409C-BE32-E72D297353CC}">
              <c16:uniqueId val="{00000000-2ECC-48F6-B54D-ACA737A19EC6}"/>
            </c:ext>
          </c:extLst>
        </c:ser>
        <c:ser>
          <c:idx val="1"/>
          <c:order val="1"/>
          <c:tx>
            <c:strRef>
              <c:f>Sheet1!$C$1</c:f>
              <c:strCache>
                <c:ptCount val="1"/>
                <c:pt idx="0">
                  <c:v>County FT Employees</c:v>
                </c:pt>
              </c:strCache>
            </c:strRef>
          </c:tx>
          <c:spPr>
            <a:solidFill>
              <a:schemeClr val="accent2"/>
            </a:solidFill>
            <a:ln>
              <a:noFill/>
            </a:ln>
            <a:effectLst/>
          </c:spPr>
          <c:cat>
            <c:strRef>
              <c:f>Sheet1!$A$2:$A$11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Sheet1!$C$2:$C$11</c:f>
              <c:numCache>
                <c:formatCode>General</c:formatCode>
                <c:ptCount val="10"/>
                <c:pt idx="0">
                  <c:v>5739</c:v>
                </c:pt>
                <c:pt idx="1">
                  <c:v>6096</c:v>
                </c:pt>
                <c:pt idx="2">
                  <c:v>7112</c:v>
                </c:pt>
                <c:pt idx="3">
                  <c:v>6361</c:v>
                </c:pt>
                <c:pt idx="4">
                  <c:v>6718</c:v>
                </c:pt>
                <c:pt idx="5">
                  <c:v>6722</c:v>
                </c:pt>
                <c:pt idx="6">
                  <c:v>6555</c:v>
                </c:pt>
                <c:pt idx="7">
                  <c:v>6487</c:v>
                </c:pt>
                <c:pt idx="8">
                  <c:v>6774</c:v>
                </c:pt>
                <c:pt idx="9">
                  <c:v>6769</c:v>
                </c:pt>
              </c:numCache>
            </c:numRef>
          </c:val>
          <c:extLst>
            <c:ext xmlns:c16="http://schemas.microsoft.com/office/drawing/2014/chart" uri="{C3380CC4-5D6E-409C-BE32-E72D297353CC}">
              <c16:uniqueId val="{00000001-2ECC-48F6-B54D-ACA737A19EC6}"/>
            </c:ext>
          </c:extLst>
        </c:ser>
        <c:dLbls>
          <c:showLegendKey val="0"/>
          <c:showVal val="0"/>
          <c:showCatName val="0"/>
          <c:showSerName val="0"/>
          <c:showPercent val="0"/>
          <c:showBubbleSize val="0"/>
        </c:dLbls>
        <c:axId val="1376421887"/>
        <c:axId val="1376423135"/>
      </c:areaChart>
      <c:barChart>
        <c:barDir val="col"/>
        <c:grouping val="stacked"/>
        <c:varyColors val="0"/>
        <c:ser>
          <c:idx val="2"/>
          <c:order val="2"/>
          <c:tx>
            <c:strRef>
              <c:f>Sheet1!$D$1</c:f>
              <c:strCache>
                <c:ptCount val="1"/>
                <c:pt idx="0">
                  <c:v>DOC Pop</c:v>
                </c:pt>
              </c:strCache>
            </c:strRef>
          </c:tx>
          <c:spPr>
            <a:solidFill>
              <a:schemeClr val="accent3"/>
            </a:solidFill>
            <a:ln>
              <a:noFill/>
            </a:ln>
            <a:effectLst/>
          </c:spPr>
          <c:invertIfNegative val="0"/>
          <c:cat>
            <c:strRef>
              <c:f>Sheet1!$A$2:$A$11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Sheet1!$D$2:$D$11</c:f>
              <c:numCache>
                <c:formatCode>General</c:formatCode>
                <c:ptCount val="10"/>
                <c:pt idx="0">
                  <c:v>11246</c:v>
                </c:pt>
                <c:pt idx="1">
                  <c:v>11494</c:v>
                </c:pt>
                <c:pt idx="2">
                  <c:v>11552</c:v>
                </c:pt>
                <c:pt idx="3">
                  <c:v>10880</c:v>
                </c:pt>
                <c:pt idx="4">
                  <c:v>10569</c:v>
                </c:pt>
                <c:pt idx="5">
                  <c:v>10119</c:v>
                </c:pt>
                <c:pt idx="6">
                  <c:v>9344</c:v>
                </c:pt>
                <c:pt idx="7">
                  <c:v>9054</c:v>
                </c:pt>
                <c:pt idx="8">
                  <c:v>8716</c:v>
                </c:pt>
                <c:pt idx="9">
                  <c:v>8304</c:v>
                </c:pt>
              </c:numCache>
            </c:numRef>
          </c:val>
          <c:extLst>
            <c:ext xmlns:c16="http://schemas.microsoft.com/office/drawing/2014/chart" uri="{C3380CC4-5D6E-409C-BE32-E72D297353CC}">
              <c16:uniqueId val="{00000002-2ECC-48F6-B54D-ACA737A19EC6}"/>
            </c:ext>
          </c:extLst>
        </c:ser>
        <c:ser>
          <c:idx val="3"/>
          <c:order val="3"/>
          <c:tx>
            <c:strRef>
              <c:f>Sheet1!$E$1</c:f>
              <c:strCache>
                <c:ptCount val="1"/>
                <c:pt idx="0">
                  <c:v>County Pop</c:v>
                </c:pt>
              </c:strCache>
            </c:strRef>
          </c:tx>
          <c:spPr>
            <a:solidFill>
              <a:schemeClr val="accent4"/>
            </a:solidFill>
            <a:ln>
              <a:noFill/>
            </a:ln>
            <a:effectLst/>
          </c:spPr>
          <c:invertIfNegative val="0"/>
          <c:cat>
            <c:strRef>
              <c:f>Sheet1!$A$2:$A$11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Sheet1!$E$2:$E$11</c:f>
              <c:numCache>
                <c:formatCode>General</c:formatCode>
                <c:ptCount val="10"/>
                <c:pt idx="0">
                  <c:v>12413</c:v>
                </c:pt>
                <c:pt idx="1">
                  <c:v>12267</c:v>
                </c:pt>
                <c:pt idx="2">
                  <c:v>12319</c:v>
                </c:pt>
                <c:pt idx="3">
                  <c:v>11417</c:v>
                </c:pt>
                <c:pt idx="4">
                  <c:v>11188</c:v>
                </c:pt>
                <c:pt idx="5" formatCode="_(* #,##0_);_(* \(#,##0\);_(* &quot;-&quot;??_);_(@_)">
                  <c:v>10475</c:v>
                </c:pt>
                <c:pt idx="6" formatCode="_(* #,##0_);_(* \(#,##0\);_(* &quot;-&quot;??_);_(@_)">
                  <c:v>10817</c:v>
                </c:pt>
                <c:pt idx="7" formatCode="_(* #,##0_);_(* \(#,##0\);_(* &quot;-&quot;??_);_(@_)">
                  <c:v>10420</c:v>
                </c:pt>
                <c:pt idx="8" formatCode="_(* #,##0_);_(* \(#,##0\);_(* &quot;-&quot;??_);_(@_)">
                  <c:v>9453</c:v>
                </c:pt>
                <c:pt idx="9" formatCode="_(* #,##0_);_(* \(#,##0\);_(* &quot;-&quot;??_);_(@_)">
                  <c:v>8997</c:v>
                </c:pt>
              </c:numCache>
            </c:numRef>
          </c:val>
          <c:extLst>
            <c:ext xmlns:c16="http://schemas.microsoft.com/office/drawing/2014/chart" uri="{C3380CC4-5D6E-409C-BE32-E72D297353CC}">
              <c16:uniqueId val="{00000004-2ECC-48F6-B54D-ACA737A19EC6}"/>
            </c:ext>
          </c:extLst>
        </c:ser>
        <c:dLbls>
          <c:showLegendKey val="0"/>
          <c:showVal val="0"/>
          <c:showCatName val="0"/>
          <c:showSerName val="0"/>
          <c:showPercent val="0"/>
          <c:showBubbleSize val="0"/>
        </c:dLbls>
        <c:gapWidth val="219"/>
        <c:overlap val="100"/>
        <c:axId val="1376421887"/>
        <c:axId val="1376423135"/>
      </c:barChart>
      <c:catAx>
        <c:axId val="1376421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6423135"/>
        <c:crosses val="autoZero"/>
        <c:auto val="1"/>
        <c:lblAlgn val="ctr"/>
        <c:lblOffset val="100"/>
        <c:noMultiLvlLbl val="0"/>
      </c:catAx>
      <c:valAx>
        <c:axId val="13764231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6421887"/>
        <c:crosses val="autoZero"/>
        <c:crossBetween val="between"/>
      </c:valAx>
      <c:spPr>
        <a:noFill/>
        <a:ln>
          <a:noFill/>
        </a:ln>
        <a:effectLst/>
      </c:spPr>
    </c:plotArea>
    <c:legend>
      <c:legendPos val="b"/>
      <c:layout>
        <c:manualLayout>
          <c:xMode val="edge"/>
          <c:yMode val="edge"/>
          <c:x val="0.12349649927711288"/>
          <c:y val="0.92385794065461446"/>
          <c:w val="0.76774322307854759"/>
          <c:h val="6.640685685317372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1"/>
          <a:lstStyle/>
          <a:p>
            <a:pPr>
              <a:defRPr sz="1862" b="0" i="0" u="none" strike="noStrike" kern="1200" spc="0" baseline="0">
                <a:solidFill>
                  <a:schemeClr val="tx1">
                    <a:lumMod val="65000"/>
                    <a:lumOff val="35000"/>
                  </a:schemeClr>
                </a:solidFill>
                <a:latin typeface="+mn-lt"/>
                <a:ea typeface="+mn-ea"/>
                <a:cs typeface="+mn-cs"/>
              </a:defRPr>
            </a:pPr>
            <a:r>
              <a:rPr lang="en-US" dirty="0"/>
              <a:t>Total State and County Correctional</a:t>
            </a:r>
            <a:r>
              <a:rPr lang="en-US" baseline="0" dirty="0"/>
              <a:t> </a:t>
            </a:r>
            <a:r>
              <a:rPr lang="en-US" dirty="0"/>
              <a:t>Spending 2016-2020 (excluding</a:t>
            </a:r>
            <a:r>
              <a:rPr lang="en-US" baseline="0" dirty="0"/>
              <a:t> capital)</a:t>
            </a:r>
            <a:endParaRPr lang="en-US" dirty="0"/>
          </a:p>
        </c:rich>
      </c:tx>
      <c:layout>
        <c:manualLayout>
          <c:xMode val="edge"/>
          <c:yMode val="edge"/>
          <c:x val="9.1078374104739096E-2"/>
          <c:y val="2.0430497469973604E-2"/>
        </c:manualLayout>
      </c:layout>
      <c:overlay val="0"/>
      <c:spPr>
        <a:noFill/>
        <a:ln>
          <a:noFill/>
        </a:ln>
        <a:effectLst/>
      </c:spPr>
      <c:txPr>
        <a:bodyPr rot="0" spcFirstLastPara="1" vertOverflow="ellipsis" vert="horz" wrap="square" anchor="t"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2-6CC9-407D-B0FA-50CA5447D250}"/>
              </c:ext>
            </c:extLst>
          </c:dPt>
          <c:dPt>
            <c:idx val="1"/>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3-6CC9-407D-B0FA-50CA5447D250}"/>
              </c:ext>
            </c:extLst>
          </c:dPt>
          <c:dPt>
            <c:idx val="2"/>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5-6CC9-407D-B0FA-50CA5447D250}"/>
              </c:ext>
            </c:extLst>
          </c:dPt>
          <c:dPt>
            <c:idx val="3"/>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4-6CC9-407D-B0FA-50CA5447D250}"/>
              </c:ext>
            </c:extLst>
          </c:dPt>
          <c:cat>
            <c:strRef>
              <c:f>Sheet1!$A$2:$A$5</c:f>
              <c:strCache>
                <c:ptCount val="4"/>
                <c:pt idx="0">
                  <c:v>DOC Payroll</c:v>
                </c:pt>
                <c:pt idx="1">
                  <c:v>DOC all other</c:v>
                </c:pt>
                <c:pt idx="2">
                  <c:v>HOC all other</c:v>
                </c:pt>
                <c:pt idx="3">
                  <c:v>HOC Payroll</c:v>
                </c:pt>
              </c:strCache>
            </c:strRef>
          </c:cat>
          <c:val>
            <c:numRef>
              <c:f>Sheet1!$B$2:$B$5</c:f>
              <c:numCache>
                <c:formatCode>"$"#,##0_);[Red]\("$"#,##0\)</c:formatCode>
                <c:ptCount val="4"/>
                <c:pt idx="0">
                  <c:v>2090739575</c:v>
                </c:pt>
                <c:pt idx="1">
                  <c:v>1147518029</c:v>
                </c:pt>
                <c:pt idx="2" formatCode="&quot;$&quot;#,##0">
                  <c:v>976283862.31000042</c:v>
                </c:pt>
                <c:pt idx="3">
                  <c:v>2367265656</c:v>
                </c:pt>
              </c:numCache>
            </c:numRef>
          </c:val>
          <c:extLst>
            <c:ext xmlns:c16="http://schemas.microsoft.com/office/drawing/2014/chart" uri="{C3380CC4-5D6E-409C-BE32-E72D297353CC}">
              <c16:uniqueId val="{00000000-6CC9-407D-B0FA-50CA5447D250}"/>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a:defRPr sz="1862" b="0" i="0" u="none" strike="noStrike" kern="1200" spc="0" baseline="0">
                <a:solidFill>
                  <a:schemeClr val="tx1">
                    <a:lumMod val="65000"/>
                    <a:lumOff val="35000"/>
                  </a:schemeClr>
                </a:solidFill>
                <a:latin typeface="+mn-lt"/>
                <a:ea typeface="+mn-ea"/>
                <a:cs typeface="+mn-cs"/>
              </a:defRPr>
            </a:pPr>
            <a:r>
              <a:rPr lang="en-US" sz="1400" dirty="0"/>
              <a:t>Inmate-to-staff ratio in local jails</a:t>
            </a:r>
            <a:r>
              <a:rPr lang="en-US" sz="1400" baseline="0" dirty="0"/>
              <a:t> (including HOC in MA)</a:t>
            </a:r>
            <a:br>
              <a:rPr lang="en-US" sz="1400" baseline="0" dirty="0"/>
            </a:br>
            <a:r>
              <a:rPr lang="en-US" sz="1400" baseline="0" dirty="0"/>
              <a:t>vs. state-local incarceration rate (2019)</a:t>
            </a:r>
            <a:endParaRPr lang="en-US" sz="1400" dirty="0"/>
          </a:p>
        </c:rich>
      </c:tx>
      <c:layout>
        <c:manualLayout>
          <c:xMode val="edge"/>
          <c:yMode val="edge"/>
          <c:x val="0.23658252213215133"/>
          <c:y val="4.4228870372615935E-2"/>
        </c:manualLayout>
      </c:layout>
      <c:overlay val="0"/>
      <c:spPr>
        <a:noFill/>
        <a:ln>
          <a:noFill/>
        </a:ln>
        <a:effectLst/>
      </c:spPr>
      <c:txPr>
        <a:bodyPr rot="0" spcFirstLastPara="1" vertOverflow="ellipsis" vert="horz" wrap="square" anchor="t" anchorCtr="0"/>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61290754403907"/>
          <c:y val="0.20269200695245088"/>
          <c:w val="0.85195492447882282"/>
          <c:h val="0.633546029627997"/>
        </c:manualLayout>
      </c:layout>
      <c:scatterChart>
        <c:scatterStyle val="lineMarker"/>
        <c:varyColors val="0"/>
        <c:ser>
          <c:idx val="0"/>
          <c:order val="0"/>
          <c:tx>
            <c:strRef>
              <c:f>Sheet1!$C$1</c:f>
              <c:strCache>
                <c:ptCount val="1"/>
                <c:pt idx="0">
                  <c:v>Inmate-to-correctional-officer ratio/e</c:v>
                </c:pt>
              </c:strCache>
            </c:strRef>
          </c:tx>
          <c:spPr>
            <a:ln w="25400" cap="rnd">
              <a:noFill/>
              <a:round/>
            </a:ln>
            <a:effectLst/>
          </c:spPr>
          <c:marker>
            <c:symbol val="circle"/>
            <c:size val="5"/>
            <c:spPr>
              <a:solidFill>
                <a:schemeClr val="accent1"/>
              </a:solidFill>
              <a:ln w="9525">
                <a:solidFill>
                  <a:schemeClr val="accent1"/>
                </a:solidFill>
              </a:ln>
              <a:effectLst/>
            </c:spPr>
          </c:marker>
          <c:dPt>
            <c:idx val="18"/>
            <c:marker>
              <c:symbol val="circle"/>
              <c:size val="10"/>
              <c:spPr>
                <a:solidFill>
                  <a:srgbClr val="FF0000"/>
                </a:solidFill>
                <a:ln w="9525">
                  <a:solidFill>
                    <a:schemeClr val="accent1"/>
                  </a:solidFill>
                </a:ln>
                <a:effectLst/>
              </c:spPr>
            </c:marker>
            <c:bubble3D val="0"/>
            <c:extLst>
              <c:ext xmlns:c16="http://schemas.microsoft.com/office/drawing/2014/chart" uri="{C3380CC4-5D6E-409C-BE32-E72D297353CC}">
                <c16:uniqueId val="{00000003-6A30-4417-9050-DFF378BFA385}"/>
              </c:ext>
            </c:extLst>
          </c:dPt>
          <c:dLbls>
            <c:dLbl>
              <c:idx val="0"/>
              <c:tx>
                <c:rich>
                  <a:bodyPr/>
                  <a:lstStyle/>
                  <a:p>
                    <a:fld id="{1D441E31-D951-43B1-9CD7-C7355128CF0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A30-4417-9050-DFF378BFA385}"/>
                </c:ext>
              </c:extLst>
            </c:dLbl>
            <c:dLbl>
              <c:idx val="1"/>
              <c:tx>
                <c:rich>
                  <a:bodyPr/>
                  <a:lstStyle/>
                  <a:p>
                    <a:fld id="{B0F79B89-8085-4AF1-86A1-3687A645C1C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A30-4417-9050-DFF378BFA385}"/>
                </c:ext>
              </c:extLst>
            </c:dLbl>
            <c:dLbl>
              <c:idx val="2"/>
              <c:tx>
                <c:rich>
                  <a:bodyPr/>
                  <a:lstStyle/>
                  <a:p>
                    <a:fld id="{85F047AF-DB77-4A33-BA3E-FD044491D46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6A30-4417-9050-DFF378BFA385}"/>
                </c:ext>
              </c:extLst>
            </c:dLbl>
            <c:dLbl>
              <c:idx val="3"/>
              <c:tx>
                <c:rich>
                  <a:bodyPr/>
                  <a:lstStyle/>
                  <a:p>
                    <a:fld id="{BA0EEB89-D3CB-4B8A-9402-7CD828F1216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6A30-4417-9050-DFF378BFA385}"/>
                </c:ext>
              </c:extLst>
            </c:dLbl>
            <c:dLbl>
              <c:idx val="4"/>
              <c:tx>
                <c:rich>
                  <a:bodyPr/>
                  <a:lstStyle/>
                  <a:p>
                    <a:fld id="{7211A2DD-F1B3-48B9-A8E4-9A7FE22AAEA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6A30-4417-9050-DFF378BFA385}"/>
                </c:ext>
              </c:extLst>
            </c:dLbl>
            <c:dLbl>
              <c:idx val="5"/>
              <c:tx>
                <c:rich>
                  <a:bodyPr/>
                  <a:lstStyle/>
                  <a:p>
                    <a:fld id="{12A5AC86-ACBF-43DD-AAA8-2693072BE1E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6A30-4417-9050-DFF378BFA385}"/>
                </c:ext>
              </c:extLst>
            </c:dLbl>
            <c:dLbl>
              <c:idx val="6"/>
              <c:tx>
                <c:rich>
                  <a:bodyPr/>
                  <a:lstStyle/>
                  <a:p>
                    <a:fld id="{715CC8F8-ACF6-491F-8B3C-E9445E2F1C1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6A30-4417-9050-DFF378BFA385}"/>
                </c:ext>
              </c:extLst>
            </c:dLbl>
            <c:dLbl>
              <c:idx val="7"/>
              <c:tx>
                <c:rich>
                  <a:bodyPr/>
                  <a:lstStyle/>
                  <a:p>
                    <a:fld id="{FB21E4F5-13A5-4B09-9A08-BF759FF5A16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6A30-4417-9050-DFF378BFA385}"/>
                </c:ext>
              </c:extLst>
            </c:dLbl>
            <c:dLbl>
              <c:idx val="8"/>
              <c:tx>
                <c:rich>
                  <a:bodyPr/>
                  <a:lstStyle/>
                  <a:p>
                    <a:fld id="{A2FCF648-30C0-406E-B725-C0E6653741A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6A30-4417-9050-DFF378BFA385}"/>
                </c:ext>
              </c:extLst>
            </c:dLbl>
            <c:dLbl>
              <c:idx val="9"/>
              <c:tx>
                <c:rich>
                  <a:bodyPr/>
                  <a:lstStyle/>
                  <a:p>
                    <a:fld id="{699599D9-52DC-4A2C-8B2A-C33B3FFC4C2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6A30-4417-9050-DFF378BFA385}"/>
                </c:ext>
              </c:extLst>
            </c:dLbl>
            <c:dLbl>
              <c:idx val="10"/>
              <c:tx>
                <c:rich>
                  <a:bodyPr/>
                  <a:lstStyle/>
                  <a:p>
                    <a:fld id="{976EF16F-00F2-41AA-B593-040C017FEEE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6A30-4417-9050-DFF378BFA385}"/>
                </c:ext>
              </c:extLst>
            </c:dLbl>
            <c:dLbl>
              <c:idx val="11"/>
              <c:tx>
                <c:rich>
                  <a:bodyPr/>
                  <a:lstStyle/>
                  <a:p>
                    <a:fld id="{3D8204E2-1DB3-48C3-8B8F-38C1BFDE134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6A30-4417-9050-DFF378BFA385}"/>
                </c:ext>
              </c:extLst>
            </c:dLbl>
            <c:dLbl>
              <c:idx val="12"/>
              <c:tx>
                <c:rich>
                  <a:bodyPr/>
                  <a:lstStyle/>
                  <a:p>
                    <a:fld id="{71B18D10-6E29-4FF9-AB6F-A362F7F2E9E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6A30-4417-9050-DFF378BFA385}"/>
                </c:ext>
              </c:extLst>
            </c:dLbl>
            <c:dLbl>
              <c:idx val="13"/>
              <c:tx>
                <c:rich>
                  <a:bodyPr/>
                  <a:lstStyle/>
                  <a:p>
                    <a:fld id="{76EF74AE-5027-4966-934A-9CCA697C06E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6A30-4417-9050-DFF378BFA385}"/>
                </c:ext>
              </c:extLst>
            </c:dLbl>
            <c:dLbl>
              <c:idx val="14"/>
              <c:tx>
                <c:rich>
                  <a:bodyPr/>
                  <a:lstStyle/>
                  <a:p>
                    <a:fld id="{B94BE54A-747A-4159-8CBA-F395E6C1CFD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6A30-4417-9050-DFF378BFA385}"/>
                </c:ext>
              </c:extLst>
            </c:dLbl>
            <c:dLbl>
              <c:idx val="15"/>
              <c:tx>
                <c:rich>
                  <a:bodyPr/>
                  <a:lstStyle/>
                  <a:p>
                    <a:fld id="{C0B1BE69-E176-4ACF-90E8-B62A965188F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6A30-4417-9050-DFF378BFA385}"/>
                </c:ext>
              </c:extLst>
            </c:dLbl>
            <c:dLbl>
              <c:idx val="16"/>
              <c:tx>
                <c:rich>
                  <a:bodyPr/>
                  <a:lstStyle/>
                  <a:p>
                    <a:fld id="{1748EC9C-0276-4BF5-B398-F183AE7B100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6A30-4417-9050-DFF378BFA385}"/>
                </c:ext>
              </c:extLst>
            </c:dLbl>
            <c:dLbl>
              <c:idx val="17"/>
              <c:tx>
                <c:rich>
                  <a:bodyPr/>
                  <a:lstStyle/>
                  <a:p>
                    <a:fld id="{A85AABC2-42DA-4F28-B3B6-C6B01A1C03E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6A30-4417-9050-DFF378BFA385}"/>
                </c:ext>
              </c:extLst>
            </c:dLbl>
            <c:dLbl>
              <c:idx val="18"/>
              <c:layout>
                <c:manualLayout>
                  <c:x val="-6.3799968621611469E-2"/>
                  <c:y val="4.9939676772976622E-2"/>
                </c:manualLayout>
              </c:layout>
              <c:tx>
                <c:rich>
                  <a:bodyPr/>
                  <a:lstStyle/>
                  <a:p>
                    <a:fld id="{F32944F6-4B5A-4F1C-9FC1-F91A4C946CDA}" type="CELLRANGE">
                      <a:rPr lang="en-US" sz="1400" baseline="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6A30-4417-9050-DFF378BFA385}"/>
                </c:ext>
              </c:extLst>
            </c:dLbl>
            <c:dLbl>
              <c:idx val="19"/>
              <c:tx>
                <c:rich>
                  <a:bodyPr/>
                  <a:lstStyle/>
                  <a:p>
                    <a:fld id="{25C8972A-D30C-49B8-A9A1-99E440EB0B6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6A30-4417-9050-DFF378BFA385}"/>
                </c:ext>
              </c:extLst>
            </c:dLbl>
            <c:dLbl>
              <c:idx val="20"/>
              <c:tx>
                <c:rich>
                  <a:bodyPr/>
                  <a:lstStyle/>
                  <a:p>
                    <a:fld id="{2AD7F525-8917-4E27-89F5-BED4D7733A0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6A30-4417-9050-DFF378BFA385}"/>
                </c:ext>
              </c:extLst>
            </c:dLbl>
            <c:dLbl>
              <c:idx val="21"/>
              <c:tx>
                <c:rich>
                  <a:bodyPr/>
                  <a:lstStyle/>
                  <a:p>
                    <a:fld id="{0D39D8CC-100A-4590-8857-46F36FADDA7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6A30-4417-9050-DFF378BFA385}"/>
                </c:ext>
              </c:extLst>
            </c:dLbl>
            <c:dLbl>
              <c:idx val="22"/>
              <c:tx>
                <c:rich>
                  <a:bodyPr/>
                  <a:lstStyle/>
                  <a:p>
                    <a:fld id="{1531614C-C444-4A2B-BE36-1427AD4A8F0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6A30-4417-9050-DFF378BFA385}"/>
                </c:ext>
              </c:extLst>
            </c:dLbl>
            <c:dLbl>
              <c:idx val="23"/>
              <c:tx>
                <c:rich>
                  <a:bodyPr/>
                  <a:lstStyle/>
                  <a:p>
                    <a:fld id="{D408771A-3BDC-44C7-B179-46223EB6F6F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6A30-4417-9050-DFF378BFA385}"/>
                </c:ext>
              </c:extLst>
            </c:dLbl>
            <c:dLbl>
              <c:idx val="24"/>
              <c:tx>
                <c:rich>
                  <a:bodyPr/>
                  <a:lstStyle/>
                  <a:p>
                    <a:fld id="{D555A0EA-007B-426D-9E51-DD60CF0AA35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6A30-4417-9050-DFF378BFA385}"/>
                </c:ext>
              </c:extLst>
            </c:dLbl>
            <c:dLbl>
              <c:idx val="25"/>
              <c:tx>
                <c:rich>
                  <a:bodyPr/>
                  <a:lstStyle/>
                  <a:p>
                    <a:fld id="{BEE9C966-0AD6-4BF7-8DE2-61598A624C9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6A30-4417-9050-DFF378BFA385}"/>
                </c:ext>
              </c:extLst>
            </c:dLbl>
            <c:dLbl>
              <c:idx val="26"/>
              <c:tx>
                <c:rich>
                  <a:bodyPr/>
                  <a:lstStyle/>
                  <a:p>
                    <a:fld id="{C27D4B96-A42D-4DFD-ACB3-DA70E781AC1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6A30-4417-9050-DFF378BFA385}"/>
                </c:ext>
              </c:extLst>
            </c:dLbl>
            <c:dLbl>
              <c:idx val="27"/>
              <c:tx>
                <c:rich>
                  <a:bodyPr/>
                  <a:lstStyle/>
                  <a:p>
                    <a:fld id="{A8F845D1-4A65-4E38-A136-971387CD522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6A30-4417-9050-DFF378BFA385}"/>
                </c:ext>
              </c:extLst>
            </c:dLbl>
            <c:dLbl>
              <c:idx val="28"/>
              <c:tx>
                <c:rich>
                  <a:bodyPr/>
                  <a:lstStyle/>
                  <a:p>
                    <a:fld id="{8D2FBB21-A2AF-4939-B207-18E5A64A425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6A30-4417-9050-DFF378BFA385}"/>
                </c:ext>
              </c:extLst>
            </c:dLbl>
            <c:dLbl>
              <c:idx val="29"/>
              <c:tx>
                <c:rich>
                  <a:bodyPr/>
                  <a:lstStyle/>
                  <a:p>
                    <a:fld id="{65AC5BF7-0C53-4DF5-8129-7A4A2B382B0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6A30-4417-9050-DFF378BFA385}"/>
                </c:ext>
              </c:extLst>
            </c:dLbl>
            <c:dLbl>
              <c:idx val="30"/>
              <c:tx>
                <c:rich>
                  <a:bodyPr/>
                  <a:lstStyle/>
                  <a:p>
                    <a:fld id="{968642C3-44D5-4F27-88C0-821A204FBDE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6A30-4417-9050-DFF378BFA385}"/>
                </c:ext>
              </c:extLst>
            </c:dLbl>
            <c:dLbl>
              <c:idx val="31"/>
              <c:tx>
                <c:rich>
                  <a:bodyPr/>
                  <a:lstStyle/>
                  <a:p>
                    <a:fld id="{DD75BEBD-6285-4FB2-BD91-6BE67758CBA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6A30-4417-9050-DFF378BFA385}"/>
                </c:ext>
              </c:extLst>
            </c:dLbl>
            <c:dLbl>
              <c:idx val="32"/>
              <c:tx>
                <c:rich>
                  <a:bodyPr/>
                  <a:lstStyle/>
                  <a:p>
                    <a:fld id="{486411EB-71E4-4C7E-BE46-13D78F3A9A2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6A30-4417-9050-DFF378BFA385}"/>
                </c:ext>
              </c:extLst>
            </c:dLbl>
            <c:dLbl>
              <c:idx val="33"/>
              <c:tx>
                <c:rich>
                  <a:bodyPr/>
                  <a:lstStyle/>
                  <a:p>
                    <a:fld id="{7382C27D-B7D9-473E-9E8B-93BBDEF90F2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6A30-4417-9050-DFF378BFA385}"/>
                </c:ext>
              </c:extLst>
            </c:dLbl>
            <c:dLbl>
              <c:idx val="34"/>
              <c:tx>
                <c:rich>
                  <a:bodyPr/>
                  <a:lstStyle/>
                  <a:p>
                    <a:fld id="{520AF3FB-078B-419A-9498-E8B005630F4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6A30-4417-9050-DFF378BFA385}"/>
                </c:ext>
              </c:extLst>
            </c:dLbl>
            <c:dLbl>
              <c:idx val="35"/>
              <c:tx>
                <c:rich>
                  <a:bodyPr/>
                  <a:lstStyle/>
                  <a:p>
                    <a:fld id="{2AB2704D-92CF-4E51-82AE-E03B6AE4010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6A30-4417-9050-DFF378BFA385}"/>
                </c:ext>
              </c:extLst>
            </c:dLbl>
            <c:dLbl>
              <c:idx val="36"/>
              <c:tx>
                <c:rich>
                  <a:bodyPr/>
                  <a:lstStyle/>
                  <a:p>
                    <a:fld id="{B50B37D7-0DD4-4BF7-A453-322728A102F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6A30-4417-9050-DFF378BFA385}"/>
                </c:ext>
              </c:extLst>
            </c:dLbl>
            <c:dLbl>
              <c:idx val="37"/>
              <c:tx>
                <c:rich>
                  <a:bodyPr/>
                  <a:lstStyle/>
                  <a:p>
                    <a:fld id="{2D41BAA1-5CE8-4FDB-AA0C-C0D9CED4C2B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6A30-4417-9050-DFF378BFA385}"/>
                </c:ext>
              </c:extLst>
            </c:dLbl>
            <c:dLbl>
              <c:idx val="38"/>
              <c:tx>
                <c:rich>
                  <a:bodyPr/>
                  <a:lstStyle/>
                  <a:p>
                    <a:fld id="{F9A13B9A-8FD6-4CCF-8B43-AE6D036DBAA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6A30-4417-9050-DFF378BFA385}"/>
                </c:ext>
              </c:extLst>
            </c:dLbl>
            <c:dLbl>
              <c:idx val="39"/>
              <c:tx>
                <c:rich>
                  <a:bodyPr/>
                  <a:lstStyle/>
                  <a:p>
                    <a:fld id="{543A87B8-7E1C-40F8-8CA9-6BCF173E242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6A30-4417-9050-DFF378BFA385}"/>
                </c:ext>
              </c:extLst>
            </c:dLbl>
            <c:dLbl>
              <c:idx val="40"/>
              <c:tx>
                <c:rich>
                  <a:bodyPr/>
                  <a:lstStyle/>
                  <a:p>
                    <a:fld id="{3555E31D-117F-4DB6-9691-B8D4E05CEA3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C-6A30-4417-9050-DFF378BFA385}"/>
                </c:ext>
              </c:extLst>
            </c:dLbl>
            <c:dLbl>
              <c:idx val="41"/>
              <c:tx>
                <c:rich>
                  <a:bodyPr/>
                  <a:lstStyle/>
                  <a:p>
                    <a:fld id="{9E6FA8E2-7521-4043-BAA3-74783C34CBC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6A30-4417-9050-DFF378BFA385}"/>
                </c:ext>
              </c:extLst>
            </c:dLbl>
            <c:dLbl>
              <c:idx val="42"/>
              <c:tx>
                <c:rich>
                  <a:bodyPr/>
                  <a:lstStyle/>
                  <a:p>
                    <a:fld id="{C9E2CB50-B16D-45FC-9689-B6CACED92EB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E-6A30-4417-9050-DFF378BFA385}"/>
                </c:ext>
              </c:extLst>
            </c:dLbl>
            <c:dLbl>
              <c:idx val="43"/>
              <c:tx>
                <c:rich>
                  <a:bodyPr/>
                  <a:lstStyle/>
                  <a:p>
                    <a:fld id="{89CDAC2E-B2A4-42D3-B29C-503AF86F518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F-6A30-4417-9050-DFF378BFA385}"/>
                </c:ext>
              </c:extLst>
            </c:dLbl>
            <c:dLbl>
              <c:idx val="44"/>
              <c:tx>
                <c:rich>
                  <a:bodyPr/>
                  <a:lstStyle/>
                  <a:p>
                    <a:fld id="{533503C5-5B6F-4A81-B1F5-42BEA60361B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0-6A30-4417-9050-DFF378BFA385}"/>
                </c:ext>
              </c:extLst>
            </c:dLbl>
            <c:dLbl>
              <c:idx val="45"/>
              <c:tx>
                <c:rich>
                  <a:bodyPr/>
                  <a:lstStyle/>
                  <a:p>
                    <a:fld id="{A1E45000-A97F-487A-A5B6-3454F67E8BB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1-6A30-4417-9050-DFF378BFA38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xVal>
            <c:numRef>
              <c:f>Sheet1!$B$2:$B$47</c:f>
              <c:numCache>
                <c:formatCode>General</c:formatCode>
                <c:ptCount val="46"/>
                <c:pt idx="0">
                  <c:v>860</c:v>
                </c:pt>
                <c:pt idx="1">
                  <c:v>610</c:v>
                </c:pt>
                <c:pt idx="2">
                  <c:v>760</c:v>
                </c:pt>
                <c:pt idx="3">
                  <c:v>840</c:v>
                </c:pt>
                <c:pt idx="4">
                  <c:v>500</c:v>
                </c:pt>
                <c:pt idx="5">
                  <c:v>560</c:v>
                </c:pt>
                <c:pt idx="6">
                  <c:v>260</c:v>
                </c:pt>
                <c:pt idx="7">
                  <c:v>700</c:v>
                </c:pt>
                <c:pt idx="8">
                  <c:v>890</c:v>
                </c:pt>
                <c:pt idx="9">
                  <c:v>700</c:v>
                </c:pt>
                <c:pt idx="10">
                  <c:v>430</c:v>
                </c:pt>
                <c:pt idx="11">
                  <c:v>700</c:v>
                </c:pt>
                <c:pt idx="12">
                  <c:v>450</c:v>
                </c:pt>
                <c:pt idx="13">
                  <c:v>620</c:v>
                </c:pt>
                <c:pt idx="14">
                  <c:v>860</c:v>
                </c:pt>
                <c:pt idx="15" formatCode="#,##0">
                  <c:v>1020</c:v>
                </c:pt>
                <c:pt idx="16">
                  <c:v>280</c:v>
                </c:pt>
                <c:pt idx="17">
                  <c:v>450</c:v>
                </c:pt>
                <c:pt idx="18">
                  <c:v>250</c:v>
                </c:pt>
                <c:pt idx="19">
                  <c:v>540</c:v>
                </c:pt>
                <c:pt idx="20">
                  <c:v>280</c:v>
                </c:pt>
                <c:pt idx="21">
                  <c:v>950</c:v>
                </c:pt>
                <c:pt idx="22">
                  <c:v>610</c:v>
                </c:pt>
                <c:pt idx="23">
                  <c:v>640</c:v>
                </c:pt>
                <c:pt idx="24">
                  <c:v>500</c:v>
                </c:pt>
                <c:pt idx="25">
                  <c:v>640</c:v>
                </c:pt>
                <c:pt idx="26">
                  <c:v>300</c:v>
                </c:pt>
                <c:pt idx="27">
                  <c:v>310</c:v>
                </c:pt>
                <c:pt idx="28">
                  <c:v>630</c:v>
                </c:pt>
                <c:pt idx="29">
                  <c:v>330</c:v>
                </c:pt>
                <c:pt idx="30">
                  <c:v>520</c:v>
                </c:pt>
                <c:pt idx="31">
                  <c:v>430</c:v>
                </c:pt>
                <c:pt idx="32">
                  <c:v>610</c:v>
                </c:pt>
                <c:pt idx="33">
                  <c:v>910</c:v>
                </c:pt>
                <c:pt idx="34">
                  <c:v>500</c:v>
                </c:pt>
                <c:pt idx="35">
                  <c:v>600</c:v>
                </c:pt>
                <c:pt idx="36">
                  <c:v>570</c:v>
                </c:pt>
                <c:pt idx="37">
                  <c:v>650</c:v>
                </c:pt>
                <c:pt idx="38">
                  <c:v>740</c:v>
                </c:pt>
                <c:pt idx="39">
                  <c:v>740</c:v>
                </c:pt>
                <c:pt idx="40">
                  <c:v>390</c:v>
                </c:pt>
                <c:pt idx="41">
                  <c:v>670</c:v>
                </c:pt>
                <c:pt idx="42">
                  <c:v>400</c:v>
                </c:pt>
                <c:pt idx="43">
                  <c:v>620</c:v>
                </c:pt>
                <c:pt idx="44">
                  <c:v>620</c:v>
                </c:pt>
                <c:pt idx="45">
                  <c:v>680</c:v>
                </c:pt>
              </c:numCache>
            </c:numRef>
          </c:xVal>
          <c:yVal>
            <c:numRef>
              <c:f>Sheet1!$C$2:$C$47</c:f>
              <c:numCache>
                <c:formatCode>General</c:formatCode>
                <c:ptCount val="46"/>
                <c:pt idx="0">
                  <c:v>6.1</c:v>
                </c:pt>
                <c:pt idx="1">
                  <c:v>0.6</c:v>
                </c:pt>
                <c:pt idx="2">
                  <c:v>4.5</c:v>
                </c:pt>
                <c:pt idx="3">
                  <c:v>4.9000000000000004</c:v>
                </c:pt>
                <c:pt idx="4">
                  <c:v>6.9</c:v>
                </c:pt>
                <c:pt idx="5">
                  <c:v>4</c:v>
                </c:pt>
                <c:pt idx="6">
                  <c:v>2</c:v>
                </c:pt>
                <c:pt idx="7">
                  <c:v>4</c:v>
                </c:pt>
                <c:pt idx="8">
                  <c:v>5.2</c:v>
                </c:pt>
                <c:pt idx="9">
                  <c:v>4.8</c:v>
                </c:pt>
                <c:pt idx="10">
                  <c:v>2.6</c:v>
                </c:pt>
                <c:pt idx="11">
                  <c:v>6</c:v>
                </c:pt>
                <c:pt idx="12">
                  <c:v>3</c:v>
                </c:pt>
                <c:pt idx="13">
                  <c:v>3.7</c:v>
                </c:pt>
                <c:pt idx="14">
                  <c:v>6.9</c:v>
                </c:pt>
                <c:pt idx="15">
                  <c:v>6.4</c:v>
                </c:pt>
                <c:pt idx="16">
                  <c:v>2.7</c:v>
                </c:pt>
                <c:pt idx="17">
                  <c:v>2.4</c:v>
                </c:pt>
                <c:pt idx="18">
                  <c:v>2</c:v>
                </c:pt>
                <c:pt idx="19">
                  <c:v>2.2000000000000002</c:v>
                </c:pt>
                <c:pt idx="20">
                  <c:v>2.4</c:v>
                </c:pt>
                <c:pt idx="21">
                  <c:v>5.5</c:v>
                </c:pt>
                <c:pt idx="22">
                  <c:v>4.5999999999999996</c:v>
                </c:pt>
                <c:pt idx="23">
                  <c:v>3.7</c:v>
                </c:pt>
                <c:pt idx="24">
                  <c:v>2.9</c:v>
                </c:pt>
                <c:pt idx="25">
                  <c:v>5</c:v>
                </c:pt>
                <c:pt idx="26">
                  <c:v>2.5</c:v>
                </c:pt>
                <c:pt idx="27">
                  <c:v>2.2000000000000002</c:v>
                </c:pt>
                <c:pt idx="28">
                  <c:v>4</c:v>
                </c:pt>
                <c:pt idx="29">
                  <c:v>1.1000000000000001</c:v>
                </c:pt>
                <c:pt idx="30">
                  <c:v>4</c:v>
                </c:pt>
                <c:pt idx="31">
                  <c:v>2.8</c:v>
                </c:pt>
                <c:pt idx="32">
                  <c:v>4.0999999999999996</c:v>
                </c:pt>
                <c:pt idx="33">
                  <c:v>4.7</c:v>
                </c:pt>
                <c:pt idx="34">
                  <c:v>4.0999999999999996</c:v>
                </c:pt>
                <c:pt idx="35">
                  <c:v>3.6</c:v>
                </c:pt>
                <c:pt idx="36">
                  <c:v>4.5999999999999996</c:v>
                </c:pt>
                <c:pt idx="37">
                  <c:v>3.5</c:v>
                </c:pt>
                <c:pt idx="38">
                  <c:v>6.1</c:v>
                </c:pt>
                <c:pt idx="39">
                  <c:v>4.0999999999999996</c:v>
                </c:pt>
                <c:pt idx="40">
                  <c:v>5.7</c:v>
                </c:pt>
                <c:pt idx="41">
                  <c:v>4.0999999999999996</c:v>
                </c:pt>
                <c:pt idx="42">
                  <c:v>4.2</c:v>
                </c:pt>
                <c:pt idx="43">
                  <c:v>7</c:v>
                </c:pt>
                <c:pt idx="44">
                  <c:v>4.4000000000000004</c:v>
                </c:pt>
                <c:pt idx="45">
                  <c:v>4</c:v>
                </c:pt>
              </c:numCache>
            </c:numRef>
          </c:yVal>
          <c:smooth val="0"/>
          <c:extLst>
            <c:ext xmlns:c15="http://schemas.microsoft.com/office/drawing/2012/chart" uri="{02D57815-91ED-43cb-92C2-25804820EDAC}">
              <c15:datalabelsRange>
                <c15:f>Sheet1!$A$2:$A$47</c15:f>
                <c15:dlblRangeCache>
                  <c:ptCount val="46"/>
                  <c:pt idx="0">
                    <c:v>AL</c:v>
                  </c:pt>
                  <c:pt idx="1">
                    <c:v>AK</c:v>
                  </c:pt>
                  <c:pt idx="2">
                    <c:v>AZ</c:v>
                  </c:pt>
                  <c:pt idx="3">
                    <c:v>AR</c:v>
                  </c:pt>
                  <c:pt idx="4">
                    <c:v>CA</c:v>
                  </c:pt>
                  <c:pt idx="5">
                    <c:v>CO</c:v>
                  </c:pt>
                  <c:pt idx="6">
                    <c:v>DC</c:v>
                  </c:pt>
                  <c:pt idx="7">
                    <c:v>FL</c:v>
                  </c:pt>
                  <c:pt idx="8">
                    <c:v>GA</c:v>
                  </c:pt>
                  <c:pt idx="9">
                    <c:v>ID</c:v>
                  </c:pt>
                  <c:pt idx="10">
                    <c:v>IL</c:v>
                  </c:pt>
                  <c:pt idx="11">
                    <c:v>IN</c:v>
                  </c:pt>
                  <c:pt idx="12">
                    <c:v>IO</c:v>
                  </c:pt>
                  <c:pt idx="13">
                    <c:v>KS</c:v>
                  </c:pt>
                  <c:pt idx="14">
                    <c:v>KY</c:v>
                  </c:pt>
                  <c:pt idx="15">
                    <c:v>LA</c:v>
                  </c:pt>
                  <c:pt idx="16">
                    <c:v>ME</c:v>
                  </c:pt>
                  <c:pt idx="17">
                    <c:v>MD</c:v>
                  </c:pt>
                  <c:pt idx="18">
                    <c:v>MA</c:v>
                  </c:pt>
                  <c:pt idx="19">
                    <c:v>MI</c:v>
                  </c:pt>
                  <c:pt idx="20">
                    <c:v>MN</c:v>
                  </c:pt>
                  <c:pt idx="21">
                    <c:v>MS</c:v>
                  </c:pt>
                  <c:pt idx="22">
                    <c:v>MO</c:v>
                  </c:pt>
                  <c:pt idx="23">
                    <c:v>MT</c:v>
                  </c:pt>
                  <c:pt idx="24">
                    <c:v>NB</c:v>
                  </c:pt>
                  <c:pt idx="25">
                    <c:v>NV</c:v>
                  </c:pt>
                  <c:pt idx="26">
                    <c:v>NH</c:v>
                  </c:pt>
                  <c:pt idx="27">
                    <c:v>NJ</c:v>
                  </c:pt>
                  <c:pt idx="28">
                    <c:v>NM</c:v>
                  </c:pt>
                  <c:pt idx="29">
                    <c:v>NY</c:v>
                  </c:pt>
                  <c:pt idx="30">
                    <c:v>NC</c:v>
                  </c:pt>
                  <c:pt idx="31">
                    <c:v>ND</c:v>
                  </c:pt>
                  <c:pt idx="32">
                    <c:v>OH</c:v>
                  </c:pt>
                  <c:pt idx="33">
                    <c:v>OK</c:v>
                  </c:pt>
                  <c:pt idx="34">
                    <c:v>OR</c:v>
                  </c:pt>
                  <c:pt idx="35">
                    <c:v>PA</c:v>
                  </c:pt>
                  <c:pt idx="36">
                    <c:v>SC</c:v>
                  </c:pt>
                  <c:pt idx="37">
                    <c:v>SD</c:v>
                  </c:pt>
                  <c:pt idx="38">
                    <c:v>TN</c:v>
                  </c:pt>
                  <c:pt idx="39">
                    <c:v>TX</c:v>
                  </c:pt>
                  <c:pt idx="40">
                    <c:v>UT</c:v>
                  </c:pt>
                  <c:pt idx="41">
                    <c:v>VA</c:v>
                  </c:pt>
                  <c:pt idx="42">
                    <c:v>WA</c:v>
                  </c:pt>
                  <c:pt idx="43">
                    <c:v>WV</c:v>
                  </c:pt>
                  <c:pt idx="44">
                    <c:v>WI</c:v>
                  </c:pt>
                  <c:pt idx="45">
                    <c:v>WY</c:v>
                  </c:pt>
                </c15:dlblRangeCache>
              </c15:datalabelsRange>
            </c:ext>
            <c:ext xmlns:c16="http://schemas.microsoft.com/office/drawing/2014/chart" uri="{C3380CC4-5D6E-409C-BE32-E72D297353CC}">
              <c16:uniqueId val="{00000000-6A30-4417-9050-DFF378BFA385}"/>
            </c:ext>
          </c:extLst>
        </c:ser>
        <c:dLbls>
          <c:showLegendKey val="0"/>
          <c:showVal val="0"/>
          <c:showCatName val="0"/>
          <c:showSerName val="0"/>
          <c:showPercent val="0"/>
          <c:showBubbleSize val="0"/>
        </c:dLbls>
        <c:axId val="121858143"/>
        <c:axId val="121854815"/>
      </c:scatterChart>
      <c:valAx>
        <c:axId val="12185814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Total Incarcerated</a:t>
                </a:r>
                <a:r>
                  <a:rPr lang="en-US" baseline="0" dirty="0"/>
                  <a:t> Population (all levels) per 100000 people</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1854815"/>
        <c:crosses val="autoZero"/>
        <c:crossBetween val="midCat"/>
      </c:valAx>
      <c:valAx>
        <c:axId val="1218548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Jail</a:t>
                </a:r>
                <a:r>
                  <a:rPr lang="en-US" baseline="0" dirty="0"/>
                  <a:t> inmate to staff ratio from Census of Jails</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185814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DOC Population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DOC ADP</c:v>
                </c:pt>
              </c:strCache>
            </c:strRef>
          </c:tx>
          <c:spPr>
            <a:ln w="28575" cap="rnd">
              <a:solidFill>
                <a:schemeClr val="accent1"/>
              </a:solidFill>
              <a:round/>
            </a:ln>
            <a:effectLst/>
          </c:spPr>
          <c:marker>
            <c:symbol val="none"/>
          </c:marker>
          <c:cat>
            <c:numRef>
              <c:f>Sheet1!$A$2:$A$33</c:f>
              <c:numCache>
                <c:formatCode>General</c:formatCode>
                <c:ptCount val="32"/>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numCache>
            </c:numRef>
          </c:cat>
          <c:val>
            <c:numRef>
              <c:f>Sheet1!$B$2:$B$33</c:f>
              <c:numCache>
                <c:formatCode>General</c:formatCode>
                <c:ptCount val="32"/>
                <c:pt idx="0">
                  <c:v>8358</c:v>
                </c:pt>
                <c:pt idx="1">
                  <c:v>9057</c:v>
                </c:pt>
                <c:pt idx="2">
                  <c:v>9623</c:v>
                </c:pt>
                <c:pt idx="3">
                  <c:v>10266</c:v>
                </c:pt>
                <c:pt idx="4">
                  <c:v>10586</c:v>
                </c:pt>
                <c:pt idx="5">
                  <c:v>10650</c:v>
                </c:pt>
                <c:pt idx="6">
                  <c:v>10728</c:v>
                </c:pt>
                <c:pt idx="7">
                  <c:v>10587</c:v>
                </c:pt>
                <c:pt idx="8">
                  <c:v>10913</c:v>
                </c:pt>
                <c:pt idx="9">
                  <c:v>10899</c:v>
                </c:pt>
                <c:pt idx="10">
                  <c:v>10873</c:v>
                </c:pt>
                <c:pt idx="11">
                  <c:v>10565</c:v>
                </c:pt>
                <c:pt idx="12">
                  <c:v>10358</c:v>
                </c:pt>
                <c:pt idx="13">
                  <c:v>10173</c:v>
                </c:pt>
                <c:pt idx="14">
                  <c:v>10004</c:v>
                </c:pt>
                <c:pt idx="15">
                  <c:v>9949</c:v>
                </c:pt>
                <c:pt idx="16">
                  <c:v>10155</c:v>
                </c:pt>
                <c:pt idx="17">
                  <c:v>10638</c:v>
                </c:pt>
                <c:pt idx="18">
                  <c:v>11046</c:v>
                </c:pt>
                <c:pt idx="19">
                  <c:v>11291</c:v>
                </c:pt>
                <c:pt idx="20">
                  <c:v>11299</c:v>
                </c:pt>
                <c:pt idx="21">
                  <c:v>11246</c:v>
                </c:pt>
                <c:pt idx="22">
                  <c:v>11494</c:v>
                </c:pt>
                <c:pt idx="23">
                  <c:v>11552</c:v>
                </c:pt>
                <c:pt idx="24">
                  <c:v>10880</c:v>
                </c:pt>
                <c:pt idx="25">
                  <c:v>10569</c:v>
                </c:pt>
                <c:pt idx="26">
                  <c:v>10119</c:v>
                </c:pt>
                <c:pt idx="27">
                  <c:v>9344</c:v>
                </c:pt>
                <c:pt idx="28">
                  <c:v>9054</c:v>
                </c:pt>
                <c:pt idx="29">
                  <c:v>8716</c:v>
                </c:pt>
                <c:pt idx="30">
                  <c:v>8304</c:v>
                </c:pt>
                <c:pt idx="31">
                  <c:v>7194</c:v>
                </c:pt>
              </c:numCache>
            </c:numRef>
          </c:val>
          <c:smooth val="0"/>
          <c:extLst>
            <c:ext xmlns:c16="http://schemas.microsoft.com/office/drawing/2014/chart" uri="{C3380CC4-5D6E-409C-BE32-E72D297353CC}">
              <c16:uniqueId val="{00000000-BCD4-492B-87A2-05863514D196}"/>
            </c:ext>
          </c:extLst>
        </c:ser>
        <c:dLbls>
          <c:showLegendKey val="0"/>
          <c:showVal val="0"/>
          <c:showCatName val="0"/>
          <c:showSerName val="0"/>
          <c:showPercent val="0"/>
          <c:showBubbleSize val="0"/>
        </c:dLbls>
        <c:smooth val="0"/>
        <c:axId val="644888352"/>
        <c:axId val="644889184"/>
      </c:lineChart>
      <c:catAx>
        <c:axId val="64488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4889184"/>
        <c:crosses val="autoZero"/>
        <c:auto val="1"/>
        <c:lblAlgn val="ctr"/>
        <c:lblOffset val="100"/>
        <c:noMultiLvlLbl val="0"/>
      </c:catAx>
      <c:valAx>
        <c:axId val="644889184"/>
        <c:scaling>
          <c:orientation val="minMax"/>
          <c:min val="5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4888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Average Daily Population as % of Design/Rated</a:t>
            </a:r>
            <a:r>
              <a:rPr lang="en-US" baseline="0" dirty="0"/>
              <a:t> Capacity – 2021, Q3 </a:t>
            </a:r>
            <a:endParaRPr lang="en-US" dirty="0"/>
          </a:p>
        </c:rich>
      </c:tx>
      <c:layout>
        <c:manualLayout>
          <c:xMode val="edge"/>
          <c:yMode val="edge"/>
          <c:x val="0.17561899728527833"/>
          <c:y val="1.994385360269226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 Occupied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DOC Custody</c:v>
                </c:pt>
                <c:pt idx="1">
                  <c:v>All Counties</c:v>
                </c:pt>
                <c:pt idx="2">
                  <c:v>Worcester</c:v>
                </c:pt>
                <c:pt idx="3">
                  <c:v>Suffolk</c:v>
                </c:pt>
                <c:pt idx="4">
                  <c:v>Plymouth</c:v>
                </c:pt>
                <c:pt idx="5">
                  <c:v>Norfolk</c:v>
                </c:pt>
                <c:pt idx="6">
                  <c:v>Middlesex</c:v>
                </c:pt>
                <c:pt idx="7">
                  <c:v>Hampshire</c:v>
                </c:pt>
                <c:pt idx="8">
                  <c:v>Hampden</c:v>
                </c:pt>
                <c:pt idx="9">
                  <c:v>Franklin</c:v>
                </c:pt>
                <c:pt idx="10">
                  <c:v>Essex</c:v>
                </c:pt>
                <c:pt idx="11">
                  <c:v>Dukes</c:v>
                </c:pt>
                <c:pt idx="12">
                  <c:v>Bristol</c:v>
                </c:pt>
                <c:pt idx="13">
                  <c:v>Berkshire</c:v>
                </c:pt>
                <c:pt idx="14">
                  <c:v>Barnstable</c:v>
                </c:pt>
              </c:strCache>
            </c:strRef>
          </c:cat>
          <c:val>
            <c:numRef>
              <c:f>Sheet1!$B$2:$B$16</c:f>
              <c:numCache>
                <c:formatCode>0%</c:formatCode>
                <c:ptCount val="15"/>
                <c:pt idx="0">
                  <c:v>0.83</c:v>
                </c:pt>
                <c:pt idx="1">
                  <c:v>0.57999999999999996</c:v>
                </c:pt>
                <c:pt idx="2">
                  <c:v>0.78</c:v>
                </c:pt>
                <c:pt idx="3">
                  <c:v>0.47</c:v>
                </c:pt>
                <c:pt idx="4">
                  <c:v>0.55000000000000004</c:v>
                </c:pt>
                <c:pt idx="5">
                  <c:v>0.54</c:v>
                </c:pt>
                <c:pt idx="6">
                  <c:v>0.42</c:v>
                </c:pt>
                <c:pt idx="7">
                  <c:v>0.43</c:v>
                </c:pt>
                <c:pt idx="8">
                  <c:v>0.51</c:v>
                </c:pt>
                <c:pt idx="9">
                  <c:v>0.98</c:v>
                </c:pt>
                <c:pt idx="10">
                  <c:v>0.66</c:v>
                </c:pt>
                <c:pt idx="11">
                  <c:v>0.63</c:v>
                </c:pt>
                <c:pt idx="12">
                  <c:v>1.1499999999999999</c:v>
                </c:pt>
                <c:pt idx="13">
                  <c:v>0.47</c:v>
                </c:pt>
                <c:pt idx="14">
                  <c:v>0.56999999999999995</c:v>
                </c:pt>
              </c:numCache>
            </c:numRef>
          </c:val>
          <c:extLst>
            <c:ext xmlns:c16="http://schemas.microsoft.com/office/drawing/2014/chart" uri="{C3380CC4-5D6E-409C-BE32-E72D297353CC}">
              <c16:uniqueId val="{00000000-385E-45AA-B54E-25B9EA25539B}"/>
            </c:ext>
          </c:extLst>
        </c:ser>
        <c:dLbls>
          <c:showLegendKey val="0"/>
          <c:showVal val="0"/>
          <c:showCatName val="0"/>
          <c:showSerName val="0"/>
          <c:showPercent val="0"/>
          <c:showBubbleSize val="0"/>
        </c:dLbls>
        <c:gapWidth val="182"/>
        <c:axId val="921793215"/>
        <c:axId val="921795711"/>
      </c:barChart>
      <c:catAx>
        <c:axId val="9217932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21795711"/>
        <c:crosses val="autoZero"/>
        <c:auto val="1"/>
        <c:lblAlgn val="ctr"/>
        <c:lblOffset val="100"/>
        <c:noMultiLvlLbl val="0"/>
      </c:catAx>
      <c:valAx>
        <c:axId val="921795711"/>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17932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Total County</a:t>
            </a:r>
            <a:r>
              <a:rPr lang="en-US" baseline="0" dirty="0"/>
              <a:t> Design Capacity, Bed Count, Historical Maximum Population &amp; 2021 Population</a:t>
            </a:r>
          </a:p>
          <a:p>
            <a:pPr>
              <a:defRPr/>
            </a:pP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4"/>
          <c:order val="0"/>
          <c:tx>
            <c:strRef>
              <c:f>'Bed Capacity'!$B$3</c:f>
              <c:strCache>
                <c:ptCount val="1"/>
                <c:pt idx="0">
                  <c:v>Design/Rated Capacity</c:v>
                </c:pt>
              </c:strCache>
            </c:strRef>
          </c:tx>
          <c:spPr>
            <a:solidFill>
              <a:srgbClr val="ED7D31"/>
            </a:solidFill>
            <a:ln>
              <a:noFill/>
            </a:ln>
            <a:effectLst/>
          </c:spPr>
          <c:invertIfNegative val="0"/>
          <c:cat>
            <c:strRef>
              <c:f>'Bed Capacity'!$A$18</c:f>
              <c:strCache>
                <c:ptCount val="1"/>
                <c:pt idx="0">
                  <c:v>Counties Total</c:v>
                </c:pt>
              </c:strCache>
            </c:strRef>
          </c:cat>
          <c:val>
            <c:numRef>
              <c:f>'Bed Capacity'!$B$18</c:f>
              <c:numCache>
                <c:formatCode>General</c:formatCode>
                <c:ptCount val="1"/>
                <c:pt idx="0">
                  <c:v>11226</c:v>
                </c:pt>
              </c:numCache>
            </c:numRef>
          </c:val>
          <c:extLst>
            <c:ext xmlns:c16="http://schemas.microsoft.com/office/drawing/2014/chart" uri="{C3380CC4-5D6E-409C-BE32-E72D297353CC}">
              <c16:uniqueId val="{00000000-7950-403D-9BE5-26F420E52E00}"/>
            </c:ext>
          </c:extLst>
        </c:ser>
        <c:ser>
          <c:idx val="0"/>
          <c:order val="1"/>
          <c:tx>
            <c:strRef>
              <c:f>'Bed Capacity'!$C$3</c:f>
              <c:strCache>
                <c:ptCount val="1"/>
              </c:strCache>
            </c:strRef>
          </c:tx>
          <c:spPr>
            <a:solidFill>
              <a:schemeClr val="accent1"/>
            </a:solidFill>
            <a:ln>
              <a:noFill/>
            </a:ln>
            <a:effectLst/>
          </c:spPr>
          <c:invertIfNegative val="0"/>
          <c:cat>
            <c:strRef>
              <c:f>'Bed Capacity'!$A$18</c:f>
              <c:strCache>
                <c:ptCount val="1"/>
                <c:pt idx="0">
                  <c:v>Counties Total</c:v>
                </c:pt>
              </c:strCache>
            </c:strRef>
          </c:cat>
          <c:val>
            <c:numRef>
              <c:f>'Bed Capacity'!$C$18</c:f>
            </c:numRef>
          </c:val>
          <c:extLst>
            <c:ext xmlns:c16="http://schemas.microsoft.com/office/drawing/2014/chart" uri="{C3380CC4-5D6E-409C-BE32-E72D297353CC}">
              <c16:uniqueId val="{00000001-7950-403D-9BE5-26F420E52E00}"/>
            </c:ext>
          </c:extLst>
        </c:ser>
        <c:ser>
          <c:idx val="1"/>
          <c:order val="2"/>
          <c:tx>
            <c:strRef>
              <c:f>'Bed Capacity'!$D$3</c:f>
              <c:strCache>
                <c:ptCount val="1"/>
              </c:strCache>
            </c:strRef>
          </c:tx>
          <c:spPr>
            <a:solidFill>
              <a:schemeClr val="accent3"/>
            </a:solidFill>
            <a:ln>
              <a:noFill/>
            </a:ln>
            <a:effectLst/>
          </c:spPr>
          <c:invertIfNegative val="0"/>
          <c:cat>
            <c:strRef>
              <c:f>'Bed Capacity'!$A$18</c:f>
              <c:strCache>
                <c:ptCount val="1"/>
                <c:pt idx="0">
                  <c:v>Counties Total</c:v>
                </c:pt>
              </c:strCache>
            </c:strRef>
          </c:cat>
          <c:val>
            <c:numRef>
              <c:f>'Bed Capacity'!$D$18</c:f>
            </c:numRef>
          </c:val>
          <c:extLst>
            <c:ext xmlns:c16="http://schemas.microsoft.com/office/drawing/2014/chart" uri="{C3380CC4-5D6E-409C-BE32-E72D297353CC}">
              <c16:uniqueId val="{00000002-7950-403D-9BE5-26F420E52E00}"/>
            </c:ext>
          </c:extLst>
        </c:ser>
        <c:ser>
          <c:idx val="2"/>
          <c:order val="3"/>
          <c:tx>
            <c:strRef>
              <c:f>'Bed Capacity'!$E$3</c:f>
              <c:strCache>
                <c:ptCount val="1"/>
              </c:strCache>
            </c:strRef>
          </c:tx>
          <c:spPr>
            <a:solidFill>
              <a:schemeClr val="accent5"/>
            </a:solidFill>
            <a:ln>
              <a:noFill/>
            </a:ln>
            <a:effectLst/>
          </c:spPr>
          <c:invertIfNegative val="0"/>
          <c:cat>
            <c:strRef>
              <c:f>'Bed Capacity'!$A$18</c:f>
              <c:strCache>
                <c:ptCount val="1"/>
                <c:pt idx="0">
                  <c:v>Counties Total</c:v>
                </c:pt>
              </c:strCache>
            </c:strRef>
          </c:cat>
          <c:val>
            <c:numRef>
              <c:f>'Bed Capacity'!$E$18</c:f>
            </c:numRef>
          </c:val>
          <c:extLst>
            <c:ext xmlns:c16="http://schemas.microsoft.com/office/drawing/2014/chart" uri="{C3380CC4-5D6E-409C-BE32-E72D297353CC}">
              <c16:uniqueId val="{00000003-7950-403D-9BE5-26F420E52E00}"/>
            </c:ext>
          </c:extLst>
        </c:ser>
        <c:ser>
          <c:idx val="3"/>
          <c:order val="4"/>
          <c:tx>
            <c:strRef>
              <c:f>'Bed Capacity'!$F$3</c:f>
              <c:strCache>
                <c:ptCount val="1"/>
              </c:strCache>
            </c:strRef>
          </c:tx>
          <c:spPr>
            <a:solidFill>
              <a:schemeClr val="accent1">
                <a:lumMod val="60000"/>
              </a:schemeClr>
            </a:solidFill>
            <a:ln>
              <a:noFill/>
            </a:ln>
            <a:effectLst/>
          </c:spPr>
          <c:invertIfNegative val="0"/>
          <c:cat>
            <c:strRef>
              <c:f>'Bed Capacity'!$A$18</c:f>
              <c:strCache>
                <c:ptCount val="1"/>
                <c:pt idx="0">
                  <c:v>Counties Total</c:v>
                </c:pt>
              </c:strCache>
            </c:strRef>
          </c:cat>
          <c:val>
            <c:numRef>
              <c:f>'Bed Capacity'!$F$18</c:f>
            </c:numRef>
          </c:val>
          <c:extLst>
            <c:ext xmlns:c16="http://schemas.microsoft.com/office/drawing/2014/chart" uri="{C3380CC4-5D6E-409C-BE32-E72D297353CC}">
              <c16:uniqueId val="{00000004-7950-403D-9BE5-26F420E52E00}"/>
            </c:ext>
          </c:extLst>
        </c:ser>
        <c:ser>
          <c:idx val="4"/>
          <c:order val="5"/>
          <c:tx>
            <c:strRef>
              <c:f>'Bed Capacity'!$G$3</c:f>
              <c:strCache>
                <c:ptCount val="1"/>
                <c:pt idx="0">
                  <c:v>Bed Count</c:v>
                </c:pt>
              </c:strCache>
            </c:strRef>
          </c:tx>
          <c:spPr>
            <a:solidFill>
              <a:srgbClr val="FFC000"/>
            </a:solidFill>
            <a:ln>
              <a:noFill/>
            </a:ln>
            <a:effectLst/>
          </c:spPr>
          <c:invertIfNegative val="0"/>
          <c:cat>
            <c:strRef>
              <c:f>'Bed Capacity'!$A$18</c:f>
              <c:strCache>
                <c:ptCount val="1"/>
                <c:pt idx="0">
                  <c:v>Counties Total</c:v>
                </c:pt>
              </c:strCache>
            </c:strRef>
          </c:cat>
          <c:val>
            <c:numRef>
              <c:f>'Bed Capacity'!$G$18</c:f>
              <c:numCache>
                <c:formatCode>General</c:formatCode>
                <c:ptCount val="1"/>
                <c:pt idx="0">
                  <c:v>14614</c:v>
                </c:pt>
              </c:numCache>
            </c:numRef>
          </c:val>
          <c:extLst>
            <c:ext xmlns:c16="http://schemas.microsoft.com/office/drawing/2014/chart" uri="{C3380CC4-5D6E-409C-BE32-E72D297353CC}">
              <c16:uniqueId val="{00000005-7950-403D-9BE5-26F420E52E00}"/>
            </c:ext>
          </c:extLst>
        </c:ser>
        <c:ser>
          <c:idx val="5"/>
          <c:order val="6"/>
          <c:tx>
            <c:strRef>
              <c:f>'Bed Capacity'!$H$3</c:f>
              <c:strCache>
                <c:ptCount val="1"/>
              </c:strCache>
            </c:strRef>
          </c:tx>
          <c:spPr>
            <a:solidFill>
              <a:schemeClr val="accent5">
                <a:lumMod val="60000"/>
              </a:schemeClr>
            </a:solidFill>
            <a:ln>
              <a:noFill/>
            </a:ln>
            <a:effectLst/>
          </c:spPr>
          <c:invertIfNegative val="0"/>
          <c:cat>
            <c:strRef>
              <c:f>'Bed Capacity'!$A$18</c:f>
              <c:strCache>
                <c:ptCount val="1"/>
                <c:pt idx="0">
                  <c:v>Counties Total</c:v>
                </c:pt>
              </c:strCache>
            </c:strRef>
          </c:cat>
          <c:val>
            <c:numRef>
              <c:f>'Bed Capacity'!$H$18</c:f>
            </c:numRef>
          </c:val>
          <c:extLst>
            <c:ext xmlns:c16="http://schemas.microsoft.com/office/drawing/2014/chart" uri="{C3380CC4-5D6E-409C-BE32-E72D297353CC}">
              <c16:uniqueId val="{00000006-7950-403D-9BE5-26F420E52E00}"/>
            </c:ext>
          </c:extLst>
        </c:ser>
        <c:ser>
          <c:idx val="6"/>
          <c:order val="7"/>
          <c:tx>
            <c:strRef>
              <c:f>'Bed Capacity'!$I$3</c:f>
              <c:strCache>
                <c:ptCount val="1"/>
              </c:strCache>
            </c:strRef>
          </c:tx>
          <c:spPr>
            <a:solidFill>
              <a:schemeClr val="accent1">
                <a:lumMod val="80000"/>
                <a:lumOff val="20000"/>
              </a:schemeClr>
            </a:solidFill>
            <a:ln>
              <a:noFill/>
            </a:ln>
            <a:effectLst/>
          </c:spPr>
          <c:invertIfNegative val="0"/>
          <c:cat>
            <c:strRef>
              <c:f>'Bed Capacity'!$A$18</c:f>
              <c:strCache>
                <c:ptCount val="1"/>
                <c:pt idx="0">
                  <c:v>Counties Total</c:v>
                </c:pt>
              </c:strCache>
            </c:strRef>
          </c:cat>
          <c:val>
            <c:numRef>
              <c:f>'Bed Capacity'!$I$18</c:f>
            </c:numRef>
          </c:val>
          <c:extLst>
            <c:ext xmlns:c16="http://schemas.microsoft.com/office/drawing/2014/chart" uri="{C3380CC4-5D6E-409C-BE32-E72D297353CC}">
              <c16:uniqueId val="{00000007-7950-403D-9BE5-26F420E52E00}"/>
            </c:ext>
          </c:extLst>
        </c:ser>
        <c:ser>
          <c:idx val="7"/>
          <c:order val="8"/>
          <c:tx>
            <c:strRef>
              <c:f>'Bed Capacity'!$J$3</c:f>
              <c:strCache>
                <c:ptCount val="1"/>
              </c:strCache>
            </c:strRef>
          </c:tx>
          <c:spPr>
            <a:solidFill>
              <a:schemeClr val="accent3">
                <a:lumMod val="80000"/>
                <a:lumOff val="20000"/>
              </a:schemeClr>
            </a:solidFill>
            <a:ln>
              <a:noFill/>
            </a:ln>
            <a:effectLst/>
          </c:spPr>
          <c:invertIfNegative val="0"/>
          <c:cat>
            <c:strRef>
              <c:f>'Bed Capacity'!$A$18</c:f>
              <c:strCache>
                <c:ptCount val="1"/>
                <c:pt idx="0">
                  <c:v>Counties Total</c:v>
                </c:pt>
              </c:strCache>
            </c:strRef>
          </c:cat>
          <c:val>
            <c:numRef>
              <c:f>'Bed Capacity'!$J$18</c:f>
            </c:numRef>
          </c:val>
          <c:extLst>
            <c:ext xmlns:c16="http://schemas.microsoft.com/office/drawing/2014/chart" uri="{C3380CC4-5D6E-409C-BE32-E72D297353CC}">
              <c16:uniqueId val="{00000008-7950-403D-9BE5-26F420E52E00}"/>
            </c:ext>
          </c:extLst>
        </c:ser>
        <c:ser>
          <c:idx val="8"/>
          <c:order val="9"/>
          <c:tx>
            <c:strRef>
              <c:f>'Bed Capacity'!$K$3</c:f>
              <c:strCache>
                <c:ptCount val="1"/>
              </c:strCache>
            </c:strRef>
          </c:tx>
          <c:spPr>
            <a:solidFill>
              <a:schemeClr val="accent5">
                <a:lumMod val="80000"/>
                <a:lumOff val="20000"/>
              </a:schemeClr>
            </a:solidFill>
            <a:ln>
              <a:noFill/>
            </a:ln>
            <a:effectLst/>
          </c:spPr>
          <c:invertIfNegative val="0"/>
          <c:cat>
            <c:strRef>
              <c:f>'Bed Capacity'!$A$18</c:f>
              <c:strCache>
                <c:ptCount val="1"/>
                <c:pt idx="0">
                  <c:v>Counties Total</c:v>
                </c:pt>
              </c:strCache>
            </c:strRef>
          </c:cat>
          <c:val>
            <c:numRef>
              <c:f>'Bed Capacity'!$K$18</c:f>
            </c:numRef>
          </c:val>
          <c:extLst>
            <c:ext xmlns:c16="http://schemas.microsoft.com/office/drawing/2014/chart" uri="{C3380CC4-5D6E-409C-BE32-E72D297353CC}">
              <c16:uniqueId val="{00000009-7950-403D-9BE5-26F420E52E00}"/>
            </c:ext>
          </c:extLst>
        </c:ser>
        <c:ser>
          <c:idx val="9"/>
          <c:order val="10"/>
          <c:tx>
            <c:strRef>
              <c:f>'Bed Capacity'!$L$3</c:f>
              <c:strCache>
                <c:ptCount val="1"/>
              </c:strCache>
            </c:strRef>
          </c:tx>
          <c:spPr>
            <a:solidFill>
              <a:schemeClr val="accent1">
                <a:lumMod val="80000"/>
              </a:schemeClr>
            </a:solidFill>
            <a:ln>
              <a:noFill/>
            </a:ln>
            <a:effectLst/>
          </c:spPr>
          <c:invertIfNegative val="0"/>
          <c:cat>
            <c:strRef>
              <c:f>'Bed Capacity'!$A$18</c:f>
              <c:strCache>
                <c:ptCount val="1"/>
                <c:pt idx="0">
                  <c:v>Counties Total</c:v>
                </c:pt>
              </c:strCache>
            </c:strRef>
          </c:cat>
          <c:val>
            <c:numRef>
              <c:f>'Bed Capacity'!$L$18</c:f>
            </c:numRef>
          </c:val>
          <c:extLst>
            <c:ext xmlns:c16="http://schemas.microsoft.com/office/drawing/2014/chart" uri="{C3380CC4-5D6E-409C-BE32-E72D297353CC}">
              <c16:uniqueId val="{0000000A-7950-403D-9BE5-26F420E52E00}"/>
            </c:ext>
          </c:extLst>
        </c:ser>
        <c:ser>
          <c:idx val="10"/>
          <c:order val="11"/>
          <c:tx>
            <c:strRef>
              <c:f>'Bed Capacity'!$M$3</c:f>
              <c:strCache>
                <c:ptCount val="1"/>
              </c:strCache>
            </c:strRef>
          </c:tx>
          <c:spPr>
            <a:solidFill>
              <a:schemeClr val="accent3">
                <a:lumMod val="80000"/>
              </a:schemeClr>
            </a:solidFill>
            <a:ln>
              <a:noFill/>
            </a:ln>
            <a:effectLst/>
          </c:spPr>
          <c:invertIfNegative val="0"/>
          <c:cat>
            <c:strRef>
              <c:f>'Bed Capacity'!$A$18</c:f>
              <c:strCache>
                <c:ptCount val="1"/>
                <c:pt idx="0">
                  <c:v>Counties Total</c:v>
                </c:pt>
              </c:strCache>
            </c:strRef>
          </c:cat>
          <c:val>
            <c:numRef>
              <c:f>'Bed Capacity'!$M$18</c:f>
            </c:numRef>
          </c:val>
          <c:extLst>
            <c:ext xmlns:c16="http://schemas.microsoft.com/office/drawing/2014/chart" uri="{C3380CC4-5D6E-409C-BE32-E72D297353CC}">
              <c16:uniqueId val="{0000000B-7950-403D-9BE5-26F420E52E00}"/>
            </c:ext>
          </c:extLst>
        </c:ser>
        <c:ser>
          <c:idx val="11"/>
          <c:order val="12"/>
          <c:tx>
            <c:strRef>
              <c:f>'Bed Capacity'!$N$3</c:f>
              <c:strCache>
                <c:ptCount val="1"/>
              </c:strCache>
            </c:strRef>
          </c:tx>
          <c:spPr>
            <a:solidFill>
              <a:schemeClr val="accent5">
                <a:lumMod val="80000"/>
              </a:schemeClr>
            </a:solidFill>
            <a:ln>
              <a:noFill/>
            </a:ln>
            <a:effectLst/>
          </c:spPr>
          <c:invertIfNegative val="0"/>
          <c:cat>
            <c:strRef>
              <c:f>'Bed Capacity'!$A$18</c:f>
              <c:strCache>
                <c:ptCount val="1"/>
                <c:pt idx="0">
                  <c:v>Counties Total</c:v>
                </c:pt>
              </c:strCache>
            </c:strRef>
          </c:cat>
          <c:val>
            <c:numRef>
              <c:f>'Bed Capacity'!$N$18</c:f>
            </c:numRef>
          </c:val>
          <c:extLst>
            <c:ext xmlns:c16="http://schemas.microsoft.com/office/drawing/2014/chart" uri="{C3380CC4-5D6E-409C-BE32-E72D297353CC}">
              <c16:uniqueId val="{0000000C-7950-403D-9BE5-26F420E52E00}"/>
            </c:ext>
          </c:extLst>
        </c:ser>
        <c:ser>
          <c:idx val="12"/>
          <c:order val="13"/>
          <c:tx>
            <c:strRef>
              <c:f>'Bed Capacity'!$O$3</c:f>
              <c:strCache>
                <c:ptCount val="1"/>
              </c:strCache>
            </c:strRef>
          </c:tx>
          <c:spPr>
            <a:solidFill>
              <a:schemeClr val="accent1">
                <a:lumMod val="60000"/>
                <a:lumOff val="40000"/>
              </a:schemeClr>
            </a:solidFill>
            <a:ln>
              <a:noFill/>
            </a:ln>
            <a:effectLst/>
          </c:spPr>
          <c:invertIfNegative val="0"/>
          <c:cat>
            <c:strRef>
              <c:f>'Bed Capacity'!$A$18</c:f>
              <c:strCache>
                <c:ptCount val="1"/>
                <c:pt idx="0">
                  <c:v>Counties Total</c:v>
                </c:pt>
              </c:strCache>
            </c:strRef>
          </c:cat>
          <c:val>
            <c:numRef>
              <c:f>'Bed Capacity'!$O$18</c:f>
            </c:numRef>
          </c:val>
          <c:extLst>
            <c:ext xmlns:c16="http://schemas.microsoft.com/office/drawing/2014/chart" uri="{C3380CC4-5D6E-409C-BE32-E72D297353CC}">
              <c16:uniqueId val="{0000000D-7950-403D-9BE5-26F420E52E00}"/>
            </c:ext>
          </c:extLst>
        </c:ser>
        <c:ser>
          <c:idx val="13"/>
          <c:order val="14"/>
          <c:tx>
            <c:strRef>
              <c:f>'Bed Capacity'!$P$3</c:f>
              <c:strCache>
                <c:ptCount val="1"/>
                <c:pt idx="0">
                  <c:v>Maximum Historical ADP</c:v>
                </c:pt>
              </c:strCache>
            </c:strRef>
          </c:tx>
          <c:spPr>
            <a:solidFill>
              <a:srgbClr val="A5A5A5">
                <a:lumMod val="75000"/>
              </a:srgbClr>
            </a:solidFill>
            <a:ln>
              <a:noFill/>
            </a:ln>
            <a:effectLst/>
          </c:spPr>
          <c:invertIfNegative val="0"/>
          <c:cat>
            <c:strRef>
              <c:f>'Bed Capacity'!$A$18</c:f>
              <c:strCache>
                <c:ptCount val="1"/>
                <c:pt idx="0">
                  <c:v>Counties Total</c:v>
                </c:pt>
              </c:strCache>
            </c:strRef>
          </c:cat>
          <c:val>
            <c:numRef>
              <c:f>'Bed Capacity'!$P$18</c:f>
              <c:numCache>
                <c:formatCode>General</c:formatCode>
                <c:ptCount val="1"/>
                <c:pt idx="0">
                  <c:v>14647</c:v>
                </c:pt>
              </c:numCache>
            </c:numRef>
          </c:val>
          <c:extLst>
            <c:ext xmlns:c16="http://schemas.microsoft.com/office/drawing/2014/chart" uri="{C3380CC4-5D6E-409C-BE32-E72D297353CC}">
              <c16:uniqueId val="{0000000E-7950-403D-9BE5-26F420E52E00}"/>
            </c:ext>
          </c:extLst>
        </c:ser>
        <c:ser>
          <c:idx val="15"/>
          <c:order val="15"/>
          <c:tx>
            <c:v>Dec 6, 2021 Population</c:v>
          </c:tx>
          <c:spPr>
            <a:solidFill>
              <a:srgbClr val="4472C4"/>
            </a:solidFill>
            <a:ln>
              <a:noFill/>
            </a:ln>
            <a:effectLst/>
          </c:spPr>
          <c:invertIfNegative val="0"/>
          <c:val>
            <c:numRef>
              <c:f>'Bed Capacity'!$R$18</c:f>
              <c:numCache>
                <c:formatCode>General</c:formatCode>
                <c:ptCount val="1"/>
                <c:pt idx="0">
                  <c:v>6653</c:v>
                </c:pt>
              </c:numCache>
            </c:numRef>
          </c:val>
          <c:extLst>
            <c:ext xmlns:c16="http://schemas.microsoft.com/office/drawing/2014/chart" uri="{C3380CC4-5D6E-409C-BE32-E72D297353CC}">
              <c16:uniqueId val="{0000000F-7950-403D-9BE5-26F420E52E00}"/>
            </c:ext>
          </c:extLst>
        </c:ser>
        <c:dLbls>
          <c:showLegendKey val="0"/>
          <c:showVal val="0"/>
          <c:showCatName val="0"/>
          <c:showSerName val="0"/>
          <c:showPercent val="0"/>
          <c:showBubbleSize val="0"/>
        </c:dLbls>
        <c:gapWidth val="219"/>
        <c:overlap val="-27"/>
        <c:axId val="825826032"/>
        <c:axId val="825812304"/>
      </c:barChart>
      <c:catAx>
        <c:axId val="82582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5812304"/>
        <c:crosses val="autoZero"/>
        <c:auto val="1"/>
        <c:lblAlgn val="ctr"/>
        <c:lblOffset val="100"/>
        <c:noMultiLvlLbl val="0"/>
      </c:catAx>
      <c:valAx>
        <c:axId val="825812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5826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Percentage Substance Use Self-Report &amp; Facility Diagnosis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2064672219426204E-2"/>
          <c:y val="0.10126962457337885"/>
          <c:w val="0.93868320118437309"/>
          <c:h val="0.77293273494396819"/>
        </c:manualLayout>
      </c:layout>
      <c:barChart>
        <c:barDir val="col"/>
        <c:grouping val="clustered"/>
        <c:varyColors val="0"/>
        <c:ser>
          <c:idx val="0"/>
          <c:order val="0"/>
          <c:tx>
            <c:strRef>
              <c:f>Sheet2!$C$2:$C$3</c:f>
              <c:strCache>
                <c:ptCount val="2"/>
                <c:pt idx="0">
                  <c:v>Substance Use</c:v>
                </c:pt>
                <c:pt idx="1">
                  <c:v>Self-Report</c:v>
                </c:pt>
              </c:strCache>
            </c:strRef>
          </c:tx>
          <c:spPr>
            <a:solidFill>
              <a:schemeClr val="accent1"/>
            </a:solidFill>
            <a:ln>
              <a:noFill/>
            </a:ln>
            <a:effectLst/>
          </c:spPr>
          <c:invertIfNegative val="0"/>
          <c:cat>
            <c:strRef>
              <c:f>(Sheet2!$B$4:$B$12,Sheet2!$B$14:$B$17)</c:f>
              <c:strCache>
                <c:ptCount val="13"/>
                <c:pt idx="0">
                  <c:v>Barnstable</c:v>
                </c:pt>
                <c:pt idx="1">
                  <c:v>Berkshire</c:v>
                </c:pt>
                <c:pt idx="2">
                  <c:v>Bristol</c:v>
                </c:pt>
                <c:pt idx="3">
                  <c:v>Dukes</c:v>
                </c:pt>
                <c:pt idx="4">
                  <c:v>Essex</c:v>
                </c:pt>
                <c:pt idx="5">
                  <c:v>Franklin</c:v>
                </c:pt>
                <c:pt idx="6">
                  <c:v>Hampden</c:v>
                </c:pt>
                <c:pt idx="7">
                  <c:v>Hampshire</c:v>
                </c:pt>
                <c:pt idx="8">
                  <c:v>Middlesex</c:v>
                </c:pt>
                <c:pt idx="9">
                  <c:v>Norfolk</c:v>
                </c:pt>
                <c:pt idx="10">
                  <c:v>Plymouth</c:v>
                </c:pt>
                <c:pt idx="11">
                  <c:v>Suffolk</c:v>
                </c:pt>
                <c:pt idx="12">
                  <c:v>Worcester</c:v>
                </c:pt>
              </c:strCache>
              <c:extLst/>
            </c:strRef>
          </c:cat>
          <c:val>
            <c:numRef>
              <c:f>(Sheet2!$C$4:$C$12,Sheet2!$C$14:$C$17)</c:f>
              <c:numCache>
                <c:formatCode>0%</c:formatCode>
                <c:ptCount val="13"/>
                <c:pt idx="0">
                  <c:v>0.15</c:v>
                </c:pt>
                <c:pt idx="1">
                  <c:v>0.73</c:v>
                </c:pt>
                <c:pt idx="2">
                  <c:v>0.3</c:v>
                </c:pt>
                <c:pt idx="3">
                  <c:v>0.85</c:v>
                </c:pt>
                <c:pt idx="4">
                  <c:v>0.55000000000000004</c:v>
                </c:pt>
                <c:pt idx="5">
                  <c:v>0.73</c:v>
                </c:pt>
                <c:pt idx="6">
                  <c:v>0.83</c:v>
                </c:pt>
                <c:pt idx="7">
                  <c:v>0.3</c:v>
                </c:pt>
                <c:pt idx="8">
                  <c:v>0.52</c:v>
                </c:pt>
                <c:pt idx="9">
                  <c:v>0.46</c:v>
                </c:pt>
                <c:pt idx="10">
                  <c:v>0.25</c:v>
                </c:pt>
                <c:pt idx="11">
                  <c:v>0.68</c:v>
                </c:pt>
                <c:pt idx="12">
                  <c:v>0.5</c:v>
                </c:pt>
              </c:numCache>
              <c:extLst/>
            </c:numRef>
          </c:val>
          <c:extLst>
            <c:ext xmlns:c16="http://schemas.microsoft.com/office/drawing/2014/chart" uri="{C3380CC4-5D6E-409C-BE32-E72D297353CC}">
              <c16:uniqueId val="{00000000-3B85-4DD9-A769-5AD668E901EA}"/>
            </c:ext>
          </c:extLst>
        </c:ser>
        <c:ser>
          <c:idx val="1"/>
          <c:order val="1"/>
          <c:tx>
            <c:strRef>
              <c:f>Sheet2!$D$2:$D$3</c:f>
              <c:strCache>
                <c:ptCount val="2"/>
                <c:pt idx="0">
                  <c:v>Substance Use</c:v>
                </c:pt>
                <c:pt idx="1">
                  <c:v>Facility Diagnosis</c:v>
                </c:pt>
              </c:strCache>
            </c:strRef>
          </c:tx>
          <c:spPr>
            <a:solidFill>
              <a:schemeClr val="accent2"/>
            </a:solidFill>
            <a:ln>
              <a:noFill/>
            </a:ln>
            <a:effectLst/>
          </c:spPr>
          <c:invertIfNegative val="0"/>
          <c:cat>
            <c:strRef>
              <c:f>(Sheet2!$B$4:$B$12,Sheet2!$B$14:$B$17)</c:f>
              <c:strCache>
                <c:ptCount val="13"/>
                <c:pt idx="0">
                  <c:v>Barnstable</c:v>
                </c:pt>
                <c:pt idx="1">
                  <c:v>Berkshire</c:v>
                </c:pt>
                <c:pt idx="2">
                  <c:v>Bristol</c:v>
                </c:pt>
                <c:pt idx="3">
                  <c:v>Dukes</c:v>
                </c:pt>
                <c:pt idx="4">
                  <c:v>Essex</c:v>
                </c:pt>
                <c:pt idx="5">
                  <c:v>Franklin</c:v>
                </c:pt>
                <c:pt idx="6">
                  <c:v>Hampden</c:v>
                </c:pt>
                <c:pt idx="7">
                  <c:v>Hampshire</c:v>
                </c:pt>
                <c:pt idx="8">
                  <c:v>Middlesex</c:v>
                </c:pt>
                <c:pt idx="9">
                  <c:v>Norfolk</c:v>
                </c:pt>
                <c:pt idx="10">
                  <c:v>Plymouth</c:v>
                </c:pt>
                <c:pt idx="11">
                  <c:v>Suffolk</c:v>
                </c:pt>
                <c:pt idx="12">
                  <c:v>Worcester</c:v>
                </c:pt>
              </c:strCache>
              <c:extLst/>
            </c:strRef>
          </c:cat>
          <c:val>
            <c:numRef>
              <c:f>(Sheet2!$D$4:$D$12,Sheet2!$D$14:$D$17)</c:f>
              <c:numCache>
                <c:formatCode>0%</c:formatCode>
                <c:ptCount val="13"/>
                <c:pt idx="0">
                  <c:v>0.3</c:v>
                </c:pt>
                <c:pt idx="1">
                  <c:v>0</c:v>
                </c:pt>
                <c:pt idx="2">
                  <c:v>0.65</c:v>
                </c:pt>
                <c:pt idx="3">
                  <c:v>0.52</c:v>
                </c:pt>
                <c:pt idx="4">
                  <c:v>0.17</c:v>
                </c:pt>
                <c:pt idx="5">
                  <c:v>0.85</c:v>
                </c:pt>
                <c:pt idx="6">
                  <c:v>0.62</c:v>
                </c:pt>
                <c:pt idx="7">
                  <c:v>0.77</c:v>
                </c:pt>
                <c:pt idx="8">
                  <c:v>0</c:v>
                </c:pt>
                <c:pt idx="9">
                  <c:v>0.24</c:v>
                </c:pt>
                <c:pt idx="10">
                  <c:v>0</c:v>
                </c:pt>
                <c:pt idx="11">
                  <c:v>0</c:v>
                </c:pt>
                <c:pt idx="12">
                  <c:v>0.25</c:v>
                </c:pt>
              </c:numCache>
              <c:extLst/>
            </c:numRef>
          </c:val>
          <c:extLst>
            <c:ext xmlns:c16="http://schemas.microsoft.com/office/drawing/2014/chart" uri="{C3380CC4-5D6E-409C-BE32-E72D297353CC}">
              <c16:uniqueId val="{00000001-3B85-4DD9-A769-5AD668E901EA}"/>
            </c:ext>
          </c:extLst>
        </c:ser>
        <c:dLbls>
          <c:showLegendKey val="0"/>
          <c:showVal val="0"/>
          <c:showCatName val="0"/>
          <c:showSerName val="0"/>
          <c:showPercent val="0"/>
          <c:showBubbleSize val="0"/>
        </c:dLbls>
        <c:gapWidth val="219"/>
        <c:overlap val="-27"/>
        <c:axId val="1234032208"/>
        <c:axId val="1234024304"/>
        <c:extLst>
          <c:ext xmlns:c15="http://schemas.microsoft.com/office/drawing/2012/chart" uri="{02D57815-91ED-43cb-92C2-25804820EDAC}">
            <c15:filteredBarSeries>
              <c15:ser>
                <c:idx val="2"/>
                <c:order val="2"/>
                <c:tx>
                  <c:strRef>
                    <c:extLst>
                      <c:ext uri="{02D57815-91ED-43cb-92C2-25804820EDAC}">
                        <c15:formulaRef>
                          <c15:sqref>Sheet2!$E$2:$E$3</c15:sqref>
                        </c15:formulaRef>
                      </c:ext>
                    </c:extLst>
                    <c:strCache>
                      <c:ptCount val="2"/>
                      <c:pt idx="0">
                        <c:v>Serious Mental Illness</c:v>
                      </c:pt>
                      <c:pt idx="1">
                        <c:v>Self-Report</c:v>
                      </c:pt>
                    </c:strCache>
                  </c:strRef>
                </c:tx>
                <c:spPr>
                  <a:solidFill>
                    <a:schemeClr val="accent3"/>
                  </a:solidFill>
                  <a:ln>
                    <a:noFill/>
                  </a:ln>
                  <a:effectLst/>
                </c:spPr>
                <c:invertIfNegative val="0"/>
                <c:cat>
                  <c:strRef>
                    <c:extLst>
                      <c:ext uri="{02D57815-91ED-43cb-92C2-25804820EDAC}">
                        <c15:formulaRef>
                          <c15:sqref>(Sheet2!$B$4:$B$12,Sheet2!$B$14:$B$17)</c15:sqref>
                        </c15:formulaRef>
                      </c:ext>
                    </c:extLst>
                    <c:strCache>
                      <c:ptCount val="13"/>
                      <c:pt idx="0">
                        <c:v>Barnstable</c:v>
                      </c:pt>
                      <c:pt idx="1">
                        <c:v>Berkshire</c:v>
                      </c:pt>
                      <c:pt idx="2">
                        <c:v>Bristol</c:v>
                      </c:pt>
                      <c:pt idx="3">
                        <c:v>Dukes</c:v>
                      </c:pt>
                      <c:pt idx="4">
                        <c:v>Essex</c:v>
                      </c:pt>
                      <c:pt idx="5">
                        <c:v>Franklin</c:v>
                      </c:pt>
                      <c:pt idx="6">
                        <c:v>Hampden</c:v>
                      </c:pt>
                      <c:pt idx="7">
                        <c:v>Hampshire</c:v>
                      </c:pt>
                      <c:pt idx="8">
                        <c:v>Middlesex</c:v>
                      </c:pt>
                      <c:pt idx="9">
                        <c:v>Norfolk</c:v>
                      </c:pt>
                      <c:pt idx="10">
                        <c:v>Plymouth</c:v>
                      </c:pt>
                      <c:pt idx="11">
                        <c:v>Suffolk</c:v>
                      </c:pt>
                      <c:pt idx="12">
                        <c:v>Worcester</c:v>
                      </c:pt>
                    </c:strCache>
                  </c:strRef>
                </c:cat>
                <c:val>
                  <c:numRef>
                    <c:extLst>
                      <c:ext uri="{02D57815-91ED-43cb-92C2-25804820EDAC}">
                        <c15:formulaRef>
                          <c15:sqref>(Sheet2!$E$4:$E$12,Sheet2!$E$14:$E$17)</c15:sqref>
                        </c15:formulaRef>
                      </c:ext>
                    </c:extLst>
                    <c:numCache>
                      <c:formatCode>0%</c:formatCode>
                      <c:ptCount val="13"/>
                      <c:pt idx="0">
                        <c:v>0.2</c:v>
                      </c:pt>
                      <c:pt idx="1">
                        <c:v>0.54</c:v>
                      </c:pt>
                      <c:pt idx="2">
                        <c:v>0</c:v>
                      </c:pt>
                      <c:pt idx="3">
                        <c:v>0.3</c:v>
                      </c:pt>
                      <c:pt idx="4">
                        <c:v>0.45</c:v>
                      </c:pt>
                      <c:pt idx="5">
                        <c:v>0.94</c:v>
                      </c:pt>
                      <c:pt idx="6">
                        <c:v>0.66</c:v>
                      </c:pt>
                      <c:pt idx="7">
                        <c:v>0.7</c:v>
                      </c:pt>
                      <c:pt idx="8">
                        <c:v>0.49</c:v>
                      </c:pt>
                      <c:pt idx="9">
                        <c:v>0.34</c:v>
                      </c:pt>
                      <c:pt idx="10">
                        <c:v>0.14000000000000001</c:v>
                      </c:pt>
                      <c:pt idx="11">
                        <c:v>0.54</c:v>
                      </c:pt>
                      <c:pt idx="12">
                        <c:v>0</c:v>
                      </c:pt>
                    </c:numCache>
                  </c:numRef>
                </c:val>
                <c:extLst>
                  <c:ext xmlns:c16="http://schemas.microsoft.com/office/drawing/2014/chart" uri="{C3380CC4-5D6E-409C-BE32-E72D297353CC}">
                    <c16:uniqueId val="{00000002-3B85-4DD9-A769-5AD668E901EA}"/>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Sheet2!$F$2:$F$3</c15:sqref>
                        </c15:formulaRef>
                      </c:ext>
                    </c:extLst>
                    <c:strCache>
                      <c:ptCount val="2"/>
                      <c:pt idx="0">
                        <c:v>Serious Mental Illness</c:v>
                      </c:pt>
                      <c:pt idx="1">
                        <c:v>Facility Diagnosis</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(Sheet2!$B$4:$B$12,Sheet2!$B$14:$B$17)</c15:sqref>
                        </c15:formulaRef>
                      </c:ext>
                    </c:extLst>
                    <c:strCache>
                      <c:ptCount val="13"/>
                      <c:pt idx="0">
                        <c:v>Barnstable</c:v>
                      </c:pt>
                      <c:pt idx="1">
                        <c:v>Berkshire</c:v>
                      </c:pt>
                      <c:pt idx="2">
                        <c:v>Bristol</c:v>
                      </c:pt>
                      <c:pt idx="3">
                        <c:v>Dukes</c:v>
                      </c:pt>
                      <c:pt idx="4">
                        <c:v>Essex</c:v>
                      </c:pt>
                      <c:pt idx="5">
                        <c:v>Franklin</c:v>
                      </c:pt>
                      <c:pt idx="6">
                        <c:v>Hampden</c:v>
                      </c:pt>
                      <c:pt idx="7">
                        <c:v>Hampshire</c:v>
                      </c:pt>
                      <c:pt idx="8">
                        <c:v>Middlesex</c:v>
                      </c:pt>
                      <c:pt idx="9">
                        <c:v>Norfolk</c:v>
                      </c:pt>
                      <c:pt idx="10">
                        <c:v>Plymouth</c:v>
                      </c:pt>
                      <c:pt idx="11">
                        <c:v>Suffolk</c:v>
                      </c:pt>
                      <c:pt idx="12">
                        <c:v>Worcester</c:v>
                      </c:pt>
                    </c:strCache>
                  </c:strRef>
                </c:cat>
                <c:val>
                  <c:numRef>
                    <c:extLst xmlns:c15="http://schemas.microsoft.com/office/drawing/2012/chart">
                      <c:ext xmlns:c15="http://schemas.microsoft.com/office/drawing/2012/chart" uri="{02D57815-91ED-43cb-92C2-25804820EDAC}">
                        <c15:formulaRef>
                          <c15:sqref>(Sheet2!$F$4:$F$12,Sheet2!$F$14:$F$17)</c15:sqref>
                        </c15:formulaRef>
                      </c:ext>
                    </c:extLst>
                    <c:numCache>
                      <c:formatCode>0%</c:formatCode>
                      <c:ptCount val="13"/>
                      <c:pt idx="0">
                        <c:v>0.16</c:v>
                      </c:pt>
                      <c:pt idx="1">
                        <c:v>0</c:v>
                      </c:pt>
                      <c:pt idx="2">
                        <c:v>0.16</c:v>
                      </c:pt>
                      <c:pt idx="3">
                        <c:v>0.3</c:v>
                      </c:pt>
                      <c:pt idx="4">
                        <c:v>0.3</c:v>
                      </c:pt>
                      <c:pt idx="5">
                        <c:v>0.9</c:v>
                      </c:pt>
                      <c:pt idx="6">
                        <c:v>0.4</c:v>
                      </c:pt>
                      <c:pt idx="7">
                        <c:v>0.49</c:v>
                      </c:pt>
                      <c:pt idx="8">
                        <c:v>0</c:v>
                      </c:pt>
                      <c:pt idx="9">
                        <c:v>0.25</c:v>
                      </c:pt>
                      <c:pt idx="10">
                        <c:v>0</c:v>
                      </c:pt>
                      <c:pt idx="11">
                        <c:v>0</c:v>
                      </c:pt>
                      <c:pt idx="12">
                        <c:v>0.43</c:v>
                      </c:pt>
                    </c:numCache>
                  </c:numRef>
                </c:val>
                <c:extLst xmlns:c15="http://schemas.microsoft.com/office/drawing/2012/chart">
                  <c:ext xmlns:c16="http://schemas.microsoft.com/office/drawing/2014/chart" uri="{C3380CC4-5D6E-409C-BE32-E72D297353CC}">
                    <c16:uniqueId val="{00000003-3B85-4DD9-A769-5AD668E901EA}"/>
                  </c:ext>
                </c:extLst>
              </c15:ser>
            </c15:filteredBarSeries>
          </c:ext>
        </c:extLst>
      </c:barChart>
      <c:catAx>
        <c:axId val="123403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234024304"/>
        <c:crosses val="autoZero"/>
        <c:auto val="1"/>
        <c:lblAlgn val="ctr"/>
        <c:lblOffset val="100"/>
        <c:noMultiLvlLbl val="0"/>
      </c:catAx>
      <c:valAx>
        <c:axId val="123402430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34032208"/>
        <c:crosses val="autoZero"/>
        <c:crossBetween val="between"/>
      </c:valAx>
      <c:spPr>
        <a:noFill/>
        <a:ln>
          <a:noFill/>
        </a:ln>
        <a:effectLst/>
      </c:spPr>
    </c:plotArea>
    <c:legend>
      <c:legendPos val="r"/>
      <c:layout>
        <c:manualLayout>
          <c:xMode val="edge"/>
          <c:yMode val="edge"/>
          <c:x val="0.74556762480993299"/>
          <c:y val="0.10998108729511238"/>
          <c:w val="0.25443237519006695"/>
          <c:h val="0.157009144427397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Percentage</a:t>
            </a:r>
            <a:r>
              <a:rPr lang="en-US" baseline="0" dirty="0"/>
              <a:t> Serious Mental Illness Self-Report and Facility Diagnosis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2"/>
          <c:tx>
            <c:strRef>
              <c:f>Sheet2!$E$2:$E$3</c:f>
              <c:strCache>
                <c:ptCount val="2"/>
                <c:pt idx="0">
                  <c:v>Serious Mental Illness</c:v>
                </c:pt>
                <c:pt idx="1">
                  <c:v>Self-Report</c:v>
                </c:pt>
              </c:strCache>
            </c:strRef>
          </c:tx>
          <c:spPr>
            <a:solidFill>
              <a:srgbClr val="4472C4"/>
            </a:solidFill>
            <a:ln>
              <a:noFill/>
            </a:ln>
            <a:effectLst/>
          </c:spPr>
          <c:invertIfNegative val="0"/>
          <c:cat>
            <c:strRef>
              <c:f>(Sheet2!$B$4:$B$12,Sheet2!$B$14:$B$17)</c:f>
              <c:strCache>
                <c:ptCount val="13"/>
                <c:pt idx="0">
                  <c:v>Barnstable</c:v>
                </c:pt>
                <c:pt idx="1">
                  <c:v>Berkshire</c:v>
                </c:pt>
                <c:pt idx="2">
                  <c:v>Bristol</c:v>
                </c:pt>
                <c:pt idx="3">
                  <c:v>Dukes</c:v>
                </c:pt>
                <c:pt idx="4">
                  <c:v>Essex</c:v>
                </c:pt>
                <c:pt idx="5">
                  <c:v>Franklin</c:v>
                </c:pt>
                <c:pt idx="6">
                  <c:v>Hampden</c:v>
                </c:pt>
                <c:pt idx="7">
                  <c:v>Hampshire</c:v>
                </c:pt>
                <c:pt idx="8">
                  <c:v>Middlesex</c:v>
                </c:pt>
                <c:pt idx="9">
                  <c:v>Norfolk</c:v>
                </c:pt>
                <c:pt idx="10">
                  <c:v>Plymouth</c:v>
                </c:pt>
                <c:pt idx="11">
                  <c:v>Suffolk</c:v>
                </c:pt>
                <c:pt idx="12">
                  <c:v>Worcester</c:v>
                </c:pt>
              </c:strCache>
              <c:extLst/>
            </c:strRef>
          </c:cat>
          <c:val>
            <c:numRef>
              <c:f>(Sheet2!$E$4:$E$12,Sheet2!$E$14:$E$17)</c:f>
              <c:numCache>
                <c:formatCode>0%</c:formatCode>
                <c:ptCount val="13"/>
                <c:pt idx="0">
                  <c:v>0.2</c:v>
                </c:pt>
                <c:pt idx="1">
                  <c:v>0.54</c:v>
                </c:pt>
                <c:pt idx="2">
                  <c:v>0</c:v>
                </c:pt>
                <c:pt idx="3">
                  <c:v>0.3</c:v>
                </c:pt>
                <c:pt idx="4">
                  <c:v>0.45</c:v>
                </c:pt>
                <c:pt idx="5">
                  <c:v>0.94</c:v>
                </c:pt>
                <c:pt idx="6">
                  <c:v>0.66</c:v>
                </c:pt>
                <c:pt idx="7">
                  <c:v>0.7</c:v>
                </c:pt>
                <c:pt idx="8">
                  <c:v>0.49</c:v>
                </c:pt>
                <c:pt idx="9">
                  <c:v>0.34</c:v>
                </c:pt>
                <c:pt idx="10">
                  <c:v>0.14000000000000001</c:v>
                </c:pt>
                <c:pt idx="11">
                  <c:v>0.54</c:v>
                </c:pt>
                <c:pt idx="12">
                  <c:v>0</c:v>
                </c:pt>
              </c:numCache>
              <c:extLst/>
            </c:numRef>
          </c:val>
          <c:extLst>
            <c:ext xmlns:c16="http://schemas.microsoft.com/office/drawing/2014/chart" uri="{C3380CC4-5D6E-409C-BE32-E72D297353CC}">
              <c16:uniqueId val="{00000000-1AB0-44E9-B9E5-B5056D7ECC6F}"/>
            </c:ext>
          </c:extLst>
        </c:ser>
        <c:ser>
          <c:idx val="3"/>
          <c:order val="3"/>
          <c:tx>
            <c:strRef>
              <c:f>Sheet2!$F$2:$F$3</c:f>
              <c:strCache>
                <c:ptCount val="2"/>
                <c:pt idx="0">
                  <c:v>Serious Mental Illness</c:v>
                </c:pt>
                <c:pt idx="1">
                  <c:v>Facility Diagnosis</c:v>
                </c:pt>
              </c:strCache>
            </c:strRef>
          </c:tx>
          <c:spPr>
            <a:solidFill>
              <a:schemeClr val="accent4"/>
            </a:solidFill>
            <a:ln>
              <a:noFill/>
            </a:ln>
            <a:effectLst/>
          </c:spPr>
          <c:invertIfNegative val="0"/>
          <c:cat>
            <c:strRef>
              <c:f>(Sheet2!$B$4:$B$12,Sheet2!$B$14:$B$17)</c:f>
              <c:strCache>
                <c:ptCount val="13"/>
                <c:pt idx="0">
                  <c:v>Barnstable</c:v>
                </c:pt>
                <c:pt idx="1">
                  <c:v>Berkshire</c:v>
                </c:pt>
                <c:pt idx="2">
                  <c:v>Bristol</c:v>
                </c:pt>
                <c:pt idx="3">
                  <c:v>Dukes</c:v>
                </c:pt>
                <c:pt idx="4">
                  <c:v>Essex</c:v>
                </c:pt>
                <c:pt idx="5">
                  <c:v>Franklin</c:v>
                </c:pt>
                <c:pt idx="6">
                  <c:v>Hampden</c:v>
                </c:pt>
                <c:pt idx="7">
                  <c:v>Hampshire</c:v>
                </c:pt>
                <c:pt idx="8">
                  <c:v>Middlesex</c:v>
                </c:pt>
                <c:pt idx="9">
                  <c:v>Norfolk</c:v>
                </c:pt>
                <c:pt idx="10">
                  <c:v>Plymouth</c:v>
                </c:pt>
                <c:pt idx="11">
                  <c:v>Suffolk</c:v>
                </c:pt>
                <c:pt idx="12">
                  <c:v>Worcester</c:v>
                </c:pt>
              </c:strCache>
              <c:extLst/>
            </c:strRef>
          </c:cat>
          <c:val>
            <c:numRef>
              <c:f>(Sheet2!$F$4:$F$12,Sheet2!$F$14:$F$17)</c:f>
              <c:numCache>
                <c:formatCode>0%</c:formatCode>
                <c:ptCount val="13"/>
                <c:pt idx="0">
                  <c:v>0.16</c:v>
                </c:pt>
                <c:pt idx="1">
                  <c:v>0</c:v>
                </c:pt>
                <c:pt idx="2">
                  <c:v>0.16</c:v>
                </c:pt>
                <c:pt idx="3">
                  <c:v>0.3</c:v>
                </c:pt>
                <c:pt idx="4">
                  <c:v>0.3</c:v>
                </c:pt>
                <c:pt idx="5">
                  <c:v>0.9</c:v>
                </c:pt>
                <c:pt idx="6">
                  <c:v>0.4</c:v>
                </c:pt>
                <c:pt idx="7">
                  <c:v>0.49</c:v>
                </c:pt>
                <c:pt idx="8">
                  <c:v>0</c:v>
                </c:pt>
                <c:pt idx="9">
                  <c:v>0.25</c:v>
                </c:pt>
                <c:pt idx="10">
                  <c:v>0</c:v>
                </c:pt>
                <c:pt idx="11">
                  <c:v>0</c:v>
                </c:pt>
                <c:pt idx="12">
                  <c:v>0.43</c:v>
                </c:pt>
              </c:numCache>
              <c:extLst/>
            </c:numRef>
          </c:val>
          <c:extLst>
            <c:ext xmlns:c16="http://schemas.microsoft.com/office/drawing/2014/chart" uri="{C3380CC4-5D6E-409C-BE32-E72D297353CC}">
              <c16:uniqueId val="{00000001-1AB0-44E9-B9E5-B5056D7ECC6F}"/>
            </c:ext>
          </c:extLst>
        </c:ser>
        <c:dLbls>
          <c:showLegendKey val="0"/>
          <c:showVal val="0"/>
          <c:showCatName val="0"/>
          <c:showSerName val="0"/>
          <c:showPercent val="0"/>
          <c:showBubbleSize val="0"/>
        </c:dLbls>
        <c:gapWidth val="219"/>
        <c:overlap val="-27"/>
        <c:axId val="1432093248"/>
        <c:axId val="1432096160"/>
        <c:extLst>
          <c:ext xmlns:c15="http://schemas.microsoft.com/office/drawing/2012/chart" uri="{02D57815-91ED-43cb-92C2-25804820EDAC}">
            <c15:filteredBarSeries>
              <c15:ser>
                <c:idx val="0"/>
                <c:order val="0"/>
                <c:tx>
                  <c:strRef>
                    <c:extLst>
                      <c:ext uri="{02D57815-91ED-43cb-92C2-25804820EDAC}">
                        <c15:formulaRef>
                          <c15:sqref>Sheet2!$C$2:$C$3</c15:sqref>
                        </c15:formulaRef>
                      </c:ext>
                    </c:extLst>
                    <c:strCache>
                      <c:ptCount val="2"/>
                      <c:pt idx="0">
                        <c:v>Substance Use</c:v>
                      </c:pt>
                      <c:pt idx="1">
                        <c:v>Self-Report</c:v>
                      </c:pt>
                    </c:strCache>
                  </c:strRef>
                </c:tx>
                <c:spPr>
                  <a:solidFill>
                    <a:schemeClr val="accent1"/>
                  </a:solidFill>
                  <a:ln>
                    <a:noFill/>
                  </a:ln>
                  <a:effectLst/>
                </c:spPr>
                <c:invertIfNegative val="0"/>
                <c:cat>
                  <c:strRef>
                    <c:extLst>
                      <c:ext uri="{02D57815-91ED-43cb-92C2-25804820EDAC}">
                        <c15:formulaRef>
                          <c15:sqref>(Sheet2!$B$4:$B$12,Sheet2!$B$14:$B$17)</c15:sqref>
                        </c15:formulaRef>
                      </c:ext>
                    </c:extLst>
                    <c:strCache>
                      <c:ptCount val="13"/>
                      <c:pt idx="0">
                        <c:v>Barnstable</c:v>
                      </c:pt>
                      <c:pt idx="1">
                        <c:v>Berkshire</c:v>
                      </c:pt>
                      <c:pt idx="2">
                        <c:v>Bristol</c:v>
                      </c:pt>
                      <c:pt idx="3">
                        <c:v>Dukes</c:v>
                      </c:pt>
                      <c:pt idx="4">
                        <c:v>Essex</c:v>
                      </c:pt>
                      <c:pt idx="5">
                        <c:v>Franklin</c:v>
                      </c:pt>
                      <c:pt idx="6">
                        <c:v>Hampden</c:v>
                      </c:pt>
                      <c:pt idx="7">
                        <c:v>Hampshire</c:v>
                      </c:pt>
                      <c:pt idx="8">
                        <c:v>Middlesex</c:v>
                      </c:pt>
                      <c:pt idx="9">
                        <c:v>Norfolk</c:v>
                      </c:pt>
                      <c:pt idx="10">
                        <c:v>Plymouth</c:v>
                      </c:pt>
                      <c:pt idx="11">
                        <c:v>Suffolk</c:v>
                      </c:pt>
                      <c:pt idx="12">
                        <c:v>Worcester</c:v>
                      </c:pt>
                    </c:strCache>
                  </c:strRef>
                </c:cat>
                <c:val>
                  <c:numRef>
                    <c:extLst>
                      <c:ext uri="{02D57815-91ED-43cb-92C2-25804820EDAC}">
                        <c15:formulaRef>
                          <c15:sqref>(Sheet2!$C$4:$C$12,Sheet2!$C$14:$C$17)</c15:sqref>
                        </c15:formulaRef>
                      </c:ext>
                    </c:extLst>
                    <c:numCache>
                      <c:formatCode>0%</c:formatCode>
                      <c:ptCount val="13"/>
                      <c:pt idx="0">
                        <c:v>0.15</c:v>
                      </c:pt>
                      <c:pt idx="1">
                        <c:v>0.73</c:v>
                      </c:pt>
                      <c:pt idx="2">
                        <c:v>0.3</c:v>
                      </c:pt>
                      <c:pt idx="3">
                        <c:v>0.85</c:v>
                      </c:pt>
                      <c:pt idx="4">
                        <c:v>0.55000000000000004</c:v>
                      </c:pt>
                      <c:pt idx="5">
                        <c:v>0.73</c:v>
                      </c:pt>
                      <c:pt idx="6">
                        <c:v>0.83</c:v>
                      </c:pt>
                      <c:pt idx="7">
                        <c:v>0.3</c:v>
                      </c:pt>
                      <c:pt idx="8">
                        <c:v>0.52</c:v>
                      </c:pt>
                      <c:pt idx="9">
                        <c:v>0.46</c:v>
                      </c:pt>
                      <c:pt idx="10">
                        <c:v>0.25</c:v>
                      </c:pt>
                      <c:pt idx="11">
                        <c:v>0.68</c:v>
                      </c:pt>
                      <c:pt idx="12">
                        <c:v>0.5</c:v>
                      </c:pt>
                    </c:numCache>
                  </c:numRef>
                </c:val>
                <c:extLst>
                  <c:ext xmlns:c16="http://schemas.microsoft.com/office/drawing/2014/chart" uri="{C3380CC4-5D6E-409C-BE32-E72D297353CC}">
                    <c16:uniqueId val="{00000002-1AB0-44E9-B9E5-B5056D7ECC6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Sheet2!$D$2:$D$3</c15:sqref>
                        </c15:formulaRef>
                      </c:ext>
                    </c:extLst>
                    <c:strCache>
                      <c:ptCount val="2"/>
                      <c:pt idx="0">
                        <c:v>Substance Use</c:v>
                      </c:pt>
                      <c:pt idx="1">
                        <c:v>Facility Diagnosis</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(Sheet2!$B$4:$B$12,Sheet2!$B$14:$B$17)</c15:sqref>
                        </c15:formulaRef>
                      </c:ext>
                    </c:extLst>
                    <c:strCache>
                      <c:ptCount val="13"/>
                      <c:pt idx="0">
                        <c:v>Barnstable</c:v>
                      </c:pt>
                      <c:pt idx="1">
                        <c:v>Berkshire</c:v>
                      </c:pt>
                      <c:pt idx="2">
                        <c:v>Bristol</c:v>
                      </c:pt>
                      <c:pt idx="3">
                        <c:v>Dukes</c:v>
                      </c:pt>
                      <c:pt idx="4">
                        <c:v>Essex</c:v>
                      </c:pt>
                      <c:pt idx="5">
                        <c:v>Franklin</c:v>
                      </c:pt>
                      <c:pt idx="6">
                        <c:v>Hampden</c:v>
                      </c:pt>
                      <c:pt idx="7">
                        <c:v>Hampshire</c:v>
                      </c:pt>
                      <c:pt idx="8">
                        <c:v>Middlesex</c:v>
                      </c:pt>
                      <c:pt idx="9">
                        <c:v>Norfolk</c:v>
                      </c:pt>
                      <c:pt idx="10">
                        <c:v>Plymouth</c:v>
                      </c:pt>
                      <c:pt idx="11">
                        <c:v>Suffolk</c:v>
                      </c:pt>
                      <c:pt idx="12">
                        <c:v>Worcester</c:v>
                      </c:pt>
                    </c:strCache>
                  </c:strRef>
                </c:cat>
                <c:val>
                  <c:numRef>
                    <c:extLst xmlns:c15="http://schemas.microsoft.com/office/drawing/2012/chart">
                      <c:ext xmlns:c15="http://schemas.microsoft.com/office/drawing/2012/chart" uri="{02D57815-91ED-43cb-92C2-25804820EDAC}">
                        <c15:formulaRef>
                          <c15:sqref>(Sheet2!$D$4:$D$12,Sheet2!$D$14:$D$17)</c15:sqref>
                        </c15:formulaRef>
                      </c:ext>
                    </c:extLst>
                    <c:numCache>
                      <c:formatCode>0%</c:formatCode>
                      <c:ptCount val="13"/>
                      <c:pt idx="0">
                        <c:v>0.3</c:v>
                      </c:pt>
                      <c:pt idx="1">
                        <c:v>0</c:v>
                      </c:pt>
                      <c:pt idx="2">
                        <c:v>0.65</c:v>
                      </c:pt>
                      <c:pt idx="3">
                        <c:v>0.52</c:v>
                      </c:pt>
                      <c:pt idx="4">
                        <c:v>0.17</c:v>
                      </c:pt>
                      <c:pt idx="5">
                        <c:v>0.85</c:v>
                      </c:pt>
                      <c:pt idx="6">
                        <c:v>0.62</c:v>
                      </c:pt>
                      <c:pt idx="7">
                        <c:v>0.77</c:v>
                      </c:pt>
                      <c:pt idx="8">
                        <c:v>0</c:v>
                      </c:pt>
                      <c:pt idx="9">
                        <c:v>0.24</c:v>
                      </c:pt>
                      <c:pt idx="10">
                        <c:v>0</c:v>
                      </c:pt>
                      <c:pt idx="11">
                        <c:v>0</c:v>
                      </c:pt>
                      <c:pt idx="12">
                        <c:v>0.25</c:v>
                      </c:pt>
                    </c:numCache>
                  </c:numRef>
                </c:val>
                <c:extLst xmlns:c15="http://schemas.microsoft.com/office/drawing/2012/chart">
                  <c:ext xmlns:c16="http://schemas.microsoft.com/office/drawing/2014/chart" uri="{C3380CC4-5D6E-409C-BE32-E72D297353CC}">
                    <c16:uniqueId val="{00000003-1AB0-44E9-B9E5-B5056D7ECC6F}"/>
                  </c:ext>
                </c:extLst>
              </c15:ser>
            </c15:filteredBarSeries>
          </c:ext>
        </c:extLst>
      </c:barChart>
      <c:catAx>
        <c:axId val="1432093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32096160"/>
        <c:crosses val="autoZero"/>
        <c:auto val="1"/>
        <c:lblAlgn val="ctr"/>
        <c:lblOffset val="100"/>
        <c:noMultiLvlLbl val="0"/>
      </c:catAx>
      <c:valAx>
        <c:axId val="1432096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32093248"/>
        <c:crosses val="autoZero"/>
        <c:crossBetween val="between"/>
      </c:valAx>
      <c:spPr>
        <a:noFill/>
        <a:ln>
          <a:noFill/>
        </a:ln>
        <a:effectLst/>
      </c:spPr>
    </c:plotArea>
    <c:legend>
      <c:legendPos val="r"/>
      <c:layout>
        <c:manualLayout>
          <c:xMode val="edge"/>
          <c:yMode val="edge"/>
          <c:x val="0.70042840900242587"/>
          <c:y val="0.13668522378657436"/>
          <c:w val="0.29957160793652665"/>
          <c:h val="0.12865792129162459"/>
        </c:manualLayout>
      </c:layout>
      <c:overlay val="1"/>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Percentage of Data Provided</a:t>
            </a:r>
            <a:r>
              <a:rPr lang="en-US" sz="2000" baseline="0" dirty="0"/>
              <a:t> </a:t>
            </a:r>
            <a:r>
              <a:rPr lang="en-US" sz="2000" dirty="0"/>
              <a:t>Across</a:t>
            </a:r>
            <a:r>
              <a:rPr lang="en-US" sz="2000" baseline="0" dirty="0"/>
              <a:t> All Facilities</a:t>
            </a:r>
            <a:endParaRPr lang="en-US"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'Data Completion Summary'!$B$31</c:f>
              <c:strCache>
                <c:ptCount val="1"/>
                <c:pt idx="0">
                  <c:v>Alll Facilities</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5931-4107-9A86-A0D35F9E928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931-4107-9A86-A0D35F9E928A}"/>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5931-4107-9A86-A0D35F9E928A}"/>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Completion Summary'!$C$30:$D$30,'Data Completion Summary'!$G$30)</c:f>
              <c:strCache>
                <c:ptCount val="3"/>
                <c:pt idx="0">
                  <c:v># Served Annually</c:v>
                </c:pt>
                <c:pt idx="1">
                  <c:v>Annual Time Cost</c:v>
                </c:pt>
                <c:pt idx="2">
                  <c:v>Operational Cost</c:v>
                </c:pt>
              </c:strCache>
              <c:extLst/>
            </c:strRef>
          </c:cat>
          <c:val>
            <c:numRef>
              <c:f>('Data Completion Summary'!$C$31:$D$31,'Data Completion Summary'!$G$31)</c:f>
              <c:numCache>
                <c:formatCode>0%</c:formatCode>
                <c:ptCount val="3"/>
                <c:pt idx="0">
                  <c:v>0.45239852398523983</c:v>
                </c:pt>
                <c:pt idx="1">
                  <c:v>0.52177121771217716</c:v>
                </c:pt>
                <c:pt idx="2">
                  <c:v>0.48560885608856086</c:v>
                </c:pt>
              </c:numCache>
              <c:extLst/>
            </c:numRef>
          </c:val>
          <c:extLst>
            <c:ext xmlns:c16="http://schemas.microsoft.com/office/drawing/2014/chart" uri="{C3380CC4-5D6E-409C-BE32-E72D297353CC}">
              <c16:uniqueId val="{00000006-5931-4107-9A86-A0D35F9E928A}"/>
            </c:ext>
          </c:extLst>
        </c:ser>
        <c:dLbls>
          <c:showLegendKey val="0"/>
          <c:showVal val="0"/>
          <c:showCatName val="0"/>
          <c:showSerName val="0"/>
          <c:showPercent val="0"/>
          <c:showBubbleSize val="0"/>
        </c:dLbls>
        <c:gapWidth val="219"/>
        <c:overlap val="-27"/>
        <c:axId val="1885081296"/>
        <c:axId val="1885084208"/>
      </c:barChart>
      <c:catAx>
        <c:axId val="1885081296"/>
        <c:scaling>
          <c:orientation val="minMax"/>
        </c:scaling>
        <c:delete val="0"/>
        <c:axPos val="b"/>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85084208"/>
        <c:crosses val="autoZero"/>
        <c:auto val="1"/>
        <c:lblAlgn val="ctr"/>
        <c:lblOffset val="100"/>
        <c:noMultiLvlLbl val="0"/>
      </c:catAx>
      <c:valAx>
        <c:axId val="188508420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85081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2019 Direct Program Spending per Inmate (excludes related custody costs)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Program spending (including non MMARS) per Average Daily Supervised Population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BARNSTABLE</c:v>
                </c:pt>
                <c:pt idx="1">
                  <c:v>BERKSHIRE</c:v>
                </c:pt>
                <c:pt idx="2">
                  <c:v>MIDDLESEX</c:v>
                </c:pt>
                <c:pt idx="3">
                  <c:v>FRANKLIN</c:v>
                </c:pt>
                <c:pt idx="4">
                  <c:v>NORFOLK</c:v>
                </c:pt>
                <c:pt idx="5">
                  <c:v>SUFFOLK</c:v>
                </c:pt>
                <c:pt idx="6">
                  <c:v>HAMPSHIRE</c:v>
                </c:pt>
                <c:pt idx="7">
                  <c:v>HAMPDEN</c:v>
                </c:pt>
                <c:pt idx="8">
                  <c:v>PLYMOUTH</c:v>
                </c:pt>
                <c:pt idx="9">
                  <c:v>WORCESTER</c:v>
                </c:pt>
                <c:pt idx="10">
                  <c:v>ESSEX</c:v>
                </c:pt>
                <c:pt idx="11">
                  <c:v>BRISTOL</c:v>
                </c:pt>
              </c:strCache>
            </c:strRef>
          </c:cat>
          <c:val>
            <c:numRef>
              <c:f>Sheet1!$B$2:$B$13</c:f>
              <c:numCache>
                <c:formatCode>"$"#,##0</c:formatCode>
                <c:ptCount val="12"/>
                <c:pt idx="0">
                  <c:v>6060.2982018927451</c:v>
                </c:pt>
                <c:pt idx="1">
                  <c:v>7227.3931730769209</c:v>
                </c:pt>
                <c:pt idx="2">
                  <c:v>6584.539338235295</c:v>
                </c:pt>
                <c:pt idx="3">
                  <c:v>4901.2077777777777</c:v>
                </c:pt>
                <c:pt idx="4">
                  <c:v>5108.1135073068899</c:v>
                </c:pt>
                <c:pt idx="5">
                  <c:v>4208.78830449827</c:v>
                </c:pt>
                <c:pt idx="6">
                  <c:v>5186.4021226415098</c:v>
                </c:pt>
                <c:pt idx="7">
                  <c:v>4848.7747763457191</c:v>
                </c:pt>
                <c:pt idx="8">
                  <c:v>3047.7919212295869</c:v>
                </c:pt>
                <c:pt idx="9">
                  <c:v>4126.657308533916</c:v>
                </c:pt>
                <c:pt idx="10">
                  <c:v>4819.2573429951681</c:v>
                </c:pt>
                <c:pt idx="11">
                  <c:v>1097.4148555452005</c:v>
                </c:pt>
              </c:numCache>
            </c:numRef>
          </c:val>
          <c:extLst>
            <c:ext xmlns:c16="http://schemas.microsoft.com/office/drawing/2014/chart" uri="{C3380CC4-5D6E-409C-BE32-E72D297353CC}">
              <c16:uniqueId val="{00000000-6EA2-44DA-A088-D68D3117B022}"/>
            </c:ext>
          </c:extLst>
        </c:ser>
        <c:dLbls>
          <c:showLegendKey val="0"/>
          <c:showVal val="0"/>
          <c:showCatName val="0"/>
          <c:showSerName val="0"/>
          <c:showPercent val="0"/>
          <c:showBubbleSize val="0"/>
        </c:dLbls>
        <c:gapWidth val="219"/>
        <c:overlap val="-27"/>
        <c:axId val="269173583"/>
        <c:axId val="269812655"/>
      </c:barChart>
      <c:catAx>
        <c:axId val="269173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12655"/>
        <c:crosses val="autoZero"/>
        <c:auto val="1"/>
        <c:lblAlgn val="ctr"/>
        <c:lblOffset val="100"/>
        <c:noMultiLvlLbl val="0"/>
      </c:catAx>
      <c:valAx>
        <c:axId val="26981265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1735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300" b="0" i="0" baseline="0" dirty="0">
                <a:effectLst/>
              </a:rPr>
              <a:t>Direct appropriation (less program services in MMARS) as function of program spending including non-MMARS (both salary normalized and per ADSP)</a:t>
            </a:r>
            <a:endParaRPr lang="en-US" sz="1300" baseline="0" dirty="0">
              <a:effectLst/>
            </a:endParaRPr>
          </a:p>
        </c:rich>
      </c:tx>
      <c:layout>
        <c:manualLayout>
          <c:xMode val="edge"/>
          <c:yMode val="edge"/>
          <c:x val="0.10193819690814439"/>
          <c:y val="1.766700185612820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544582544954955"/>
          <c:y val="0.14400168706639208"/>
          <c:w val="0.82772363884799616"/>
          <c:h val="0.77414258204387532"/>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solidFill>
                <a:schemeClr val="accent1"/>
              </a:solidFill>
              <a:ln w="9525">
                <a:solidFill>
                  <a:schemeClr val="accent1"/>
                </a:solidFill>
              </a:ln>
              <a:effectLst/>
            </c:spPr>
          </c:marker>
          <c:dLbls>
            <c:dLbl>
              <c:idx val="0"/>
              <c:tx>
                <c:rich>
                  <a:bodyPr/>
                  <a:lstStyle/>
                  <a:p>
                    <a:fld id="{E881ACD4-C616-4AD7-9AF1-F95EFFD217E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F80-431B-80D6-2C529DB4A9C2}"/>
                </c:ext>
              </c:extLst>
            </c:dLbl>
            <c:dLbl>
              <c:idx val="1"/>
              <c:tx>
                <c:rich>
                  <a:bodyPr/>
                  <a:lstStyle/>
                  <a:p>
                    <a:fld id="{78699EA6-6595-4D88-8524-CF056076A52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1F80-431B-80D6-2C529DB4A9C2}"/>
                </c:ext>
              </c:extLst>
            </c:dLbl>
            <c:dLbl>
              <c:idx val="2"/>
              <c:tx>
                <c:rich>
                  <a:bodyPr/>
                  <a:lstStyle/>
                  <a:p>
                    <a:fld id="{3F5A0247-DED1-43DE-91B4-4C75AF11771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1F80-431B-80D6-2C529DB4A9C2}"/>
                </c:ext>
              </c:extLst>
            </c:dLbl>
            <c:dLbl>
              <c:idx val="3"/>
              <c:tx>
                <c:rich>
                  <a:bodyPr/>
                  <a:lstStyle/>
                  <a:p>
                    <a:fld id="{B4A5701D-70FF-4492-A657-8137CB7C414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F80-431B-80D6-2C529DB4A9C2}"/>
                </c:ext>
              </c:extLst>
            </c:dLbl>
            <c:dLbl>
              <c:idx val="4"/>
              <c:layout>
                <c:manualLayout>
                  <c:x val="-1.3296056515269671E-2"/>
                  <c:y val="-2.4529889151941896E-2"/>
                </c:manualLayout>
              </c:layout>
              <c:tx>
                <c:rich>
                  <a:bodyPr/>
                  <a:lstStyle/>
                  <a:p>
                    <a:fld id="{6A4676AB-63CF-4170-89D9-3E10C03AF47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1F80-431B-80D6-2C529DB4A9C2}"/>
                </c:ext>
              </c:extLst>
            </c:dLbl>
            <c:dLbl>
              <c:idx val="5"/>
              <c:tx>
                <c:rich>
                  <a:bodyPr/>
                  <a:lstStyle/>
                  <a:p>
                    <a:fld id="{C316ED14-F6DE-4D44-9233-82B59EB2A97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F80-431B-80D6-2C529DB4A9C2}"/>
                </c:ext>
              </c:extLst>
            </c:dLbl>
            <c:dLbl>
              <c:idx val="6"/>
              <c:layout>
                <c:manualLayout>
                  <c:x val="-1.8994366450385144E-3"/>
                  <c:y val="4.4599798458075691E-3"/>
                </c:manualLayout>
              </c:layout>
              <c:tx>
                <c:rich>
                  <a:bodyPr/>
                  <a:lstStyle/>
                  <a:p>
                    <a:fld id="{71E4A624-E197-47BE-B400-4005DD66628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1F80-431B-80D6-2C529DB4A9C2}"/>
                </c:ext>
              </c:extLst>
            </c:dLbl>
            <c:dLbl>
              <c:idx val="7"/>
              <c:tx>
                <c:rich>
                  <a:bodyPr/>
                  <a:lstStyle/>
                  <a:p>
                    <a:fld id="{AB552264-788D-47BC-B4F7-AFAD9A7EB59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1F80-431B-80D6-2C529DB4A9C2}"/>
                </c:ext>
              </c:extLst>
            </c:dLbl>
            <c:dLbl>
              <c:idx val="8"/>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6A0B20EF-8FD5-469A-AEDD-0488E6FEFFCB}" type="CELLRANGE">
                      <a:rPr lang="en-US"/>
                      <a:pPr>
                        <a:defRPr sz="900"/>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F80-431B-80D6-2C529DB4A9C2}"/>
                </c:ext>
              </c:extLst>
            </c:dLbl>
            <c:dLbl>
              <c:idx val="9"/>
              <c:tx>
                <c:rich>
                  <a:bodyPr/>
                  <a:lstStyle/>
                  <a:p>
                    <a:fld id="{FE6A0CD3-ED3F-4CF6-8881-8D5C7E379DC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1F80-431B-80D6-2C529DB4A9C2}"/>
                </c:ext>
              </c:extLst>
            </c:dLbl>
            <c:dLbl>
              <c:idx val="10"/>
              <c:tx>
                <c:rich>
                  <a:bodyPr/>
                  <a:lstStyle/>
                  <a:p>
                    <a:fld id="{6D8E563E-A6D9-42C6-8C57-848B2CC6A51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1F80-431B-80D6-2C529DB4A9C2}"/>
                </c:ext>
              </c:extLst>
            </c:dLbl>
            <c:dLbl>
              <c:idx val="11"/>
              <c:tx>
                <c:rich>
                  <a:bodyPr/>
                  <a:lstStyle/>
                  <a:p>
                    <a:fld id="{B9A997D9-9B0C-4DCD-88C2-81F7A676291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1F80-431B-80D6-2C529DB4A9C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xVal>
            <c:numRef>
              <c:f>Sheet1!$A$2:$A$13</c:f>
              <c:numCache>
                <c:formatCode>"$"#,##0</c:formatCode>
                <c:ptCount val="12"/>
                <c:pt idx="0">
                  <c:v>5406.3701856774442</c:v>
                </c:pt>
                <c:pt idx="1">
                  <c:v>7694.1702693002744</c:v>
                </c:pt>
                <c:pt idx="2">
                  <c:v>6220.4884097861259</c:v>
                </c:pt>
                <c:pt idx="3">
                  <c:v>5478.1493778772083</c:v>
                </c:pt>
                <c:pt idx="4">
                  <c:v>5054.8350084176482</c:v>
                </c:pt>
                <c:pt idx="5">
                  <c:v>3836.6041237896825</c:v>
                </c:pt>
                <c:pt idx="6">
                  <c:v>5392.1935771328863</c:v>
                </c:pt>
                <c:pt idx="7">
                  <c:v>4836.4527058372705</c:v>
                </c:pt>
                <c:pt idx="8">
                  <c:v>2962.82766591769</c:v>
                </c:pt>
                <c:pt idx="9">
                  <c:v>4992.7724273298627</c:v>
                </c:pt>
                <c:pt idx="10">
                  <c:v>4479.5190648400703</c:v>
                </c:pt>
                <c:pt idx="11">
                  <c:v>1327.7018110718259</c:v>
                </c:pt>
              </c:numCache>
            </c:numRef>
          </c:xVal>
          <c:yVal>
            <c:numRef>
              <c:f>Sheet1!$B$2:$B$13</c:f>
              <c:numCache>
                <c:formatCode>"$"#,##0</c:formatCode>
                <c:ptCount val="12"/>
                <c:pt idx="0">
                  <c:v>85094.572661899816</c:v>
                </c:pt>
                <c:pt idx="1">
                  <c:v>91543.296960677617</c:v>
                </c:pt>
                <c:pt idx="2">
                  <c:v>78763.426511780839</c:v>
                </c:pt>
                <c:pt idx="3">
                  <c:v>92569.232356024499</c:v>
                </c:pt>
                <c:pt idx="4">
                  <c:v>76129.443307498441</c:v>
                </c:pt>
                <c:pt idx="5">
                  <c:v>69114.503564225626</c:v>
                </c:pt>
                <c:pt idx="6">
                  <c:v>74775.133718355151</c:v>
                </c:pt>
                <c:pt idx="7">
                  <c:v>60509.52738300198</c:v>
                </c:pt>
                <c:pt idx="8">
                  <c:v>62212.484124009425</c:v>
                </c:pt>
                <c:pt idx="9">
                  <c:v>66841.316780139299</c:v>
                </c:pt>
                <c:pt idx="10">
                  <c:v>45307.408405608301</c:v>
                </c:pt>
                <c:pt idx="11">
                  <c:v>59246.843014587852</c:v>
                </c:pt>
              </c:numCache>
            </c:numRef>
          </c:yVal>
          <c:smooth val="0"/>
          <c:extLst>
            <c:ext xmlns:c15="http://schemas.microsoft.com/office/drawing/2012/chart" uri="{02D57815-91ED-43cb-92C2-25804820EDAC}">
              <c15:datalabelsRange>
                <c15:f>Sheet1!$C$2:$C$13</c15:f>
                <c15:dlblRangeCache>
                  <c:ptCount val="12"/>
                  <c:pt idx="0">
                    <c:v>BARNSTABLE</c:v>
                  </c:pt>
                  <c:pt idx="1">
                    <c:v>BERKSHIRE</c:v>
                  </c:pt>
                  <c:pt idx="2">
                    <c:v>MIDDLESEX</c:v>
                  </c:pt>
                  <c:pt idx="3">
                    <c:v>FRANKLIN</c:v>
                  </c:pt>
                  <c:pt idx="4">
                    <c:v>NORFOLK</c:v>
                  </c:pt>
                  <c:pt idx="5">
                    <c:v>SUFFOLK</c:v>
                  </c:pt>
                  <c:pt idx="6">
                    <c:v>HAMPSHIRE</c:v>
                  </c:pt>
                  <c:pt idx="7">
                    <c:v>HAMPDEN</c:v>
                  </c:pt>
                  <c:pt idx="8">
                    <c:v>PLYMOUTH</c:v>
                  </c:pt>
                  <c:pt idx="9">
                    <c:v>WORCESTER</c:v>
                  </c:pt>
                  <c:pt idx="10">
                    <c:v>ESSEX</c:v>
                  </c:pt>
                  <c:pt idx="11">
                    <c:v>BRISTOL</c:v>
                  </c:pt>
                </c15:dlblRangeCache>
              </c15:datalabelsRange>
            </c:ext>
            <c:ext xmlns:c16="http://schemas.microsoft.com/office/drawing/2014/chart" uri="{C3380CC4-5D6E-409C-BE32-E72D297353CC}">
              <c16:uniqueId val="{00000000-1F80-431B-80D6-2C529DB4A9C2}"/>
            </c:ext>
          </c:extLst>
        </c:ser>
        <c:dLbls>
          <c:showLegendKey val="0"/>
          <c:showVal val="0"/>
          <c:showCatName val="0"/>
          <c:showSerName val="0"/>
          <c:showPercent val="0"/>
          <c:showBubbleSize val="0"/>
        </c:dLbls>
        <c:axId val="2059873088"/>
        <c:axId val="2059864352"/>
      </c:scatterChart>
      <c:valAx>
        <c:axId val="205987308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000" baseline="0" dirty="0"/>
                  <a:t>Program spending per ADSP, Salary Normalized, including non-MMARS spending</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59864352"/>
        <c:crosses val="autoZero"/>
        <c:crossBetween val="midCat"/>
      </c:valAx>
      <c:valAx>
        <c:axId val="205986435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000" baseline="0" dirty="0"/>
                  <a:t>Non-program spending -- direct appropriation per ADSP (excluding programming)</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0598730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County &amp;</a:t>
            </a:r>
            <a:r>
              <a:rPr lang="en-US" baseline="0"/>
              <a:t> DOC Average Daily Population vs Design Capacity</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2"/>
          <c:tx>
            <c:v>Total County Design Capacity</c:v>
          </c:tx>
          <c:spPr>
            <a:solidFill>
              <a:srgbClr val="ED7D31">
                <a:lumMod val="40000"/>
                <a:lumOff val="60000"/>
              </a:srgbClr>
            </a:solidFill>
            <a:ln>
              <a:solidFill>
                <a:srgbClr val="E7E6E6">
                  <a:lumMod val="90000"/>
                </a:srgbClr>
              </a:solidFill>
            </a:ln>
            <a:effectLst/>
          </c:spPr>
          <c:invertIfNegative val="0"/>
          <c:val>
            <c:numRef>
              <c:f>'ADP Design Capacity Data'!$B$35:$AG$35</c:f>
              <c:numCache>
                <c:formatCode>General</c:formatCode>
                <c:ptCount val="32"/>
                <c:pt idx="0">
                  <c:v>3652</c:v>
                </c:pt>
                <c:pt idx="1">
                  <c:v>3884</c:v>
                </c:pt>
                <c:pt idx="2">
                  <c:v>4563</c:v>
                </c:pt>
                <c:pt idx="3">
                  <c:v>7082</c:v>
                </c:pt>
                <c:pt idx="4">
                  <c:v>7082</c:v>
                </c:pt>
                <c:pt idx="5">
                  <c:v>7860</c:v>
                </c:pt>
                <c:pt idx="6">
                  <c:v>7860</c:v>
                </c:pt>
                <c:pt idx="7">
                  <c:v>8103</c:v>
                </c:pt>
                <c:pt idx="8">
                  <c:v>8103</c:v>
                </c:pt>
                <c:pt idx="9">
                  <c:v>8103</c:v>
                </c:pt>
                <c:pt idx="10">
                  <c:v>8103</c:v>
                </c:pt>
                <c:pt idx="11">
                  <c:v>8103</c:v>
                </c:pt>
                <c:pt idx="12">
                  <c:v>8103</c:v>
                </c:pt>
                <c:pt idx="13">
                  <c:v>8103</c:v>
                </c:pt>
                <c:pt idx="14">
                  <c:v>8022</c:v>
                </c:pt>
                <c:pt idx="15">
                  <c:v>8022</c:v>
                </c:pt>
                <c:pt idx="16">
                  <c:v>7922</c:v>
                </c:pt>
                <c:pt idx="17">
                  <c:v>8112</c:v>
                </c:pt>
                <c:pt idx="18">
                  <c:v>8672</c:v>
                </c:pt>
                <c:pt idx="19">
                  <c:v>8672</c:v>
                </c:pt>
                <c:pt idx="20">
                  <c:v>8662</c:v>
                </c:pt>
                <c:pt idx="21">
                  <c:v>8633</c:v>
                </c:pt>
                <c:pt idx="22">
                  <c:v>8633</c:v>
                </c:pt>
                <c:pt idx="23">
                  <c:v>8633</c:v>
                </c:pt>
                <c:pt idx="24">
                  <c:v>8633</c:v>
                </c:pt>
                <c:pt idx="25">
                  <c:v>8633</c:v>
                </c:pt>
                <c:pt idx="26">
                  <c:v>11226</c:v>
                </c:pt>
                <c:pt idx="27">
                  <c:v>11226</c:v>
                </c:pt>
                <c:pt idx="28">
                  <c:v>11226</c:v>
                </c:pt>
                <c:pt idx="29">
                  <c:v>11226</c:v>
                </c:pt>
                <c:pt idx="30">
                  <c:v>11226</c:v>
                </c:pt>
                <c:pt idx="31">
                  <c:v>11226</c:v>
                </c:pt>
              </c:numCache>
            </c:numRef>
          </c:val>
          <c:extLst>
            <c:ext xmlns:c16="http://schemas.microsoft.com/office/drawing/2014/chart" uri="{C3380CC4-5D6E-409C-BE32-E72D297353CC}">
              <c16:uniqueId val="{00000000-3D69-44A1-BEF6-6A3B94B3F499}"/>
            </c:ext>
          </c:extLst>
        </c:ser>
        <c:ser>
          <c:idx val="1"/>
          <c:order val="3"/>
          <c:tx>
            <c:v>DOC Design Capacity</c:v>
          </c:tx>
          <c:spPr>
            <a:solidFill>
              <a:srgbClr val="4472C4">
                <a:lumMod val="60000"/>
                <a:lumOff val="40000"/>
              </a:srgbClr>
            </a:solidFill>
            <a:ln>
              <a:noFill/>
            </a:ln>
            <a:effectLst/>
          </c:spPr>
          <c:invertIfNegative val="0"/>
          <c:val>
            <c:numRef>
              <c:f>'ADP Design Capacity Data'!$B$37:$AG$37</c:f>
              <c:numCache>
                <c:formatCode>General</c:formatCode>
                <c:ptCount val="32"/>
                <c:pt idx="0">
                  <c:v>5434</c:v>
                </c:pt>
                <c:pt idx="1">
                  <c:v>5968</c:v>
                </c:pt>
                <c:pt idx="2">
                  <c:v>6631</c:v>
                </c:pt>
                <c:pt idx="3">
                  <c:v>8019</c:v>
                </c:pt>
                <c:pt idx="4">
                  <c:v>7972</c:v>
                </c:pt>
                <c:pt idx="5">
                  <c:v>7893</c:v>
                </c:pt>
                <c:pt idx="6">
                  <c:v>7347</c:v>
                </c:pt>
                <c:pt idx="7">
                  <c:v>7603</c:v>
                </c:pt>
                <c:pt idx="8">
                  <c:v>8016</c:v>
                </c:pt>
                <c:pt idx="9">
                  <c:v>9055</c:v>
                </c:pt>
                <c:pt idx="10">
                  <c:v>9070</c:v>
                </c:pt>
                <c:pt idx="11">
                  <c:v>9085</c:v>
                </c:pt>
                <c:pt idx="12">
                  <c:v>8942</c:v>
                </c:pt>
                <c:pt idx="13">
                  <c:v>8814</c:v>
                </c:pt>
                <c:pt idx="14">
                  <c:v>7808</c:v>
                </c:pt>
                <c:pt idx="15">
                  <c:v>7683</c:v>
                </c:pt>
                <c:pt idx="16">
                  <c:v>7802</c:v>
                </c:pt>
                <c:pt idx="17">
                  <c:v>7802</c:v>
                </c:pt>
                <c:pt idx="18">
                  <c:v>7935</c:v>
                </c:pt>
                <c:pt idx="19">
                  <c:v>8009</c:v>
                </c:pt>
                <c:pt idx="20">
                  <c:v>7979</c:v>
                </c:pt>
                <c:pt idx="21">
                  <c:v>8029</c:v>
                </c:pt>
                <c:pt idx="22">
                  <c:v>8029</c:v>
                </c:pt>
                <c:pt idx="23">
                  <c:v>8029</c:v>
                </c:pt>
                <c:pt idx="24">
                  <c:v>8029</c:v>
                </c:pt>
                <c:pt idx="25">
                  <c:v>8014</c:v>
                </c:pt>
                <c:pt idx="26">
                  <c:v>7728</c:v>
                </c:pt>
                <c:pt idx="27">
                  <c:v>7728</c:v>
                </c:pt>
                <c:pt idx="28">
                  <c:v>7492</c:v>
                </c:pt>
                <c:pt idx="29">
                  <c:v>7492</c:v>
                </c:pt>
                <c:pt idx="30">
                  <c:v>7492</c:v>
                </c:pt>
                <c:pt idx="31">
                  <c:v>7494</c:v>
                </c:pt>
              </c:numCache>
            </c:numRef>
          </c:val>
          <c:extLst>
            <c:ext xmlns:c16="http://schemas.microsoft.com/office/drawing/2014/chart" uri="{C3380CC4-5D6E-409C-BE32-E72D297353CC}">
              <c16:uniqueId val="{00000001-3D69-44A1-BEF6-6A3B94B3F499}"/>
            </c:ext>
          </c:extLst>
        </c:ser>
        <c:dLbls>
          <c:showLegendKey val="0"/>
          <c:showVal val="0"/>
          <c:showCatName val="0"/>
          <c:showSerName val="0"/>
          <c:showPercent val="0"/>
          <c:showBubbleSize val="0"/>
        </c:dLbls>
        <c:gapWidth val="150"/>
        <c:axId val="1974367088"/>
        <c:axId val="1974367504"/>
      </c:barChart>
      <c:lineChart>
        <c:grouping val="standard"/>
        <c:varyColors val="0"/>
        <c:ser>
          <c:idx val="13"/>
          <c:order val="0"/>
          <c:tx>
            <c:v>Total County Average Daily Population</c:v>
          </c:tx>
          <c:spPr>
            <a:ln w="28575" cap="rnd">
              <a:solidFill>
                <a:srgbClr val="ED7D31"/>
              </a:solidFill>
              <a:round/>
            </a:ln>
            <a:effectLst/>
          </c:spPr>
          <c:marker>
            <c:symbol val="none"/>
          </c:marker>
          <c:cat>
            <c:numRef>
              <c:f>'ADP Design Capacity Data'!$B$1:$AG$2</c:f>
              <c:numCache>
                <c:formatCode>General</c:formatCode>
                <c:ptCount val="32"/>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numCache>
            </c:numRef>
          </c:cat>
          <c:val>
            <c:numRef>
              <c:f>'ADP Design Capacity Data'!$B$16:$AG$16</c:f>
              <c:numCache>
                <c:formatCode>General</c:formatCode>
                <c:ptCount val="32"/>
                <c:pt idx="0">
                  <c:v>5840</c:v>
                </c:pt>
                <c:pt idx="1">
                  <c:v>6017</c:v>
                </c:pt>
                <c:pt idx="2">
                  <c:v>6931</c:v>
                </c:pt>
                <c:pt idx="3">
                  <c:v>7762</c:v>
                </c:pt>
                <c:pt idx="4">
                  <c:v>8840</c:v>
                </c:pt>
                <c:pt idx="5">
                  <c:v>9626</c:v>
                </c:pt>
                <c:pt idx="6">
                  <c:v>10733</c:v>
                </c:pt>
                <c:pt idx="7">
                  <c:v>11515</c:v>
                </c:pt>
                <c:pt idx="8">
                  <c:v>12253</c:v>
                </c:pt>
                <c:pt idx="9">
                  <c:v>12392</c:v>
                </c:pt>
                <c:pt idx="10">
                  <c:v>11919</c:v>
                </c:pt>
                <c:pt idx="11">
                  <c:v>11432</c:v>
                </c:pt>
                <c:pt idx="12">
                  <c:v>11071</c:v>
                </c:pt>
                <c:pt idx="13">
                  <c:v>11760</c:v>
                </c:pt>
                <c:pt idx="14">
                  <c:v>12313</c:v>
                </c:pt>
                <c:pt idx="15">
                  <c:v>12598</c:v>
                </c:pt>
                <c:pt idx="16">
                  <c:v>12813</c:v>
                </c:pt>
                <c:pt idx="17">
                  <c:v>13717</c:v>
                </c:pt>
                <c:pt idx="18">
                  <c:v>13687</c:v>
                </c:pt>
                <c:pt idx="19">
                  <c:v>13787</c:v>
                </c:pt>
                <c:pt idx="20">
                  <c:v>12908</c:v>
                </c:pt>
                <c:pt idx="21">
                  <c:v>12413</c:v>
                </c:pt>
                <c:pt idx="22">
                  <c:v>12267</c:v>
                </c:pt>
                <c:pt idx="23">
                  <c:v>12319</c:v>
                </c:pt>
                <c:pt idx="24">
                  <c:v>11417</c:v>
                </c:pt>
                <c:pt idx="25">
                  <c:v>11188</c:v>
                </c:pt>
                <c:pt idx="26">
                  <c:v>10475</c:v>
                </c:pt>
                <c:pt idx="27">
                  <c:v>10817</c:v>
                </c:pt>
                <c:pt idx="28">
                  <c:v>10420</c:v>
                </c:pt>
                <c:pt idx="29">
                  <c:v>9453</c:v>
                </c:pt>
                <c:pt idx="30">
                  <c:v>8997</c:v>
                </c:pt>
                <c:pt idx="31">
                  <c:v>6555</c:v>
                </c:pt>
              </c:numCache>
            </c:numRef>
          </c:val>
          <c:smooth val="0"/>
          <c:extLst>
            <c:ext xmlns:c16="http://schemas.microsoft.com/office/drawing/2014/chart" uri="{C3380CC4-5D6E-409C-BE32-E72D297353CC}">
              <c16:uniqueId val="{00000002-3D69-44A1-BEF6-6A3B94B3F499}"/>
            </c:ext>
          </c:extLst>
        </c:ser>
        <c:ser>
          <c:idx val="15"/>
          <c:order val="1"/>
          <c:tx>
            <c:v>DOC Average Daily Population</c:v>
          </c:tx>
          <c:spPr>
            <a:ln w="28575" cap="rnd">
              <a:solidFill>
                <a:srgbClr val="4472C4"/>
              </a:solidFill>
              <a:round/>
            </a:ln>
            <a:effectLst/>
          </c:spPr>
          <c:marker>
            <c:symbol val="none"/>
          </c:marker>
          <c:cat>
            <c:numRef>
              <c:f>'ADP Design Capacity Data'!$B$1:$AG$2</c:f>
              <c:numCache>
                <c:formatCode>General</c:formatCode>
                <c:ptCount val="32"/>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numCache>
            </c:numRef>
          </c:cat>
          <c:val>
            <c:numRef>
              <c:f>'ADP Design Capacity Data'!$B$18:$AG$18</c:f>
              <c:numCache>
                <c:formatCode>General</c:formatCode>
                <c:ptCount val="32"/>
                <c:pt idx="0">
                  <c:v>8358</c:v>
                </c:pt>
                <c:pt idx="1">
                  <c:v>9057</c:v>
                </c:pt>
                <c:pt idx="2">
                  <c:v>9623</c:v>
                </c:pt>
                <c:pt idx="3">
                  <c:v>10266</c:v>
                </c:pt>
                <c:pt idx="4">
                  <c:v>10586</c:v>
                </c:pt>
                <c:pt idx="5">
                  <c:v>10650</c:v>
                </c:pt>
                <c:pt idx="6">
                  <c:v>10728</c:v>
                </c:pt>
                <c:pt idx="7">
                  <c:v>10587</c:v>
                </c:pt>
                <c:pt idx="8">
                  <c:v>10913</c:v>
                </c:pt>
                <c:pt idx="9">
                  <c:v>10899</c:v>
                </c:pt>
                <c:pt idx="10">
                  <c:v>10873</c:v>
                </c:pt>
                <c:pt idx="11">
                  <c:v>10565</c:v>
                </c:pt>
                <c:pt idx="12">
                  <c:v>10358</c:v>
                </c:pt>
                <c:pt idx="13">
                  <c:v>10173</c:v>
                </c:pt>
                <c:pt idx="14">
                  <c:v>10004</c:v>
                </c:pt>
                <c:pt idx="15">
                  <c:v>9949</c:v>
                </c:pt>
                <c:pt idx="16">
                  <c:v>10155</c:v>
                </c:pt>
                <c:pt idx="17">
                  <c:v>10638</c:v>
                </c:pt>
                <c:pt idx="18">
                  <c:v>11046</c:v>
                </c:pt>
                <c:pt idx="19">
                  <c:v>11291</c:v>
                </c:pt>
                <c:pt idx="20">
                  <c:v>11299</c:v>
                </c:pt>
                <c:pt idx="21">
                  <c:v>11246</c:v>
                </c:pt>
                <c:pt idx="22">
                  <c:v>11494</c:v>
                </c:pt>
                <c:pt idx="23">
                  <c:v>11552</c:v>
                </c:pt>
                <c:pt idx="24">
                  <c:v>10880</c:v>
                </c:pt>
                <c:pt idx="25">
                  <c:v>10569</c:v>
                </c:pt>
                <c:pt idx="26">
                  <c:v>10119</c:v>
                </c:pt>
                <c:pt idx="27">
                  <c:v>9344</c:v>
                </c:pt>
                <c:pt idx="28">
                  <c:v>9054</c:v>
                </c:pt>
                <c:pt idx="29">
                  <c:v>8716</c:v>
                </c:pt>
                <c:pt idx="30">
                  <c:v>8304</c:v>
                </c:pt>
                <c:pt idx="31">
                  <c:v>7194</c:v>
                </c:pt>
              </c:numCache>
            </c:numRef>
          </c:val>
          <c:smooth val="0"/>
          <c:extLst>
            <c:ext xmlns:c16="http://schemas.microsoft.com/office/drawing/2014/chart" uri="{C3380CC4-5D6E-409C-BE32-E72D297353CC}">
              <c16:uniqueId val="{00000003-3D69-44A1-BEF6-6A3B94B3F499}"/>
            </c:ext>
          </c:extLst>
        </c:ser>
        <c:dLbls>
          <c:showLegendKey val="0"/>
          <c:showVal val="0"/>
          <c:showCatName val="0"/>
          <c:showSerName val="0"/>
          <c:showPercent val="0"/>
          <c:showBubbleSize val="0"/>
        </c:dLbls>
        <c:marker val="1"/>
        <c:smooth val="0"/>
        <c:axId val="1974367088"/>
        <c:axId val="1974367504"/>
      </c:lineChart>
      <c:catAx>
        <c:axId val="19743670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4367504"/>
        <c:crosses val="autoZero"/>
        <c:auto val="1"/>
        <c:lblAlgn val="ctr"/>
        <c:lblOffset val="100"/>
        <c:noMultiLvlLbl val="0"/>
      </c:catAx>
      <c:valAx>
        <c:axId val="1974367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Population and Design Capacity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436708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1"/>
          <a:lstStyle/>
          <a:p>
            <a:pPr>
              <a:defRPr sz="1862" b="0" i="0" u="none" strike="noStrike" kern="1200" spc="0" baseline="0">
                <a:solidFill>
                  <a:schemeClr val="tx1">
                    <a:lumMod val="65000"/>
                    <a:lumOff val="35000"/>
                  </a:schemeClr>
                </a:solidFill>
                <a:latin typeface="+mn-lt"/>
                <a:ea typeface="+mn-ea"/>
                <a:cs typeface="+mn-cs"/>
              </a:defRPr>
            </a:pPr>
            <a:r>
              <a:rPr lang="en-US" dirty="0"/>
              <a:t>Direct Appropriation plus</a:t>
            </a:r>
            <a:r>
              <a:rPr lang="en-US" baseline="0" dirty="0"/>
              <a:t> non-MMARS* spending</a:t>
            </a:r>
            <a:br>
              <a:rPr lang="en-US" dirty="0"/>
            </a:br>
            <a:r>
              <a:rPr lang="en-US" dirty="0"/>
              <a:t>per Average Daily Supervisory</a:t>
            </a:r>
            <a:r>
              <a:rPr lang="en-US" baseline="0" dirty="0"/>
              <a:t> Population**</a:t>
            </a:r>
            <a:endParaRPr lang="en-US" dirty="0"/>
          </a:p>
        </c:rich>
      </c:tx>
      <c:overlay val="0"/>
      <c:spPr>
        <a:noFill/>
        <a:ln>
          <a:noFill/>
        </a:ln>
        <a:effectLst/>
      </c:spPr>
      <c:txPr>
        <a:bodyPr rot="0" spcFirstLastPara="1" vertOverflow="ellipsis" vert="horz" wrap="square" anchor="t"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All Other</c:v>
                </c:pt>
              </c:strCache>
            </c:strRef>
          </c:tx>
          <c:spPr>
            <a:solidFill>
              <a:schemeClr val="accent1"/>
            </a:solidFill>
            <a:ln>
              <a:noFill/>
            </a:ln>
            <a:effectLst/>
          </c:spPr>
          <c:invertIfNegative val="0"/>
          <c:cat>
            <c:strRef>
              <c:f>Sheet1!$A$2:$A$13</c:f>
              <c:strCache>
                <c:ptCount val="12"/>
                <c:pt idx="0">
                  <c:v>BARNSTABLE</c:v>
                </c:pt>
                <c:pt idx="1">
                  <c:v>BERKSHIRE</c:v>
                </c:pt>
                <c:pt idx="2">
                  <c:v>MIDDLESEX</c:v>
                </c:pt>
                <c:pt idx="3">
                  <c:v>FRANKLIN</c:v>
                </c:pt>
                <c:pt idx="4">
                  <c:v>NORFOLK</c:v>
                </c:pt>
                <c:pt idx="5">
                  <c:v>SUFFOLK</c:v>
                </c:pt>
                <c:pt idx="6">
                  <c:v>HAMPSHIRE</c:v>
                </c:pt>
                <c:pt idx="7">
                  <c:v>HAMPDEN</c:v>
                </c:pt>
                <c:pt idx="8">
                  <c:v>PLYMOUTH</c:v>
                </c:pt>
                <c:pt idx="9">
                  <c:v>WORCESTER</c:v>
                </c:pt>
                <c:pt idx="10">
                  <c:v>ESSEX</c:v>
                </c:pt>
                <c:pt idx="11">
                  <c:v>BRISTOL</c:v>
                </c:pt>
              </c:strCache>
            </c:strRef>
          </c:cat>
          <c:val>
            <c:numRef>
              <c:f>Sheet1!$B$2:$B$13</c:f>
              <c:numCache>
                <c:formatCode>"$"#,##0</c:formatCode>
                <c:ptCount val="12"/>
                <c:pt idx="0">
                  <c:v>87809.876466876973</c:v>
                </c:pt>
                <c:pt idx="1">
                  <c:v>76195.635865384684</c:v>
                </c:pt>
                <c:pt idx="2">
                  <c:v>75235.223431372491</c:v>
                </c:pt>
                <c:pt idx="3">
                  <c:v>77340.53212962969</c:v>
                </c:pt>
                <c:pt idx="4">
                  <c:v>68259.138413361201</c:v>
                </c:pt>
                <c:pt idx="5">
                  <c:v>65651.46260899656</c:v>
                </c:pt>
                <c:pt idx="6">
                  <c:v>67091.680471698128</c:v>
                </c:pt>
                <c:pt idx="7">
                  <c:v>51595.68430629262</c:v>
                </c:pt>
                <c:pt idx="8">
                  <c:v>59106.45234390012</c:v>
                </c:pt>
                <c:pt idx="9">
                  <c:v>48543.857417943102</c:v>
                </c:pt>
                <c:pt idx="10">
                  <c:v>41352.053278122832</c:v>
                </c:pt>
                <c:pt idx="11">
                  <c:v>39955.11713886301</c:v>
                </c:pt>
              </c:numCache>
            </c:numRef>
          </c:val>
          <c:extLst>
            <c:ext xmlns:c16="http://schemas.microsoft.com/office/drawing/2014/chart" uri="{C3380CC4-5D6E-409C-BE32-E72D297353CC}">
              <c16:uniqueId val="{00000000-3B76-44FC-8CD3-56DA4CAF62CB}"/>
            </c:ext>
          </c:extLst>
        </c:ser>
        <c:ser>
          <c:idx val="1"/>
          <c:order val="1"/>
          <c:tx>
            <c:strRef>
              <c:f>Sheet1!$C$1</c:f>
              <c:strCache>
                <c:ptCount val="1"/>
                <c:pt idx="0">
                  <c:v>Health</c:v>
                </c:pt>
              </c:strCache>
            </c:strRef>
          </c:tx>
          <c:spPr>
            <a:solidFill>
              <a:schemeClr val="accent2"/>
            </a:solidFill>
            <a:ln>
              <a:noFill/>
            </a:ln>
            <a:effectLst/>
          </c:spPr>
          <c:invertIfNegative val="0"/>
          <c:cat>
            <c:strRef>
              <c:f>Sheet1!$A$2:$A$13</c:f>
              <c:strCache>
                <c:ptCount val="12"/>
                <c:pt idx="0">
                  <c:v>BARNSTABLE</c:v>
                </c:pt>
                <c:pt idx="1">
                  <c:v>BERKSHIRE</c:v>
                </c:pt>
                <c:pt idx="2">
                  <c:v>MIDDLESEX</c:v>
                </c:pt>
                <c:pt idx="3">
                  <c:v>FRANKLIN</c:v>
                </c:pt>
                <c:pt idx="4">
                  <c:v>NORFOLK</c:v>
                </c:pt>
                <c:pt idx="5">
                  <c:v>SUFFOLK</c:v>
                </c:pt>
                <c:pt idx="6">
                  <c:v>HAMPSHIRE</c:v>
                </c:pt>
                <c:pt idx="7">
                  <c:v>HAMPDEN</c:v>
                </c:pt>
                <c:pt idx="8">
                  <c:v>PLYMOUTH</c:v>
                </c:pt>
                <c:pt idx="9">
                  <c:v>WORCESTER</c:v>
                </c:pt>
                <c:pt idx="10">
                  <c:v>ESSEX</c:v>
                </c:pt>
                <c:pt idx="11">
                  <c:v>BRISTOL</c:v>
                </c:pt>
              </c:strCache>
            </c:strRef>
          </c:cat>
          <c:val>
            <c:numRef>
              <c:f>Sheet1!$C$2:$C$13</c:f>
              <c:numCache>
                <c:formatCode>"$"#,##0</c:formatCode>
                <c:ptCount val="12"/>
                <c:pt idx="0">
                  <c:v>7577.3182649842292</c:v>
                </c:pt>
                <c:pt idx="1">
                  <c:v>9794.0649519230756</c:v>
                </c:pt>
                <c:pt idx="2">
                  <c:v>8137.7926593137281</c:v>
                </c:pt>
                <c:pt idx="3">
                  <c:v>5479.5974999999999</c:v>
                </c:pt>
                <c:pt idx="4">
                  <c:v>8672.7173277661805</c:v>
                </c:pt>
                <c:pt idx="5">
                  <c:v>10167.75274048443</c:v>
                </c:pt>
                <c:pt idx="6">
                  <c:v>4829.6826415094347</c:v>
                </c:pt>
                <c:pt idx="7">
                  <c:v>9068.0062016679349</c:v>
                </c:pt>
                <c:pt idx="8">
                  <c:v>4890.0833621517768</c:v>
                </c:pt>
                <c:pt idx="9">
                  <c:v>6702.2433041575487</c:v>
                </c:pt>
                <c:pt idx="10">
                  <c:v>7391.5858247066963</c:v>
                </c:pt>
                <c:pt idx="11">
                  <c:v>9015.4914165890023</c:v>
                </c:pt>
              </c:numCache>
            </c:numRef>
          </c:val>
          <c:extLst>
            <c:ext xmlns:c16="http://schemas.microsoft.com/office/drawing/2014/chart" uri="{C3380CC4-5D6E-409C-BE32-E72D297353CC}">
              <c16:uniqueId val="{00000001-3B76-44FC-8CD3-56DA4CAF62CB}"/>
            </c:ext>
          </c:extLst>
        </c:ser>
        <c:ser>
          <c:idx val="2"/>
          <c:order val="2"/>
          <c:tx>
            <c:strRef>
              <c:f>Sheet1!$D$1</c:f>
              <c:strCache>
                <c:ptCount val="1"/>
                <c:pt idx="0">
                  <c:v>Programming (MMARS only)</c:v>
                </c:pt>
              </c:strCache>
            </c:strRef>
          </c:tx>
          <c:spPr>
            <a:solidFill>
              <a:schemeClr val="accent3"/>
            </a:solidFill>
            <a:ln>
              <a:noFill/>
            </a:ln>
            <a:effectLst/>
          </c:spPr>
          <c:invertIfNegative val="0"/>
          <c:cat>
            <c:strRef>
              <c:f>Sheet1!$A$2:$A$13</c:f>
              <c:strCache>
                <c:ptCount val="12"/>
                <c:pt idx="0">
                  <c:v>BARNSTABLE</c:v>
                </c:pt>
                <c:pt idx="1">
                  <c:v>BERKSHIRE</c:v>
                </c:pt>
                <c:pt idx="2">
                  <c:v>MIDDLESEX</c:v>
                </c:pt>
                <c:pt idx="3">
                  <c:v>FRANKLIN</c:v>
                </c:pt>
                <c:pt idx="4">
                  <c:v>NORFOLK</c:v>
                </c:pt>
                <c:pt idx="5">
                  <c:v>SUFFOLK</c:v>
                </c:pt>
                <c:pt idx="6">
                  <c:v>HAMPSHIRE</c:v>
                </c:pt>
                <c:pt idx="7">
                  <c:v>HAMPDEN</c:v>
                </c:pt>
                <c:pt idx="8">
                  <c:v>PLYMOUTH</c:v>
                </c:pt>
                <c:pt idx="9">
                  <c:v>WORCESTER</c:v>
                </c:pt>
                <c:pt idx="10">
                  <c:v>ESSEX</c:v>
                </c:pt>
                <c:pt idx="11">
                  <c:v>BRISTOL</c:v>
                </c:pt>
              </c:strCache>
            </c:strRef>
          </c:cat>
          <c:val>
            <c:numRef>
              <c:f>Sheet1!$D$2:$D$13</c:f>
              <c:numCache>
                <c:formatCode>"$"#,##0</c:formatCode>
                <c:ptCount val="12"/>
                <c:pt idx="0">
                  <c:v>4534.6799053627765</c:v>
                </c:pt>
                <c:pt idx="1">
                  <c:v>6571.253749999998</c:v>
                </c:pt>
                <c:pt idx="2">
                  <c:v>5170.1986519607854</c:v>
                </c:pt>
                <c:pt idx="3">
                  <c:v>4029.4137962962964</c:v>
                </c:pt>
                <c:pt idx="4">
                  <c:v>3949.2982672233825</c:v>
                </c:pt>
                <c:pt idx="5">
                  <c:v>3921.618754325259</c:v>
                </c:pt>
                <c:pt idx="6">
                  <c:v>4147.746462264151</c:v>
                </c:pt>
                <c:pt idx="7">
                  <c:v>4848.7747763457191</c:v>
                </c:pt>
                <c:pt idx="8">
                  <c:v>688.23572526416933</c:v>
                </c:pt>
                <c:pt idx="9">
                  <c:v>3998.3546827133473</c:v>
                </c:pt>
                <c:pt idx="10">
                  <c:v>4095.1848792270521</c:v>
                </c:pt>
                <c:pt idx="11">
                  <c:v>931.46723205964588</c:v>
                </c:pt>
              </c:numCache>
            </c:numRef>
          </c:val>
          <c:extLst>
            <c:ext xmlns:c16="http://schemas.microsoft.com/office/drawing/2014/chart" uri="{C3380CC4-5D6E-409C-BE32-E72D297353CC}">
              <c16:uniqueId val="{00000002-3B76-44FC-8CD3-56DA4CAF62CB}"/>
            </c:ext>
          </c:extLst>
        </c:ser>
        <c:ser>
          <c:idx val="3"/>
          <c:order val="3"/>
          <c:tx>
            <c:strRef>
              <c:f>Sheet1!$E$1</c:f>
              <c:strCache>
                <c:ptCount val="1"/>
                <c:pt idx="0">
                  <c:v>NonMMARS (some programming)</c:v>
                </c:pt>
              </c:strCache>
            </c:strRef>
          </c:tx>
          <c:spPr>
            <a:solidFill>
              <a:schemeClr val="accent4"/>
            </a:solidFill>
            <a:ln>
              <a:noFill/>
            </a:ln>
            <a:effectLst/>
          </c:spPr>
          <c:invertIfNegative val="0"/>
          <c:cat>
            <c:strRef>
              <c:f>Sheet1!$A$2:$A$13</c:f>
              <c:strCache>
                <c:ptCount val="12"/>
                <c:pt idx="0">
                  <c:v>BARNSTABLE</c:v>
                </c:pt>
                <c:pt idx="1">
                  <c:v>BERKSHIRE</c:v>
                </c:pt>
                <c:pt idx="2">
                  <c:v>MIDDLESEX</c:v>
                </c:pt>
                <c:pt idx="3">
                  <c:v>FRANKLIN</c:v>
                </c:pt>
                <c:pt idx="4">
                  <c:v>NORFOLK</c:v>
                </c:pt>
                <c:pt idx="5">
                  <c:v>SUFFOLK</c:v>
                </c:pt>
                <c:pt idx="6">
                  <c:v>HAMPSHIRE</c:v>
                </c:pt>
                <c:pt idx="7">
                  <c:v>HAMPDEN</c:v>
                </c:pt>
                <c:pt idx="8">
                  <c:v>PLYMOUTH</c:v>
                </c:pt>
                <c:pt idx="9">
                  <c:v>WORCESTER</c:v>
                </c:pt>
                <c:pt idx="10">
                  <c:v>ESSEX</c:v>
                </c:pt>
                <c:pt idx="11">
                  <c:v>BRISTOL</c:v>
                </c:pt>
              </c:strCache>
            </c:strRef>
          </c:cat>
          <c:val>
            <c:numRef>
              <c:f>Sheet1!$E$2:$E$13</c:f>
              <c:numCache>
                <c:formatCode>_("$"* #,##0.00_);_("$"* \(#,##0.00\);_("$"* "-"??_);_(@_)</c:formatCode>
                <c:ptCount val="12"/>
                <c:pt idx="0">
                  <c:v>1525.6182965299683</c:v>
                </c:pt>
                <c:pt idx="1">
                  <c:v>656.13942307692309</c:v>
                </c:pt>
                <c:pt idx="2">
                  <c:v>1414.3406862745098</c:v>
                </c:pt>
                <c:pt idx="3">
                  <c:v>871.79398148148152</c:v>
                </c:pt>
                <c:pt idx="4">
                  <c:v>1158.8152400835072</c:v>
                </c:pt>
                <c:pt idx="5">
                  <c:v>287.16955017301041</c:v>
                </c:pt>
                <c:pt idx="6">
                  <c:v>1038.6556603773586</c:v>
                </c:pt>
                <c:pt idx="7">
                  <c:v>0</c:v>
                </c:pt>
                <c:pt idx="8">
                  <c:v>2359.5561959654178</c:v>
                </c:pt>
                <c:pt idx="9">
                  <c:v>128.30262582056892</c:v>
                </c:pt>
                <c:pt idx="10">
                  <c:v>724.07246376811599</c:v>
                </c:pt>
                <c:pt idx="11">
                  <c:v>165.94762348555452</c:v>
                </c:pt>
              </c:numCache>
            </c:numRef>
          </c:val>
          <c:extLst>
            <c:ext xmlns:c16="http://schemas.microsoft.com/office/drawing/2014/chart" uri="{C3380CC4-5D6E-409C-BE32-E72D297353CC}">
              <c16:uniqueId val="{00000001-1893-44D4-A6D7-6A2B85671C71}"/>
            </c:ext>
          </c:extLst>
        </c:ser>
        <c:dLbls>
          <c:showLegendKey val="0"/>
          <c:showVal val="0"/>
          <c:showCatName val="0"/>
          <c:showSerName val="0"/>
          <c:showPercent val="0"/>
          <c:showBubbleSize val="0"/>
        </c:dLbls>
        <c:gapWidth val="150"/>
        <c:overlap val="100"/>
        <c:axId val="2064134368"/>
        <c:axId val="2064133536"/>
      </c:barChart>
      <c:catAx>
        <c:axId val="206413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4133536"/>
        <c:crosses val="autoZero"/>
        <c:auto val="1"/>
        <c:lblAlgn val="ctr"/>
        <c:lblOffset val="100"/>
        <c:noMultiLvlLbl val="0"/>
      </c:catAx>
      <c:valAx>
        <c:axId val="206413353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4134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Full Time Equivalent Employees (FTE)</a:t>
            </a:r>
            <a:br>
              <a:rPr lang="en-US" dirty="0"/>
            </a:br>
            <a:r>
              <a:rPr lang="en-US" dirty="0"/>
              <a:t>per</a:t>
            </a:r>
            <a:r>
              <a:rPr lang="en-US" baseline="0" dirty="0"/>
              <a:t> Average Daily Supervisory Population (ADSP)</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FTE/ADSP</c:v>
                </c:pt>
              </c:strCache>
            </c:strRef>
          </c:tx>
          <c:spPr>
            <a:solidFill>
              <a:schemeClr val="accent1"/>
            </a:solidFill>
            <a:ln>
              <a:noFill/>
            </a:ln>
            <a:effectLst/>
          </c:spPr>
          <c:invertIfNegative val="0"/>
          <c:cat>
            <c:strRef>
              <c:f>Sheet1!$A$2:$A$13</c:f>
              <c:strCache>
                <c:ptCount val="12"/>
                <c:pt idx="0">
                  <c:v>BARNSTABLE</c:v>
                </c:pt>
                <c:pt idx="1">
                  <c:v>BERKSHIRE</c:v>
                </c:pt>
                <c:pt idx="2">
                  <c:v>MIDDLESEX</c:v>
                </c:pt>
                <c:pt idx="3">
                  <c:v>FRANKLIN</c:v>
                </c:pt>
                <c:pt idx="4">
                  <c:v>NORFOLK</c:v>
                </c:pt>
                <c:pt idx="5">
                  <c:v>SUFFOLK*</c:v>
                </c:pt>
                <c:pt idx="6">
                  <c:v>HAMPSHIRE</c:v>
                </c:pt>
                <c:pt idx="7">
                  <c:v>HAMPDEN</c:v>
                </c:pt>
                <c:pt idx="8">
                  <c:v>PLYMOUTH</c:v>
                </c:pt>
                <c:pt idx="9">
                  <c:v>WORCESTER*</c:v>
                </c:pt>
                <c:pt idx="10">
                  <c:v>ESSEX*</c:v>
                </c:pt>
                <c:pt idx="11">
                  <c:v>BRISTOL*</c:v>
                </c:pt>
              </c:strCache>
            </c:strRef>
          </c:cat>
          <c:val>
            <c:numRef>
              <c:f>Sheet1!$B$2:$B$13</c:f>
              <c:numCache>
                <c:formatCode>#,##0.00</c:formatCode>
                <c:ptCount val="12"/>
                <c:pt idx="0">
                  <c:v>0.93091482649842283</c:v>
                </c:pt>
                <c:pt idx="1">
                  <c:v>1.0264423076923077</c:v>
                </c:pt>
                <c:pt idx="2">
                  <c:v>0.80857843137254892</c:v>
                </c:pt>
                <c:pt idx="3">
                  <c:v>0.94953703703703696</c:v>
                </c:pt>
                <c:pt idx="4">
                  <c:v>0.70020876826722334</c:v>
                </c:pt>
                <c:pt idx="5">
                  <c:v>0.68131487889273357</c:v>
                </c:pt>
                <c:pt idx="6">
                  <c:v>0.8023584905660377</c:v>
                </c:pt>
                <c:pt idx="7">
                  <c:v>0.6839272175890827</c:v>
                </c:pt>
                <c:pt idx="8">
                  <c:v>0.60941402497598463</c:v>
                </c:pt>
                <c:pt idx="9">
                  <c:v>0.64365426695842443</c:v>
                </c:pt>
                <c:pt idx="10">
                  <c:v>0.42560386473429956</c:v>
                </c:pt>
                <c:pt idx="11">
                  <c:v>0.5239515377446412</c:v>
                </c:pt>
              </c:numCache>
            </c:numRef>
          </c:val>
          <c:extLst>
            <c:ext xmlns:c16="http://schemas.microsoft.com/office/drawing/2014/chart" uri="{C3380CC4-5D6E-409C-BE32-E72D297353CC}">
              <c16:uniqueId val="{00000000-2312-412F-8D47-EEBF9E491DCB}"/>
            </c:ext>
          </c:extLst>
        </c:ser>
        <c:dLbls>
          <c:showLegendKey val="0"/>
          <c:showVal val="0"/>
          <c:showCatName val="0"/>
          <c:showSerName val="0"/>
          <c:showPercent val="0"/>
          <c:showBubbleSize val="0"/>
        </c:dLbls>
        <c:gapWidth val="219"/>
        <c:overlap val="-27"/>
        <c:axId val="113618800"/>
        <c:axId val="113619632"/>
      </c:barChart>
      <c:catAx>
        <c:axId val="113618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619632"/>
        <c:crosses val="autoZero"/>
        <c:auto val="1"/>
        <c:lblAlgn val="ctr"/>
        <c:lblOffset val="100"/>
        <c:noMultiLvlLbl val="0"/>
      </c:catAx>
      <c:valAx>
        <c:axId val="1136196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618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FTE/ADSP</a:t>
            </a:r>
            <a:r>
              <a:rPr lang="en-US" baseline="0" dirty="0"/>
              <a:t> as function of ADSP*</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solidFill>
                <a:srgbClr val="7030A0"/>
              </a:solidFill>
              <a:ln w="9525">
                <a:solidFill>
                  <a:schemeClr val="accent4">
                    <a:lumMod val="50000"/>
                  </a:schemeClr>
                </a:solidFill>
              </a:ln>
              <a:effectLst/>
            </c:spPr>
          </c:marker>
          <c:dLbls>
            <c:dLbl>
              <c:idx val="0"/>
              <c:layout>
                <c:manualLayout>
                  <c:x val="1.6010104307086267E-3"/>
                  <c:y val="-5.2619044288861171E-3"/>
                </c:manualLayout>
              </c:layout>
              <c:tx>
                <c:rich>
                  <a:bodyPr/>
                  <a:lstStyle/>
                  <a:p>
                    <a:fld id="{4C113FA4-BBD5-46BE-B33A-43BC1925A885}"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2350-435A-A5AC-3ACAC7EA5166}"/>
                </c:ext>
              </c:extLst>
            </c:dLbl>
            <c:dLbl>
              <c:idx val="1"/>
              <c:layout>
                <c:manualLayout>
                  <c:x val="-6.254682648392372E-2"/>
                  <c:y val="2.8804534323469841E-2"/>
                </c:manualLayout>
              </c:layout>
              <c:tx>
                <c:rich>
                  <a:bodyPr/>
                  <a:lstStyle/>
                  <a:p>
                    <a:fld id="{4B885AB4-418A-4F67-AFE7-91245119E9D1}"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350-435A-A5AC-3ACAC7EA5166}"/>
                </c:ext>
              </c:extLst>
            </c:dLbl>
            <c:dLbl>
              <c:idx val="2"/>
              <c:tx>
                <c:rich>
                  <a:bodyPr/>
                  <a:lstStyle/>
                  <a:p>
                    <a:fld id="{7737AB4A-AEA1-4FF2-85A4-62D446EB791D}"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350-435A-A5AC-3ACAC7EA5166}"/>
                </c:ext>
              </c:extLst>
            </c:dLbl>
            <c:dLbl>
              <c:idx val="3"/>
              <c:tx>
                <c:rich>
                  <a:bodyPr/>
                  <a:lstStyle/>
                  <a:p>
                    <a:fld id="{B4EA821A-6D7A-45F9-99C2-5E4932FFCE8E}"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350-435A-A5AC-3ACAC7EA5166}"/>
                </c:ext>
              </c:extLst>
            </c:dLbl>
            <c:dLbl>
              <c:idx val="4"/>
              <c:tx>
                <c:rich>
                  <a:bodyPr/>
                  <a:lstStyle/>
                  <a:p>
                    <a:fld id="{074BF339-93D4-4B09-977B-97F48DCCE2D6}"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350-435A-A5AC-3ACAC7EA5166}"/>
                </c:ext>
              </c:extLst>
            </c:dLbl>
            <c:dLbl>
              <c:idx val="5"/>
              <c:layout>
                <c:manualLayout>
                  <c:x val="-1.9560953458278369E-2"/>
                  <c:y val="3.1237851377209462E-2"/>
                </c:manualLayout>
              </c:layout>
              <c:tx>
                <c:rich>
                  <a:bodyPr/>
                  <a:lstStyle/>
                  <a:p>
                    <a:fld id="{85D90FA8-BF1B-4CE2-A140-11CE90C9FBE3}"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2350-435A-A5AC-3ACAC7EA5166}"/>
                </c:ext>
              </c:extLst>
            </c:dLbl>
            <c:dLbl>
              <c:idx val="6"/>
              <c:tx>
                <c:rich>
                  <a:bodyPr/>
                  <a:lstStyle/>
                  <a:p>
                    <a:fld id="{B5507805-FF5B-4757-9625-EC829BA0FB62}"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350-435A-A5AC-3ACAC7EA5166}"/>
                </c:ext>
              </c:extLst>
            </c:dLbl>
            <c:dLbl>
              <c:idx val="7"/>
              <c:tx>
                <c:rich>
                  <a:bodyPr/>
                  <a:lstStyle/>
                  <a:p>
                    <a:fld id="{8A051A11-9F7D-4526-979B-14483504B200}"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2350-435A-A5AC-3ACAC7EA5166}"/>
                </c:ext>
              </c:extLst>
            </c:dLbl>
            <c:dLbl>
              <c:idx val="8"/>
              <c:tx>
                <c:rich>
                  <a:bodyPr/>
                  <a:lstStyle/>
                  <a:p>
                    <a:fld id="{A96780BF-C64A-447F-9247-F5DC68AAD9B1}"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350-435A-A5AC-3ACAC7EA5166}"/>
                </c:ext>
              </c:extLst>
            </c:dLbl>
            <c:dLbl>
              <c:idx val="9"/>
              <c:tx>
                <c:rich>
                  <a:bodyPr/>
                  <a:lstStyle/>
                  <a:p>
                    <a:fld id="{3FFFBADE-2054-4169-89D9-B7D120703BBB}"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2350-435A-A5AC-3ACAC7EA5166}"/>
                </c:ext>
              </c:extLst>
            </c:dLbl>
            <c:dLbl>
              <c:idx val="10"/>
              <c:tx>
                <c:rich>
                  <a:bodyPr/>
                  <a:lstStyle/>
                  <a:p>
                    <a:fld id="{1B8A5C2A-5EEE-4F0F-A45F-C3630D34102A}"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350-435A-A5AC-3ACAC7EA5166}"/>
                </c:ext>
              </c:extLst>
            </c:dLbl>
            <c:dLbl>
              <c:idx val="11"/>
              <c:tx>
                <c:rich>
                  <a:bodyPr/>
                  <a:lstStyle/>
                  <a:p>
                    <a:fld id="{543DE7D2-1E82-481C-B477-1BC7C4AF9095}"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350-435A-A5AC-3ACAC7EA5166}"/>
                </c:ext>
              </c:extLst>
            </c:dLbl>
            <c:spPr>
              <a:noFill/>
              <a:ln>
                <a:noFill/>
              </a:ln>
              <a:effectLst/>
            </c:spPr>
            <c:txPr>
              <a:bodyPr rot="0" spcFirstLastPara="1" vertOverflow="ellipsis" vert="horz" wrap="square" lIns="38100" tIns="19050" rIns="38100" bIns="19050" anchor="ctr" anchorCtr="1">
                <a:spAutoFit/>
              </a:bodyPr>
              <a:lstStyle/>
              <a:p>
                <a:pPr>
                  <a:defRPr sz="112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31750" cap="rnd">
                <a:solidFill>
                  <a:srgbClr val="FFC000"/>
                </a:solidFill>
                <a:prstDash val="sysDot"/>
              </a:ln>
              <a:effectLst/>
            </c:spPr>
            <c:trendlineType val="linear"/>
            <c:dispRSqr val="0"/>
            <c:dispEq val="0"/>
          </c:trendline>
          <c:xVal>
            <c:numRef>
              <c:f>Sheet1!$A$2:$A$13</c:f>
              <c:numCache>
                <c:formatCode>#,##0</c:formatCode>
                <c:ptCount val="12"/>
                <c:pt idx="0">
                  <c:v>317</c:v>
                </c:pt>
                <c:pt idx="1">
                  <c:v>208</c:v>
                </c:pt>
                <c:pt idx="2">
                  <c:v>816</c:v>
                </c:pt>
                <c:pt idx="3">
                  <c:v>216</c:v>
                </c:pt>
                <c:pt idx="4">
                  <c:v>479</c:v>
                </c:pt>
                <c:pt idx="5">
                  <c:v>1445</c:v>
                </c:pt>
                <c:pt idx="6">
                  <c:v>212</c:v>
                </c:pt>
                <c:pt idx="7">
                  <c:v>1319</c:v>
                </c:pt>
                <c:pt idx="8">
                  <c:v>1041</c:v>
                </c:pt>
                <c:pt idx="9">
                  <c:v>914</c:v>
                </c:pt>
                <c:pt idx="10">
                  <c:v>1449</c:v>
                </c:pt>
                <c:pt idx="11">
                  <c:v>1073</c:v>
                </c:pt>
              </c:numCache>
            </c:numRef>
          </c:xVal>
          <c:yVal>
            <c:numRef>
              <c:f>Sheet1!$B$2:$B$13</c:f>
              <c:numCache>
                <c:formatCode>#,##0.00</c:formatCode>
                <c:ptCount val="12"/>
                <c:pt idx="0">
                  <c:v>0.93091482649842283</c:v>
                </c:pt>
                <c:pt idx="1">
                  <c:v>1.0264423076923077</c:v>
                </c:pt>
                <c:pt idx="2">
                  <c:v>0.80857843137254892</c:v>
                </c:pt>
                <c:pt idx="3">
                  <c:v>0.94953703703703696</c:v>
                </c:pt>
                <c:pt idx="4">
                  <c:v>0.70020876826722334</c:v>
                </c:pt>
                <c:pt idx="5">
                  <c:v>0.68131487889273357</c:v>
                </c:pt>
                <c:pt idx="6">
                  <c:v>0.8023584905660377</c:v>
                </c:pt>
                <c:pt idx="7">
                  <c:v>0.6839272175890827</c:v>
                </c:pt>
                <c:pt idx="8">
                  <c:v>0.60941402497598463</c:v>
                </c:pt>
                <c:pt idx="9">
                  <c:v>0.64365426695842443</c:v>
                </c:pt>
                <c:pt idx="10">
                  <c:v>0.42560386473429956</c:v>
                </c:pt>
                <c:pt idx="11">
                  <c:v>0.5239515377446412</c:v>
                </c:pt>
              </c:numCache>
            </c:numRef>
          </c:yVal>
          <c:smooth val="0"/>
          <c:extLst>
            <c:ext xmlns:c15="http://schemas.microsoft.com/office/drawing/2012/chart" uri="{02D57815-91ED-43cb-92C2-25804820EDAC}">
              <c15:datalabelsRange>
                <c15:f>Sheet1!$C$2:$C$13</c15:f>
                <c15:dlblRangeCache>
                  <c:ptCount val="12"/>
                  <c:pt idx="0">
                    <c:v>BARNSTABLE</c:v>
                  </c:pt>
                  <c:pt idx="1">
                    <c:v>BERKSHIRE</c:v>
                  </c:pt>
                  <c:pt idx="2">
                    <c:v>MIDDLESEX</c:v>
                  </c:pt>
                  <c:pt idx="3">
                    <c:v>FRANKLIN</c:v>
                  </c:pt>
                  <c:pt idx="4">
                    <c:v>NORFOLK</c:v>
                  </c:pt>
                  <c:pt idx="5">
                    <c:v>SUFFOLK</c:v>
                  </c:pt>
                  <c:pt idx="6">
                    <c:v>HAMPSHIRE</c:v>
                  </c:pt>
                  <c:pt idx="7">
                    <c:v>HAMPDEN</c:v>
                  </c:pt>
                  <c:pt idx="8">
                    <c:v>PLYMOUTH</c:v>
                  </c:pt>
                  <c:pt idx="9">
                    <c:v>WORCESTER</c:v>
                  </c:pt>
                  <c:pt idx="10">
                    <c:v>ESSEX</c:v>
                  </c:pt>
                  <c:pt idx="11">
                    <c:v>BRISTOL</c:v>
                  </c:pt>
                </c15:dlblRangeCache>
              </c15:datalabelsRange>
            </c:ext>
            <c:ext xmlns:c16="http://schemas.microsoft.com/office/drawing/2014/chart" uri="{C3380CC4-5D6E-409C-BE32-E72D297353CC}">
              <c16:uniqueId val="{00000000-2350-435A-A5AC-3ACAC7EA5166}"/>
            </c:ext>
          </c:extLst>
        </c:ser>
        <c:dLbls>
          <c:showLegendKey val="0"/>
          <c:showVal val="0"/>
          <c:showCatName val="0"/>
          <c:showSerName val="0"/>
          <c:showPercent val="0"/>
          <c:showBubbleSize val="0"/>
        </c:dLbls>
        <c:axId val="1974661344"/>
        <c:axId val="1974663008"/>
      </c:scatterChart>
      <c:valAx>
        <c:axId val="19746613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Average</a:t>
                </a:r>
                <a:r>
                  <a:rPr lang="en-US" baseline="0" dirty="0"/>
                  <a:t> Daily Supervised Population</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4663008"/>
        <c:crosses val="autoZero"/>
        <c:crossBetween val="midCat"/>
      </c:valAx>
      <c:valAx>
        <c:axId val="197466300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Staff to Inmate Ratio (FTE/ADSP)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46613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aseline="0" dirty="0"/>
              <a:t>Average salary per FTE </a:t>
            </a:r>
            <a:r>
              <a:rPr lang="en-US" sz="1400" i="0" baseline="0" dirty="0"/>
              <a:t>adjusted by regional wage levels by county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Salary/FTE adjusted by labor market average wage for Protective Services Workers in May 2019</c:v>
                </c:pt>
              </c:strCache>
            </c:strRef>
          </c:tx>
          <c:spPr>
            <a:solidFill>
              <a:schemeClr val="accent1"/>
            </a:solidFill>
            <a:ln>
              <a:noFill/>
            </a:ln>
            <a:effectLst/>
          </c:spPr>
          <c:invertIfNegative val="0"/>
          <c:cat>
            <c:strRef>
              <c:f>Sheet1!$A$2:$A$13</c:f>
              <c:strCache>
                <c:ptCount val="12"/>
                <c:pt idx="0">
                  <c:v>BARNSTABLE</c:v>
                </c:pt>
                <c:pt idx="1">
                  <c:v>BERKSHIRE</c:v>
                </c:pt>
                <c:pt idx="2">
                  <c:v>MIDDLESEX</c:v>
                </c:pt>
                <c:pt idx="3">
                  <c:v>FRANKLIN</c:v>
                </c:pt>
                <c:pt idx="4">
                  <c:v>NORFOLK</c:v>
                </c:pt>
                <c:pt idx="5">
                  <c:v>SUFFOLK</c:v>
                </c:pt>
                <c:pt idx="6">
                  <c:v>HAMPSHIRE</c:v>
                </c:pt>
                <c:pt idx="7">
                  <c:v>HAMPDEN</c:v>
                </c:pt>
                <c:pt idx="8">
                  <c:v>PLYMOUTH</c:v>
                </c:pt>
                <c:pt idx="9">
                  <c:v>WORCESTER</c:v>
                </c:pt>
                <c:pt idx="10">
                  <c:v>ESSEX</c:v>
                </c:pt>
                <c:pt idx="11">
                  <c:v>BRISTOL</c:v>
                </c:pt>
              </c:strCache>
            </c:strRef>
          </c:cat>
          <c:val>
            <c:numRef>
              <c:f>Sheet1!$B$2:$B$13</c:f>
              <c:numCache>
                <c:formatCode>_(* #,##0_);_(* \(#,##0\);_(* "-"??_);_(@_)</c:formatCode>
                <c:ptCount val="12"/>
                <c:pt idx="0">
                  <c:v>79699.743820265299</c:v>
                </c:pt>
                <c:pt idx="1">
                  <c:v>80380.196502974039</c:v>
                </c:pt>
                <c:pt idx="2">
                  <c:v>82906.412020926582</c:v>
                </c:pt>
                <c:pt idx="3">
                  <c:v>69290.520238767102</c:v>
                </c:pt>
                <c:pt idx="4">
                  <c:v>79148.149149830613</c:v>
                </c:pt>
                <c:pt idx="5">
                  <c:v>85920.600110288622</c:v>
                </c:pt>
                <c:pt idx="6">
                  <c:v>83867.384938079427</c:v>
                </c:pt>
                <c:pt idx="7">
                  <c:v>87417.313655400212</c:v>
                </c:pt>
                <c:pt idx="8">
                  <c:v>80568.658258240888</c:v>
                </c:pt>
                <c:pt idx="9">
                  <c:v>68199.778361570628</c:v>
                </c:pt>
                <c:pt idx="10">
                  <c:v>84262.809914167068</c:v>
                </c:pt>
                <c:pt idx="11">
                  <c:v>67744.272256597949</c:v>
                </c:pt>
              </c:numCache>
            </c:numRef>
          </c:val>
          <c:extLst>
            <c:ext xmlns:c16="http://schemas.microsoft.com/office/drawing/2014/chart" uri="{C3380CC4-5D6E-409C-BE32-E72D297353CC}">
              <c16:uniqueId val="{00000000-090B-4235-8202-95BEECE49FAB}"/>
            </c:ext>
          </c:extLst>
        </c:ser>
        <c:dLbls>
          <c:showLegendKey val="0"/>
          <c:showVal val="0"/>
          <c:showCatName val="0"/>
          <c:showSerName val="0"/>
          <c:showPercent val="0"/>
          <c:showBubbleSize val="0"/>
        </c:dLbls>
        <c:gapWidth val="219"/>
        <c:overlap val="-27"/>
        <c:axId val="1377456319"/>
        <c:axId val="1377447583"/>
      </c:barChart>
      <c:catAx>
        <c:axId val="1377456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7583"/>
        <c:crosses val="autoZero"/>
        <c:auto val="1"/>
        <c:lblAlgn val="ctr"/>
        <c:lblOffset val="100"/>
        <c:noMultiLvlLbl val="0"/>
      </c:catAx>
      <c:valAx>
        <c:axId val="1377447583"/>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563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Direct Appropriation/ADSP</a:t>
            </a:r>
            <a:r>
              <a:rPr lang="en-US" baseline="0" dirty="0"/>
              <a:t> vs. </a:t>
            </a:r>
            <a:br>
              <a:rPr lang="en-US" baseline="0" dirty="0"/>
            </a:br>
            <a:r>
              <a:rPr lang="en-US" baseline="0" dirty="0"/>
              <a:t>Predicted Direct Appropriation/ADSP</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314495553556418"/>
          <c:y val="0.15910531989378562"/>
          <c:w val="0.8562524518117598"/>
          <c:h val="0.62958669817350033"/>
        </c:manualLayout>
      </c:layout>
      <c:barChart>
        <c:barDir val="col"/>
        <c:grouping val="clustered"/>
        <c:varyColors val="0"/>
        <c:ser>
          <c:idx val="0"/>
          <c:order val="0"/>
          <c:tx>
            <c:strRef>
              <c:f>Sheet1!$B$1</c:f>
              <c:strCache>
                <c:ptCount val="1"/>
                <c:pt idx="0">
                  <c:v>Actual</c:v>
                </c:pt>
              </c:strCache>
            </c:strRef>
          </c:tx>
          <c:spPr>
            <a:solidFill>
              <a:schemeClr val="accent1"/>
            </a:solidFill>
            <a:ln>
              <a:noFill/>
            </a:ln>
            <a:effectLst/>
          </c:spPr>
          <c:invertIfNegative val="0"/>
          <c:cat>
            <c:strRef>
              <c:f>Sheet1!$A$2:$A$13</c:f>
              <c:strCache>
                <c:ptCount val="12"/>
                <c:pt idx="0">
                  <c:v>BARNSTABLE</c:v>
                </c:pt>
                <c:pt idx="1">
                  <c:v>BERKSHIRE</c:v>
                </c:pt>
                <c:pt idx="2">
                  <c:v>MIDDLESEX</c:v>
                </c:pt>
                <c:pt idx="3">
                  <c:v>FRANKLIN</c:v>
                </c:pt>
                <c:pt idx="4">
                  <c:v>NORFOLK</c:v>
                </c:pt>
                <c:pt idx="5">
                  <c:v>SUFFOLK</c:v>
                </c:pt>
                <c:pt idx="6">
                  <c:v>HAMPSHIRE</c:v>
                </c:pt>
                <c:pt idx="7">
                  <c:v>HAMPDEN</c:v>
                </c:pt>
                <c:pt idx="8">
                  <c:v>PLYMOUTH</c:v>
                </c:pt>
                <c:pt idx="9">
                  <c:v>WORCESTER</c:v>
                </c:pt>
                <c:pt idx="10">
                  <c:v>ESSEX</c:v>
                </c:pt>
                <c:pt idx="11">
                  <c:v>BRISTOL</c:v>
                </c:pt>
              </c:strCache>
            </c:strRef>
          </c:cat>
          <c:val>
            <c:numRef>
              <c:f>Sheet1!$B$2:$B$13</c:f>
              <c:numCache>
                <c:formatCode>"$"#,##0_);\("$"#,##0\)</c:formatCode>
                <c:ptCount val="12"/>
                <c:pt idx="0">
                  <c:v>99921.874637223984</c:v>
                </c:pt>
                <c:pt idx="1">
                  <c:v>92560.954567307737</c:v>
                </c:pt>
                <c:pt idx="2">
                  <c:v>88543.214742646989</c:v>
                </c:pt>
                <c:pt idx="3">
                  <c:v>86849.543425925978</c:v>
                </c:pt>
                <c:pt idx="4">
                  <c:v>80881.154008350757</c:v>
                </c:pt>
                <c:pt idx="5">
                  <c:v>79740.834103806264</c:v>
                </c:pt>
                <c:pt idx="6">
                  <c:v>76069.10957547171</c:v>
                </c:pt>
                <c:pt idx="7">
                  <c:v>65512.46528430628</c:v>
                </c:pt>
                <c:pt idx="8">
                  <c:v>64684.771431316061</c:v>
                </c:pt>
                <c:pt idx="9">
                  <c:v>59244.455404813998</c:v>
                </c:pt>
                <c:pt idx="10">
                  <c:v>52838.82398205658</c:v>
                </c:pt>
                <c:pt idx="11">
                  <c:v>49902.075787511661</c:v>
                </c:pt>
              </c:numCache>
            </c:numRef>
          </c:val>
          <c:extLst>
            <c:ext xmlns:c16="http://schemas.microsoft.com/office/drawing/2014/chart" uri="{C3380CC4-5D6E-409C-BE32-E72D297353CC}">
              <c16:uniqueId val="{00000000-1EE7-4A1D-9973-4E98A2220C9A}"/>
            </c:ext>
          </c:extLst>
        </c:ser>
        <c:ser>
          <c:idx val="1"/>
          <c:order val="1"/>
          <c:tx>
            <c:strRef>
              <c:f>Sheet1!$C$1</c:f>
              <c:strCache>
                <c:ptCount val="1"/>
                <c:pt idx="0">
                  <c:v>Predicted based on linear regression against salary and scale variables</c:v>
                </c:pt>
              </c:strCache>
            </c:strRef>
          </c:tx>
          <c:spPr>
            <a:solidFill>
              <a:schemeClr val="accent2"/>
            </a:solidFill>
            <a:ln>
              <a:noFill/>
            </a:ln>
            <a:effectLst/>
          </c:spPr>
          <c:invertIfNegative val="0"/>
          <c:cat>
            <c:strRef>
              <c:f>Sheet1!$A$2:$A$13</c:f>
              <c:strCache>
                <c:ptCount val="12"/>
                <c:pt idx="0">
                  <c:v>BARNSTABLE</c:v>
                </c:pt>
                <c:pt idx="1">
                  <c:v>BERKSHIRE</c:v>
                </c:pt>
                <c:pt idx="2">
                  <c:v>MIDDLESEX</c:v>
                </c:pt>
                <c:pt idx="3">
                  <c:v>FRANKLIN</c:v>
                </c:pt>
                <c:pt idx="4">
                  <c:v>NORFOLK</c:v>
                </c:pt>
                <c:pt idx="5">
                  <c:v>SUFFOLK</c:v>
                </c:pt>
                <c:pt idx="6">
                  <c:v>HAMPSHIRE</c:v>
                </c:pt>
                <c:pt idx="7">
                  <c:v>HAMPDEN</c:v>
                </c:pt>
                <c:pt idx="8">
                  <c:v>PLYMOUTH</c:v>
                </c:pt>
                <c:pt idx="9">
                  <c:v>WORCESTER</c:v>
                </c:pt>
                <c:pt idx="10">
                  <c:v>ESSEX</c:v>
                </c:pt>
                <c:pt idx="11">
                  <c:v>BRISTOL</c:v>
                </c:pt>
              </c:strCache>
            </c:strRef>
          </c:cat>
          <c:val>
            <c:numRef>
              <c:f>Sheet1!$C$2:$C$13</c:f>
              <c:numCache>
                <c:formatCode>General</c:formatCode>
                <c:ptCount val="12"/>
                <c:pt idx="0">
                  <c:v>99476.097879342138</c:v>
                </c:pt>
                <c:pt idx="1">
                  <c:v>85731.104695399743</c:v>
                </c:pt>
                <c:pt idx="2">
                  <c:v>80615.214870989017</c:v>
                </c:pt>
                <c:pt idx="3">
                  <c:v>81435.062649481872</c:v>
                </c:pt>
                <c:pt idx="4">
                  <c:v>85105.059619516498</c:v>
                </c:pt>
                <c:pt idx="5">
                  <c:v>67561.832725233646</c:v>
                </c:pt>
                <c:pt idx="6">
                  <c:v>87684.457671703538</c:v>
                </c:pt>
                <c:pt idx="7">
                  <c:v>62239.416608448068</c:v>
                </c:pt>
                <c:pt idx="8">
                  <c:v>71955.482239940204</c:v>
                </c:pt>
                <c:pt idx="9">
                  <c:v>56806.516604931472</c:v>
                </c:pt>
                <c:pt idx="10">
                  <c:v>65519.861873240159</c:v>
                </c:pt>
                <c:pt idx="11">
                  <c:v>52619.16951251182</c:v>
                </c:pt>
              </c:numCache>
            </c:numRef>
          </c:val>
          <c:extLst>
            <c:ext xmlns:c16="http://schemas.microsoft.com/office/drawing/2014/chart" uri="{C3380CC4-5D6E-409C-BE32-E72D297353CC}">
              <c16:uniqueId val="{00000001-1EE7-4A1D-9973-4E98A2220C9A}"/>
            </c:ext>
          </c:extLst>
        </c:ser>
        <c:dLbls>
          <c:showLegendKey val="0"/>
          <c:showVal val="0"/>
          <c:showCatName val="0"/>
          <c:showSerName val="0"/>
          <c:showPercent val="0"/>
          <c:showBubbleSize val="0"/>
        </c:dLbls>
        <c:gapWidth val="219"/>
        <c:overlap val="-27"/>
        <c:axId val="1709486143"/>
        <c:axId val="1709485727"/>
      </c:barChart>
      <c:catAx>
        <c:axId val="1709486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9485727"/>
        <c:crosses val="autoZero"/>
        <c:auto val="1"/>
        <c:lblAlgn val="ctr"/>
        <c:lblOffset val="100"/>
        <c:noMultiLvlLbl val="0"/>
      </c:catAx>
      <c:valAx>
        <c:axId val="1709485727"/>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94861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Direct Appropriation/ADSP</a:t>
            </a:r>
            <a:r>
              <a:rPr lang="en-US" baseline="0" dirty="0"/>
              <a:t> vs. </a:t>
            </a:r>
            <a:br>
              <a:rPr lang="en-US" baseline="0" dirty="0"/>
            </a:br>
            <a:r>
              <a:rPr lang="en-US" baseline="0" dirty="0"/>
              <a:t>Predicted Direct Appropriation/ADSP</a:t>
            </a:r>
            <a:br>
              <a:rPr lang="en-US" baseline="0" dirty="0"/>
            </a:br>
            <a:r>
              <a:rPr lang="en-US" baseline="0" dirty="0"/>
              <a:t> – Residual as % of Predicted</a:t>
            </a:r>
            <a:endParaRPr lang="en-US" dirty="0"/>
          </a:p>
        </c:rich>
      </c:tx>
      <c:layout>
        <c:manualLayout>
          <c:xMode val="edge"/>
          <c:yMode val="edge"/>
          <c:x val="0.25337752739392683"/>
          <c:y val="2.964764554417077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Deviation</c:v>
                </c:pt>
              </c:strCache>
            </c:strRef>
          </c:tx>
          <c:spPr>
            <a:solidFill>
              <a:schemeClr val="bg2">
                <a:lumMod val="90000"/>
              </a:schemeClr>
            </a:solidFill>
            <a:ln>
              <a:noFill/>
            </a:ln>
            <a:effectLst/>
          </c:spPr>
          <c:invertIfNegative val="0"/>
          <c:cat>
            <c:strRef>
              <c:f>Sheet1!$A$2:$A$13</c:f>
              <c:strCache>
                <c:ptCount val="12"/>
                <c:pt idx="0">
                  <c:v>BARNSTABLE</c:v>
                </c:pt>
                <c:pt idx="1">
                  <c:v>BERKSHIRE</c:v>
                </c:pt>
                <c:pt idx="2">
                  <c:v>MIDDLESEX</c:v>
                </c:pt>
                <c:pt idx="3">
                  <c:v>FRANKLIN</c:v>
                </c:pt>
                <c:pt idx="4">
                  <c:v>NORFOLK</c:v>
                </c:pt>
                <c:pt idx="5">
                  <c:v>SUFFOLK</c:v>
                </c:pt>
                <c:pt idx="6">
                  <c:v>HAMPSHIRE</c:v>
                </c:pt>
                <c:pt idx="7">
                  <c:v>HAMPDEN</c:v>
                </c:pt>
                <c:pt idx="8">
                  <c:v>PLYMOUTH</c:v>
                </c:pt>
                <c:pt idx="9">
                  <c:v>WORCESTER</c:v>
                </c:pt>
                <c:pt idx="10">
                  <c:v>ESSEX</c:v>
                </c:pt>
                <c:pt idx="11">
                  <c:v>BRISTOL</c:v>
                </c:pt>
              </c:strCache>
            </c:strRef>
          </c:cat>
          <c:val>
            <c:numRef>
              <c:f>Sheet1!$B$2:$B$13</c:f>
              <c:numCache>
                <c:formatCode>0.0%</c:formatCode>
                <c:ptCount val="12"/>
                <c:pt idx="0">
                  <c:v>4.4812449159650708E-3</c:v>
                </c:pt>
                <c:pt idx="1">
                  <c:v>7.9665949671058861E-2</c:v>
                </c:pt>
                <c:pt idx="2">
                  <c:v>9.8343716931665964E-2</c:v>
                </c:pt>
                <c:pt idx="3">
                  <c:v>6.6488323337448266E-2</c:v>
                </c:pt>
                <c:pt idx="4">
                  <c:v>-4.9631662677281113E-2</c:v>
                </c:pt>
                <c:pt idx="5">
                  <c:v>0.18026452047420388</c:v>
                </c:pt>
                <c:pt idx="6">
                  <c:v>-0.13246758210811393</c:v>
                </c:pt>
                <c:pt idx="7">
                  <c:v>5.2588035913786899E-2</c:v>
                </c:pt>
                <c:pt idx="8">
                  <c:v>-0.10104457064688258</c:v>
                </c:pt>
                <c:pt idx="9">
                  <c:v>4.291653397509828E-2</c:v>
                </c:pt>
                <c:pt idx="10">
                  <c:v>-0.19354494238277403</c:v>
                </c:pt>
                <c:pt idx="11">
                  <c:v>-5.1636955698323717E-2</c:v>
                </c:pt>
              </c:numCache>
            </c:numRef>
          </c:val>
          <c:extLst>
            <c:ext xmlns:c16="http://schemas.microsoft.com/office/drawing/2014/chart" uri="{C3380CC4-5D6E-409C-BE32-E72D297353CC}">
              <c16:uniqueId val="{00000000-1EE7-4A1D-9973-4E98A2220C9A}"/>
            </c:ext>
          </c:extLst>
        </c:ser>
        <c:dLbls>
          <c:showLegendKey val="0"/>
          <c:showVal val="0"/>
          <c:showCatName val="0"/>
          <c:showSerName val="0"/>
          <c:showPercent val="0"/>
          <c:showBubbleSize val="0"/>
        </c:dLbls>
        <c:gapWidth val="219"/>
        <c:overlap val="-27"/>
        <c:axId val="1709486143"/>
        <c:axId val="1709485727"/>
      </c:barChart>
      <c:catAx>
        <c:axId val="1709486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9485727"/>
        <c:crosses val="autoZero"/>
        <c:auto val="1"/>
        <c:lblAlgn val="ctr"/>
        <c:lblOffset val="20"/>
        <c:noMultiLvlLbl val="0"/>
      </c:catAx>
      <c:valAx>
        <c:axId val="170948572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94861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Salary</a:t>
            </a:r>
            <a:r>
              <a:rPr lang="en-US" baseline="0" dirty="0"/>
              <a:t> Normalized Care and Custody Spending </a:t>
            </a:r>
          </a:p>
          <a:p>
            <a:pPr>
              <a:defRPr/>
            </a:pPr>
            <a:r>
              <a:rPr lang="en-US" baseline="0" dirty="0"/>
              <a:t>per ADSP</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Care and Custody Spending per ADSP Normalized by Salary Factor</c:v>
                </c:pt>
              </c:strCache>
            </c:strRef>
          </c:tx>
          <c:spPr>
            <a:solidFill>
              <a:schemeClr val="accent1"/>
            </a:solidFill>
            <a:ln>
              <a:noFill/>
            </a:ln>
            <a:effectLst/>
          </c:spPr>
          <c:invertIfNegative val="0"/>
          <c:cat>
            <c:strRef>
              <c:f>Sheet1!$A$2:$A$13</c:f>
              <c:strCache>
                <c:ptCount val="12"/>
                <c:pt idx="0">
                  <c:v>BARNSTABLE</c:v>
                </c:pt>
                <c:pt idx="1">
                  <c:v>BERKSHIRE</c:v>
                </c:pt>
                <c:pt idx="2">
                  <c:v>MIDDLESEX</c:v>
                </c:pt>
                <c:pt idx="3">
                  <c:v>FRANKLIN</c:v>
                </c:pt>
                <c:pt idx="4">
                  <c:v>NORFOLK</c:v>
                </c:pt>
                <c:pt idx="5">
                  <c:v>SUFFOLK</c:v>
                </c:pt>
                <c:pt idx="6">
                  <c:v>HAMPSHIRE</c:v>
                </c:pt>
                <c:pt idx="7">
                  <c:v>HAMPDEN</c:v>
                </c:pt>
                <c:pt idx="8">
                  <c:v>PLYMOUTH</c:v>
                </c:pt>
                <c:pt idx="9">
                  <c:v>WORCESTER</c:v>
                </c:pt>
                <c:pt idx="10">
                  <c:v>ESSEX</c:v>
                </c:pt>
                <c:pt idx="11">
                  <c:v>BRISTOL</c:v>
                </c:pt>
              </c:strCache>
            </c:strRef>
          </c:cat>
          <c:val>
            <c:numRef>
              <c:f>Sheet1!$B$2:$B$13</c:f>
              <c:numCache>
                <c:formatCode>"$"#,##0</c:formatCode>
                <c:ptCount val="12"/>
                <c:pt idx="0">
                  <c:v>72675.525011102989</c:v>
                </c:pt>
                <c:pt idx="1">
                  <c:v>81595.07393167846</c:v>
                </c:pt>
                <c:pt idx="2">
                  <c:v>53832.48133951331</c:v>
                </c:pt>
                <c:pt idx="3">
                  <c:v>82961.21647140538</c:v>
                </c:pt>
                <c:pt idx="4">
                  <c:v>62517.063498097297</c:v>
                </c:pt>
                <c:pt idx="5">
                  <c:v>61444.359339159499</c:v>
                </c:pt>
                <c:pt idx="6">
                  <c:v>74261.15475166995</c:v>
                </c:pt>
                <c:pt idx="7">
                  <c:v>53117.669478156095</c:v>
                </c:pt>
                <c:pt idx="8">
                  <c:v>53746.7190106505</c:v>
                </c:pt>
                <c:pt idx="9">
                  <c:v>69379.5294028231</c:v>
                </c:pt>
                <c:pt idx="10">
                  <c:v>46568.151309597437</c:v>
                </c:pt>
                <c:pt idx="11">
                  <c:v>51870.891997004568</c:v>
                </c:pt>
              </c:numCache>
            </c:numRef>
          </c:val>
          <c:extLst>
            <c:ext xmlns:c16="http://schemas.microsoft.com/office/drawing/2014/chart" uri="{C3380CC4-5D6E-409C-BE32-E72D297353CC}">
              <c16:uniqueId val="{00000000-074A-410B-A14F-F4E1B441D017}"/>
            </c:ext>
          </c:extLst>
        </c:ser>
        <c:dLbls>
          <c:showLegendKey val="0"/>
          <c:showVal val="0"/>
          <c:showCatName val="0"/>
          <c:showSerName val="0"/>
          <c:showPercent val="0"/>
          <c:showBubbleSize val="0"/>
        </c:dLbls>
        <c:gapWidth val="219"/>
        <c:overlap val="-27"/>
        <c:axId val="113619216"/>
        <c:axId val="113620048"/>
      </c:barChart>
      <c:catAx>
        <c:axId val="11361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620048"/>
        <c:crosses val="autoZero"/>
        <c:auto val="1"/>
        <c:lblAlgn val="ctr"/>
        <c:lblOffset val="100"/>
        <c:noMultiLvlLbl val="0"/>
      </c:catAx>
      <c:valAx>
        <c:axId val="11362004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619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0.12282</cdr:x>
      <cdr:y>0.36263</cdr:y>
    </cdr:from>
    <cdr:to>
      <cdr:x>0.94462</cdr:x>
      <cdr:y>0.36263</cdr:y>
    </cdr:to>
    <cdr:cxnSp macro="">
      <cdr:nvCxnSpPr>
        <cdr:cNvPr id="2" name="Straight Connector 1">
          <a:extLst xmlns:a="http://schemas.openxmlformats.org/drawingml/2006/main">
            <a:ext uri="{FF2B5EF4-FFF2-40B4-BE49-F238E27FC236}">
              <a16:creationId xmlns:a16="http://schemas.microsoft.com/office/drawing/2014/main" id="{10C2C8E7-0B64-4F6D-99A0-19291808D59E}"/>
            </a:ext>
          </a:extLst>
        </cdr:cNvPr>
        <cdr:cNvCxnSpPr/>
      </cdr:nvCxnSpPr>
      <cdr:spPr>
        <a:xfrm xmlns:a="http://schemas.openxmlformats.org/drawingml/2006/main">
          <a:off x="836672" y="1766640"/>
          <a:ext cx="5598078" cy="0"/>
        </a:xfrm>
        <a:prstGeom xmlns:a="http://schemas.openxmlformats.org/drawingml/2006/main" prst="line">
          <a:avLst/>
        </a:prstGeom>
        <a:ln xmlns:a="http://schemas.openxmlformats.org/drawingml/2006/main" w="12700">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0.92907</cdr:x>
      <cdr:y>0.32852</cdr:y>
    </cdr:from>
    <cdr:to>
      <cdr:x>0.98281</cdr:x>
      <cdr:y>0.38439</cdr:y>
    </cdr:to>
    <cdr:sp macro="" textlink="">
      <cdr:nvSpPr>
        <cdr:cNvPr id="4" name="TextBox 3">
          <a:extLst xmlns:a="http://schemas.openxmlformats.org/drawingml/2006/main">
            <a:ext uri="{FF2B5EF4-FFF2-40B4-BE49-F238E27FC236}">
              <a16:creationId xmlns:a16="http://schemas.microsoft.com/office/drawing/2014/main" id="{00B6E05B-1441-41C7-9B91-4FA4F2395725}"/>
            </a:ext>
          </a:extLst>
        </cdr:cNvPr>
        <cdr:cNvSpPr txBox="1"/>
      </cdr:nvSpPr>
      <cdr:spPr>
        <a:xfrm xmlns:a="http://schemas.openxmlformats.org/drawingml/2006/main">
          <a:off x="6328829" y="1600491"/>
          <a:ext cx="366078" cy="2721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DOC</a:t>
          </a:r>
        </a:p>
      </cdr:txBody>
    </cdr:sp>
  </cdr:relSizeAnchor>
</c:userShapes>
</file>

<file path=ppt/drawings/drawing2.xml><?xml version="1.0" encoding="utf-8"?>
<c:userShapes xmlns:c="http://schemas.openxmlformats.org/drawingml/2006/chart">
  <cdr:relSizeAnchor xmlns:cdr="http://schemas.openxmlformats.org/drawingml/2006/chartDrawing">
    <cdr:from>
      <cdr:x>0.06982</cdr:x>
      <cdr:y>0.49978</cdr:y>
    </cdr:from>
    <cdr:to>
      <cdr:x>0.96018</cdr:x>
      <cdr:y>0.49978</cdr:y>
    </cdr:to>
    <cdr:cxnSp macro="">
      <cdr:nvCxnSpPr>
        <cdr:cNvPr id="2" name="Straight Connector 1">
          <a:extLst xmlns:a="http://schemas.openxmlformats.org/drawingml/2006/main">
            <a:ext uri="{FF2B5EF4-FFF2-40B4-BE49-F238E27FC236}">
              <a16:creationId xmlns:a16="http://schemas.microsoft.com/office/drawing/2014/main" id="{C4D8792D-FA99-4AE4-BFA3-308333A0ADA8}"/>
            </a:ext>
          </a:extLst>
        </cdr:cNvPr>
        <cdr:cNvCxnSpPr/>
      </cdr:nvCxnSpPr>
      <cdr:spPr>
        <a:xfrm xmlns:a="http://schemas.openxmlformats.org/drawingml/2006/main">
          <a:off x="538464" y="2708123"/>
          <a:ext cx="6866963" cy="0"/>
        </a:xfrm>
        <a:prstGeom xmlns:a="http://schemas.openxmlformats.org/drawingml/2006/main" prst="line">
          <a:avLst/>
        </a:prstGeom>
        <a:ln xmlns:a="http://schemas.openxmlformats.org/drawingml/2006/main" w="12700">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0.01894</cdr:x>
      <cdr:y>0.47536</cdr:y>
    </cdr:from>
    <cdr:to>
      <cdr:x>0.09134</cdr:x>
      <cdr:y>0.52464</cdr:y>
    </cdr:to>
    <cdr:sp macro="" textlink="">
      <cdr:nvSpPr>
        <cdr:cNvPr id="4" name="TextBox 3">
          <a:extLst xmlns:a="http://schemas.openxmlformats.org/drawingml/2006/main">
            <a:ext uri="{FF2B5EF4-FFF2-40B4-BE49-F238E27FC236}">
              <a16:creationId xmlns:a16="http://schemas.microsoft.com/office/drawing/2014/main" id="{CFCB2315-BDAC-43A9-8568-339551AC100F}"/>
            </a:ext>
          </a:extLst>
        </cdr:cNvPr>
        <cdr:cNvSpPr txBox="1"/>
      </cdr:nvSpPr>
      <cdr:spPr>
        <a:xfrm xmlns:a="http://schemas.openxmlformats.org/drawingml/2006/main">
          <a:off x="146068" y="2575837"/>
          <a:ext cx="558413" cy="2669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DOC</a:t>
          </a:r>
        </a:p>
      </cdr:txBody>
    </cdr:sp>
  </cdr:relSizeAnchor>
</c:userShapes>
</file>

<file path=ppt/drawings/drawing3.xml><?xml version="1.0" encoding="utf-8"?>
<c:userShapes xmlns:c="http://schemas.openxmlformats.org/drawingml/2006/chart">
  <cdr:relSizeAnchor xmlns:cdr="http://schemas.openxmlformats.org/drawingml/2006/chartDrawing">
    <cdr:from>
      <cdr:x>0.14369</cdr:x>
      <cdr:y>0.14768</cdr:y>
    </cdr:from>
    <cdr:to>
      <cdr:x>0.94355</cdr:x>
      <cdr:y>0.14768</cdr:y>
    </cdr:to>
    <cdr:cxnSp macro="">
      <cdr:nvCxnSpPr>
        <cdr:cNvPr id="3" name="Straight Connector 2">
          <a:extLst xmlns:a="http://schemas.openxmlformats.org/drawingml/2006/main">
            <a:ext uri="{FF2B5EF4-FFF2-40B4-BE49-F238E27FC236}">
              <a16:creationId xmlns:a16="http://schemas.microsoft.com/office/drawing/2014/main" id="{55F613CC-BEE3-44CD-8435-F73705C59539}"/>
            </a:ext>
          </a:extLst>
        </cdr:cNvPr>
        <cdr:cNvCxnSpPr/>
      </cdr:nvCxnSpPr>
      <cdr:spPr>
        <a:xfrm xmlns:a="http://schemas.openxmlformats.org/drawingml/2006/main">
          <a:off x="974330" y="822366"/>
          <a:ext cx="5423578" cy="0"/>
        </a:xfrm>
        <a:prstGeom xmlns:a="http://schemas.openxmlformats.org/drawingml/2006/main" prst="line">
          <a:avLst/>
        </a:prstGeom>
        <a:ln xmlns:a="http://schemas.openxmlformats.org/drawingml/2006/main" w="12700">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0.08501</cdr:x>
      <cdr:y>0.11885</cdr:y>
    </cdr:from>
    <cdr:to>
      <cdr:x>0.16016</cdr:x>
      <cdr:y>0.15833</cdr:y>
    </cdr:to>
    <cdr:sp macro="" textlink="">
      <cdr:nvSpPr>
        <cdr:cNvPr id="8" name="TextBox 7">
          <a:extLst xmlns:a="http://schemas.openxmlformats.org/drawingml/2006/main">
            <a:ext uri="{FF2B5EF4-FFF2-40B4-BE49-F238E27FC236}">
              <a16:creationId xmlns:a16="http://schemas.microsoft.com/office/drawing/2014/main" id="{B957AE88-8F62-410A-913C-8872DBAB82E8}"/>
            </a:ext>
          </a:extLst>
        </cdr:cNvPr>
        <cdr:cNvSpPr txBox="1"/>
      </cdr:nvSpPr>
      <cdr:spPr>
        <a:xfrm xmlns:a="http://schemas.openxmlformats.org/drawingml/2006/main">
          <a:off x="576461" y="661823"/>
          <a:ext cx="509551" cy="2198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DOC:</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213830-096A-44DC-9C01-F7D18F63E613}" type="datetimeFigureOut">
              <a:rPr lang="en-US" smtClean="0"/>
              <a:t>1/31/2022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D320AC-D66F-48E4-8A53-108D83D78ADF}" type="slidenum">
              <a:rPr lang="en-US" smtClean="0"/>
              <a:t>‹#›</a:t>
            </a:fld>
            <a:endParaRPr lang="en-US"/>
          </a:p>
        </p:txBody>
      </p:sp>
    </p:spTree>
    <p:extLst>
      <p:ext uri="{BB962C8B-B14F-4D97-AF65-F5344CB8AC3E}">
        <p14:creationId xmlns:p14="http://schemas.microsoft.com/office/powerpoint/2010/main" val="3636490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A5442-1442-4B37-B9C7-3381D6A913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EA7B10-0A10-45C6-9E6A-E4AEAC4F8C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B03795-A135-4108-9B7E-2DAC3C4433EF}"/>
              </a:ext>
            </a:extLst>
          </p:cNvPr>
          <p:cNvSpPr>
            <a:spLocks noGrp="1"/>
          </p:cNvSpPr>
          <p:nvPr>
            <p:ph type="dt" sz="half" idx="10"/>
          </p:nvPr>
        </p:nvSpPr>
        <p:spPr/>
        <p:txBody>
          <a:bodyPr/>
          <a:lstStyle/>
          <a:p>
            <a:fld id="{527ED730-8EB9-4514-81F0-F5FCFCA38217}" type="datetime1">
              <a:rPr lang="en-US" smtClean="0"/>
              <a:t>1/31/2022</a:t>
            </a:fld>
            <a:endParaRPr lang="en-US"/>
          </a:p>
        </p:txBody>
      </p:sp>
      <p:sp>
        <p:nvSpPr>
          <p:cNvPr id="5" name="Footer Placeholder 4">
            <a:extLst>
              <a:ext uri="{FF2B5EF4-FFF2-40B4-BE49-F238E27FC236}">
                <a16:creationId xmlns:a16="http://schemas.microsoft.com/office/drawing/2014/main" id="{B3127144-A6DD-44CA-971F-2823E8AB848C}"/>
              </a:ext>
            </a:extLst>
          </p:cNvPr>
          <p:cNvSpPr>
            <a:spLocks noGrp="1"/>
          </p:cNvSpPr>
          <p:nvPr>
            <p:ph type="ftr" sz="quarter" idx="11"/>
          </p:nvPr>
        </p:nvSpPr>
        <p:spPr/>
        <p:txBody>
          <a:bodyPr/>
          <a:lstStyle/>
          <a:p>
            <a:r>
              <a:rPr lang="en-US"/>
              <a:t>1.27.22 THIRD DRAFT</a:t>
            </a:r>
          </a:p>
        </p:txBody>
      </p:sp>
      <p:sp>
        <p:nvSpPr>
          <p:cNvPr id="6" name="Slide Number Placeholder 5">
            <a:extLst>
              <a:ext uri="{FF2B5EF4-FFF2-40B4-BE49-F238E27FC236}">
                <a16:creationId xmlns:a16="http://schemas.microsoft.com/office/drawing/2014/main" id="{5700FA61-8DAC-43FB-9881-635A4D73096F}"/>
              </a:ext>
            </a:extLst>
          </p:cNvPr>
          <p:cNvSpPr>
            <a:spLocks noGrp="1"/>
          </p:cNvSpPr>
          <p:nvPr>
            <p:ph type="sldNum" sz="quarter" idx="12"/>
          </p:nvPr>
        </p:nvSpPr>
        <p:spPr/>
        <p:txBody>
          <a:bodyPr/>
          <a:lstStyle/>
          <a:p>
            <a:fld id="{747EA2E8-CABC-4ABF-8E15-79A759127DC1}" type="slidenum">
              <a:rPr lang="en-US" smtClean="0"/>
              <a:t>‹#›</a:t>
            </a:fld>
            <a:endParaRPr lang="en-US"/>
          </a:p>
        </p:txBody>
      </p:sp>
    </p:spTree>
    <p:extLst>
      <p:ext uri="{BB962C8B-B14F-4D97-AF65-F5344CB8AC3E}">
        <p14:creationId xmlns:p14="http://schemas.microsoft.com/office/powerpoint/2010/main" val="2345724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54E18-D733-4ADA-87E4-D3DEB63090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65F3DF-26DA-445A-8196-B220A40BEB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00C430-8B4B-4DE7-9B76-82245BFD7AB1}"/>
              </a:ext>
            </a:extLst>
          </p:cNvPr>
          <p:cNvSpPr>
            <a:spLocks noGrp="1"/>
          </p:cNvSpPr>
          <p:nvPr>
            <p:ph type="dt" sz="half" idx="10"/>
          </p:nvPr>
        </p:nvSpPr>
        <p:spPr/>
        <p:txBody>
          <a:bodyPr/>
          <a:lstStyle/>
          <a:p>
            <a:fld id="{C2E533A8-0E80-4A8A-9FD5-F7E9BE29C95A}" type="datetime1">
              <a:rPr lang="en-US" smtClean="0"/>
              <a:t>1/31/2022</a:t>
            </a:fld>
            <a:endParaRPr lang="en-US"/>
          </a:p>
        </p:txBody>
      </p:sp>
      <p:sp>
        <p:nvSpPr>
          <p:cNvPr id="5" name="Footer Placeholder 4">
            <a:extLst>
              <a:ext uri="{FF2B5EF4-FFF2-40B4-BE49-F238E27FC236}">
                <a16:creationId xmlns:a16="http://schemas.microsoft.com/office/drawing/2014/main" id="{9D75A01A-1255-4586-A9DC-C52E194E4AC9}"/>
              </a:ext>
            </a:extLst>
          </p:cNvPr>
          <p:cNvSpPr>
            <a:spLocks noGrp="1"/>
          </p:cNvSpPr>
          <p:nvPr>
            <p:ph type="ftr" sz="quarter" idx="11"/>
          </p:nvPr>
        </p:nvSpPr>
        <p:spPr/>
        <p:txBody>
          <a:bodyPr/>
          <a:lstStyle/>
          <a:p>
            <a:r>
              <a:rPr lang="en-US"/>
              <a:t>1.27.22 THIRD DRAFT</a:t>
            </a:r>
          </a:p>
        </p:txBody>
      </p:sp>
      <p:sp>
        <p:nvSpPr>
          <p:cNvPr id="6" name="Slide Number Placeholder 5">
            <a:extLst>
              <a:ext uri="{FF2B5EF4-FFF2-40B4-BE49-F238E27FC236}">
                <a16:creationId xmlns:a16="http://schemas.microsoft.com/office/drawing/2014/main" id="{2F5398DD-AA94-4FE8-87BB-76B7F8617A40}"/>
              </a:ext>
            </a:extLst>
          </p:cNvPr>
          <p:cNvSpPr>
            <a:spLocks noGrp="1"/>
          </p:cNvSpPr>
          <p:nvPr>
            <p:ph type="sldNum" sz="quarter" idx="12"/>
          </p:nvPr>
        </p:nvSpPr>
        <p:spPr/>
        <p:txBody>
          <a:bodyPr/>
          <a:lstStyle/>
          <a:p>
            <a:fld id="{747EA2E8-CABC-4ABF-8E15-79A759127DC1}" type="slidenum">
              <a:rPr lang="en-US" smtClean="0"/>
              <a:t>‹#›</a:t>
            </a:fld>
            <a:endParaRPr lang="en-US"/>
          </a:p>
        </p:txBody>
      </p:sp>
    </p:spTree>
    <p:extLst>
      <p:ext uri="{BB962C8B-B14F-4D97-AF65-F5344CB8AC3E}">
        <p14:creationId xmlns:p14="http://schemas.microsoft.com/office/powerpoint/2010/main" val="3387202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677C6F-F86B-4E10-A75D-26C73C6EAE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98D445-275F-4D08-97BC-F09EA4F4D1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1180D-4BD3-413F-B25B-A9D6CBEC89A7}"/>
              </a:ext>
            </a:extLst>
          </p:cNvPr>
          <p:cNvSpPr>
            <a:spLocks noGrp="1"/>
          </p:cNvSpPr>
          <p:nvPr>
            <p:ph type="dt" sz="half" idx="10"/>
          </p:nvPr>
        </p:nvSpPr>
        <p:spPr/>
        <p:txBody>
          <a:bodyPr/>
          <a:lstStyle/>
          <a:p>
            <a:fld id="{54C1B806-D257-4B6A-AD15-705900B1538A}" type="datetime1">
              <a:rPr lang="en-US" smtClean="0"/>
              <a:t>1/31/2022</a:t>
            </a:fld>
            <a:endParaRPr lang="en-US"/>
          </a:p>
        </p:txBody>
      </p:sp>
      <p:sp>
        <p:nvSpPr>
          <p:cNvPr id="5" name="Footer Placeholder 4">
            <a:extLst>
              <a:ext uri="{FF2B5EF4-FFF2-40B4-BE49-F238E27FC236}">
                <a16:creationId xmlns:a16="http://schemas.microsoft.com/office/drawing/2014/main" id="{F7658070-B425-4127-95B5-1B882B59F3AA}"/>
              </a:ext>
            </a:extLst>
          </p:cNvPr>
          <p:cNvSpPr>
            <a:spLocks noGrp="1"/>
          </p:cNvSpPr>
          <p:nvPr>
            <p:ph type="ftr" sz="quarter" idx="11"/>
          </p:nvPr>
        </p:nvSpPr>
        <p:spPr/>
        <p:txBody>
          <a:bodyPr/>
          <a:lstStyle/>
          <a:p>
            <a:r>
              <a:rPr lang="en-US"/>
              <a:t>1.27.22 THIRD DRAFT</a:t>
            </a:r>
          </a:p>
        </p:txBody>
      </p:sp>
      <p:sp>
        <p:nvSpPr>
          <p:cNvPr id="6" name="Slide Number Placeholder 5">
            <a:extLst>
              <a:ext uri="{FF2B5EF4-FFF2-40B4-BE49-F238E27FC236}">
                <a16:creationId xmlns:a16="http://schemas.microsoft.com/office/drawing/2014/main" id="{F28D2696-0444-4868-A7AF-7255028EBBD4}"/>
              </a:ext>
            </a:extLst>
          </p:cNvPr>
          <p:cNvSpPr>
            <a:spLocks noGrp="1"/>
          </p:cNvSpPr>
          <p:nvPr>
            <p:ph type="sldNum" sz="quarter" idx="12"/>
          </p:nvPr>
        </p:nvSpPr>
        <p:spPr/>
        <p:txBody>
          <a:bodyPr/>
          <a:lstStyle/>
          <a:p>
            <a:fld id="{747EA2E8-CABC-4ABF-8E15-79A759127DC1}" type="slidenum">
              <a:rPr lang="en-US" smtClean="0"/>
              <a:t>‹#›</a:t>
            </a:fld>
            <a:endParaRPr lang="en-US"/>
          </a:p>
        </p:txBody>
      </p:sp>
    </p:spTree>
    <p:extLst>
      <p:ext uri="{BB962C8B-B14F-4D97-AF65-F5344CB8AC3E}">
        <p14:creationId xmlns:p14="http://schemas.microsoft.com/office/powerpoint/2010/main" val="3288853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23615-75CC-4F35-9E5C-50FF568F60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B42859-3440-4C1F-A9B6-4B54499E66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6C93FA-C948-480B-B329-98113823FFEC}"/>
              </a:ext>
            </a:extLst>
          </p:cNvPr>
          <p:cNvSpPr>
            <a:spLocks noGrp="1"/>
          </p:cNvSpPr>
          <p:nvPr>
            <p:ph type="dt" sz="half" idx="10"/>
          </p:nvPr>
        </p:nvSpPr>
        <p:spPr/>
        <p:txBody>
          <a:bodyPr/>
          <a:lstStyle/>
          <a:p>
            <a:fld id="{66B3F329-82BC-45EB-970B-6BA83203E2E3}" type="datetime1">
              <a:rPr lang="en-US" smtClean="0"/>
              <a:t>1/31/2022</a:t>
            </a:fld>
            <a:endParaRPr lang="en-US"/>
          </a:p>
        </p:txBody>
      </p:sp>
      <p:sp>
        <p:nvSpPr>
          <p:cNvPr id="5" name="Footer Placeholder 4">
            <a:extLst>
              <a:ext uri="{FF2B5EF4-FFF2-40B4-BE49-F238E27FC236}">
                <a16:creationId xmlns:a16="http://schemas.microsoft.com/office/drawing/2014/main" id="{E969F9E0-4E02-4D6E-B797-025C5B4CC042}"/>
              </a:ext>
            </a:extLst>
          </p:cNvPr>
          <p:cNvSpPr>
            <a:spLocks noGrp="1"/>
          </p:cNvSpPr>
          <p:nvPr>
            <p:ph type="ftr" sz="quarter" idx="11"/>
          </p:nvPr>
        </p:nvSpPr>
        <p:spPr/>
        <p:txBody>
          <a:bodyPr/>
          <a:lstStyle/>
          <a:p>
            <a:r>
              <a:rPr lang="en-US"/>
              <a:t>1.27.22 THIRD DRAFT</a:t>
            </a:r>
          </a:p>
        </p:txBody>
      </p:sp>
      <p:sp>
        <p:nvSpPr>
          <p:cNvPr id="6" name="Slide Number Placeholder 5">
            <a:extLst>
              <a:ext uri="{FF2B5EF4-FFF2-40B4-BE49-F238E27FC236}">
                <a16:creationId xmlns:a16="http://schemas.microsoft.com/office/drawing/2014/main" id="{43BE2CDF-BBDB-4F9D-80D4-D68273B8CAD1}"/>
              </a:ext>
            </a:extLst>
          </p:cNvPr>
          <p:cNvSpPr>
            <a:spLocks noGrp="1"/>
          </p:cNvSpPr>
          <p:nvPr>
            <p:ph type="sldNum" sz="quarter" idx="12"/>
          </p:nvPr>
        </p:nvSpPr>
        <p:spPr/>
        <p:txBody>
          <a:bodyPr/>
          <a:lstStyle/>
          <a:p>
            <a:fld id="{FB73AA28-415F-48A7-BF75-270ABD588B75}" type="slidenum">
              <a:rPr lang="en-US" smtClean="0"/>
              <a:t>‹#›</a:t>
            </a:fld>
            <a:endParaRPr lang="en-US"/>
          </a:p>
        </p:txBody>
      </p:sp>
    </p:spTree>
    <p:extLst>
      <p:ext uri="{BB962C8B-B14F-4D97-AF65-F5344CB8AC3E}">
        <p14:creationId xmlns:p14="http://schemas.microsoft.com/office/powerpoint/2010/main" val="3016059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EB7C6-3FC0-43C7-97CB-98DDFC12CD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2FDD52-EA40-4B6A-84CF-153AF2E3A7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795B43-14B7-4D90-8858-AD010699E323}"/>
              </a:ext>
            </a:extLst>
          </p:cNvPr>
          <p:cNvSpPr>
            <a:spLocks noGrp="1"/>
          </p:cNvSpPr>
          <p:nvPr>
            <p:ph type="dt" sz="half" idx="10"/>
          </p:nvPr>
        </p:nvSpPr>
        <p:spPr/>
        <p:txBody>
          <a:bodyPr/>
          <a:lstStyle/>
          <a:p>
            <a:fld id="{36951420-CA26-42D2-87FA-30ABF16691E5}" type="datetime1">
              <a:rPr lang="en-US" smtClean="0"/>
              <a:t>1/31/2022</a:t>
            </a:fld>
            <a:endParaRPr lang="en-US"/>
          </a:p>
        </p:txBody>
      </p:sp>
      <p:sp>
        <p:nvSpPr>
          <p:cNvPr id="5" name="Footer Placeholder 4">
            <a:extLst>
              <a:ext uri="{FF2B5EF4-FFF2-40B4-BE49-F238E27FC236}">
                <a16:creationId xmlns:a16="http://schemas.microsoft.com/office/drawing/2014/main" id="{22F2AB48-2A87-4EE7-9FAC-25183FF2F5F2}"/>
              </a:ext>
            </a:extLst>
          </p:cNvPr>
          <p:cNvSpPr>
            <a:spLocks noGrp="1"/>
          </p:cNvSpPr>
          <p:nvPr>
            <p:ph type="ftr" sz="quarter" idx="11"/>
          </p:nvPr>
        </p:nvSpPr>
        <p:spPr/>
        <p:txBody>
          <a:bodyPr/>
          <a:lstStyle/>
          <a:p>
            <a:r>
              <a:rPr lang="en-US"/>
              <a:t>1.27.22 THIRD DRAFT</a:t>
            </a:r>
          </a:p>
        </p:txBody>
      </p:sp>
      <p:sp>
        <p:nvSpPr>
          <p:cNvPr id="6" name="Slide Number Placeholder 5">
            <a:extLst>
              <a:ext uri="{FF2B5EF4-FFF2-40B4-BE49-F238E27FC236}">
                <a16:creationId xmlns:a16="http://schemas.microsoft.com/office/drawing/2014/main" id="{4433F144-E10A-4514-BF1B-76F0296832DD}"/>
              </a:ext>
            </a:extLst>
          </p:cNvPr>
          <p:cNvSpPr>
            <a:spLocks noGrp="1"/>
          </p:cNvSpPr>
          <p:nvPr>
            <p:ph type="sldNum" sz="quarter" idx="12"/>
          </p:nvPr>
        </p:nvSpPr>
        <p:spPr/>
        <p:txBody>
          <a:bodyPr/>
          <a:lstStyle/>
          <a:p>
            <a:fld id="{FB73AA28-415F-48A7-BF75-270ABD588B75}" type="slidenum">
              <a:rPr lang="en-US" smtClean="0"/>
              <a:t>‹#›</a:t>
            </a:fld>
            <a:endParaRPr lang="en-US"/>
          </a:p>
        </p:txBody>
      </p:sp>
    </p:spTree>
    <p:extLst>
      <p:ext uri="{BB962C8B-B14F-4D97-AF65-F5344CB8AC3E}">
        <p14:creationId xmlns:p14="http://schemas.microsoft.com/office/powerpoint/2010/main" val="1739422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6643E-EDE9-4BA1-B716-54501FA54A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A2E4D3-0B85-427F-B56F-41B075372E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C18589-1950-4FA8-9539-5AFA5429CD47}"/>
              </a:ext>
            </a:extLst>
          </p:cNvPr>
          <p:cNvSpPr>
            <a:spLocks noGrp="1"/>
          </p:cNvSpPr>
          <p:nvPr>
            <p:ph type="dt" sz="half" idx="10"/>
          </p:nvPr>
        </p:nvSpPr>
        <p:spPr/>
        <p:txBody>
          <a:bodyPr/>
          <a:lstStyle/>
          <a:p>
            <a:fld id="{BED351BE-3632-459B-962C-DF7786E5BAE8}" type="datetime1">
              <a:rPr lang="en-US" smtClean="0"/>
              <a:t>1/31/2022</a:t>
            </a:fld>
            <a:endParaRPr lang="en-US"/>
          </a:p>
        </p:txBody>
      </p:sp>
      <p:sp>
        <p:nvSpPr>
          <p:cNvPr id="5" name="Footer Placeholder 4">
            <a:extLst>
              <a:ext uri="{FF2B5EF4-FFF2-40B4-BE49-F238E27FC236}">
                <a16:creationId xmlns:a16="http://schemas.microsoft.com/office/drawing/2014/main" id="{3A65510A-296F-43D7-960B-EA5A5250C1EF}"/>
              </a:ext>
            </a:extLst>
          </p:cNvPr>
          <p:cNvSpPr>
            <a:spLocks noGrp="1"/>
          </p:cNvSpPr>
          <p:nvPr>
            <p:ph type="ftr" sz="quarter" idx="11"/>
          </p:nvPr>
        </p:nvSpPr>
        <p:spPr/>
        <p:txBody>
          <a:bodyPr/>
          <a:lstStyle/>
          <a:p>
            <a:r>
              <a:rPr lang="en-US"/>
              <a:t>1.27.22 THIRD DRAFT</a:t>
            </a:r>
          </a:p>
        </p:txBody>
      </p:sp>
      <p:sp>
        <p:nvSpPr>
          <p:cNvPr id="6" name="Slide Number Placeholder 5">
            <a:extLst>
              <a:ext uri="{FF2B5EF4-FFF2-40B4-BE49-F238E27FC236}">
                <a16:creationId xmlns:a16="http://schemas.microsoft.com/office/drawing/2014/main" id="{9B21C52D-0607-430B-ABEE-F9DE92409AB8}"/>
              </a:ext>
            </a:extLst>
          </p:cNvPr>
          <p:cNvSpPr>
            <a:spLocks noGrp="1"/>
          </p:cNvSpPr>
          <p:nvPr>
            <p:ph type="sldNum" sz="quarter" idx="12"/>
          </p:nvPr>
        </p:nvSpPr>
        <p:spPr/>
        <p:txBody>
          <a:bodyPr/>
          <a:lstStyle/>
          <a:p>
            <a:fld id="{FB73AA28-415F-48A7-BF75-270ABD588B75}" type="slidenum">
              <a:rPr lang="en-US" smtClean="0"/>
              <a:t>‹#›</a:t>
            </a:fld>
            <a:endParaRPr lang="en-US"/>
          </a:p>
        </p:txBody>
      </p:sp>
    </p:spTree>
    <p:extLst>
      <p:ext uri="{BB962C8B-B14F-4D97-AF65-F5344CB8AC3E}">
        <p14:creationId xmlns:p14="http://schemas.microsoft.com/office/powerpoint/2010/main" val="1409054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B4A0-3632-46A0-8E56-2505DB77EA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1CABD8-E9D3-4029-A2E8-6CDFE5B5DD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CA5B5C-C3B0-45B7-9E22-BD4F30121E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5D6E43-386B-44D3-A482-37F9357E2D79}"/>
              </a:ext>
            </a:extLst>
          </p:cNvPr>
          <p:cNvSpPr>
            <a:spLocks noGrp="1"/>
          </p:cNvSpPr>
          <p:nvPr>
            <p:ph type="dt" sz="half" idx="10"/>
          </p:nvPr>
        </p:nvSpPr>
        <p:spPr/>
        <p:txBody>
          <a:bodyPr/>
          <a:lstStyle/>
          <a:p>
            <a:fld id="{AD4F3E20-3B83-46C5-8DBB-983EFDB7389E}" type="datetime1">
              <a:rPr lang="en-US" smtClean="0"/>
              <a:t>1/31/2022</a:t>
            </a:fld>
            <a:endParaRPr lang="en-US"/>
          </a:p>
        </p:txBody>
      </p:sp>
      <p:sp>
        <p:nvSpPr>
          <p:cNvPr id="6" name="Footer Placeholder 5">
            <a:extLst>
              <a:ext uri="{FF2B5EF4-FFF2-40B4-BE49-F238E27FC236}">
                <a16:creationId xmlns:a16="http://schemas.microsoft.com/office/drawing/2014/main" id="{305C0CDD-9FB9-48EF-AD51-1957F905E1D8}"/>
              </a:ext>
            </a:extLst>
          </p:cNvPr>
          <p:cNvSpPr>
            <a:spLocks noGrp="1"/>
          </p:cNvSpPr>
          <p:nvPr>
            <p:ph type="ftr" sz="quarter" idx="11"/>
          </p:nvPr>
        </p:nvSpPr>
        <p:spPr/>
        <p:txBody>
          <a:bodyPr/>
          <a:lstStyle/>
          <a:p>
            <a:r>
              <a:rPr lang="en-US"/>
              <a:t>1.27.22 THIRD DRAFT</a:t>
            </a:r>
          </a:p>
        </p:txBody>
      </p:sp>
      <p:sp>
        <p:nvSpPr>
          <p:cNvPr id="7" name="Slide Number Placeholder 6">
            <a:extLst>
              <a:ext uri="{FF2B5EF4-FFF2-40B4-BE49-F238E27FC236}">
                <a16:creationId xmlns:a16="http://schemas.microsoft.com/office/drawing/2014/main" id="{78DE7103-FC96-4966-AFE4-DF0E3D1BDD2A}"/>
              </a:ext>
            </a:extLst>
          </p:cNvPr>
          <p:cNvSpPr>
            <a:spLocks noGrp="1"/>
          </p:cNvSpPr>
          <p:nvPr>
            <p:ph type="sldNum" sz="quarter" idx="12"/>
          </p:nvPr>
        </p:nvSpPr>
        <p:spPr/>
        <p:txBody>
          <a:bodyPr/>
          <a:lstStyle/>
          <a:p>
            <a:fld id="{FB73AA28-415F-48A7-BF75-270ABD588B75}" type="slidenum">
              <a:rPr lang="en-US" smtClean="0"/>
              <a:t>‹#›</a:t>
            </a:fld>
            <a:endParaRPr lang="en-US"/>
          </a:p>
        </p:txBody>
      </p:sp>
    </p:spTree>
    <p:extLst>
      <p:ext uri="{BB962C8B-B14F-4D97-AF65-F5344CB8AC3E}">
        <p14:creationId xmlns:p14="http://schemas.microsoft.com/office/powerpoint/2010/main" val="791317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C2C3E-B096-4759-99DF-51716E4001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EE783C-F085-4B8E-8550-12050B9AF6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4AEE60-EFB2-4821-A247-B03C3145F6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0EB1DD-E800-4A09-8D67-E5A9F74DD7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592DCF-4FD4-4985-948A-6E8101C426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8AFEB7-10B0-4ABA-AF3B-1D6DDDCC7E26}"/>
              </a:ext>
            </a:extLst>
          </p:cNvPr>
          <p:cNvSpPr>
            <a:spLocks noGrp="1"/>
          </p:cNvSpPr>
          <p:nvPr>
            <p:ph type="dt" sz="half" idx="10"/>
          </p:nvPr>
        </p:nvSpPr>
        <p:spPr/>
        <p:txBody>
          <a:bodyPr/>
          <a:lstStyle/>
          <a:p>
            <a:fld id="{04887066-E610-434E-A923-BAC1800BC310}" type="datetime1">
              <a:rPr lang="en-US" smtClean="0"/>
              <a:t>1/31/2022</a:t>
            </a:fld>
            <a:endParaRPr lang="en-US"/>
          </a:p>
        </p:txBody>
      </p:sp>
      <p:sp>
        <p:nvSpPr>
          <p:cNvPr id="8" name="Footer Placeholder 7">
            <a:extLst>
              <a:ext uri="{FF2B5EF4-FFF2-40B4-BE49-F238E27FC236}">
                <a16:creationId xmlns:a16="http://schemas.microsoft.com/office/drawing/2014/main" id="{2450A8AC-4CEE-4B44-A49C-752E83DDFDCC}"/>
              </a:ext>
            </a:extLst>
          </p:cNvPr>
          <p:cNvSpPr>
            <a:spLocks noGrp="1"/>
          </p:cNvSpPr>
          <p:nvPr>
            <p:ph type="ftr" sz="quarter" idx="11"/>
          </p:nvPr>
        </p:nvSpPr>
        <p:spPr/>
        <p:txBody>
          <a:bodyPr/>
          <a:lstStyle/>
          <a:p>
            <a:r>
              <a:rPr lang="en-US"/>
              <a:t>1.27.22 THIRD DRAFT</a:t>
            </a:r>
          </a:p>
        </p:txBody>
      </p:sp>
      <p:sp>
        <p:nvSpPr>
          <p:cNvPr id="9" name="Slide Number Placeholder 8">
            <a:extLst>
              <a:ext uri="{FF2B5EF4-FFF2-40B4-BE49-F238E27FC236}">
                <a16:creationId xmlns:a16="http://schemas.microsoft.com/office/drawing/2014/main" id="{EF4ADDCB-1F7C-4916-8F2A-78691EFC85B3}"/>
              </a:ext>
            </a:extLst>
          </p:cNvPr>
          <p:cNvSpPr>
            <a:spLocks noGrp="1"/>
          </p:cNvSpPr>
          <p:nvPr>
            <p:ph type="sldNum" sz="quarter" idx="12"/>
          </p:nvPr>
        </p:nvSpPr>
        <p:spPr/>
        <p:txBody>
          <a:bodyPr/>
          <a:lstStyle/>
          <a:p>
            <a:fld id="{FB73AA28-415F-48A7-BF75-270ABD588B75}" type="slidenum">
              <a:rPr lang="en-US" smtClean="0"/>
              <a:t>‹#›</a:t>
            </a:fld>
            <a:endParaRPr lang="en-US"/>
          </a:p>
        </p:txBody>
      </p:sp>
    </p:spTree>
    <p:extLst>
      <p:ext uri="{BB962C8B-B14F-4D97-AF65-F5344CB8AC3E}">
        <p14:creationId xmlns:p14="http://schemas.microsoft.com/office/powerpoint/2010/main" val="3691645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8F06-2657-4665-8C19-262EA0C1C0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E9267B-8037-45DA-86F2-5509C9151007}"/>
              </a:ext>
            </a:extLst>
          </p:cNvPr>
          <p:cNvSpPr>
            <a:spLocks noGrp="1"/>
          </p:cNvSpPr>
          <p:nvPr>
            <p:ph type="dt" sz="half" idx="10"/>
          </p:nvPr>
        </p:nvSpPr>
        <p:spPr/>
        <p:txBody>
          <a:bodyPr/>
          <a:lstStyle/>
          <a:p>
            <a:fld id="{A76ABC60-C44C-4467-BB85-79DAE2C42C39}" type="datetime1">
              <a:rPr lang="en-US" smtClean="0"/>
              <a:t>1/31/2022</a:t>
            </a:fld>
            <a:endParaRPr lang="en-US"/>
          </a:p>
        </p:txBody>
      </p:sp>
      <p:sp>
        <p:nvSpPr>
          <p:cNvPr id="4" name="Footer Placeholder 3">
            <a:extLst>
              <a:ext uri="{FF2B5EF4-FFF2-40B4-BE49-F238E27FC236}">
                <a16:creationId xmlns:a16="http://schemas.microsoft.com/office/drawing/2014/main" id="{A05B25D6-B18A-4F9A-8C24-E53EAE41F033}"/>
              </a:ext>
            </a:extLst>
          </p:cNvPr>
          <p:cNvSpPr>
            <a:spLocks noGrp="1"/>
          </p:cNvSpPr>
          <p:nvPr>
            <p:ph type="ftr" sz="quarter" idx="11"/>
          </p:nvPr>
        </p:nvSpPr>
        <p:spPr/>
        <p:txBody>
          <a:bodyPr/>
          <a:lstStyle/>
          <a:p>
            <a:r>
              <a:rPr lang="en-US"/>
              <a:t>1.27.22 THIRD DRAFT</a:t>
            </a:r>
          </a:p>
        </p:txBody>
      </p:sp>
      <p:sp>
        <p:nvSpPr>
          <p:cNvPr id="5" name="Slide Number Placeholder 4">
            <a:extLst>
              <a:ext uri="{FF2B5EF4-FFF2-40B4-BE49-F238E27FC236}">
                <a16:creationId xmlns:a16="http://schemas.microsoft.com/office/drawing/2014/main" id="{50F60AB8-5FB6-4C2C-86F5-D56A4F13D973}"/>
              </a:ext>
            </a:extLst>
          </p:cNvPr>
          <p:cNvSpPr>
            <a:spLocks noGrp="1"/>
          </p:cNvSpPr>
          <p:nvPr>
            <p:ph type="sldNum" sz="quarter" idx="12"/>
          </p:nvPr>
        </p:nvSpPr>
        <p:spPr/>
        <p:txBody>
          <a:bodyPr/>
          <a:lstStyle/>
          <a:p>
            <a:fld id="{FB73AA28-415F-48A7-BF75-270ABD588B75}" type="slidenum">
              <a:rPr lang="en-US" smtClean="0"/>
              <a:t>‹#›</a:t>
            </a:fld>
            <a:endParaRPr lang="en-US"/>
          </a:p>
        </p:txBody>
      </p:sp>
    </p:spTree>
    <p:extLst>
      <p:ext uri="{BB962C8B-B14F-4D97-AF65-F5344CB8AC3E}">
        <p14:creationId xmlns:p14="http://schemas.microsoft.com/office/powerpoint/2010/main" val="1232009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B5885F-7F7A-4061-B5AE-0AC53ADD5975}"/>
              </a:ext>
            </a:extLst>
          </p:cNvPr>
          <p:cNvSpPr>
            <a:spLocks noGrp="1"/>
          </p:cNvSpPr>
          <p:nvPr>
            <p:ph type="dt" sz="half" idx="10"/>
          </p:nvPr>
        </p:nvSpPr>
        <p:spPr/>
        <p:txBody>
          <a:bodyPr/>
          <a:lstStyle/>
          <a:p>
            <a:fld id="{11273BCF-A1C0-4A98-8723-DEAEBEE1FAC6}" type="datetime1">
              <a:rPr lang="en-US" smtClean="0"/>
              <a:t>1/31/2022</a:t>
            </a:fld>
            <a:endParaRPr lang="en-US"/>
          </a:p>
        </p:txBody>
      </p:sp>
      <p:sp>
        <p:nvSpPr>
          <p:cNvPr id="3" name="Footer Placeholder 2">
            <a:extLst>
              <a:ext uri="{FF2B5EF4-FFF2-40B4-BE49-F238E27FC236}">
                <a16:creationId xmlns:a16="http://schemas.microsoft.com/office/drawing/2014/main" id="{ECC8A4B4-8726-4213-AA3B-A7EC6C014D5A}"/>
              </a:ext>
            </a:extLst>
          </p:cNvPr>
          <p:cNvSpPr>
            <a:spLocks noGrp="1"/>
          </p:cNvSpPr>
          <p:nvPr>
            <p:ph type="ftr" sz="quarter" idx="11"/>
          </p:nvPr>
        </p:nvSpPr>
        <p:spPr/>
        <p:txBody>
          <a:bodyPr/>
          <a:lstStyle/>
          <a:p>
            <a:r>
              <a:rPr lang="en-US"/>
              <a:t>1.27.22 THIRD DRAFT</a:t>
            </a:r>
          </a:p>
        </p:txBody>
      </p:sp>
      <p:sp>
        <p:nvSpPr>
          <p:cNvPr id="4" name="Slide Number Placeholder 3">
            <a:extLst>
              <a:ext uri="{FF2B5EF4-FFF2-40B4-BE49-F238E27FC236}">
                <a16:creationId xmlns:a16="http://schemas.microsoft.com/office/drawing/2014/main" id="{E8766CB4-0241-48B4-A9A0-E45D3D02AFA4}"/>
              </a:ext>
            </a:extLst>
          </p:cNvPr>
          <p:cNvSpPr>
            <a:spLocks noGrp="1"/>
          </p:cNvSpPr>
          <p:nvPr>
            <p:ph type="sldNum" sz="quarter" idx="12"/>
          </p:nvPr>
        </p:nvSpPr>
        <p:spPr/>
        <p:txBody>
          <a:bodyPr/>
          <a:lstStyle/>
          <a:p>
            <a:fld id="{FB73AA28-415F-48A7-BF75-270ABD588B75}" type="slidenum">
              <a:rPr lang="en-US" smtClean="0"/>
              <a:t>‹#›</a:t>
            </a:fld>
            <a:endParaRPr lang="en-US"/>
          </a:p>
        </p:txBody>
      </p:sp>
    </p:spTree>
    <p:extLst>
      <p:ext uri="{BB962C8B-B14F-4D97-AF65-F5344CB8AC3E}">
        <p14:creationId xmlns:p14="http://schemas.microsoft.com/office/powerpoint/2010/main" val="304006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90700-C285-4A81-984F-DCA133CE71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DC2DC8-C7B5-41C0-9A02-429038090B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60280A-5DF0-4387-A021-578A3F6D6D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2088A6-8992-4D80-AAE5-EF284B90226B}"/>
              </a:ext>
            </a:extLst>
          </p:cNvPr>
          <p:cNvSpPr>
            <a:spLocks noGrp="1"/>
          </p:cNvSpPr>
          <p:nvPr>
            <p:ph type="dt" sz="half" idx="10"/>
          </p:nvPr>
        </p:nvSpPr>
        <p:spPr/>
        <p:txBody>
          <a:bodyPr/>
          <a:lstStyle/>
          <a:p>
            <a:fld id="{3863B67D-EB2B-400D-9DDE-0778219748AC}" type="datetime1">
              <a:rPr lang="en-US" smtClean="0"/>
              <a:t>1/31/2022</a:t>
            </a:fld>
            <a:endParaRPr lang="en-US"/>
          </a:p>
        </p:txBody>
      </p:sp>
      <p:sp>
        <p:nvSpPr>
          <p:cNvPr id="6" name="Footer Placeholder 5">
            <a:extLst>
              <a:ext uri="{FF2B5EF4-FFF2-40B4-BE49-F238E27FC236}">
                <a16:creationId xmlns:a16="http://schemas.microsoft.com/office/drawing/2014/main" id="{3C576AED-7252-4BAE-8923-169BE7ABB26B}"/>
              </a:ext>
            </a:extLst>
          </p:cNvPr>
          <p:cNvSpPr>
            <a:spLocks noGrp="1"/>
          </p:cNvSpPr>
          <p:nvPr>
            <p:ph type="ftr" sz="quarter" idx="11"/>
          </p:nvPr>
        </p:nvSpPr>
        <p:spPr/>
        <p:txBody>
          <a:bodyPr/>
          <a:lstStyle/>
          <a:p>
            <a:r>
              <a:rPr lang="en-US"/>
              <a:t>1.27.22 THIRD DRAFT</a:t>
            </a:r>
          </a:p>
        </p:txBody>
      </p:sp>
      <p:sp>
        <p:nvSpPr>
          <p:cNvPr id="7" name="Slide Number Placeholder 6">
            <a:extLst>
              <a:ext uri="{FF2B5EF4-FFF2-40B4-BE49-F238E27FC236}">
                <a16:creationId xmlns:a16="http://schemas.microsoft.com/office/drawing/2014/main" id="{2C29A897-CC9A-4812-921F-8469F317FCBD}"/>
              </a:ext>
            </a:extLst>
          </p:cNvPr>
          <p:cNvSpPr>
            <a:spLocks noGrp="1"/>
          </p:cNvSpPr>
          <p:nvPr>
            <p:ph type="sldNum" sz="quarter" idx="12"/>
          </p:nvPr>
        </p:nvSpPr>
        <p:spPr/>
        <p:txBody>
          <a:bodyPr/>
          <a:lstStyle/>
          <a:p>
            <a:fld id="{FB73AA28-415F-48A7-BF75-270ABD588B75}" type="slidenum">
              <a:rPr lang="en-US" smtClean="0"/>
              <a:t>‹#›</a:t>
            </a:fld>
            <a:endParaRPr lang="en-US"/>
          </a:p>
        </p:txBody>
      </p:sp>
    </p:spTree>
    <p:extLst>
      <p:ext uri="{BB962C8B-B14F-4D97-AF65-F5344CB8AC3E}">
        <p14:creationId xmlns:p14="http://schemas.microsoft.com/office/powerpoint/2010/main" val="910794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B3F4C-CCE9-41F6-AF67-FCFDA14B10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5DB624-3E47-41B0-A62F-34C7E933E1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C372D-0C6B-448E-BF5E-597F2CC8CB3F}"/>
              </a:ext>
            </a:extLst>
          </p:cNvPr>
          <p:cNvSpPr>
            <a:spLocks noGrp="1"/>
          </p:cNvSpPr>
          <p:nvPr>
            <p:ph type="dt" sz="half" idx="10"/>
          </p:nvPr>
        </p:nvSpPr>
        <p:spPr/>
        <p:txBody>
          <a:bodyPr/>
          <a:lstStyle/>
          <a:p>
            <a:fld id="{E002BE29-62A6-47BB-AA6E-45B610163657}" type="datetime1">
              <a:rPr lang="en-US" smtClean="0"/>
              <a:t>1/31/2022</a:t>
            </a:fld>
            <a:endParaRPr lang="en-US"/>
          </a:p>
        </p:txBody>
      </p:sp>
      <p:sp>
        <p:nvSpPr>
          <p:cNvPr id="5" name="Footer Placeholder 4">
            <a:extLst>
              <a:ext uri="{FF2B5EF4-FFF2-40B4-BE49-F238E27FC236}">
                <a16:creationId xmlns:a16="http://schemas.microsoft.com/office/drawing/2014/main" id="{23FD5A42-A987-4B17-BFD6-EF9A76AE3234}"/>
              </a:ext>
            </a:extLst>
          </p:cNvPr>
          <p:cNvSpPr>
            <a:spLocks noGrp="1"/>
          </p:cNvSpPr>
          <p:nvPr>
            <p:ph type="ftr" sz="quarter" idx="11"/>
          </p:nvPr>
        </p:nvSpPr>
        <p:spPr/>
        <p:txBody>
          <a:bodyPr/>
          <a:lstStyle/>
          <a:p>
            <a:r>
              <a:rPr lang="en-US"/>
              <a:t>1.27.22 THIRD DRAFT</a:t>
            </a:r>
          </a:p>
        </p:txBody>
      </p:sp>
      <p:sp>
        <p:nvSpPr>
          <p:cNvPr id="6" name="Slide Number Placeholder 5">
            <a:extLst>
              <a:ext uri="{FF2B5EF4-FFF2-40B4-BE49-F238E27FC236}">
                <a16:creationId xmlns:a16="http://schemas.microsoft.com/office/drawing/2014/main" id="{2AB04CB5-48BB-4806-942F-F8DD78B41A91}"/>
              </a:ext>
            </a:extLst>
          </p:cNvPr>
          <p:cNvSpPr>
            <a:spLocks noGrp="1"/>
          </p:cNvSpPr>
          <p:nvPr>
            <p:ph type="sldNum" sz="quarter" idx="12"/>
          </p:nvPr>
        </p:nvSpPr>
        <p:spPr/>
        <p:txBody>
          <a:bodyPr/>
          <a:lstStyle/>
          <a:p>
            <a:fld id="{747EA2E8-CABC-4ABF-8E15-79A759127DC1}" type="slidenum">
              <a:rPr lang="en-US" smtClean="0"/>
              <a:t>‹#›</a:t>
            </a:fld>
            <a:endParaRPr lang="en-US"/>
          </a:p>
        </p:txBody>
      </p:sp>
    </p:spTree>
    <p:extLst>
      <p:ext uri="{BB962C8B-B14F-4D97-AF65-F5344CB8AC3E}">
        <p14:creationId xmlns:p14="http://schemas.microsoft.com/office/powerpoint/2010/main" val="1054064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B9C8F-49A5-49DD-A153-0E197C6BE7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2CF2B9-0AE3-4832-AFE2-7494503A94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E69C19-EA33-443B-92B4-9187E25945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86DB92-1A77-4087-A1E6-8CE99E538539}"/>
              </a:ext>
            </a:extLst>
          </p:cNvPr>
          <p:cNvSpPr>
            <a:spLocks noGrp="1"/>
          </p:cNvSpPr>
          <p:nvPr>
            <p:ph type="dt" sz="half" idx="10"/>
          </p:nvPr>
        </p:nvSpPr>
        <p:spPr/>
        <p:txBody>
          <a:bodyPr/>
          <a:lstStyle/>
          <a:p>
            <a:fld id="{816B1B4E-0801-4D43-86C8-D7EF133F229F}" type="datetime1">
              <a:rPr lang="en-US" smtClean="0"/>
              <a:t>1/31/2022</a:t>
            </a:fld>
            <a:endParaRPr lang="en-US"/>
          </a:p>
        </p:txBody>
      </p:sp>
      <p:sp>
        <p:nvSpPr>
          <p:cNvPr id="6" name="Footer Placeholder 5">
            <a:extLst>
              <a:ext uri="{FF2B5EF4-FFF2-40B4-BE49-F238E27FC236}">
                <a16:creationId xmlns:a16="http://schemas.microsoft.com/office/drawing/2014/main" id="{93801EE9-AC7E-4A20-ACB1-CE5A142598F2}"/>
              </a:ext>
            </a:extLst>
          </p:cNvPr>
          <p:cNvSpPr>
            <a:spLocks noGrp="1"/>
          </p:cNvSpPr>
          <p:nvPr>
            <p:ph type="ftr" sz="quarter" idx="11"/>
          </p:nvPr>
        </p:nvSpPr>
        <p:spPr/>
        <p:txBody>
          <a:bodyPr/>
          <a:lstStyle/>
          <a:p>
            <a:r>
              <a:rPr lang="en-US"/>
              <a:t>1.27.22 THIRD DRAFT</a:t>
            </a:r>
          </a:p>
        </p:txBody>
      </p:sp>
      <p:sp>
        <p:nvSpPr>
          <p:cNvPr id="7" name="Slide Number Placeholder 6">
            <a:extLst>
              <a:ext uri="{FF2B5EF4-FFF2-40B4-BE49-F238E27FC236}">
                <a16:creationId xmlns:a16="http://schemas.microsoft.com/office/drawing/2014/main" id="{7CF84157-03E5-4432-85E6-E8097219561B}"/>
              </a:ext>
            </a:extLst>
          </p:cNvPr>
          <p:cNvSpPr>
            <a:spLocks noGrp="1"/>
          </p:cNvSpPr>
          <p:nvPr>
            <p:ph type="sldNum" sz="quarter" idx="12"/>
          </p:nvPr>
        </p:nvSpPr>
        <p:spPr/>
        <p:txBody>
          <a:bodyPr/>
          <a:lstStyle/>
          <a:p>
            <a:fld id="{FB73AA28-415F-48A7-BF75-270ABD588B75}" type="slidenum">
              <a:rPr lang="en-US" smtClean="0"/>
              <a:t>‹#›</a:t>
            </a:fld>
            <a:endParaRPr lang="en-US"/>
          </a:p>
        </p:txBody>
      </p:sp>
    </p:spTree>
    <p:extLst>
      <p:ext uri="{BB962C8B-B14F-4D97-AF65-F5344CB8AC3E}">
        <p14:creationId xmlns:p14="http://schemas.microsoft.com/office/powerpoint/2010/main" val="4050940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03015-4493-4204-9D4C-5245D69556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E024F7-9210-4EF6-AAD7-C32C63B2CE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7D136F-2B66-4D1F-BAB8-931B312F03FE}"/>
              </a:ext>
            </a:extLst>
          </p:cNvPr>
          <p:cNvSpPr>
            <a:spLocks noGrp="1"/>
          </p:cNvSpPr>
          <p:nvPr>
            <p:ph type="dt" sz="half" idx="10"/>
          </p:nvPr>
        </p:nvSpPr>
        <p:spPr/>
        <p:txBody>
          <a:bodyPr/>
          <a:lstStyle/>
          <a:p>
            <a:fld id="{EE8259C2-26C0-4938-9960-293B1ADFC877}" type="datetime1">
              <a:rPr lang="en-US" smtClean="0"/>
              <a:t>1/31/2022</a:t>
            </a:fld>
            <a:endParaRPr lang="en-US"/>
          </a:p>
        </p:txBody>
      </p:sp>
      <p:sp>
        <p:nvSpPr>
          <p:cNvPr id="5" name="Footer Placeholder 4">
            <a:extLst>
              <a:ext uri="{FF2B5EF4-FFF2-40B4-BE49-F238E27FC236}">
                <a16:creationId xmlns:a16="http://schemas.microsoft.com/office/drawing/2014/main" id="{E1A880C3-57FC-4419-BC69-4A4670655827}"/>
              </a:ext>
            </a:extLst>
          </p:cNvPr>
          <p:cNvSpPr>
            <a:spLocks noGrp="1"/>
          </p:cNvSpPr>
          <p:nvPr>
            <p:ph type="ftr" sz="quarter" idx="11"/>
          </p:nvPr>
        </p:nvSpPr>
        <p:spPr/>
        <p:txBody>
          <a:bodyPr/>
          <a:lstStyle/>
          <a:p>
            <a:r>
              <a:rPr lang="en-US"/>
              <a:t>1.27.22 THIRD DRAFT</a:t>
            </a:r>
          </a:p>
        </p:txBody>
      </p:sp>
      <p:sp>
        <p:nvSpPr>
          <p:cNvPr id="6" name="Slide Number Placeholder 5">
            <a:extLst>
              <a:ext uri="{FF2B5EF4-FFF2-40B4-BE49-F238E27FC236}">
                <a16:creationId xmlns:a16="http://schemas.microsoft.com/office/drawing/2014/main" id="{57A7F2F5-6DAC-45A6-98A7-059F5D74F2A6}"/>
              </a:ext>
            </a:extLst>
          </p:cNvPr>
          <p:cNvSpPr>
            <a:spLocks noGrp="1"/>
          </p:cNvSpPr>
          <p:nvPr>
            <p:ph type="sldNum" sz="quarter" idx="12"/>
          </p:nvPr>
        </p:nvSpPr>
        <p:spPr/>
        <p:txBody>
          <a:bodyPr/>
          <a:lstStyle/>
          <a:p>
            <a:fld id="{FB73AA28-415F-48A7-BF75-270ABD588B75}" type="slidenum">
              <a:rPr lang="en-US" smtClean="0"/>
              <a:t>‹#›</a:t>
            </a:fld>
            <a:endParaRPr lang="en-US"/>
          </a:p>
        </p:txBody>
      </p:sp>
    </p:spTree>
    <p:extLst>
      <p:ext uri="{BB962C8B-B14F-4D97-AF65-F5344CB8AC3E}">
        <p14:creationId xmlns:p14="http://schemas.microsoft.com/office/powerpoint/2010/main" val="2558484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9BBEE9-F6F6-496C-B0E6-796C9A73A1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D4F847-4D2A-4AC7-8687-AD4B4DADBC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51E21A-CD79-4A86-A1F2-E41279B8DD2D}"/>
              </a:ext>
            </a:extLst>
          </p:cNvPr>
          <p:cNvSpPr>
            <a:spLocks noGrp="1"/>
          </p:cNvSpPr>
          <p:nvPr>
            <p:ph type="dt" sz="half" idx="10"/>
          </p:nvPr>
        </p:nvSpPr>
        <p:spPr/>
        <p:txBody>
          <a:bodyPr/>
          <a:lstStyle/>
          <a:p>
            <a:fld id="{9EF067A3-6C37-4000-A5C9-B4902D39A1CD}" type="datetime1">
              <a:rPr lang="en-US" smtClean="0"/>
              <a:t>1/31/2022</a:t>
            </a:fld>
            <a:endParaRPr lang="en-US"/>
          </a:p>
        </p:txBody>
      </p:sp>
      <p:sp>
        <p:nvSpPr>
          <p:cNvPr id="5" name="Footer Placeholder 4">
            <a:extLst>
              <a:ext uri="{FF2B5EF4-FFF2-40B4-BE49-F238E27FC236}">
                <a16:creationId xmlns:a16="http://schemas.microsoft.com/office/drawing/2014/main" id="{FA176B7D-DF1F-41E5-B41C-D8007C9D140D}"/>
              </a:ext>
            </a:extLst>
          </p:cNvPr>
          <p:cNvSpPr>
            <a:spLocks noGrp="1"/>
          </p:cNvSpPr>
          <p:nvPr>
            <p:ph type="ftr" sz="quarter" idx="11"/>
          </p:nvPr>
        </p:nvSpPr>
        <p:spPr/>
        <p:txBody>
          <a:bodyPr/>
          <a:lstStyle/>
          <a:p>
            <a:r>
              <a:rPr lang="en-US"/>
              <a:t>1.27.22 THIRD DRAFT</a:t>
            </a:r>
          </a:p>
        </p:txBody>
      </p:sp>
      <p:sp>
        <p:nvSpPr>
          <p:cNvPr id="6" name="Slide Number Placeholder 5">
            <a:extLst>
              <a:ext uri="{FF2B5EF4-FFF2-40B4-BE49-F238E27FC236}">
                <a16:creationId xmlns:a16="http://schemas.microsoft.com/office/drawing/2014/main" id="{B1F1C4C3-43A9-45F0-82AD-30162A1F7F8B}"/>
              </a:ext>
            </a:extLst>
          </p:cNvPr>
          <p:cNvSpPr>
            <a:spLocks noGrp="1"/>
          </p:cNvSpPr>
          <p:nvPr>
            <p:ph type="sldNum" sz="quarter" idx="12"/>
          </p:nvPr>
        </p:nvSpPr>
        <p:spPr/>
        <p:txBody>
          <a:bodyPr/>
          <a:lstStyle/>
          <a:p>
            <a:fld id="{FB73AA28-415F-48A7-BF75-270ABD588B75}" type="slidenum">
              <a:rPr lang="en-US" smtClean="0"/>
              <a:t>‹#›</a:t>
            </a:fld>
            <a:endParaRPr lang="en-US"/>
          </a:p>
        </p:txBody>
      </p:sp>
    </p:spTree>
    <p:extLst>
      <p:ext uri="{BB962C8B-B14F-4D97-AF65-F5344CB8AC3E}">
        <p14:creationId xmlns:p14="http://schemas.microsoft.com/office/powerpoint/2010/main" val="2746858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23615-75CC-4F35-9E5C-50FF568F60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B42859-3440-4C1F-A9B6-4B54499E66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6C93FA-C948-480B-B329-98113823FFEC}"/>
              </a:ext>
            </a:extLst>
          </p:cNvPr>
          <p:cNvSpPr>
            <a:spLocks noGrp="1"/>
          </p:cNvSpPr>
          <p:nvPr>
            <p:ph type="dt" sz="half" idx="10"/>
          </p:nvPr>
        </p:nvSpPr>
        <p:spPr/>
        <p:txBody>
          <a:bodyPr/>
          <a:lstStyle/>
          <a:p>
            <a:fld id="{EC624B30-88ED-4D3A-B736-10A24C5C3C14}" type="datetime1">
              <a:rPr lang="en-US" smtClean="0"/>
              <a:t>1/31/2022</a:t>
            </a:fld>
            <a:endParaRPr lang="en-US"/>
          </a:p>
        </p:txBody>
      </p:sp>
      <p:sp>
        <p:nvSpPr>
          <p:cNvPr id="5" name="Footer Placeholder 4">
            <a:extLst>
              <a:ext uri="{FF2B5EF4-FFF2-40B4-BE49-F238E27FC236}">
                <a16:creationId xmlns:a16="http://schemas.microsoft.com/office/drawing/2014/main" id="{E969F9E0-4E02-4D6E-B797-025C5B4CC042}"/>
              </a:ext>
            </a:extLst>
          </p:cNvPr>
          <p:cNvSpPr>
            <a:spLocks noGrp="1"/>
          </p:cNvSpPr>
          <p:nvPr>
            <p:ph type="ftr" sz="quarter" idx="11"/>
          </p:nvPr>
        </p:nvSpPr>
        <p:spPr/>
        <p:txBody>
          <a:bodyPr/>
          <a:lstStyle/>
          <a:p>
            <a:r>
              <a:rPr lang="en-US"/>
              <a:t>1.27.22 THIRD DRAFT</a:t>
            </a:r>
          </a:p>
        </p:txBody>
      </p:sp>
      <p:sp>
        <p:nvSpPr>
          <p:cNvPr id="6" name="Slide Number Placeholder 5">
            <a:extLst>
              <a:ext uri="{FF2B5EF4-FFF2-40B4-BE49-F238E27FC236}">
                <a16:creationId xmlns:a16="http://schemas.microsoft.com/office/drawing/2014/main" id="{43BE2CDF-BBDB-4F9D-80D4-D68273B8CAD1}"/>
              </a:ext>
            </a:extLst>
          </p:cNvPr>
          <p:cNvSpPr>
            <a:spLocks noGrp="1"/>
          </p:cNvSpPr>
          <p:nvPr>
            <p:ph type="sldNum" sz="quarter" idx="12"/>
          </p:nvPr>
        </p:nvSpPr>
        <p:spPr/>
        <p:txBody>
          <a:bodyPr/>
          <a:lstStyle/>
          <a:p>
            <a:fld id="{FB73AA28-415F-48A7-BF75-270ABD588B75}" type="slidenum">
              <a:rPr lang="en-US" smtClean="0"/>
              <a:t>‹#›</a:t>
            </a:fld>
            <a:endParaRPr lang="en-US"/>
          </a:p>
        </p:txBody>
      </p:sp>
    </p:spTree>
    <p:extLst>
      <p:ext uri="{BB962C8B-B14F-4D97-AF65-F5344CB8AC3E}">
        <p14:creationId xmlns:p14="http://schemas.microsoft.com/office/powerpoint/2010/main" val="4083330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EB7C6-3FC0-43C7-97CB-98DDFC12CD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2FDD52-EA40-4B6A-84CF-153AF2E3A7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795B43-14B7-4D90-8858-AD010699E323}"/>
              </a:ext>
            </a:extLst>
          </p:cNvPr>
          <p:cNvSpPr>
            <a:spLocks noGrp="1"/>
          </p:cNvSpPr>
          <p:nvPr>
            <p:ph type="dt" sz="half" idx="10"/>
          </p:nvPr>
        </p:nvSpPr>
        <p:spPr/>
        <p:txBody>
          <a:bodyPr/>
          <a:lstStyle/>
          <a:p>
            <a:fld id="{4C31BBAF-89A4-4BD2-94FD-6C665659BEEC}" type="datetime1">
              <a:rPr lang="en-US" smtClean="0"/>
              <a:t>1/31/2022</a:t>
            </a:fld>
            <a:endParaRPr lang="en-US"/>
          </a:p>
        </p:txBody>
      </p:sp>
      <p:sp>
        <p:nvSpPr>
          <p:cNvPr id="5" name="Footer Placeholder 4">
            <a:extLst>
              <a:ext uri="{FF2B5EF4-FFF2-40B4-BE49-F238E27FC236}">
                <a16:creationId xmlns:a16="http://schemas.microsoft.com/office/drawing/2014/main" id="{22F2AB48-2A87-4EE7-9FAC-25183FF2F5F2}"/>
              </a:ext>
            </a:extLst>
          </p:cNvPr>
          <p:cNvSpPr>
            <a:spLocks noGrp="1"/>
          </p:cNvSpPr>
          <p:nvPr>
            <p:ph type="ftr" sz="quarter" idx="11"/>
          </p:nvPr>
        </p:nvSpPr>
        <p:spPr/>
        <p:txBody>
          <a:bodyPr/>
          <a:lstStyle/>
          <a:p>
            <a:r>
              <a:rPr lang="en-US"/>
              <a:t>1.27.22 THIRD DRAFT</a:t>
            </a:r>
          </a:p>
        </p:txBody>
      </p:sp>
      <p:sp>
        <p:nvSpPr>
          <p:cNvPr id="6" name="Slide Number Placeholder 5">
            <a:extLst>
              <a:ext uri="{FF2B5EF4-FFF2-40B4-BE49-F238E27FC236}">
                <a16:creationId xmlns:a16="http://schemas.microsoft.com/office/drawing/2014/main" id="{4433F144-E10A-4514-BF1B-76F0296832DD}"/>
              </a:ext>
            </a:extLst>
          </p:cNvPr>
          <p:cNvSpPr>
            <a:spLocks noGrp="1"/>
          </p:cNvSpPr>
          <p:nvPr>
            <p:ph type="sldNum" sz="quarter" idx="12"/>
          </p:nvPr>
        </p:nvSpPr>
        <p:spPr/>
        <p:txBody>
          <a:bodyPr/>
          <a:lstStyle/>
          <a:p>
            <a:fld id="{FB73AA28-415F-48A7-BF75-270ABD588B75}" type="slidenum">
              <a:rPr lang="en-US" smtClean="0"/>
              <a:t>‹#›</a:t>
            </a:fld>
            <a:endParaRPr lang="en-US"/>
          </a:p>
        </p:txBody>
      </p:sp>
    </p:spTree>
    <p:extLst>
      <p:ext uri="{BB962C8B-B14F-4D97-AF65-F5344CB8AC3E}">
        <p14:creationId xmlns:p14="http://schemas.microsoft.com/office/powerpoint/2010/main" val="1562204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6643E-EDE9-4BA1-B716-54501FA54A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A2E4D3-0B85-427F-B56F-41B075372E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C18589-1950-4FA8-9539-5AFA5429CD47}"/>
              </a:ext>
            </a:extLst>
          </p:cNvPr>
          <p:cNvSpPr>
            <a:spLocks noGrp="1"/>
          </p:cNvSpPr>
          <p:nvPr>
            <p:ph type="dt" sz="half" idx="10"/>
          </p:nvPr>
        </p:nvSpPr>
        <p:spPr/>
        <p:txBody>
          <a:bodyPr/>
          <a:lstStyle/>
          <a:p>
            <a:fld id="{01E5CBF1-7BC6-48A0-956E-0481BCA28A3C}" type="datetime1">
              <a:rPr lang="en-US" smtClean="0"/>
              <a:t>1/31/2022</a:t>
            </a:fld>
            <a:endParaRPr lang="en-US"/>
          </a:p>
        </p:txBody>
      </p:sp>
      <p:sp>
        <p:nvSpPr>
          <p:cNvPr id="5" name="Footer Placeholder 4">
            <a:extLst>
              <a:ext uri="{FF2B5EF4-FFF2-40B4-BE49-F238E27FC236}">
                <a16:creationId xmlns:a16="http://schemas.microsoft.com/office/drawing/2014/main" id="{3A65510A-296F-43D7-960B-EA5A5250C1EF}"/>
              </a:ext>
            </a:extLst>
          </p:cNvPr>
          <p:cNvSpPr>
            <a:spLocks noGrp="1"/>
          </p:cNvSpPr>
          <p:nvPr>
            <p:ph type="ftr" sz="quarter" idx="11"/>
          </p:nvPr>
        </p:nvSpPr>
        <p:spPr/>
        <p:txBody>
          <a:bodyPr/>
          <a:lstStyle/>
          <a:p>
            <a:r>
              <a:rPr lang="en-US"/>
              <a:t>1.27.22 THIRD DRAFT</a:t>
            </a:r>
          </a:p>
        </p:txBody>
      </p:sp>
      <p:sp>
        <p:nvSpPr>
          <p:cNvPr id="6" name="Slide Number Placeholder 5">
            <a:extLst>
              <a:ext uri="{FF2B5EF4-FFF2-40B4-BE49-F238E27FC236}">
                <a16:creationId xmlns:a16="http://schemas.microsoft.com/office/drawing/2014/main" id="{9B21C52D-0607-430B-ABEE-F9DE92409AB8}"/>
              </a:ext>
            </a:extLst>
          </p:cNvPr>
          <p:cNvSpPr>
            <a:spLocks noGrp="1"/>
          </p:cNvSpPr>
          <p:nvPr>
            <p:ph type="sldNum" sz="quarter" idx="12"/>
          </p:nvPr>
        </p:nvSpPr>
        <p:spPr/>
        <p:txBody>
          <a:bodyPr/>
          <a:lstStyle/>
          <a:p>
            <a:fld id="{FB73AA28-415F-48A7-BF75-270ABD588B75}" type="slidenum">
              <a:rPr lang="en-US" smtClean="0"/>
              <a:t>‹#›</a:t>
            </a:fld>
            <a:endParaRPr lang="en-US"/>
          </a:p>
        </p:txBody>
      </p:sp>
    </p:spTree>
    <p:extLst>
      <p:ext uri="{BB962C8B-B14F-4D97-AF65-F5344CB8AC3E}">
        <p14:creationId xmlns:p14="http://schemas.microsoft.com/office/powerpoint/2010/main" val="37277521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B4A0-3632-46A0-8E56-2505DB77EA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1CABD8-E9D3-4029-A2E8-6CDFE5B5DD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CA5B5C-C3B0-45B7-9E22-BD4F30121E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5D6E43-386B-44D3-A482-37F9357E2D79}"/>
              </a:ext>
            </a:extLst>
          </p:cNvPr>
          <p:cNvSpPr>
            <a:spLocks noGrp="1"/>
          </p:cNvSpPr>
          <p:nvPr>
            <p:ph type="dt" sz="half" idx="10"/>
          </p:nvPr>
        </p:nvSpPr>
        <p:spPr/>
        <p:txBody>
          <a:bodyPr/>
          <a:lstStyle/>
          <a:p>
            <a:fld id="{28C23B9F-8050-4E87-890A-DF7A7A50485F}" type="datetime1">
              <a:rPr lang="en-US" smtClean="0"/>
              <a:t>1/31/2022</a:t>
            </a:fld>
            <a:endParaRPr lang="en-US"/>
          </a:p>
        </p:txBody>
      </p:sp>
      <p:sp>
        <p:nvSpPr>
          <p:cNvPr id="6" name="Footer Placeholder 5">
            <a:extLst>
              <a:ext uri="{FF2B5EF4-FFF2-40B4-BE49-F238E27FC236}">
                <a16:creationId xmlns:a16="http://schemas.microsoft.com/office/drawing/2014/main" id="{305C0CDD-9FB9-48EF-AD51-1957F905E1D8}"/>
              </a:ext>
            </a:extLst>
          </p:cNvPr>
          <p:cNvSpPr>
            <a:spLocks noGrp="1"/>
          </p:cNvSpPr>
          <p:nvPr>
            <p:ph type="ftr" sz="quarter" idx="11"/>
          </p:nvPr>
        </p:nvSpPr>
        <p:spPr/>
        <p:txBody>
          <a:bodyPr/>
          <a:lstStyle/>
          <a:p>
            <a:r>
              <a:rPr lang="en-US"/>
              <a:t>1.27.22 THIRD DRAFT</a:t>
            </a:r>
          </a:p>
        </p:txBody>
      </p:sp>
      <p:sp>
        <p:nvSpPr>
          <p:cNvPr id="7" name="Slide Number Placeholder 6">
            <a:extLst>
              <a:ext uri="{FF2B5EF4-FFF2-40B4-BE49-F238E27FC236}">
                <a16:creationId xmlns:a16="http://schemas.microsoft.com/office/drawing/2014/main" id="{78DE7103-FC96-4966-AFE4-DF0E3D1BDD2A}"/>
              </a:ext>
            </a:extLst>
          </p:cNvPr>
          <p:cNvSpPr>
            <a:spLocks noGrp="1"/>
          </p:cNvSpPr>
          <p:nvPr>
            <p:ph type="sldNum" sz="quarter" idx="12"/>
          </p:nvPr>
        </p:nvSpPr>
        <p:spPr/>
        <p:txBody>
          <a:bodyPr/>
          <a:lstStyle/>
          <a:p>
            <a:fld id="{FB73AA28-415F-48A7-BF75-270ABD588B75}" type="slidenum">
              <a:rPr lang="en-US" smtClean="0"/>
              <a:t>‹#›</a:t>
            </a:fld>
            <a:endParaRPr lang="en-US"/>
          </a:p>
        </p:txBody>
      </p:sp>
    </p:spTree>
    <p:extLst>
      <p:ext uri="{BB962C8B-B14F-4D97-AF65-F5344CB8AC3E}">
        <p14:creationId xmlns:p14="http://schemas.microsoft.com/office/powerpoint/2010/main" val="505458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C2C3E-B096-4759-99DF-51716E4001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EE783C-F085-4B8E-8550-12050B9AF6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4AEE60-EFB2-4821-A247-B03C3145F6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0EB1DD-E800-4A09-8D67-E5A9F74DD7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592DCF-4FD4-4985-948A-6E8101C426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8AFEB7-10B0-4ABA-AF3B-1D6DDDCC7E26}"/>
              </a:ext>
            </a:extLst>
          </p:cNvPr>
          <p:cNvSpPr>
            <a:spLocks noGrp="1"/>
          </p:cNvSpPr>
          <p:nvPr>
            <p:ph type="dt" sz="half" idx="10"/>
          </p:nvPr>
        </p:nvSpPr>
        <p:spPr/>
        <p:txBody>
          <a:bodyPr/>
          <a:lstStyle/>
          <a:p>
            <a:fld id="{CA765BFC-41F8-4AFF-9566-67EFFA32985D}" type="datetime1">
              <a:rPr lang="en-US" smtClean="0"/>
              <a:t>1/31/2022</a:t>
            </a:fld>
            <a:endParaRPr lang="en-US"/>
          </a:p>
        </p:txBody>
      </p:sp>
      <p:sp>
        <p:nvSpPr>
          <p:cNvPr id="8" name="Footer Placeholder 7">
            <a:extLst>
              <a:ext uri="{FF2B5EF4-FFF2-40B4-BE49-F238E27FC236}">
                <a16:creationId xmlns:a16="http://schemas.microsoft.com/office/drawing/2014/main" id="{2450A8AC-4CEE-4B44-A49C-752E83DDFDCC}"/>
              </a:ext>
            </a:extLst>
          </p:cNvPr>
          <p:cNvSpPr>
            <a:spLocks noGrp="1"/>
          </p:cNvSpPr>
          <p:nvPr>
            <p:ph type="ftr" sz="quarter" idx="11"/>
          </p:nvPr>
        </p:nvSpPr>
        <p:spPr/>
        <p:txBody>
          <a:bodyPr/>
          <a:lstStyle/>
          <a:p>
            <a:r>
              <a:rPr lang="en-US"/>
              <a:t>1.27.22 THIRD DRAFT</a:t>
            </a:r>
          </a:p>
        </p:txBody>
      </p:sp>
      <p:sp>
        <p:nvSpPr>
          <p:cNvPr id="9" name="Slide Number Placeholder 8">
            <a:extLst>
              <a:ext uri="{FF2B5EF4-FFF2-40B4-BE49-F238E27FC236}">
                <a16:creationId xmlns:a16="http://schemas.microsoft.com/office/drawing/2014/main" id="{EF4ADDCB-1F7C-4916-8F2A-78691EFC85B3}"/>
              </a:ext>
            </a:extLst>
          </p:cNvPr>
          <p:cNvSpPr>
            <a:spLocks noGrp="1"/>
          </p:cNvSpPr>
          <p:nvPr>
            <p:ph type="sldNum" sz="quarter" idx="12"/>
          </p:nvPr>
        </p:nvSpPr>
        <p:spPr/>
        <p:txBody>
          <a:bodyPr/>
          <a:lstStyle/>
          <a:p>
            <a:fld id="{FB73AA28-415F-48A7-BF75-270ABD588B75}" type="slidenum">
              <a:rPr lang="en-US" smtClean="0"/>
              <a:t>‹#›</a:t>
            </a:fld>
            <a:endParaRPr lang="en-US"/>
          </a:p>
        </p:txBody>
      </p:sp>
    </p:spTree>
    <p:extLst>
      <p:ext uri="{BB962C8B-B14F-4D97-AF65-F5344CB8AC3E}">
        <p14:creationId xmlns:p14="http://schemas.microsoft.com/office/powerpoint/2010/main" val="34583619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8F06-2657-4665-8C19-262EA0C1C0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E9267B-8037-45DA-86F2-5509C9151007}"/>
              </a:ext>
            </a:extLst>
          </p:cNvPr>
          <p:cNvSpPr>
            <a:spLocks noGrp="1"/>
          </p:cNvSpPr>
          <p:nvPr>
            <p:ph type="dt" sz="half" idx="10"/>
          </p:nvPr>
        </p:nvSpPr>
        <p:spPr/>
        <p:txBody>
          <a:bodyPr/>
          <a:lstStyle/>
          <a:p>
            <a:fld id="{EFBEE305-427D-4963-B1BD-151CEAEFC40A}" type="datetime1">
              <a:rPr lang="en-US" smtClean="0"/>
              <a:t>1/31/2022</a:t>
            </a:fld>
            <a:endParaRPr lang="en-US"/>
          </a:p>
        </p:txBody>
      </p:sp>
      <p:sp>
        <p:nvSpPr>
          <p:cNvPr id="4" name="Footer Placeholder 3">
            <a:extLst>
              <a:ext uri="{FF2B5EF4-FFF2-40B4-BE49-F238E27FC236}">
                <a16:creationId xmlns:a16="http://schemas.microsoft.com/office/drawing/2014/main" id="{A05B25D6-B18A-4F9A-8C24-E53EAE41F033}"/>
              </a:ext>
            </a:extLst>
          </p:cNvPr>
          <p:cNvSpPr>
            <a:spLocks noGrp="1"/>
          </p:cNvSpPr>
          <p:nvPr>
            <p:ph type="ftr" sz="quarter" idx="11"/>
          </p:nvPr>
        </p:nvSpPr>
        <p:spPr/>
        <p:txBody>
          <a:bodyPr/>
          <a:lstStyle/>
          <a:p>
            <a:r>
              <a:rPr lang="en-US"/>
              <a:t>1.27.22 THIRD DRAFT</a:t>
            </a:r>
          </a:p>
        </p:txBody>
      </p:sp>
      <p:sp>
        <p:nvSpPr>
          <p:cNvPr id="5" name="Slide Number Placeholder 4">
            <a:extLst>
              <a:ext uri="{FF2B5EF4-FFF2-40B4-BE49-F238E27FC236}">
                <a16:creationId xmlns:a16="http://schemas.microsoft.com/office/drawing/2014/main" id="{50F60AB8-5FB6-4C2C-86F5-D56A4F13D973}"/>
              </a:ext>
            </a:extLst>
          </p:cNvPr>
          <p:cNvSpPr>
            <a:spLocks noGrp="1"/>
          </p:cNvSpPr>
          <p:nvPr>
            <p:ph type="sldNum" sz="quarter" idx="12"/>
          </p:nvPr>
        </p:nvSpPr>
        <p:spPr/>
        <p:txBody>
          <a:bodyPr/>
          <a:lstStyle/>
          <a:p>
            <a:fld id="{FB73AA28-415F-48A7-BF75-270ABD588B75}" type="slidenum">
              <a:rPr lang="en-US" smtClean="0"/>
              <a:t>‹#›</a:t>
            </a:fld>
            <a:endParaRPr lang="en-US"/>
          </a:p>
        </p:txBody>
      </p:sp>
    </p:spTree>
    <p:extLst>
      <p:ext uri="{BB962C8B-B14F-4D97-AF65-F5344CB8AC3E}">
        <p14:creationId xmlns:p14="http://schemas.microsoft.com/office/powerpoint/2010/main" val="1418929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B5885F-7F7A-4061-B5AE-0AC53ADD5975}"/>
              </a:ext>
            </a:extLst>
          </p:cNvPr>
          <p:cNvSpPr>
            <a:spLocks noGrp="1"/>
          </p:cNvSpPr>
          <p:nvPr>
            <p:ph type="dt" sz="half" idx="10"/>
          </p:nvPr>
        </p:nvSpPr>
        <p:spPr/>
        <p:txBody>
          <a:bodyPr/>
          <a:lstStyle/>
          <a:p>
            <a:fld id="{B7D98B4F-2C3D-4D26-974B-FB8944557814}" type="datetime1">
              <a:rPr lang="en-US" smtClean="0"/>
              <a:t>1/31/2022</a:t>
            </a:fld>
            <a:endParaRPr lang="en-US"/>
          </a:p>
        </p:txBody>
      </p:sp>
      <p:sp>
        <p:nvSpPr>
          <p:cNvPr id="3" name="Footer Placeholder 2">
            <a:extLst>
              <a:ext uri="{FF2B5EF4-FFF2-40B4-BE49-F238E27FC236}">
                <a16:creationId xmlns:a16="http://schemas.microsoft.com/office/drawing/2014/main" id="{ECC8A4B4-8726-4213-AA3B-A7EC6C014D5A}"/>
              </a:ext>
            </a:extLst>
          </p:cNvPr>
          <p:cNvSpPr>
            <a:spLocks noGrp="1"/>
          </p:cNvSpPr>
          <p:nvPr>
            <p:ph type="ftr" sz="quarter" idx="11"/>
          </p:nvPr>
        </p:nvSpPr>
        <p:spPr/>
        <p:txBody>
          <a:bodyPr/>
          <a:lstStyle/>
          <a:p>
            <a:r>
              <a:rPr lang="en-US"/>
              <a:t>1.27.22 THIRD DRAFT</a:t>
            </a:r>
          </a:p>
        </p:txBody>
      </p:sp>
      <p:sp>
        <p:nvSpPr>
          <p:cNvPr id="4" name="Slide Number Placeholder 3">
            <a:extLst>
              <a:ext uri="{FF2B5EF4-FFF2-40B4-BE49-F238E27FC236}">
                <a16:creationId xmlns:a16="http://schemas.microsoft.com/office/drawing/2014/main" id="{E8766CB4-0241-48B4-A9A0-E45D3D02AFA4}"/>
              </a:ext>
            </a:extLst>
          </p:cNvPr>
          <p:cNvSpPr>
            <a:spLocks noGrp="1"/>
          </p:cNvSpPr>
          <p:nvPr>
            <p:ph type="sldNum" sz="quarter" idx="12"/>
          </p:nvPr>
        </p:nvSpPr>
        <p:spPr/>
        <p:txBody>
          <a:bodyPr/>
          <a:lstStyle/>
          <a:p>
            <a:fld id="{FB73AA28-415F-48A7-BF75-270ABD588B75}" type="slidenum">
              <a:rPr lang="en-US" smtClean="0"/>
              <a:t>‹#›</a:t>
            </a:fld>
            <a:endParaRPr lang="en-US"/>
          </a:p>
        </p:txBody>
      </p:sp>
    </p:spTree>
    <p:extLst>
      <p:ext uri="{BB962C8B-B14F-4D97-AF65-F5344CB8AC3E}">
        <p14:creationId xmlns:p14="http://schemas.microsoft.com/office/powerpoint/2010/main" val="2808504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CC864-D792-4230-8D28-50DBB795CD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C4A3E3-C9D0-4DF8-97DB-4E118AE6BD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A8B91C-8F92-4BE3-95C0-5EBDBAB98059}"/>
              </a:ext>
            </a:extLst>
          </p:cNvPr>
          <p:cNvSpPr>
            <a:spLocks noGrp="1"/>
          </p:cNvSpPr>
          <p:nvPr>
            <p:ph type="dt" sz="half" idx="10"/>
          </p:nvPr>
        </p:nvSpPr>
        <p:spPr/>
        <p:txBody>
          <a:bodyPr/>
          <a:lstStyle/>
          <a:p>
            <a:fld id="{8B893720-F7D6-45C1-91FA-8D6B61CE3AD2}" type="datetime1">
              <a:rPr lang="en-US" smtClean="0"/>
              <a:t>1/31/2022</a:t>
            </a:fld>
            <a:endParaRPr lang="en-US"/>
          </a:p>
        </p:txBody>
      </p:sp>
      <p:sp>
        <p:nvSpPr>
          <p:cNvPr id="5" name="Footer Placeholder 4">
            <a:extLst>
              <a:ext uri="{FF2B5EF4-FFF2-40B4-BE49-F238E27FC236}">
                <a16:creationId xmlns:a16="http://schemas.microsoft.com/office/drawing/2014/main" id="{0D4AAC97-FD85-4DAD-A158-F1A249AAB38C}"/>
              </a:ext>
            </a:extLst>
          </p:cNvPr>
          <p:cNvSpPr>
            <a:spLocks noGrp="1"/>
          </p:cNvSpPr>
          <p:nvPr>
            <p:ph type="ftr" sz="quarter" idx="11"/>
          </p:nvPr>
        </p:nvSpPr>
        <p:spPr/>
        <p:txBody>
          <a:bodyPr/>
          <a:lstStyle/>
          <a:p>
            <a:r>
              <a:rPr lang="en-US"/>
              <a:t>1.27.22 THIRD DRAFT</a:t>
            </a:r>
          </a:p>
        </p:txBody>
      </p:sp>
      <p:sp>
        <p:nvSpPr>
          <p:cNvPr id="6" name="Slide Number Placeholder 5">
            <a:extLst>
              <a:ext uri="{FF2B5EF4-FFF2-40B4-BE49-F238E27FC236}">
                <a16:creationId xmlns:a16="http://schemas.microsoft.com/office/drawing/2014/main" id="{3396D18A-8215-4535-804D-1961B8D17CD9}"/>
              </a:ext>
            </a:extLst>
          </p:cNvPr>
          <p:cNvSpPr>
            <a:spLocks noGrp="1"/>
          </p:cNvSpPr>
          <p:nvPr>
            <p:ph type="sldNum" sz="quarter" idx="12"/>
          </p:nvPr>
        </p:nvSpPr>
        <p:spPr/>
        <p:txBody>
          <a:bodyPr/>
          <a:lstStyle/>
          <a:p>
            <a:fld id="{747EA2E8-CABC-4ABF-8E15-79A759127DC1}" type="slidenum">
              <a:rPr lang="en-US" smtClean="0"/>
              <a:t>‹#›</a:t>
            </a:fld>
            <a:endParaRPr lang="en-US"/>
          </a:p>
        </p:txBody>
      </p:sp>
    </p:spTree>
    <p:extLst>
      <p:ext uri="{BB962C8B-B14F-4D97-AF65-F5344CB8AC3E}">
        <p14:creationId xmlns:p14="http://schemas.microsoft.com/office/powerpoint/2010/main" val="1309472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90700-C285-4A81-984F-DCA133CE71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DC2DC8-C7B5-41C0-9A02-429038090B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60280A-5DF0-4387-A021-578A3F6D6D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2088A6-8992-4D80-AAE5-EF284B90226B}"/>
              </a:ext>
            </a:extLst>
          </p:cNvPr>
          <p:cNvSpPr>
            <a:spLocks noGrp="1"/>
          </p:cNvSpPr>
          <p:nvPr>
            <p:ph type="dt" sz="half" idx="10"/>
          </p:nvPr>
        </p:nvSpPr>
        <p:spPr/>
        <p:txBody>
          <a:bodyPr/>
          <a:lstStyle/>
          <a:p>
            <a:fld id="{F1929807-5A25-4BBA-9B7E-66EE067EACF7}" type="datetime1">
              <a:rPr lang="en-US" smtClean="0"/>
              <a:t>1/31/2022</a:t>
            </a:fld>
            <a:endParaRPr lang="en-US"/>
          </a:p>
        </p:txBody>
      </p:sp>
      <p:sp>
        <p:nvSpPr>
          <p:cNvPr id="6" name="Footer Placeholder 5">
            <a:extLst>
              <a:ext uri="{FF2B5EF4-FFF2-40B4-BE49-F238E27FC236}">
                <a16:creationId xmlns:a16="http://schemas.microsoft.com/office/drawing/2014/main" id="{3C576AED-7252-4BAE-8923-169BE7ABB26B}"/>
              </a:ext>
            </a:extLst>
          </p:cNvPr>
          <p:cNvSpPr>
            <a:spLocks noGrp="1"/>
          </p:cNvSpPr>
          <p:nvPr>
            <p:ph type="ftr" sz="quarter" idx="11"/>
          </p:nvPr>
        </p:nvSpPr>
        <p:spPr/>
        <p:txBody>
          <a:bodyPr/>
          <a:lstStyle/>
          <a:p>
            <a:r>
              <a:rPr lang="en-US"/>
              <a:t>1.27.22 THIRD DRAFT</a:t>
            </a:r>
          </a:p>
        </p:txBody>
      </p:sp>
      <p:sp>
        <p:nvSpPr>
          <p:cNvPr id="7" name="Slide Number Placeholder 6">
            <a:extLst>
              <a:ext uri="{FF2B5EF4-FFF2-40B4-BE49-F238E27FC236}">
                <a16:creationId xmlns:a16="http://schemas.microsoft.com/office/drawing/2014/main" id="{2C29A897-CC9A-4812-921F-8469F317FCBD}"/>
              </a:ext>
            </a:extLst>
          </p:cNvPr>
          <p:cNvSpPr>
            <a:spLocks noGrp="1"/>
          </p:cNvSpPr>
          <p:nvPr>
            <p:ph type="sldNum" sz="quarter" idx="12"/>
          </p:nvPr>
        </p:nvSpPr>
        <p:spPr/>
        <p:txBody>
          <a:bodyPr/>
          <a:lstStyle/>
          <a:p>
            <a:fld id="{FB73AA28-415F-48A7-BF75-270ABD588B75}" type="slidenum">
              <a:rPr lang="en-US" smtClean="0"/>
              <a:t>‹#›</a:t>
            </a:fld>
            <a:endParaRPr lang="en-US"/>
          </a:p>
        </p:txBody>
      </p:sp>
    </p:spTree>
    <p:extLst>
      <p:ext uri="{BB962C8B-B14F-4D97-AF65-F5344CB8AC3E}">
        <p14:creationId xmlns:p14="http://schemas.microsoft.com/office/powerpoint/2010/main" val="3350584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B9C8F-49A5-49DD-A153-0E197C6BE7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2CF2B9-0AE3-4832-AFE2-7494503A94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E69C19-EA33-443B-92B4-9187E25945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86DB92-1A77-4087-A1E6-8CE99E538539}"/>
              </a:ext>
            </a:extLst>
          </p:cNvPr>
          <p:cNvSpPr>
            <a:spLocks noGrp="1"/>
          </p:cNvSpPr>
          <p:nvPr>
            <p:ph type="dt" sz="half" idx="10"/>
          </p:nvPr>
        </p:nvSpPr>
        <p:spPr/>
        <p:txBody>
          <a:bodyPr/>
          <a:lstStyle/>
          <a:p>
            <a:fld id="{384AF7DE-DA38-44ED-A4DA-9151FFB47C93}" type="datetime1">
              <a:rPr lang="en-US" smtClean="0"/>
              <a:t>1/31/2022</a:t>
            </a:fld>
            <a:endParaRPr lang="en-US"/>
          </a:p>
        </p:txBody>
      </p:sp>
      <p:sp>
        <p:nvSpPr>
          <p:cNvPr id="6" name="Footer Placeholder 5">
            <a:extLst>
              <a:ext uri="{FF2B5EF4-FFF2-40B4-BE49-F238E27FC236}">
                <a16:creationId xmlns:a16="http://schemas.microsoft.com/office/drawing/2014/main" id="{93801EE9-AC7E-4A20-ACB1-CE5A142598F2}"/>
              </a:ext>
            </a:extLst>
          </p:cNvPr>
          <p:cNvSpPr>
            <a:spLocks noGrp="1"/>
          </p:cNvSpPr>
          <p:nvPr>
            <p:ph type="ftr" sz="quarter" idx="11"/>
          </p:nvPr>
        </p:nvSpPr>
        <p:spPr/>
        <p:txBody>
          <a:bodyPr/>
          <a:lstStyle/>
          <a:p>
            <a:r>
              <a:rPr lang="en-US"/>
              <a:t>1.27.22 THIRD DRAFT</a:t>
            </a:r>
          </a:p>
        </p:txBody>
      </p:sp>
      <p:sp>
        <p:nvSpPr>
          <p:cNvPr id="7" name="Slide Number Placeholder 6">
            <a:extLst>
              <a:ext uri="{FF2B5EF4-FFF2-40B4-BE49-F238E27FC236}">
                <a16:creationId xmlns:a16="http://schemas.microsoft.com/office/drawing/2014/main" id="{7CF84157-03E5-4432-85E6-E8097219561B}"/>
              </a:ext>
            </a:extLst>
          </p:cNvPr>
          <p:cNvSpPr>
            <a:spLocks noGrp="1"/>
          </p:cNvSpPr>
          <p:nvPr>
            <p:ph type="sldNum" sz="quarter" idx="12"/>
          </p:nvPr>
        </p:nvSpPr>
        <p:spPr/>
        <p:txBody>
          <a:bodyPr/>
          <a:lstStyle/>
          <a:p>
            <a:fld id="{FB73AA28-415F-48A7-BF75-270ABD588B75}" type="slidenum">
              <a:rPr lang="en-US" smtClean="0"/>
              <a:t>‹#›</a:t>
            </a:fld>
            <a:endParaRPr lang="en-US"/>
          </a:p>
        </p:txBody>
      </p:sp>
    </p:spTree>
    <p:extLst>
      <p:ext uri="{BB962C8B-B14F-4D97-AF65-F5344CB8AC3E}">
        <p14:creationId xmlns:p14="http://schemas.microsoft.com/office/powerpoint/2010/main" val="20498827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03015-4493-4204-9D4C-5245D69556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E024F7-9210-4EF6-AAD7-C32C63B2CE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7D136F-2B66-4D1F-BAB8-931B312F03FE}"/>
              </a:ext>
            </a:extLst>
          </p:cNvPr>
          <p:cNvSpPr>
            <a:spLocks noGrp="1"/>
          </p:cNvSpPr>
          <p:nvPr>
            <p:ph type="dt" sz="half" idx="10"/>
          </p:nvPr>
        </p:nvSpPr>
        <p:spPr/>
        <p:txBody>
          <a:bodyPr/>
          <a:lstStyle/>
          <a:p>
            <a:fld id="{ABA34DFA-5CAC-44BA-8FA9-157BAAA1BE6C}" type="datetime1">
              <a:rPr lang="en-US" smtClean="0"/>
              <a:t>1/31/2022</a:t>
            </a:fld>
            <a:endParaRPr lang="en-US"/>
          </a:p>
        </p:txBody>
      </p:sp>
      <p:sp>
        <p:nvSpPr>
          <p:cNvPr id="5" name="Footer Placeholder 4">
            <a:extLst>
              <a:ext uri="{FF2B5EF4-FFF2-40B4-BE49-F238E27FC236}">
                <a16:creationId xmlns:a16="http://schemas.microsoft.com/office/drawing/2014/main" id="{E1A880C3-57FC-4419-BC69-4A4670655827}"/>
              </a:ext>
            </a:extLst>
          </p:cNvPr>
          <p:cNvSpPr>
            <a:spLocks noGrp="1"/>
          </p:cNvSpPr>
          <p:nvPr>
            <p:ph type="ftr" sz="quarter" idx="11"/>
          </p:nvPr>
        </p:nvSpPr>
        <p:spPr/>
        <p:txBody>
          <a:bodyPr/>
          <a:lstStyle/>
          <a:p>
            <a:r>
              <a:rPr lang="en-US"/>
              <a:t>1.27.22 THIRD DRAFT</a:t>
            </a:r>
          </a:p>
        </p:txBody>
      </p:sp>
      <p:sp>
        <p:nvSpPr>
          <p:cNvPr id="6" name="Slide Number Placeholder 5">
            <a:extLst>
              <a:ext uri="{FF2B5EF4-FFF2-40B4-BE49-F238E27FC236}">
                <a16:creationId xmlns:a16="http://schemas.microsoft.com/office/drawing/2014/main" id="{57A7F2F5-6DAC-45A6-98A7-059F5D74F2A6}"/>
              </a:ext>
            </a:extLst>
          </p:cNvPr>
          <p:cNvSpPr>
            <a:spLocks noGrp="1"/>
          </p:cNvSpPr>
          <p:nvPr>
            <p:ph type="sldNum" sz="quarter" idx="12"/>
          </p:nvPr>
        </p:nvSpPr>
        <p:spPr/>
        <p:txBody>
          <a:bodyPr/>
          <a:lstStyle/>
          <a:p>
            <a:fld id="{FB73AA28-415F-48A7-BF75-270ABD588B75}" type="slidenum">
              <a:rPr lang="en-US" smtClean="0"/>
              <a:t>‹#›</a:t>
            </a:fld>
            <a:endParaRPr lang="en-US"/>
          </a:p>
        </p:txBody>
      </p:sp>
    </p:spTree>
    <p:extLst>
      <p:ext uri="{BB962C8B-B14F-4D97-AF65-F5344CB8AC3E}">
        <p14:creationId xmlns:p14="http://schemas.microsoft.com/office/powerpoint/2010/main" val="39975558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9BBEE9-F6F6-496C-B0E6-796C9A73A1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D4F847-4D2A-4AC7-8687-AD4B4DADBC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51E21A-CD79-4A86-A1F2-E41279B8DD2D}"/>
              </a:ext>
            </a:extLst>
          </p:cNvPr>
          <p:cNvSpPr>
            <a:spLocks noGrp="1"/>
          </p:cNvSpPr>
          <p:nvPr>
            <p:ph type="dt" sz="half" idx="10"/>
          </p:nvPr>
        </p:nvSpPr>
        <p:spPr/>
        <p:txBody>
          <a:bodyPr/>
          <a:lstStyle/>
          <a:p>
            <a:fld id="{9E1FD8E8-B69E-47B6-8287-702AC7007331}" type="datetime1">
              <a:rPr lang="en-US" smtClean="0"/>
              <a:t>1/31/2022</a:t>
            </a:fld>
            <a:endParaRPr lang="en-US"/>
          </a:p>
        </p:txBody>
      </p:sp>
      <p:sp>
        <p:nvSpPr>
          <p:cNvPr id="5" name="Footer Placeholder 4">
            <a:extLst>
              <a:ext uri="{FF2B5EF4-FFF2-40B4-BE49-F238E27FC236}">
                <a16:creationId xmlns:a16="http://schemas.microsoft.com/office/drawing/2014/main" id="{FA176B7D-DF1F-41E5-B41C-D8007C9D140D}"/>
              </a:ext>
            </a:extLst>
          </p:cNvPr>
          <p:cNvSpPr>
            <a:spLocks noGrp="1"/>
          </p:cNvSpPr>
          <p:nvPr>
            <p:ph type="ftr" sz="quarter" idx="11"/>
          </p:nvPr>
        </p:nvSpPr>
        <p:spPr/>
        <p:txBody>
          <a:bodyPr/>
          <a:lstStyle/>
          <a:p>
            <a:r>
              <a:rPr lang="en-US"/>
              <a:t>1.27.22 THIRD DRAFT</a:t>
            </a:r>
          </a:p>
        </p:txBody>
      </p:sp>
      <p:sp>
        <p:nvSpPr>
          <p:cNvPr id="6" name="Slide Number Placeholder 5">
            <a:extLst>
              <a:ext uri="{FF2B5EF4-FFF2-40B4-BE49-F238E27FC236}">
                <a16:creationId xmlns:a16="http://schemas.microsoft.com/office/drawing/2014/main" id="{B1F1C4C3-43A9-45F0-82AD-30162A1F7F8B}"/>
              </a:ext>
            </a:extLst>
          </p:cNvPr>
          <p:cNvSpPr>
            <a:spLocks noGrp="1"/>
          </p:cNvSpPr>
          <p:nvPr>
            <p:ph type="sldNum" sz="quarter" idx="12"/>
          </p:nvPr>
        </p:nvSpPr>
        <p:spPr/>
        <p:txBody>
          <a:bodyPr/>
          <a:lstStyle/>
          <a:p>
            <a:fld id="{FB73AA28-415F-48A7-BF75-270ABD588B75}" type="slidenum">
              <a:rPr lang="en-US" smtClean="0"/>
              <a:t>‹#›</a:t>
            </a:fld>
            <a:endParaRPr lang="en-US"/>
          </a:p>
        </p:txBody>
      </p:sp>
    </p:spTree>
    <p:extLst>
      <p:ext uri="{BB962C8B-B14F-4D97-AF65-F5344CB8AC3E}">
        <p14:creationId xmlns:p14="http://schemas.microsoft.com/office/powerpoint/2010/main" val="435007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63E0E-8889-41B3-A42A-758BB0B439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3021AD-1A54-41B4-A5DC-735F8F26B8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B25F0F-8905-47EF-988F-9E7DFD61382C}"/>
              </a:ext>
            </a:extLst>
          </p:cNvPr>
          <p:cNvSpPr>
            <a:spLocks noGrp="1"/>
          </p:cNvSpPr>
          <p:nvPr>
            <p:ph type="dt" sz="half" idx="10"/>
          </p:nvPr>
        </p:nvSpPr>
        <p:spPr/>
        <p:txBody>
          <a:bodyPr/>
          <a:lstStyle/>
          <a:p>
            <a:fld id="{DB149BDA-DEC6-4C88-9361-1F41438E922C}" type="datetime1">
              <a:rPr lang="en-US" smtClean="0"/>
              <a:t>1/31/2022</a:t>
            </a:fld>
            <a:endParaRPr lang="en-US"/>
          </a:p>
        </p:txBody>
      </p:sp>
      <p:sp>
        <p:nvSpPr>
          <p:cNvPr id="5" name="Footer Placeholder 4">
            <a:extLst>
              <a:ext uri="{FF2B5EF4-FFF2-40B4-BE49-F238E27FC236}">
                <a16:creationId xmlns:a16="http://schemas.microsoft.com/office/drawing/2014/main" id="{3893C87B-F936-4B25-B9C6-57BE33593B59}"/>
              </a:ext>
            </a:extLst>
          </p:cNvPr>
          <p:cNvSpPr>
            <a:spLocks noGrp="1"/>
          </p:cNvSpPr>
          <p:nvPr>
            <p:ph type="ftr" sz="quarter" idx="11"/>
          </p:nvPr>
        </p:nvSpPr>
        <p:spPr/>
        <p:txBody>
          <a:bodyPr/>
          <a:lstStyle/>
          <a:p>
            <a:r>
              <a:rPr lang="en-US"/>
              <a:t>1.27.22 THIRD DRAFT</a:t>
            </a:r>
          </a:p>
        </p:txBody>
      </p:sp>
      <p:sp>
        <p:nvSpPr>
          <p:cNvPr id="6" name="Slide Number Placeholder 5">
            <a:extLst>
              <a:ext uri="{FF2B5EF4-FFF2-40B4-BE49-F238E27FC236}">
                <a16:creationId xmlns:a16="http://schemas.microsoft.com/office/drawing/2014/main" id="{4CB2CCF8-F621-44DD-94B1-104CBE6AAEF4}"/>
              </a:ext>
            </a:extLst>
          </p:cNvPr>
          <p:cNvSpPr>
            <a:spLocks noGrp="1"/>
          </p:cNvSpPr>
          <p:nvPr>
            <p:ph type="sldNum" sz="quarter" idx="12"/>
          </p:nvPr>
        </p:nvSpPr>
        <p:spPr/>
        <p:txBody>
          <a:bodyPr/>
          <a:lstStyle/>
          <a:p>
            <a:fld id="{E66BEAA5-F8C5-4955-BBEC-C38F3386D495}" type="slidenum">
              <a:rPr lang="en-US" smtClean="0"/>
              <a:t>‹#›</a:t>
            </a:fld>
            <a:endParaRPr lang="en-US"/>
          </a:p>
        </p:txBody>
      </p:sp>
    </p:spTree>
    <p:extLst>
      <p:ext uri="{BB962C8B-B14F-4D97-AF65-F5344CB8AC3E}">
        <p14:creationId xmlns:p14="http://schemas.microsoft.com/office/powerpoint/2010/main" val="26609291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0992A-0D6A-4D2F-BF56-C725DBC86A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77C2E4-2CF6-4BC1-93F2-B1E8ACB83F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2DC8F-07C8-4034-8552-980BB7F5A92A}"/>
              </a:ext>
            </a:extLst>
          </p:cNvPr>
          <p:cNvSpPr>
            <a:spLocks noGrp="1"/>
          </p:cNvSpPr>
          <p:nvPr>
            <p:ph type="dt" sz="half" idx="10"/>
          </p:nvPr>
        </p:nvSpPr>
        <p:spPr/>
        <p:txBody>
          <a:bodyPr/>
          <a:lstStyle/>
          <a:p>
            <a:fld id="{F621D1A0-5ED3-4E38-B709-0C3A9AC09F6C}" type="datetime1">
              <a:rPr lang="en-US" smtClean="0"/>
              <a:t>1/31/2022</a:t>
            </a:fld>
            <a:endParaRPr lang="en-US"/>
          </a:p>
        </p:txBody>
      </p:sp>
      <p:sp>
        <p:nvSpPr>
          <p:cNvPr id="5" name="Footer Placeholder 4">
            <a:extLst>
              <a:ext uri="{FF2B5EF4-FFF2-40B4-BE49-F238E27FC236}">
                <a16:creationId xmlns:a16="http://schemas.microsoft.com/office/drawing/2014/main" id="{26043B0F-6630-4BA6-B42B-D9BF85796ADE}"/>
              </a:ext>
            </a:extLst>
          </p:cNvPr>
          <p:cNvSpPr>
            <a:spLocks noGrp="1"/>
          </p:cNvSpPr>
          <p:nvPr>
            <p:ph type="ftr" sz="quarter" idx="11"/>
          </p:nvPr>
        </p:nvSpPr>
        <p:spPr/>
        <p:txBody>
          <a:bodyPr/>
          <a:lstStyle/>
          <a:p>
            <a:r>
              <a:rPr lang="en-US"/>
              <a:t>1.27.22 THIRD DRAFT</a:t>
            </a:r>
          </a:p>
        </p:txBody>
      </p:sp>
      <p:sp>
        <p:nvSpPr>
          <p:cNvPr id="6" name="Slide Number Placeholder 5">
            <a:extLst>
              <a:ext uri="{FF2B5EF4-FFF2-40B4-BE49-F238E27FC236}">
                <a16:creationId xmlns:a16="http://schemas.microsoft.com/office/drawing/2014/main" id="{571587C5-4842-4832-806A-43F3A6B29F39}"/>
              </a:ext>
            </a:extLst>
          </p:cNvPr>
          <p:cNvSpPr>
            <a:spLocks noGrp="1"/>
          </p:cNvSpPr>
          <p:nvPr>
            <p:ph type="sldNum" sz="quarter" idx="12"/>
          </p:nvPr>
        </p:nvSpPr>
        <p:spPr/>
        <p:txBody>
          <a:bodyPr/>
          <a:lstStyle/>
          <a:p>
            <a:fld id="{E66BEAA5-F8C5-4955-BBEC-C38F3386D495}" type="slidenum">
              <a:rPr lang="en-US" smtClean="0"/>
              <a:t>‹#›</a:t>
            </a:fld>
            <a:endParaRPr lang="en-US"/>
          </a:p>
        </p:txBody>
      </p:sp>
    </p:spTree>
    <p:extLst>
      <p:ext uri="{BB962C8B-B14F-4D97-AF65-F5344CB8AC3E}">
        <p14:creationId xmlns:p14="http://schemas.microsoft.com/office/powerpoint/2010/main" val="5000940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5B7D1-D165-4F16-9416-B18543B5B4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5BE7EE-DEEC-4E45-BB34-F7FB0AEFB7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9E050B-B7B1-426B-A59C-3A743FD303D1}"/>
              </a:ext>
            </a:extLst>
          </p:cNvPr>
          <p:cNvSpPr>
            <a:spLocks noGrp="1"/>
          </p:cNvSpPr>
          <p:nvPr>
            <p:ph type="dt" sz="half" idx="10"/>
          </p:nvPr>
        </p:nvSpPr>
        <p:spPr/>
        <p:txBody>
          <a:bodyPr/>
          <a:lstStyle/>
          <a:p>
            <a:fld id="{A3D1FDB9-4DF1-4DF0-83D5-C19C42B53298}" type="datetime1">
              <a:rPr lang="en-US" smtClean="0"/>
              <a:t>1/31/2022</a:t>
            </a:fld>
            <a:endParaRPr lang="en-US"/>
          </a:p>
        </p:txBody>
      </p:sp>
      <p:sp>
        <p:nvSpPr>
          <p:cNvPr id="5" name="Footer Placeholder 4">
            <a:extLst>
              <a:ext uri="{FF2B5EF4-FFF2-40B4-BE49-F238E27FC236}">
                <a16:creationId xmlns:a16="http://schemas.microsoft.com/office/drawing/2014/main" id="{73973EDC-6CBE-4E59-B6B6-AB2324B6CE4F}"/>
              </a:ext>
            </a:extLst>
          </p:cNvPr>
          <p:cNvSpPr>
            <a:spLocks noGrp="1"/>
          </p:cNvSpPr>
          <p:nvPr>
            <p:ph type="ftr" sz="quarter" idx="11"/>
          </p:nvPr>
        </p:nvSpPr>
        <p:spPr/>
        <p:txBody>
          <a:bodyPr/>
          <a:lstStyle/>
          <a:p>
            <a:r>
              <a:rPr lang="en-US"/>
              <a:t>1.27.22 THIRD DRAFT</a:t>
            </a:r>
          </a:p>
        </p:txBody>
      </p:sp>
      <p:sp>
        <p:nvSpPr>
          <p:cNvPr id="6" name="Slide Number Placeholder 5">
            <a:extLst>
              <a:ext uri="{FF2B5EF4-FFF2-40B4-BE49-F238E27FC236}">
                <a16:creationId xmlns:a16="http://schemas.microsoft.com/office/drawing/2014/main" id="{87CA74AA-08AA-4C2F-897C-404A0ECA27B2}"/>
              </a:ext>
            </a:extLst>
          </p:cNvPr>
          <p:cNvSpPr>
            <a:spLocks noGrp="1"/>
          </p:cNvSpPr>
          <p:nvPr>
            <p:ph type="sldNum" sz="quarter" idx="12"/>
          </p:nvPr>
        </p:nvSpPr>
        <p:spPr/>
        <p:txBody>
          <a:bodyPr/>
          <a:lstStyle/>
          <a:p>
            <a:fld id="{E66BEAA5-F8C5-4955-BBEC-C38F3386D495}" type="slidenum">
              <a:rPr lang="en-US" smtClean="0"/>
              <a:t>‹#›</a:t>
            </a:fld>
            <a:endParaRPr lang="en-US"/>
          </a:p>
        </p:txBody>
      </p:sp>
    </p:spTree>
    <p:extLst>
      <p:ext uri="{BB962C8B-B14F-4D97-AF65-F5344CB8AC3E}">
        <p14:creationId xmlns:p14="http://schemas.microsoft.com/office/powerpoint/2010/main" val="39121862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670FA-D9F6-4128-A509-1248951096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3F2622-BB10-4BEE-AAEC-96D14A10FD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5F8ACA-9BF1-4613-A265-7D0AEE4B24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619E1A-8A93-430B-8A4A-F32AE0A48722}"/>
              </a:ext>
            </a:extLst>
          </p:cNvPr>
          <p:cNvSpPr>
            <a:spLocks noGrp="1"/>
          </p:cNvSpPr>
          <p:nvPr>
            <p:ph type="dt" sz="half" idx="10"/>
          </p:nvPr>
        </p:nvSpPr>
        <p:spPr/>
        <p:txBody>
          <a:bodyPr/>
          <a:lstStyle/>
          <a:p>
            <a:fld id="{521E2479-B8BF-4E4C-ACAE-DFE03996E87F}" type="datetime1">
              <a:rPr lang="en-US" smtClean="0"/>
              <a:t>1/31/2022</a:t>
            </a:fld>
            <a:endParaRPr lang="en-US"/>
          </a:p>
        </p:txBody>
      </p:sp>
      <p:sp>
        <p:nvSpPr>
          <p:cNvPr id="6" name="Footer Placeholder 5">
            <a:extLst>
              <a:ext uri="{FF2B5EF4-FFF2-40B4-BE49-F238E27FC236}">
                <a16:creationId xmlns:a16="http://schemas.microsoft.com/office/drawing/2014/main" id="{C2F71940-A56B-41D6-B3A9-B6E804A00BEF}"/>
              </a:ext>
            </a:extLst>
          </p:cNvPr>
          <p:cNvSpPr>
            <a:spLocks noGrp="1"/>
          </p:cNvSpPr>
          <p:nvPr>
            <p:ph type="ftr" sz="quarter" idx="11"/>
          </p:nvPr>
        </p:nvSpPr>
        <p:spPr/>
        <p:txBody>
          <a:bodyPr/>
          <a:lstStyle/>
          <a:p>
            <a:r>
              <a:rPr lang="en-US"/>
              <a:t>1.27.22 THIRD DRAFT</a:t>
            </a:r>
          </a:p>
        </p:txBody>
      </p:sp>
      <p:sp>
        <p:nvSpPr>
          <p:cNvPr id="7" name="Slide Number Placeholder 6">
            <a:extLst>
              <a:ext uri="{FF2B5EF4-FFF2-40B4-BE49-F238E27FC236}">
                <a16:creationId xmlns:a16="http://schemas.microsoft.com/office/drawing/2014/main" id="{F99CDEDC-E8AC-4089-B563-B65EF6657C04}"/>
              </a:ext>
            </a:extLst>
          </p:cNvPr>
          <p:cNvSpPr>
            <a:spLocks noGrp="1"/>
          </p:cNvSpPr>
          <p:nvPr>
            <p:ph type="sldNum" sz="quarter" idx="12"/>
          </p:nvPr>
        </p:nvSpPr>
        <p:spPr/>
        <p:txBody>
          <a:bodyPr/>
          <a:lstStyle/>
          <a:p>
            <a:fld id="{E66BEAA5-F8C5-4955-BBEC-C38F3386D495}" type="slidenum">
              <a:rPr lang="en-US" smtClean="0"/>
              <a:t>‹#›</a:t>
            </a:fld>
            <a:endParaRPr lang="en-US"/>
          </a:p>
        </p:txBody>
      </p:sp>
    </p:spTree>
    <p:extLst>
      <p:ext uri="{BB962C8B-B14F-4D97-AF65-F5344CB8AC3E}">
        <p14:creationId xmlns:p14="http://schemas.microsoft.com/office/powerpoint/2010/main" val="2998241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75A27-244A-4E57-B98D-B8FAC70A8B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883609-59B9-4CC3-9AFE-9480BE3273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10BB02-F4B8-4126-B803-1470509D97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AE9936-AF91-4EC0-A713-C3F3B1344D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89CA42-3D95-4381-A3B0-4A1DC6652A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69E4BA-AD40-4E45-9428-A0AA6B95ACD4}"/>
              </a:ext>
            </a:extLst>
          </p:cNvPr>
          <p:cNvSpPr>
            <a:spLocks noGrp="1"/>
          </p:cNvSpPr>
          <p:nvPr>
            <p:ph type="dt" sz="half" idx="10"/>
          </p:nvPr>
        </p:nvSpPr>
        <p:spPr/>
        <p:txBody>
          <a:bodyPr/>
          <a:lstStyle/>
          <a:p>
            <a:fld id="{1FB1970E-7EE5-4D76-A18E-D2DD589512EC}" type="datetime1">
              <a:rPr lang="en-US" smtClean="0"/>
              <a:t>1/31/2022</a:t>
            </a:fld>
            <a:endParaRPr lang="en-US"/>
          </a:p>
        </p:txBody>
      </p:sp>
      <p:sp>
        <p:nvSpPr>
          <p:cNvPr id="8" name="Footer Placeholder 7">
            <a:extLst>
              <a:ext uri="{FF2B5EF4-FFF2-40B4-BE49-F238E27FC236}">
                <a16:creationId xmlns:a16="http://schemas.microsoft.com/office/drawing/2014/main" id="{B2435FBD-D4CD-425B-825F-86C25D77F37C}"/>
              </a:ext>
            </a:extLst>
          </p:cNvPr>
          <p:cNvSpPr>
            <a:spLocks noGrp="1"/>
          </p:cNvSpPr>
          <p:nvPr>
            <p:ph type="ftr" sz="quarter" idx="11"/>
          </p:nvPr>
        </p:nvSpPr>
        <p:spPr/>
        <p:txBody>
          <a:bodyPr/>
          <a:lstStyle/>
          <a:p>
            <a:r>
              <a:rPr lang="en-US"/>
              <a:t>1.27.22 THIRD DRAFT</a:t>
            </a:r>
          </a:p>
        </p:txBody>
      </p:sp>
      <p:sp>
        <p:nvSpPr>
          <p:cNvPr id="9" name="Slide Number Placeholder 8">
            <a:extLst>
              <a:ext uri="{FF2B5EF4-FFF2-40B4-BE49-F238E27FC236}">
                <a16:creationId xmlns:a16="http://schemas.microsoft.com/office/drawing/2014/main" id="{D04D23DD-1D1A-4B3F-94C9-9FE5C57C36E6}"/>
              </a:ext>
            </a:extLst>
          </p:cNvPr>
          <p:cNvSpPr>
            <a:spLocks noGrp="1"/>
          </p:cNvSpPr>
          <p:nvPr>
            <p:ph type="sldNum" sz="quarter" idx="12"/>
          </p:nvPr>
        </p:nvSpPr>
        <p:spPr/>
        <p:txBody>
          <a:bodyPr/>
          <a:lstStyle/>
          <a:p>
            <a:fld id="{E66BEAA5-F8C5-4955-BBEC-C38F3386D495}" type="slidenum">
              <a:rPr lang="en-US" smtClean="0"/>
              <a:t>‹#›</a:t>
            </a:fld>
            <a:endParaRPr lang="en-US"/>
          </a:p>
        </p:txBody>
      </p:sp>
    </p:spTree>
    <p:extLst>
      <p:ext uri="{BB962C8B-B14F-4D97-AF65-F5344CB8AC3E}">
        <p14:creationId xmlns:p14="http://schemas.microsoft.com/office/powerpoint/2010/main" val="24118228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6D142-3F3C-4B00-BF96-C2F41FB670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8929E3-D2E8-46D6-9A0D-BF693C38BFA4}"/>
              </a:ext>
            </a:extLst>
          </p:cNvPr>
          <p:cNvSpPr>
            <a:spLocks noGrp="1"/>
          </p:cNvSpPr>
          <p:nvPr>
            <p:ph type="dt" sz="half" idx="10"/>
          </p:nvPr>
        </p:nvSpPr>
        <p:spPr/>
        <p:txBody>
          <a:bodyPr/>
          <a:lstStyle/>
          <a:p>
            <a:fld id="{3ADD9A90-A29A-49ED-BC1B-E5BB193F6EFE}" type="datetime1">
              <a:rPr lang="en-US" smtClean="0"/>
              <a:t>1/31/2022</a:t>
            </a:fld>
            <a:endParaRPr lang="en-US"/>
          </a:p>
        </p:txBody>
      </p:sp>
      <p:sp>
        <p:nvSpPr>
          <p:cNvPr id="4" name="Footer Placeholder 3">
            <a:extLst>
              <a:ext uri="{FF2B5EF4-FFF2-40B4-BE49-F238E27FC236}">
                <a16:creationId xmlns:a16="http://schemas.microsoft.com/office/drawing/2014/main" id="{9DD8AA2F-67C3-4736-9F3B-EF58892F55C7}"/>
              </a:ext>
            </a:extLst>
          </p:cNvPr>
          <p:cNvSpPr>
            <a:spLocks noGrp="1"/>
          </p:cNvSpPr>
          <p:nvPr>
            <p:ph type="ftr" sz="quarter" idx="11"/>
          </p:nvPr>
        </p:nvSpPr>
        <p:spPr/>
        <p:txBody>
          <a:bodyPr/>
          <a:lstStyle/>
          <a:p>
            <a:r>
              <a:rPr lang="en-US"/>
              <a:t>1.27.22 THIRD DRAFT</a:t>
            </a:r>
          </a:p>
        </p:txBody>
      </p:sp>
      <p:sp>
        <p:nvSpPr>
          <p:cNvPr id="5" name="Slide Number Placeholder 4">
            <a:extLst>
              <a:ext uri="{FF2B5EF4-FFF2-40B4-BE49-F238E27FC236}">
                <a16:creationId xmlns:a16="http://schemas.microsoft.com/office/drawing/2014/main" id="{BE0CE82E-8DCE-4A88-9EC5-E1AA924FF851}"/>
              </a:ext>
            </a:extLst>
          </p:cNvPr>
          <p:cNvSpPr>
            <a:spLocks noGrp="1"/>
          </p:cNvSpPr>
          <p:nvPr>
            <p:ph type="sldNum" sz="quarter" idx="12"/>
          </p:nvPr>
        </p:nvSpPr>
        <p:spPr/>
        <p:txBody>
          <a:bodyPr/>
          <a:lstStyle/>
          <a:p>
            <a:fld id="{E66BEAA5-F8C5-4955-BBEC-C38F3386D495}" type="slidenum">
              <a:rPr lang="en-US" smtClean="0"/>
              <a:t>‹#›</a:t>
            </a:fld>
            <a:endParaRPr lang="en-US"/>
          </a:p>
        </p:txBody>
      </p:sp>
    </p:spTree>
    <p:extLst>
      <p:ext uri="{BB962C8B-B14F-4D97-AF65-F5344CB8AC3E}">
        <p14:creationId xmlns:p14="http://schemas.microsoft.com/office/powerpoint/2010/main" val="198763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8384B-30DB-4452-96C7-2192D8358C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51FD74-6000-4BDE-A7BB-9FF3ED76ED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500761-F359-4240-A90C-D0EB537D3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729B47-60F9-4564-92B0-DF33889548E1}"/>
              </a:ext>
            </a:extLst>
          </p:cNvPr>
          <p:cNvSpPr>
            <a:spLocks noGrp="1"/>
          </p:cNvSpPr>
          <p:nvPr>
            <p:ph type="dt" sz="half" idx="10"/>
          </p:nvPr>
        </p:nvSpPr>
        <p:spPr/>
        <p:txBody>
          <a:bodyPr/>
          <a:lstStyle/>
          <a:p>
            <a:fld id="{AF2BF1CF-A1E9-46FB-8E0D-1D78151E30A2}" type="datetime1">
              <a:rPr lang="en-US" smtClean="0"/>
              <a:t>1/31/2022</a:t>
            </a:fld>
            <a:endParaRPr lang="en-US"/>
          </a:p>
        </p:txBody>
      </p:sp>
      <p:sp>
        <p:nvSpPr>
          <p:cNvPr id="6" name="Footer Placeholder 5">
            <a:extLst>
              <a:ext uri="{FF2B5EF4-FFF2-40B4-BE49-F238E27FC236}">
                <a16:creationId xmlns:a16="http://schemas.microsoft.com/office/drawing/2014/main" id="{8E3F5284-6EC2-4273-B810-9216F906F349}"/>
              </a:ext>
            </a:extLst>
          </p:cNvPr>
          <p:cNvSpPr>
            <a:spLocks noGrp="1"/>
          </p:cNvSpPr>
          <p:nvPr>
            <p:ph type="ftr" sz="quarter" idx="11"/>
          </p:nvPr>
        </p:nvSpPr>
        <p:spPr/>
        <p:txBody>
          <a:bodyPr/>
          <a:lstStyle/>
          <a:p>
            <a:r>
              <a:rPr lang="en-US"/>
              <a:t>1.27.22 THIRD DRAFT</a:t>
            </a:r>
          </a:p>
        </p:txBody>
      </p:sp>
      <p:sp>
        <p:nvSpPr>
          <p:cNvPr id="7" name="Slide Number Placeholder 6">
            <a:extLst>
              <a:ext uri="{FF2B5EF4-FFF2-40B4-BE49-F238E27FC236}">
                <a16:creationId xmlns:a16="http://schemas.microsoft.com/office/drawing/2014/main" id="{15659361-D01A-4ECF-8C6B-40021A7BE578}"/>
              </a:ext>
            </a:extLst>
          </p:cNvPr>
          <p:cNvSpPr>
            <a:spLocks noGrp="1"/>
          </p:cNvSpPr>
          <p:nvPr>
            <p:ph type="sldNum" sz="quarter" idx="12"/>
          </p:nvPr>
        </p:nvSpPr>
        <p:spPr/>
        <p:txBody>
          <a:bodyPr/>
          <a:lstStyle/>
          <a:p>
            <a:fld id="{747EA2E8-CABC-4ABF-8E15-79A759127DC1}" type="slidenum">
              <a:rPr lang="en-US" smtClean="0"/>
              <a:t>‹#›</a:t>
            </a:fld>
            <a:endParaRPr lang="en-US"/>
          </a:p>
        </p:txBody>
      </p:sp>
    </p:spTree>
    <p:extLst>
      <p:ext uri="{BB962C8B-B14F-4D97-AF65-F5344CB8AC3E}">
        <p14:creationId xmlns:p14="http://schemas.microsoft.com/office/powerpoint/2010/main" val="24100123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06F7D5-5911-4891-A203-E08F6CCC226C}"/>
              </a:ext>
            </a:extLst>
          </p:cNvPr>
          <p:cNvSpPr>
            <a:spLocks noGrp="1"/>
          </p:cNvSpPr>
          <p:nvPr>
            <p:ph type="dt" sz="half" idx="10"/>
          </p:nvPr>
        </p:nvSpPr>
        <p:spPr/>
        <p:txBody>
          <a:bodyPr/>
          <a:lstStyle/>
          <a:p>
            <a:fld id="{ED8283AC-1FCC-4377-9A44-DADDCEBF46C6}" type="datetime1">
              <a:rPr lang="en-US" smtClean="0"/>
              <a:t>1/31/2022</a:t>
            </a:fld>
            <a:endParaRPr lang="en-US"/>
          </a:p>
        </p:txBody>
      </p:sp>
      <p:sp>
        <p:nvSpPr>
          <p:cNvPr id="3" name="Footer Placeholder 2">
            <a:extLst>
              <a:ext uri="{FF2B5EF4-FFF2-40B4-BE49-F238E27FC236}">
                <a16:creationId xmlns:a16="http://schemas.microsoft.com/office/drawing/2014/main" id="{A8536941-6358-4349-BAE4-90AC9AA9CE5A}"/>
              </a:ext>
            </a:extLst>
          </p:cNvPr>
          <p:cNvSpPr>
            <a:spLocks noGrp="1"/>
          </p:cNvSpPr>
          <p:nvPr>
            <p:ph type="ftr" sz="quarter" idx="11"/>
          </p:nvPr>
        </p:nvSpPr>
        <p:spPr/>
        <p:txBody>
          <a:bodyPr/>
          <a:lstStyle/>
          <a:p>
            <a:r>
              <a:rPr lang="en-US"/>
              <a:t>1.27.22 THIRD DRAFT</a:t>
            </a:r>
          </a:p>
        </p:txBody>
      </p:sp>
      <p:sp>
        <p:nvSpPr>
          <p:cNvPr id="4" name="Slide Number Placeholder 3">
            <a:extLst>
              <a:ext uri="{FF2B5EF4-FFF2-40B4-BE49-F238E27FC236}">
                <a16:creationId xmlns:a16="http://schemas.microsoft.com/office/drawing/2014/main" id="{B2E78DFF-1606-4604-B026-0C419EC3E5C7}"/>
              </a:ext>
            </a:extLst>
          </p:cNvPr>
          <p:cNvSpPr>
            <a:spLocks noGrp="1"/>
          </p:cNvSpPr>
          <p:nvPr>
            <p:ph type="sldNum" sz="quarter" idx="12"/>
          </p:nvPr>
        </p:nvSpPr>
        <p:spPr/>
        <p:txBody>
          <a:bodyPr/>
          <a:lstStyle/>
          <a:p>
            <a:fld id="{E66BEAA5-F8C5-4955-BBEC-C38F3386D495}" type="slidenum">
              <a:rPr lang="en-US" smtClean="0"/>
              <a:t>‹#›</a:t>
            </a:fld>
            <a:endParaRPr lang="en-US"/>
          </a:p>
        </p:txBody>
      </p:sp>
    </p:spTree>
    <p:extLst>
      <p:ext uri="{BB962C8B-B14F-4D97-AF65-F5344CB8AC3E}">
        <p14:creationId xmlns:p14="http://schemas.microsoft.com/office/powerpoint/2010/main" val="38403221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53241-57E5-4270-B75A-62924E7276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08440E-2C4D-40F8-9D85-0B33B150CA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436B8E-6D9B-4045-989B-ADAECAFA2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F33C0-27C4-4D2F-9DCE-9F175732FE26}"/>
              </a:ext>
            </a:extLst>
          </p:cNvPr>
          <p:cNvSpPr>
            <a:spLocks noGrp="1"/>
          </p:cNvSpPr>
          <p:nvPr>
            <p:ph type="dt" sz="half" idx="10"/>
          </p:nvPr>
        </p:nvSpPr>
        <p:spPr/>
        <p:txBody>
          <a:bodyPr/>
          <a:lstStyle/>
          <a:p>
            <a:fld id="{51CABA5A-046B-4310-9F29-F49AF1351BF1}" type="datetime1">
              <a:rPr lang="en-US" smtClean="0"/>
              <a:t>1/31/2022</a:t>
            </a:fld>
            <a:endParaRPr lang="en-US"/>
          </a:p>
        </p:txBody>
      </p:sp>
      <p:sp>
        <p:nvSpPr>
          <p:cNvPr id="6" name="Footer Placeholder 5">
            <a:extLst>
              <a:ext uri="{FF2B5EF4-FFF2-40B4-BE49-F238E27FC236}">
                <a16:creationId xmlns:a16="http://schemas.microsoft.com/office/drawing/2014/main" id="{6E57439C-B4E9-460D-AE71-A1230895F4A6}"/>
              </a:ext>
            </a:extLst>
          </p:cNvPr>
          <p:cNvSpPr>
            <a:spLocks noGrp="1"/>
          </p:cNvSpPr>
          <p:nvPr>
            <p:ph type="ftr" sz="quarter" idx="11"/>
          </p:nvPr>
        </p:nvSpPr>
        <p:spPr/>
        <p:txBody>
          <a:bodyPr/>
          <a:lstStyle/>
          <a:p>
            <a:r>
              <a:rPr lang="en-US"/>
              <a:t>1.27.22 THIRD DRAFT</a:t>
            </a:r>
          </a:p>
        </p:txBody>
      </p:sp>
      <p:sp>
        <p:nvSpPr>
          <p:cNvPr id="7" name="Slide Number Placeholder 6">
            <a:extLst>
              <a:ext uri="{FF2B5EF4-FFF2-40B4-BE49-F238E27FC236}">
                <a16:creationId xmlns:a16="http://schemas.microsoft.com/office/drawing/2014/main" id="{97054BC9-C662-4E9E-BC37-7B3C91BF22A8}"/>
              </a:ext>
            </a:extLst>
          </p:cNvPr>
          <p:cNvSpPr>
            <a:spLocks noGrp="1"/>
          </p:cNvSpPr>
          <p:nvPr>
            <p:ph type="sldNum" sz="quarter" idx="12"/>
          </p:nvPr>
        </p:nvSpPr>
        <p:spPr/>
        <p:txBody>
          <a:bodyPr/>
          <a:lstStyle/>
          <a:p>
            <a:fld id="{E66BEAA5-F8C5-4955-BBEC-C38F3386D495}" type="slidenum">
              <a:rPr lang="en-US" smtClean="0"/>
              <a:t>‹#›</a:t>
            </a:fld>
            <a:endParaRPr lang="en-US"/>
          </a:p>
        </p:txBody>
      </p:sp>
    </p:spTree>
    <p:extLst>
      <p:ext uri="{BB962C8B-B14F-4D97-AF65-F5344CB8AC3E}">
        <p14:creationId xmlns:p14="http://schemas.microsoft.com/office/powerpoint/2010/main" val="8948980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AC635-E628-425F-8F1A-13D3AB1D96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E9FDFF-E879-4E02-897A-44EAADAF3D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38C65C-7165-464F-BE38-0FA1293528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5F8128-7D2D-4849-AC59-136A6F6A45B6}"/>
              </a:ext>
            </a:extLst>
          </p:cNvPr>
          <p:cNvSpPr>
            <a:spLocks noGrp="1"/>
          </p:cNvSpPr>
          <p:nvPr>
            <p:ph type="dt" sz="half" idx="10"/>
          </p:nvPr>
        </p:nvSpPr>
        <p:spPr/>
        <p:txBody>
          <a:bodyPr/>
          <a:lstStyle/>
          <a:p>
            <a:fld id="{DC8C0400-FC64-4FB1-989F-97907B7D1847}" type="datetime1">
              <a:rPr lang="en-US" smtClean="0"/>
              <a:t>1/31/2022</a:t>
            </a:fld>
            <a:endParaRPr lang="en-US"/>
          </a:p>
        </p:txBody>
      </p:sp>
      <p:sp>
        <p:nvSpPr>
          <p:cNvPr id="6" name="Footer Placeholder 5">
            <a:extLst>
              <a:ext uri="{FF2B5EF4-FFF2-40B4-BE49-F238E27FC236}">
                <a16:creationId xmlns:a16="http://schemas.microsoft.com/office/drawing/2014/main" id="{D33E9129-49A7-48F0-9057-220E39EAFD4B}"/>
              </a:ext>
            </a:extLst>
          </p:cNvPr>
          <p:cNvSpPr>
            <a:spLocks noGrp="1"/>
          </p:cNvSpPr>
          <p:nvPr>
            <p:ph type="ftr" sz="quarter" idx="11"/>
          </p:nvPr>
        </p:nvSpPr>
        <p:spPr/>
        <p:txBody>
          <a:bodyPr/>
          <a:lstStyle/>
          <a:p>
            <a:r>
              <a:rPr lang="en-US"/>
              <a:t>1.27.22 THIRD DRAFT</a:t>
            </a:r>
            <a:endParaRPr lang="en-US" dirty="0"/>
          </a:p>
        </p:txBody>
      </p:sp>
      <p:sp>
        <p:nvSpPr>
          <p:cNvPr id="7" name="Slide Number Placeholder 6">
            <a:extLst>
              <a:ext uri="{FF2B5EF4-FFF2-40B4-BE49-F238E27FC236}">
                <a16:creationId xmlns:a16="http://schemas.microsoft.com/office/drawing/2014/main" id="{1774A7AD-69EE-4D6F-B0F0-9741A2B19941}"/>
              </a:ext>
            </a:extLst>
          </p:cNvPr>
          <p:cNvSpPr>
            <a:spLocks noGrp="1"/>
          </p:cNvSpPr>
          <p:nvPr>
            <p:ph type="sldNum" sz="quarter" idx="12"/>
          </p:nvPr>
        </p:nvSpPr>
        <p:spPr/>
        <p:txBody>
          <a:bodyPr/>
          <a:lstStyle/>
          <a:p>
            <a:fld id="{E66BEAA5-F8C5-4955-BBEC-C38F3386D495}" type="slidenum">
              <a:rPr lang="en-US" smtClean="0"/>
              <a:t>‹#›</a:t>
            </a:fld>
            <a:endParaRPr lang="en-US"/>
          </a:p>
        </p:txBody>
      </p:sp>
    </p:spTree>
    <p:extLst>
      <p:ext uri="{BB962C8B-B14F-4D97-AF65-F5344CB8AC3E}">
        <p14:creationId xmlns:p14="http://schemas.microsoft.com/office/powerpoint/2010/main" val="32505170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3078-FCC0-4A87-A531-95E44023FE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6F0781-3599-4B96-86B4-518D0D5024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282711-20E5-4058-889D-955026B6EA5A}"/>
              </a:ext>
            </a:extLst>
          </p:cNvPr>
          <p:cNvSpPr>
            <a:spLocks noGrp="1"/>
          </p:cNvSpPr>
          <p:nvPr>
            <p:ph type="dt" sz="half" idx="10"/>
          </p:nvPr>
        </p:nvSpPr>
        <p:spPr/>
        <p:txBody>
          <a:bodyPr/>
          <a:lstStyle/>
          <a:p>
            <a:fld id="{98201966-57D8-403A-BF6A-B42DAA3B26B9}" type="datetime1">
              <a:rPr lang="en-US" smtClean="0"/>
              <a:t>1/31/2022</a:t>
            </a:fld>
            <a:endParaRPr lang="en-US"/>
          </a:p>
        </p:txBody>
      </p:sp>
      <p:sp>
        <p:nvSpPr>
          <p:cNvPr id="5" name="Footer Placeholder 4">
            <a:extLst>
              <a:ext uri="{FF2B5EF4-FFF2-40B4-BE49-F238E27FC236}">
                <a16:creationId xmlns:a16="http://schemas.microsoft.com/office/drawing/2014/main" id="{EED72222-B9A9-4BD7-A688-5F8053A0BFF7}"/>
              </a:ext>
            </a:extLst>
          </p:cNvPr>
          <p:cNvSpPr>
            <a:spLocks noGrp="1"/>
          </p:cNvSpPr>
          <p:nvPr>
            <p:ph type="ftr" sz="quarter" idx="11"/>
          </p:nvPr>
        </p:nvSpPr>
        <p:spPr/>
        <p:txBody>
          <a:bodyPr/>
          <a:lstStyle/>
          <a:p>
            <a:r>
              <a:rPr lang="en-US"/>
              <a:t>1.27.22 THIRD DRAFT</a:t>
            </a:r>
          </a:p>
        </p:txBody>
      </p:sp>
      <p:sp>
        <p:nvSpPr>
          <p:cNvPr id="6" name="Slide Number Placeholder 5">
            <a:extLst>
              <a:ext uri="{FF2B5EF4-FFF2-40B4-BE49-F238E27FC236}">
                <a16:creationId xmlns:a16="http://schemas.microsoft.com/office/drawing/2014/main" id="{8E47ECE2-2C83-452E-8E0B-5D3A2F71DB3A}"/>
              </a:ext>
            </a:extLst>
          </p:cNvPr>
          <p:cNvSpPr>
            <a:spLocks noGrp="1"/>
          </p:cNvSpPr>
          <p:nvPr>
            <p:ph type="sldNum" sz="quarter" idx="12"/>
          </p:nvPr>
        </p:nvSpPr>
        <p:spPr/>
        <p:txBody>
          <a:bodyPr/>
          <a:lstStyle/>
          <a:p>
            <a:fld id="{E66BEAA5-F8C5-4955-BBEC-C38F3386D495}" type="slidenum">
              <a:rPr lang="en-US" smtClean="0"/>
              <a:t>‹#›</a:t>
            </a:fld>
            <a:endParaRPr lang="en-US"/>
          </a:p>
        </p:txBody>
      </p:sp>
    </p:spTree>
    <p:extLst>
      <p:ext uri="{BB962C8B-B14F-4D97-AF65-F5344CB8AC3E}">
        <p14:creationId xmlns:p14="http://schemas.microsoft.com/office/powerpoint/2010/main" val="7627061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703C61-A2B5-483D-93F9-C3DA3B8782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E60A13-8245-48B7-BE3E-539256C4CB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1ED0AA-57F4-4B8E-9F15-A544AA816F9F}"/>
              </a:ext>
            </a:extLst>
          </p:cNvPr>
          <p:cNvSpPr>
            <a:spLocks noGrp="1"/>
          </p:cNvSpPr>
          <p:nvPr>
            <p:ph type="dt" sz="half" idx="10"/>
          </p:nvPr>
        </p:nvSpPr>
        <p:spPr/>
        <p:txBody>
          <a:bodyPr/>
          <a:lstStyle/>
          <a:p>
            <a:fld id="{1EDF81B7-6F05-45B3-A136-E577C0BE55F0}" type="datetime1">
              <a:rPr lang="en-US" smtClean="0"/>
              <a:t>1/31/2022</a:t>
            </a:fld>
            <a:endParaRPr lang="en-US"/>
          </a:p>
        </p:txBody>
      </p:sp>
      <p:sp>
        <p:nvSpPr>
          <p:cNvPr id="5" name="Footer Placeholder 4">
            <a:extLst>
              <a:ext uri="{FF2B5EF4-FFF2-40B4-BE49-F238E27FC236}">
                <a16:creationId xmlns:a16="http://schemas.microsoft.com/office/drawing/2014/main" id="{EDA761B6-D77D-4075-8F1F-0DBD7862BF16}"/>
              </a:ext>
            </a:extLst>
          </p:cNvPr>
          <p:cNvSpPr>
            <a:spLocks noGrp="1"/>
          </p:cNvSpPr>
          <p:nvPr>
            <p:ph type="ftr" sz="quarter" idx="11"/>
          </p:nvPr>
        </p:nvSpPr>
        <p:spPr/>
        <p:txBody>
          <a:bodyPr/>
          <a:lstStyle/>
          <a:p>
            <a:r>
              <a:rPr lang="en-US"/>
              <a:t>1.27.22 THIRD DRAFT</a:t>
            </a:r>
          </a:p>
        </p:txBody>
      </p:sp>
      <p:sp>
        <p:nvSpPr>
          <p:cNvPr id="6" name="Slide Number Placeholder 5">
            <a:extLst>
              <a:ext uri="{FF2B5EF4-FFF2-40B4-BE49-F238E27FC236}">
                <a16:creationId xmlns:a16="http://schemas.microsoft.com/office/drawing/2014/main" id="{A05B865B-9288-47B1-9A83-849BEA917BBE}"/>
              </a:ext>
            </a:extLst>
          </p:cNvPr>
          <p:cNvSpPr>
            <a:spLocks noGrp="1"/>
          </p:cNvSpPr>
          <p:nvPr>
            <p:ph type="sldNum" sz="quarter" idx="12"/>
          </p:nvPr>
        </p:nvSpPr>
        <p:spPr/>
        <p:txBody>
          <a:bodyPr/>
          <a:lstStyle/>
          <a:p>
            <a:fld id="{E66BEAA5-F8C5-4955-BBEC-C38F3386D495}" type="slidenum">
              <a:rPr lang="en-US" smtClean="0"/>
              <a:t>‹#›</a:t>
            </a:fld>
            <a:endParaRPr lang="en-US"/>
          </a:p>
        </p:txBody>
      </p:sp>
    </p:spTree>
    <p:extLst>
      <p:ext uri="{BB962C8B-B14F-4D97-AF65-F5344CB8AC3E}">
        <p14:creationId xmlns:p14="http://schemas.microsoft.com/office/powerpoint/2010/main" val="597706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23615-75CC-4F35-9E5C-50FF568F60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B42859-3440-4C1F-A9B6-4B54499E66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6C93FA-C948-480B-B329-98113823FFEC}"/>
              </a:ext>
            </a:extLst>
          </p:cNvPr>
          <p:cNvSpPr>
            <a:spLocks noGrp="1"/>
          </p:cNvSpPr>
          <p:nvPr>
            <p:ph type="dt" sz="half" idx="10"/>
          </p:nvPr>
        </p:nvSpPr>
        <p:spPr/>
        <p:txBody>
          <a:bodyPr/>
          <a:lstStyle/>
          <a:p>
            <a:fld id="{62511074-FAC2-4E82-BA49-F9FC70C71539}" type="datetime1">
              <a:rPr lang="en-US" smtClean="0"/>
              <a:t>1/31/2022</a:t>
            </a:fld>
            <a:endParaRPr lang="en-US"/>
          </a:p>
        </p:txBody>
      </p:sp>
      <p:sp>
        <p:nvSpPr>
          <p:cNvPr id="5" name="Footer Placeholder 4">
            <a:extLst>
              <a:ext uri="{FF2B5EF4-FFF2-40B4-BE49-F238E27FC236}">
                <a16:creationId xmlns:a16="http://schemas.microsoft.com/office/drawing/2014/main" id="{E969F9E0-4E02-4D6E-B797-025C5B4CC042}"/>
              </a:ext>
            </a:extLst>
          </p:cNvPr>
          <p:cNvSpPr>
            <a:spLocks noGrp="1"/>
          </p:cNvSpPr>
          <p:nvPr>
            <p:ph type="ftr" sz="quarter" idx="11"/>
          </p:nvPr>
        </p:nvSpPr>
        <p:spPr/>
        <p:txBody>
          <a:bodyPr/>
          <a:lstStyle/>
          <a:p>
            <a:r>
              <a:rPr lang="en-US"/>
              <a:t>1.27.22 THIRD DRAFT</a:t>
            </a:r>
          </a:p>
        </p:txBody>
      </p:sp>
      <p:sp>
        <p:nvSpPr>
          <p:cNvPr id="6" name="Slide Number Placeholder 5">
            <a:extLst>
              <a:ext uri="{FF2B5EF4-FFF2-40B4-BE49-F238E27FC236}">
                <a16:creationId xmlns:a16="http://schemas.microsoft.com/office/drawing/2014/main" id="{43BE2CDF-BBDB-4F9D-80D4-D68273B8CAD1}"/>
              </a:ext>
            </a:extLst>
          </p:cNvPr>
          <p:cNvSpPr>
            <a:spLocks noGrp="1"/>
          </p:cNvSpPr>
          <p:nvPr>
            <p:ph type="sldNum" sz="quarter" idx="12"/>
          </p:nvPr>
        </p:nvSpPr>
        <p:spPr/>
        <p:txBody>
          <a:bodyPr/>
          <a:lstStyle/>
          <a:p>
            <a:fld id="{FB73AA28-415F-48A7-BF75-270ABD588B75}" type="slidenum">
              <a:rPr lang="en-US" smtClean="0"/>
              <a:t>‹#›</a:t>
            </a:fld>
            <a:endParaRPr lang="en-US"/>
          </a:p>
        </p:txBody>
      </p:sp>
    </p:spTree>
    <p:extLst>
      <p:ext uri="{BB962C8B-B14F-4D97-AF65-F5344CB8AC3E}">
        <p14:creationId xmlns:p14="http://schemas.microsoft.com/office/powerpoint/2010/main" val="31706113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EB7C6-3FC0-43C7-97CB-98DDFC12CD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2FDD52-EA40-4B6A-84CF-153AF2E3A7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795B43-14B7-4D90-8858-AD010699E323}"/>
              </a:ext>
            </a:extLst>
          </p:cNvPr>
          <p:cNvSpPr>
            <a:spLocks noGrp="1"/>
          </p:cNvSpPr>
          <p:nvPr>
            <p:ph type="dt" sz="half" idx="10"/>
          </p:nvPr>
        </p:nvSpPr>
        <p:spPr/>
        <p:txBody>
          <a:bodyPr/>
          <a:lstStyle/>
          <a:p>
            <a:fld id="{F2E2E001-6DA9-4514-8A89-22C6749834D1}" type="datetime1">
              <a:rPr lang="en-US" smtClean="0"/>
              <a:t>1/31/2022</a:t>
            </a:fld>
            <a:endParaRPr lang="en-US"/>
          </a:p>
        </p:txBody>
      </p:sp>
      <p:sp>
        <p:nvSpPr>
          <p:cNvPr id="5" name="Footer Placeholder 4">
            <a:extLst>
              <a:ext uri="{FF2B5EF4-FFF2-40B4-BE49-F238E27FC236}">
                <a16:creationId xmlns:a16="http://schemas.microsoft.com/office/drawing/2014/main" id="{22F2AB48-2A87-4EE7-9FAC-25183FF2F5F2}"/>
              </a:ext>
            </a:extLst>
          </p:cNvPr>
          <p:cNvSpPr>
            <a:spLocks noGrp="1"/>
          </p:cNvSpPr>
          <p:nvPr>
            <p:ph type="ftr" sz="quarter" idx="11"/>
          </p:nvPr>
        </p:nvSpPr>
        <p:spPr/>
        <p:txBody>
          <a:bodyPr/>
          <a:lstStyle/>
          <a:p>
            <a:r>
              <a:rPr lang="en-US"/>
              <a:t>1.27.22 THIRD DRAFT</a:t>
            </a:r>
          </a:p>
        </p:txBody>
      </p:sp>
      <p:sp>
        <p:nvSpPr>
          <p:cNvPr id="6" name="Slide Number Placeholder 5">
            <a:extLst>
              <a:ext uri="{FF2B5EF4-FFF2-40B4-BE49-F238E27FC236}">
                <a16:creationId xmlns:a16="http://schemas.microsoft.com/office/drawing/2014/main" id="{4433F144-E10A-4514-BF1B-76F0296832DD}"/>
              </a:ext>
            </a:extLst>
          </p:cNvPr>
          <p:cNvSpPr>
            <a:spLocks noGrp="1"/>
          </p:cNvSpPr>
          <p:nvPr>
            <p:ph type="sldNum" sz="quarter" idx="12"/>
          </p:nvPr>
        </p:nvSpPr>
        <p:spPr/>
        <p:txBody>
          <a:bodyPr/>
          <a:lstStyle/>
          <a:p>
            <a:fld id="{FB73AA28-415F-48A7-BF75-270ABD588B75}" type="slidenum">
              <a:rPr lang="en-US" smtClean="0"/>
              <a:t>‹#›</a:t>
            </a:fld>
            <a:endParaRPr lang="en-US"/>
          </a:p>
        </p:txBody>
      </p:sp>
    </p:spTree>
    <p:extLst>
      <p:ext uri="{BB962C8B-B14F-4D97-AF65-F5344CB8AC3E}">
        <p14:creationId xmlns:p14="http://schemas.microsoft.com/office/powerpoint/2010/main" val="997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6643E-EDE9-4BA1-B716-54501FA54A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A2E4D3-0B85-427F-B56F-41B075372E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C18589-1950-4FA8-9539-5AFA5429CD47}"/>
              </a:ext>
            </a:extLst>
          </p:cNvPr>
          <p:cNvSpPr>
            <a:spLocks noGrp="1"/>
          </p:cNvSpPr>
          <p:nvPr>
            <p:ph type="dt" sz="half" idx="10"/>
          </p:nvPr>
        </p:nvSpPr>
        <p:spPr/>
        <p:txBody>
          <a:bodyPr/>
          <a:lstStyle/>
          <a:p>
            <a:fld id="{A259B242-8905-48B3-8D4F-AC72946B5A43}" type="datetime1">
              <a:rPr lang="en-US" smtClean="0"/>
              <a:t>1/31/2022</a:t>
            </a:fld>
            <a:endParaRPr lang="en-US"/>
          </a:p>
        </p:txBody>
      </p:sp>
      <p:sp>
        <p:nvSpPr>
          <p:cNvPr id="5" name="Footer Placeholder 4">
            <a:extLst>
              <a:ext uri="{FF2B5EF4-FFF2-40B4-BE49-F238E27FC236}">
                <a16:creationId xmlns:a16="http://schemas.microsoft.com/office/drawing/2014/main" id="{3A65510A-296F-43D7-960B-EA5A5250C1EF}"/>
              </a:ext>
            </a:extLst>
          </p:cNvPr>
          <p:cNvSpPr>
            <a:spLocks noGrp="1"/>
          </p:cNvSpPr>
          <p:nvPr>
            <p:ph type="ftr" sz="quarter" idx="11"/>
          </p:nvPr>
        </p:nvSpPr>
        <p:spPr/>
        <p:txBody>
          <a:bodyPr/>
          <a:lstStyle/>
          <a:p>
            <a:r>
              <a:rPr lang="en-US"/>
              <a:t>1.27.22 THIRD DRAFT</a:t>
            </a:r>
          </a:p>
        </p:txBody>
      </p:sp>
      <p:sp>
        <p:nvSpPr>
          <p:cNvPr id="6" name="Slide Number Placeholder 5">
            <a:extLst>
              <a:ext uri="{FF2B5EF4-FFF2-40B4-BE49-F238E27FC236}">
                <a16:creationId xmlns:a16="http://schemas.microsoft.com/office/drawing/2014/main" id="{9B21C52D-0607-430B-ABEE-F9DE92409AB8}"/>
              </a:ext>
            </a:extLst>
          </p:cNvPr>
          <p:cNvSpPr>
            <a:spLocks noGrp="1"/>
          </p:cNvSpPr>
          <p:nvPr>
            <p:ph type="sldNum" sz="quarter" idx="12"/>
          </p:nvPr>
        </p:nvSpPr>
        <p:spPr/>
        <p:txBody>
          <a:bodyPr/>
          <a:lstStyle/>
          <a:p>
            <a:fld id="{FB73AA28-415F-48A7-BF75-270ABD588B75}" type="slidenum">
              <a:rPr lang="en-US" smtClean="0"/>
              <a:t>‹#›</a:t>
            </a:fld>
            <a:endParaRPr lang="en-US"/>
          </a:p>
        </p:txBody>
      </p:sp>
    </p:spTree>
    <p:extLst>
      <p:ext uri="{BB962C8B-B14F-4D97-AF65-F5344CB8AC3E}">
        <p14:creationId xmlns:p14="http://schemas.microsoft.com/office/powerpoint/2010/main" val="30292470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B4A0-3632-46A0-8E56-2505DB77EA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1CABD8-E9D3-4029-A2E8-6CDFE5B5DD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CA5B5C-C3B0-45B7-9E22-BD4F30121E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5D6E43-386B-44D3-A482-37F9357E2D79}"/>
              </a:ext>
            </a:extLst>
          </p:cNvPr>
          <p:cNvSpPr>
            <a:spLocks noGrp="1"/>
          </p:cNvSpPr>
          <p:nvPr>
            <p:ph type="dt" sz="half" idx="10"/>
          </p:nvPr>
        </p:nvSpPr>
        <p:spPr/>
        <p:txBody>
          <a:bodyPr/>
          <a:lstStyle/>
          <a:p>
            <a:fld id="{A991EC82-1AC2-4DCA-B8EC-41FEFB20C893}" type="datetime1">
              <a:rPr lang="en-US" smtClean="0"/>
              <a:t>1/31/2022</a:t>
            </a:fld>
            <a:endParaRPr lang="en-US"/>
          </a:p>
        </p:txBody>
      </p:sp>
      <p:sp>
        <p:nvSpPr>
          <p:cNvPr id="6" name="Footer Placeholder 5">
            <a:extLst>
              <a:ext uri="{FF2B5EF4-FFF2-40B4-BE49-F238E27FC236}">
                <a16:creationId xmlns:a16="http://schemas.microsoft.com/office/drawing/2014/main" id="{305C0CDD-9FB9-48EF-AD51-1957F905E1D8}"/>
              </a:ext>
            </a:extLst>
          </p:cNvPr>
          <p:cNvSpPr>
            <a:spLocks noGrp="1"/>
          </p:cNvSpPr>
          <p:nvPr>
            <p:ph type="ftr" sz="quarter" idx="11"/>
          </p:nvPr>
        </p:nvSpPr>
        <p:spPr/>
        <p:txBody>
          <a:bodyPr/>
          <a:lstStyle/>
          <a:p>
            <a:r>
              <a:rPr lang="en-US"/>
              <a:t>1.27.22 THIRD DRAFT</a:t>
            </a:r>
          </a:p>
        </p:txBody>
      </p:sp>
      <p:sp>
        <p:nvSpPr>
          <p:cNvPr id="7" name="Slide Number Placeholder 6">
            <a:extLst>
              <a:ext uri="{FF2B5EF4-FFF2-40B4-BE49-F238E27FC236}">
                <a16:creationId xmlns:a16="http://schemas.microsoft.com/office/drawing/2014/main" id="{78DE7103-FC96-4966-AFE4-DF0E3D1BDD2A}"/>
              </a:ext>
            </a:extLst>
          </p:cNvPr>
          <p:cNvSpPr>
            <a:spLocks noGrp="1"/>
          </p:cNvSpPr>
          <p:nvPr>
            <p:ph type="sldNum" sz="quarter" idx="12"/>
          </p:nvPr>
        </p:nvSpPr>
        <p:spPr/>
        <p:txBody>
          <a:bodyPr/>
          <a:lstStyle/>
          <a:p>
            <a:fld id="{FB73AA28-415F-48A7-BF75-270ABD588B75}" type="slidenum">
              <a:rPr lang="en-US" smtClean="0"/>
              <a:t>‹#›</a:t>
            </a:fld>
            <a:endParaRPr lang="en-US"/>
          </a:p>
        </p:txBody>
      </p:sp>
    </p:spTree>
    <p:extLst>
      <p:ext uri="{BB962C8B-B14F-4D97-AF65-F5344CB8AC3E}">
        <p14:creationId xmlns:p14="http://schemas.microsoft.com/office/powerpoint/2010/main" val="42539738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C2C3E-B096-4759-99DF-51716E4001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EE783C-F085-4B8E-8550-12050B9AF6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4AEE60-EFB2-4821-A247-B03C3145F6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0EB1DD-E800-4A09-8D67-E5A9F74DD7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592DCF-4FD4-4985-948A-6E8101C426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8AFEB7-10B0-4ABA-AF3B-1D6DDDCC7E26}"/>
              </a:ext>
            </a:extLst>
          </p:cNvPr>
          <p:cNvSpPr>
            <a:spLocks noGrp="1"/>
          </p:cNvSpPr>
          <p:nvPr>
            <p:ph type="dt" sz="half" idx="10"/>
          </p:nvPr>
        </p:nvSpPr>
        <p:spPr/>
        <p:txBody>
          <a:bodyPr/>
          <a:lstStyle/>
          <a:p>
            <a:fld id="{D7E54DD0-2F98-426E-8055-39D84B82D001}" type="datetime1">
              <a:rPr lang="en-US" smtClean="0"/>
              <a:t>1/31/2022</a:t>
            </a:fld>
            <a:endParaRPr lang="en-US"/>
          </a:p>
        </p:txBody>
      </p:sp>
      <p:sp>
        <p:nvSpPr>
          <p:cNvPr id="8" name="Footer Placeholder 7">
            <a:extLst>
              <a:ext uri="{FF2B5EF4-FFF2-40B4-BE49-F238E27FC236}">
                <a16:creationId xmlns:a16="http://schemas.microsoft.com/office/drawing/2014/main" id="{2450A8AC-4CEE-4B44-A49C-752E83DDFDCC}"/>
              </a:ext>
            </a:extLst>
          </p:cNvPr>
          <p:cNvSpPr>
            <a:spLocks noGrp="1"/>
          </p:cNvSpPr>
          <p:nvPr>
            <p:ph type="ftr" sz="quarter" idx="11"/>
          </p:nvPr>
        </p:nvSpPr>
        <p:spPr/>
        <p:txBody>
          <a:bodyPr/>
          <a:lstStyle/>
          <a:p>
            <a:r>
              <a:rPr lang="en-US"/>
              <a:t>1.27.22 THIRD DRAFT</a:t>
            </a:r>
          </a:p>
        </p:txBody>
      </p:sp>
      <p:sp>
        <p:nvSpPr>
          <p:cNvPr id="9" name="Slide Number Placeholder 8">
            <a:extLst>
              <a:ext uri="{FF2B5EF4-FFF2-40B4-BE49-F238E27FC236}">
                <a16:creationId xmlns:a16="http://schemas.microsoft.com/office/drawing/2014/main" id="{EF4ADDCB-1F7C-4916-8F2A-78691EFC85B3}"/>
              </a:ext>
            </a:extLst>
          </p:cNvPr>
          <p:cNvSpPr>
            <a:spLocks noGrp="1"/>
          </p:cNvSpPr>
          <p:nvPr>
            <p:ph type="sldNum" sz="quarter" idx="12"/>
          </p:nvPr>
        </p:nvSpPr>
        <p:spPr/>
        <p:txBody>
          <a:bodyPr/>
          <a:lstStyle/>
          <a:p>
            <a:fld id="{FB73AA28-415F-48A7-BF75-270ABD588B75}" type="slidenum">
              <a:rPr lang="en-US" smtClean="0"/>
              <a:t>‹#›</a:t>
            </a:fld>
            <a:endParaRPr lang="en-US"/>
          </a:p>
        </p:txBody>
      </p:sp>
    </p:spTree>
    <p:extLst>
      <p:ext uri="{BB962C8B-B14F-4D97-AF65-F5344CB8AC3E}">
        <p14:creationId xmlns:p14="http://schemas.microsoft.com/office/powerpoint/2010/main" val="1699224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C37A2-0169-49F5-B344-56AEC4BB95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1FB571-8258-48E8-8646-E54E110DCC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C89C48-9533-4AC1-89C7-923C85E5EB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EED331-084C-4FF4-A692-A993E55DF5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E5C224-A48E-4445-834A-881096836E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E6D8A4-BEDF-40F9-B234-A60AA81B7B78}"/>
              </a:ext>
            </a:extLst>
          </p:cNvPr>
          <p:cNvSpPr>
            <a:spLocks noGrp="1"/>
          </p:cNvSpPr>
          <p:nvPr>
            <p:ph type="dt" sz="half" idx="10"/>
          </p:nvPr>
        </p:nvSpPr>
        <p:spPr/>
        <p:txBody>
          <a:bodyPr/>
          <a:lstStyle/>
          <a:p>
            <a:fld id="{119498A1-9A6F-411E-AE51-F38FB5AE1480}" type="datetime1">
              <a:rPr lang="en-US" smtClean="0"/>
              <a:t>1/31/2022</a:t>
            </a:fld>
            <a:endParaRPr lang="en-US"/>
          </a:p>
        </p:txBody>
      </p:sp>
      <p:sp>
        <p:nvSpPr>
          <p:cNvPr id="8" name="Footer Placeholder 7">
            <a:extLst>
              <a:ext uri="{FF2B5EF4-FFF2-40B4-BE49-F238E27FC236}">
                <a16:creationId xmlns:a16="http://schemas.microsoft.com/office/drawing/2014/main" id="{41D2F601-7C5B-4145-99A2-3FDE85305C71}"/>
              </a:ext>
            </a:extLst>
          </p:cNvPr>
          <p:cNvSpPr>
            <a:spLocks noGrp="1"/>
          </p:cNvSpPr>
          <p:nvPr>
            <p:ph type="ftr" sz="quarter" idx="11"/>
          </p:nvPr>
        </p:nvSpPr>
        <p:spPr/>
        <p:txBody>
          <a:bodyPr/>
          <a:lstStyle/>
          <a:p>
            <a:r>
              <a:rPr lang="en-US"/>
              <a:t>1.27.22 THIRD DRAFT</a:t>
            </a:r>
          </a:p>
        </p:txBody>
      </p:sp>
      <p:sp>
        <p:nvSpPr>
          <p:cNvPr id="9" name="Slide Number Placeholder 8">
            <a:extLst>
              <a:ext uri="{FF2B5EF4-FFF2-40B4-BE49-F238E27FC236}">
                <a16:creationId xmlns:a16="http://schemas.microsoft.com/office/drawing/2014/main" id="{91C5BE9E-D7F9-4FEB-A467-DCF99C8288AD}"/>
              </a:ext>
            </a:extLst>
          </p:cNvPr>
          <p:cNvSpPr>
            <a:spLocks noGrp="1"/>
          </p:cNvSpPr>
          <p:nvPr>
            <p:ph type="sldNum" sz="quarter" idx="12"/>
          </p:nvPr>
        </p:nvSpPr>
        <p:spPr/>
        <p:txBody>
          <a:bodyPr/>
          <a:lstStyle/>
          <a:p>
            <a:fld id="{747EA2E8-CABC-4ABF-8E15-79A759127DC1}" type="slidenum">
              <a:rPr lang="en-US" smtClean="0"/>
              <a:t>‹#›</a:t>
            </a:fld>
            <a:endParaRPr lang="en-US"/>
          </a:p>
        </p:txBody>
      </p:sp>
    </p:spTree>
    <p:extLst>
      <p:ext uri="{BB962C8B-B14F-4D97-AF65-F5344CB8AC3E}">
        <p14:creationId xmlns:p14="http://schemas.microsoft.com/office/powerpoint/2010/main" val="39254757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8F06-2657-4665-8C19-262EA0C1C0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E9267B-8037-45DA-86F2-5509C9151007}"/>
              </a:ext>
            </a:extLst>
          </p:cNvPr>
          <p:cNvSpPr>
            <a:spLocks noGrp="1"/>
          </p:cNvSpPr>
          <p:nvPr>
            <p:ph type="dt" sz="half" idx="10"/>
          </p:nvPr>
        </p:nvSpPr>
        <p:spPr/>
        <p:txBody>
          <a:bodyPr/>
          <a:lstStyle/>
          <a:p>
            <a:fld id="{DB748A3B-0E60-462D-B490-63D5859398B4}" type="datetime1">
              <a:rPr lang="en-US" smtClean="0"/>
              <a:t>1/31/2022</a:t>
            </a:fld>
            <a:endParaRPr lang="en-US"/>
          </a:p>
        </p:txBody>
      </p:sp>
      <p:sp>
        <p:nvSpPr>
          <p:cNvPr id="4" name="Footer Placeholder 3">
            <a:extLst>
              <a:ext uri="{FF2B5EF4-FFF2-40B4-BE49-F238E27FC236}">
                <a16:creationId xmlns:a16="http://schemas.microsoft.com/office/drawing/2014/main" id="{A05B25D6-B18A-4F9A-8C24-E53EAE41F033}"/>
              </a:ext>
            </a:extLst>
          </p:cNvPr>
          <p:cNvSpPr>
            <a:spLocks noGrp="1"/>
          </p:cNvSpPr>
          <p:nvPr>
            <p:ph type="ftr" sz="quarter" idx="11"/>
          </p:nvPr>
        </p:nvSpPr>
        <p:spPr/>
        <p:txBody>
          <a:bodyPr/>
          <a:lstStyle/>
          <a:p>
            <a:r>
              <a:rPr lang="en-US"/>
              <a:t>1.27.22 THIRD DRAFT</a:t>
            </a:r>
          </a:p>
        </p:txBody>
      </p:sp>
      <p:sp>
        <p:nvSpPr>
          <p:cNvPr id="5" name="Slide Number Placeholder 4">
            <a:extLst>
              <a:ext uri="{FF2B5EF4-FFF2-40B4-BE49-F238E27FC236}">
                <a16:creationId xmlns:a16="http://schemas.microsoft.com/office/drawing/2014/main" id="{50F60AB8-5FB6-4C2C-86F5-D56A4F13D973}"/>
              </a:ext>
            </a:extLst>
          </p:cNvPr>
          <p:cNvSpPr>
            <a:spLocks noGrp="1"/>
          </p:cNvSpPr>
          <p:nvPr>
            <p:ph type="sldNum" sz="quarter" idx="12"/>
          </p:nvPr>
        </p:nvSpPr>
        <p:spPr/>
        <p:txBody>
          <a:bodyPr/>
          <a:lstStyle/>
          <a:p>
            <a:fld id="{FB73AA28-415F-48A7-BF75-270ABD588B75}" type="slidenum">
              <a:rPr lang="en-US" smtClean="0"/>
              <a:t>‹#›</a:t>
            </a:fld>
            <a:endParaRPr lang="en-US"/>
          </a:p>
        </p:txBody>
      </p:sp>
    </p:spTree>
    <p:extLst>
      <p:ext uri="{BB962C8B-B14F-4D97-AF65-F5344CB8AC3E}">
        <p14:creationId xmlns:p14="http://schemas.microsoft.com/office/powerpoint/2010/main" val="32933977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B5885F-7F7A-4061-B5AE-0AC53ADD5975}"/>
              </a:ext>
            </a:extLst>
          </p:cNvPr>
          <p:cNvSpPr>
            <a:spLocks noGrp="1"/>
          </p:cNvSpPr>
          <p:nvPr>
            <p:ph type="dt" sz="half" idx="10"/>
          </p:nvPr>
        </p:nvSpPr>
        <p:spPr/>
        <p:txBody>
          <a:bodyPr/>
          <a:lstStyle/>
          <a:p>
            <a:fld id="{07BB74C9-699B-427E-B332-A47A43574F17}" type="datetime1">
              <a:rPr lang="en-US" smtClean="0"/>
              <a:t>1/31/2022</a:t>
            </a:fld>
            <a:endParaRPr lang="en-US"/>
          </a:p>
        </p:txBody>
      </p:sp>
      <p:sp>
        <p:nvSpPr>
          <p:cNvPr id="3" name="Footer Placeholder 2">
            <a:extLst>
              <a:ext uri="{FF2B5EF4-FFF2-40B4-BE49-F238E27FC236}">
                <a16:creationId xmlns:a16="http://schemas.microsoft.com/office/drawing/2014/main" id="{ECC8A4B4-8726-4213-AA3B-A7EC6C014D5A}"/>
              </a:ext>
            </a:extLst>
          </p:cNvPr>
          <p:cNvSpPr>
            <a:spLocks noGrp="1"/>
          </p:cNvSpPr>
          <p:nvPr>
            <p:ph type="ftr" sz="quarter" idx="11"/>
          </p:nvPr>
        </p:nvSpPr>
        <p:spPr/>
        <p:txBody>
          <a:bodyPr/>
          <a:lstStyle/>
          <a:p>
            <a:r>
              <a:rPr lang="en-US"/>
              <a:t>1.27.22 THIRD DRAFT</a:t>
            </a:r>
          </a:p>
        </p:txBody>
      </p:sp>
      <p:sp>
        <p:nvSpPr>
          <p:cNvPr id="4" name="Slide Number Placeholder 3">
            <a:extLst>
              <a:ext uri="{FF2B5EF4-FFF2-40B4-BE49-F238E27FC236}">
                <a16:creationId xmlns:a16="http://schemas.microsoft.com/office/drawing/2014/main" id="{E8766CB4-0241-48B4-A9A0-E45D3D02AFA4}"/>
              </a:ext>
            </a:extLst>
          </p:cNvPr>
          <p:cNvSpPr>
            <a:spLocks noGrp="1"/>
          </p:cNvSpPr>
          <p:nvPr>
            <p:ph type="sldNum" sz="quarter" idx="12"/>
          </p:nvPr>
        </p:nvSpPr>
        <p:spPr/>
        <p:txBody>
          <a:bodyPr/>
          <a:lstStyle/>
          <a:p>
            <a:fld id="{FB73AA28-415F-48A7-BF75-270ABD588B75}" type="slidenum">
              <a:rPr lang="en-US" smtClean="0"/>
              <a:t>‹#›</a:t>
            </a:fld>
            <a:endParaRPr lang="en-US"/>
          </a:p>
        </p:txBody>
      </p:sp>
    </p:spTree>
    <p:extLst>
      <p:ext uri="{BB962C8B-B14F-4D97-AF65-F5344CB8AC3E}">
        <p14:creationId xmlns:p14="http://schemas.microsoft.com/office/powerpoint/2010/main" val="19504283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90700-C285-4A81-984F-DCA133CE71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DC2DC8-C7B5-41C0-9A02-429038090B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60280A-5DF0-4387-A021-578A3F6D6D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2088A6-8992-4D80-AAE5-EF284B90226B}"/>
              </a:ext>
            </a:extLst>
          </p:cNvPr>
          <p:cNvSpPr>
            <a:spLocks noGrp="1"/>
          </p:cNvSpPr>
          <p:nvPr>
            <p:ph type="dt" sz="half" idx="10"/>
          </p:nvPr>
        </p:nvSpPr>
        <p:spPr/>
        <p:txBody>
          <a:bodyPr/>
          <a:lstStyle/>
          <a:p>
            <a:fld id="{DE067712-B577-48DF-9005-C1FCEFBBD647}" type="datetime1">
              <a:rPr lang="en-US" smtClean="0"/>
              <a:t>1/31/2022</a:t>
            </a:fld>
            <a:endParaRPr lang="en-US"/>
          </a:p>
        </p:txBody>
      </p:sp>
      <p:sp>
        <p:nvSpPr>
          <p:cNvPr id="6" name="Footer Placeholder 5">
            <a:extLst>
              <a:ext uri="{FF2B5EF4-FFF2-40B4-BE49-F238E27FC236}">
                <a16:creationId xmlns:a16="http://schemas.microsoft.com/office/drawing/2014/main" id="{3C576AED-7252-4BAE-8923-169BE7ABB26B}"/>
              </a:ext>
            </a:extLst>
          </p:cNvPr>
          <p:cNvSpPr>
            <a:spLocks noGrp="1"/>
          </p:cNvSpPr>
          <p:nvPr>
            <p:ph type="ftr" sz="quarter" idx="11"/>
          </p:nvPr>
        </p:nvSpPr>
        <p:spPr/>
        <p:txBody>
          <a:bodyPr/>
          <a:lstStyle/>
          <a:p>
            <a:r>
              <a:rPr lang="en-US"/>
              <a:t>1.27.22 THIRD DRAFT</a:t>
            </a:r>
          </a:p>
        </p:txBody>
      </p:sp>
      <p:sp>
        <p:nvSpPr>
          <p:cNvPr id="7" name="Slide Number Placeholder 6">
            <a:extLst>
              <a:ext uri="{FF2B5EF4-FFF2-40B4-BE49-F238E27FC236}">
                <a16:creationId xmlns:a16="http://schemas.microsoft.com/office/drawing/2014/main" id="{2C29A897-CC9A-4812-921F-8469F317FCBD}"/>
              </a:ext>
            </a:extLst>
          </p:cNvPr>
          <p:cNvSpPr>
            <a:spLocks noGrp="1"/>
          </p:cNvSpPr>
          <p:nvPr>
            <p:ph type="sldNum" sz="quarter" idx="12"/>
          </p:nvPr>
        </p:nvSpPr>
        <p:spPr/>
        <p:txBody>
          <a:bodyPr/>
          <a:lstStyle/>
          <a:p>
            <a:fld id="{FB73AA28-415F-48A7-BF75-270ABD588B75}" type="slidenum">
              <a:rPr lang="en-US" smtClean="0"/>
              <a:t>‹#›</a:t>
            </a:fld>
            <a:endParaRPr lang="en-US"/>
          </a:p>
        </p:txBody>
      </p:sp>
    </p:spTree>
    <p:extLst>
      <p:ext uri="{BB962C8B-B14F-4D97-AF65-F5344CB8AC3E}">
        <p14:creationId xmlns:p14="http://schemas.microsoft.com/office/powerpoint/2010/main" val="42277750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B9C8F-49A5-49DD-A153-0E197C6BE7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2CF2B9-0AE3-4832-AFE2-7494503A94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E69C19-EA33-443B-92B4-9187E25945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86DB92-1A77-4087-A1E6-8CE99E538539}"/>
              </a:ext>
            </a:extLst>
          </p:cNvPr>
          <p:cNvSpPr>
            <a:spLocks noGrp="1"/>
          </p:cNvSpPr>
          <p:nvPr>
            <p:ph type="dt" sz="half" idx="10"/>
          </p:nvPr>
        </p:nvSpPr>
        <p:spPr/>
        <p:txBody>
          <a:bodyPr/>
          <a:lstStyle/>
          <a:p>
            <a:fld id="{F072BF9F-1DEF-4F67-BBA5-08C50EE63AF3}" type="datetime1">
              <a:rPr lang="en-US" smtClean="0"/>
              <a:t>1/31/2022</a:t>
            </a:fld>
            <a:endParaRPr lang="en-US"/>
          </a:p>
        </p:txBody>
      </p:sp>
      <p:sp>
        <p:nvSpPr>
          <p:cNvPr id="6" name="Footer Placeholder 5">
            <a:extLst>
              <a:ext uri="{FF2B5EF4-FFF2-40B4-BE49-F238E27FC236}">
                <a16:creationId xmlns:a16="http://schemas.microsoft.com/office/drawing/2014/main" id="{93801EE9-AC7E-4A20-ACB1-CE5A142598F2}"/>
              </a:ext>
            </a:extLst>
          </p:cNvPr>
          <p:cNvSpPr>
            <a:spLocks noGrp="1"/>
          </p:cNvSpPr>
          <p:nvPr>
            <p:ph type="ftr" sz="quarter" idx="11"/>
          </p:nvPr>
        </p:nvSpPr>
        <p:spPr/>
        <p:txBody>
          <a:bodyPr/>
          <a:lstStyle/>
          <a:p>
            <a:r>
              <a:rPr lang="en-US"/>
              <a:t>1.27.22 THIRD DRAFT</a:t>
            </a:r>
          </a:p>
        </p:txBody>
      </p:sp>
      <p:sp>
        <p:nvSpPr>
          <p:cNvPr id="7" name="Slide Number Placeholder 6">
            <a:extLst>
              <a:ext uri="{FF2B5EF4-FFF2-40B4-BE49-F238E27FC236}">
                <a16:creationId xmlns:a16="http://schemas.microsoft.com/office/drawing/2014/main" id="{7CF84157-03E5-4432-85E6-E8097219561B}"/>
              </a:ext>
            </a:extLst>
          </p:cNvPr>
          <p:cNvSpPr>
            <a:spLocks noGrp="1"/>
          </p:cNvSpPr>
          <p:nvPr>
            <p:ph type="sldNum" sz="quarter" idx="12"/>
          </p:nvPr>
        </p:nvSpPr>
        <p:spPr/>
        <p:txBody>
          <a:bodyPr/>
          <a:lstStyle/>
          <a:p>
            <a:fld id="{FB73AA28-415F-48A7-BF75-270ABD588B75}" type="slidenum">
              <a:rPr lang="en-US" smtClean="0"/>
              <a:t>‹#›</a:t>
            </a:fld>
            <a:endParaRPr lang="en-US"/>
          </a:p>
        </p:txBody>
      </p:sp>
    </p:spTree>
    <p:extLst>
      <p:ext uri="{BB962C8B-B14F-4D97-AF65-F5344CB8AC3E}">
        <p14:creationId xmlns:p14="http://schemas.microsoft.com/office/powerpoint/2010/main" val="3636809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03015-4493-4204-9D4C-5245D69556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E024F7-9210-4EF6-AAD7-C32C63B2CE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7D136F-2B66-4D1F-BAB8-931B312F03FE}"/>
              </a:ext>
            </a:extLst>
          </p:cNvPr>
          <p:cNvSpPr>
            <a:spLocks noGrp="1"/>
          </p:cNvSpPr>
          <p:nvPr>
            <p:ph type="dt" sz="half" idx="10"/>
          </p:nvPr>
        </p:nvSpPr>
        <p:spPr/>
        <p:txBody>
          <a:bodyPr/>
          <a:lstStyle/>
          <a:p>
            <a:fld id="{8B77B596-4536-497E-91AF-B3DED23758AA}" type="datetime1">
              <a:rPr lang="en-US" smtClean="0"/>
              <a:t>1/31/2022</a:t>
            </a:fld>
            <a:endParaRPr lang="en-US"/>
          </a:p>
        </p:txBody>
      </p:sp>
      <p:sp>
        <p:nvSpPr>
          <p:cNvPr id="5" name="Footer Placeholder 4">
            <a:extLst>
              <a:ext uri="{FF2B5EF4-FFF2-40B4-BE49-F238E27FC236}">
                <a16:creationId xmlns:a16="http://schemas.microsoft.com/office/drawing/2014/main" id="{E1A880C3-57FC-4419-BC69-4A4670655827}"/>
              </a:ext>
            </a:extLst>
          </p:cNvPr>
          <p:cNvSpPr>
            <a:spLocks noGrp="1"/>
          </p:cNvSpPr>
          <p:nvPr>
            <p:ph type="ftr" sz="quarter" idx="11"/>
          </p:nvPr>
        </p:nvSpPr>
        <p:spPr/>
        <p:txBody>
          <a:bodyPr/>
          <a:lstStyle/>
          <a:p>
            <a:r>
              <a:rPr lang="en-US"/>
              <a:t>1.27.22 THIRD DRAFT</a:t>
            </a:r>
          </a:p>
        </p:txBody>
      </p:sp>
      <p:sp>
        <p:nvSpPr>
          <p:cNvPr id="6" name="Slide Number Placeholder 5">
            <a:extLst>
              <a:ext uri="{FF2B5EF4-FFF2-40B4-BE49-F238E27FC236}">
                <a16:creationId xmlns:a16="http://schemas.microsoft.com/office/drawing/2014/main" id="{57A7F2F5-6DAC-45A6-98A7-059F5D74F2A6}"/>
              </a:ext>
            </a:extLst>
          </p:cNvPr>
          <p:cNvSpPr>
            <a:spLocks noGrp="1"/>
          </p:cNvSpPr>
          <p:nvPr>
            <p:ph type="sldNum" sz="quarter" idx="12"/>
          </p:nvPr>
        </p:nvSpPr>
        <p:spPr/>
        <p:txBody>
          <a:bodyPr/>
          <a:lstStyle/>
          <a:p>
            <a:fld id="{FB73AA28-415F-48A7-BF75-270ABD588B75}" type="slidenum">
              <a:rPr lang="en-US" smtClean="0"/>
              <a:t>‹#›</a:t>
            </a:fld>
            <a:endParaRPr lang="en-US"/>
          </a:p>
        </p:txBody>
      </p:sp>
    </p:spTree>
    <p:extLst>
      <p:ext uri="{BB962C8B-B14F-4D97-AF65-F5344CB8AC3E}">
        <p14:creationId xmlns:p14="http://schemas.microsoft.com/office/powerpoint/2010/main" val="11964418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9BBEE9-F6F6-496C-B0E6-796C9A73A1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D4F847-4D2A-4AC7-8687-AD4B4DADBC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51E21A-CD79-4A86-A1F2-E41279B8DD2D}"/>
              </a:ext>
            </a:extLst>
          </p:cNvPr>
          <p:cNvSpPr>
            <a:spLocks noGrp="1"/>
          </p:cNvSpPr>
          <p:nvPr>
            <p:ph type="dt" sz="half" idx="10"/>
          </p:nvPr>
        </p:nvSpPr>
        <p:spPr/>
        <p:txBody>
          <a:bodyPr/>
          <a:lstStyle/>
          <a:p>
            <a:fld id="{7083F58E-FCBA-4415-933F-BE67CB334408}" type="datetime1">
              <a:rPr lang="en-US" smtClean="0"/>
              <a:t>1/31/2022</a:t>
            </a:fld>
            <a:endParaRPr lang="en-US"/>
          </a:p>
        </p:txBody>
      </p:sp>
      <p:sp>
        <p:nvSpPr>
          <p:cNvPr id="5" name="Footer Placeholder 4">
            <a:extLst>
              <a:ext uri="{FF2B5EF4-FFF2-40B4-BE49-F238E27FC236}">
                <a16:creationId xmlns:a16="http://schemas.microsoft.com/office/drawing/2014/main" id="{FA176B7D-DF1F-41E5-B41C-D8007C9D140D}"/>
              </a:ext>
            </a:extLst>
          </p:cNvPr>
          <p:cNvSpPr>
            <a:spLocks noGrp="1"/>
          </p:cNvSpPr>
          <p:nvPr>
            <p:ph type="ftr" sz="quarter" idx="11"/>
          </p:nvPr>
        </p:nvSpPr>
        <p:spPr/>
        <p:txBody>
          <a:bodyPr/>
          <a:lstStyle/>
          <a:p>
            <a:r>
              <a:rPr lang="en-US"/>
              <a:t>1.27.22 THIRD DRAFT</a:t>
            </a:r>
          </a:p>
        </p:txBody>
      </p:sp>
      <p:sp>
        <p:nvSpPr>
          <p:cNvPr id="6" name="Slide Number Placeholder 5">
            <a:extLst>
              <a:ext uri="{FF2B5EF4-FFF2-40B4-BE49-F238E27FC236}">
                <a16:creationId xmlns:a16="http://schemas.microsoft.com/office/drawing/2014/main" id="{B1F1C4C3-43A9-45F0-82AD-30162A1F7F8B}"/>
              </a:ext>
            </a:extLst>
          </p:cNvPr>
          <p:cNvSpPr>
            <a:spLocks noGrp="1"/>
          </p:cNvSpPr>
          <p:nvPr>
            <p:ph type="sldNum" sz="quarter" idx="12"/>
          </p:nvPr>
        </p:nvSpPr>
        <p:spPr/>
        <p:txBody>
          <a:bodyPr/>
          <a:lstStyle/>
          <a:p>
            <a:fld id="{FB73AA28-415F-48A7-BF75-270ABD588B75}" type="slidenum">
              <a:rPr lang="en-US" smtClean="0"/>
              <a:t>‹#›</a:t>
            </a:fld>
            <a:endParaRPr lang="en-US"/>
          </a:p>
        </p:txBody>
      </p:sp>
    </p:spTree>
    <p:extLst>
      <p:ext uri="{BB962C8B-B14F-4D97-AF65-F5344CB8AC3E}">
        <p14:creationId xmlns:p14="http://schemas.microsoft.com/office/powerpoint/2010/main" val="1325557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010D6-2377-4F69-B4AF-237384DC0B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EBEBC0-6721-431C-BEB3-B453CB0F64C3}"/>
              </a:ext>
            </a:extLst>
          </p:cNvPr>
          <p:cNvSpPr>
            <a:spLocks noGrp="1"/>
          </p:cNvSpPr>
          <p:nvPr>
            <p:ph type="dt" sz="half" idx="10"/>
          </p:nvPr>
        </p:nvSpPr>
        <p:spPr/>
        <p:txBody>
          <a:bodyPr/>
          <a:lstStyle/>
          <a:p>
            <a:fld id="{D975B489-4FBA-4BEF-81CC-C19235E8B3E1}" type="datetime1">
              <a:rPr lang="en-US" smtClean="0"/>
              <a:t>1/31/2022</a:t>
            </a:fld>
            <a:endParaRPr lang="en-US"/>
          </a:p>
        </p:txBody>
      </p:sp>
      <p:sp>
        <p:nvSpPr>
          <p:cNvPr id="4" name="Footer Placeholder 3">
            <a:extLst>
              <a:ext uri="{FF2B5EF4-FFF2-40B4-BE49-F238E27FC236}">
                <a16:creationId xmlns:a16="http://schemas.microsoft.com/office/drawing/2014/main" id="{CB4C3BEC-6D7F-4284-87F9-852684D4D190}"/>
              </a:ext>
            </a:extLst>
          </p:cNvPr>
          <p:cNvSpPr>
            <a:spLocks noGrp="1"/>
          </p:cNvSpPr>
          <p:nvPr>
            <p:ph type="ftr" sz="quarter" idx="11"/>
          </p:nvPr>
        </p:nvSpPr>
        <p:spPr/>
        <p:txBody>
          <a:bodyPr/>
          <a:lstStyle/>
          <a:p>
            <a:r>
              <a:rPr lang="en-US"/>
              <a:t>1.27.22 THIRD DRAFT</a:t>
            </a:r>
          </a:p>
        </p:txBody>
      </p:sp>
      <p:sp>
        <p:nvSpPr>
          <p:cNvPr id="5" name="Slide Number Placeholder 4">
            <a:extLst>
              <a:ext uri="{FF2B5EF4-FFF2-40B4-BE49-F238E27FC236}">
                <a16:creationId xmlns:a16="http://schemas.microsoft.com/office/drawing/2014/main" id="{3C5A72B5-6718-41B6-BA4D-04283C10535F}"/>
              </a:ext>
            </a:extLst>
          </p:cNvPr>
          <p:cNvSpPr>
            <a:spLocks noGrp="1"/>
          </p:cNvSpPr>
          <p:nvPr>
            <p:ph type="sldNum" sz="quarter" idx="12"/>
          </p:nvPr>
        </p:nvSpPr>
        <p:spPr/>
        <p:txBody>
          <a:bodyPr/>
          <a:lstStyle/>
          <a:p>
            <a:fld id="{747EA2E8-CABC-4ABF-8E15-79A759127DC1}" type="slidenum">
              <a:rPr lang="en-US" smtClean="0"/>
              <a:t>‹#›</a:t>
            </a:fld>
            <a:endParaRPr lang="en-US"/>
          </a:p>
        </p:txBody>
      </p:sp>
    </p:spTree>
    <p:extLst>
      <p:ext uri="{BB962C8B-B14F-4D97-AF65-F5344CB8AC3E}">
        <p14:creationId xmlns:p14="http://schemas.microsoft.com/office/powerpoint/2010/main" val="3453788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6C4492-573F-4000-9416-6783DC6F36D4}"/>
              </a:ext>
            </a:extLst>
          </p:cNvPr>
          <p:cNvSpPr>
            <a:spLocks noGrp="1"/>
          </p:cNvSpPr>
          <p:nvPr>
            <p:ph type="dt" sz="half" idx="10"/>
          </p:nvPr>
        </p:nvSpPr>
        <p:spPr/>
        <p:txBody>
          <a:bodyPr/>
          <a:lstStyle/>
          <a:p>
            <a:fld id="{1164C74B-DC98-44B3-940C-8ABC2B410E68}" type="datetime1">
              <a:rPr lang="en-US" smtClean="0"/>
              <a:t>1/31/2022</a:t>
            </a:fld>
            <a:endParaRPr lang="en-US"/>
          </a:p>
        </p:txBody>
      </p:sp>
      <p:sp>
        <p:nvSpPr>
          <p:cNvPr id="3" name="Footer Placeholder 2">
            <a:extLst>
              <a:ext uri="{FF2B5EF4-FFF2-40B4-BE49-F238E27FC236}">
                <a16:creationId xmlns:a16="http://schemas.microsoft.com/office/drawing/2014/main" id="{755F7697-39C5-4854-ABBC-0F5A01CF3C54}"/>
              </a:ext>
            </a:extLst>
          </p:cNvPr>
          <p:cNvSpPr>
            <a:spLocks noGrp="1"/>
          </p:cNvSpPr>
          <p:nvPr>
            <p:ph type="ftr" sz="quarter" idx="11"/>
          </p:nvPr>
        </p:nvSpPr>
        <p:spPr/>
        <p:txBody>
          <a:bodyPr/>
          <a:lstStyle/>
          <a:p>
            <a:r>
              <a:rPr lang="en-US"/>
              <a:t>1.27.22 THIRD DRAFT</a:t>
            </a:r>
          </a:p>
        </p:txBody>
      </p:sp>
      <p:sp>
        <p:nvSpPr>
          <p:cNvPr id="4" name="Slide Number Placeholder 3">
            <a:extLst>
              <a:ext uri="{FF2B5EF4-FFF2-40B4-BE49-F238E27FC236}">
                <a16:creationId xmlns:a16="http://schemas.microsoft.com/office/drawing/2014/main" id="{BAFD78EB-A971-4ADD-8711-90C15F4241D9}"/>
              </a:ext>
            </a:extLst>
          </p:cNvPr>
          <p:cNvSpPr>
            <a:spLocks noGrp="1"/>
          </p:cNvSpPr>
          <p:nvPr>
            <p:ph type="sldNum" sz="quarter" idx="12"/>
          </p:nvPr>
        </p:nvSpPr>
        <p:spPr/>
        <p:txBody>
          <a:bodyPr/>
          <a:lstStyle/>
          <a:p>
            <a:fld id="{747EA2E8-CABC-4ABF-8E15-79A759127DC1}" type="slidenum">
              <a:rPr lang="en-US" smtClean="0"/>
              <a:t>‹#›</a:t>
            </a:fld>
            <a:endParaRPr lang="en-US"/>
          </a:p>
        </p:txBody>
      </p:sp>
    </p:spTree>
    <p:extLst>
      <p:ext uri="{BB962C8B-B14F-4D97-AF65-F5344CB8AC3E}">
        <p14:creationId xmlns:p14="http://schemas.microsoft.com/office/powerpoint/2010/main" val="1454184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4F36B-8595-417A-9BFC-3C46DAFAB9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4FAFC6-6D89-406B-AF85-68FF6AE6A3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CC0384-FF48-46AC-914C-CBD2189E9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E21862-E886-4DD9-95CE-2E8CA8E5ADDF}"/>
              </a:ext>
            </a:extLst>
          </p:cNvPr>
          <p:cNvSpPr>
            <a:spLocks noGrp="1"/>
          </p:cNvSpPr>
          <p:nvPr>
            <p:ph type="dt" sz="half" idx="10"/>
          </p:nvPr>
        </p:nvSpPr>
        <p:spPr/>
        <p:txBody>
          <a:bodyPr/>
          <a:lstStyle/>
          <a:p>
            <a:fld id="{1E4746E2-7555-4849-B72A-0FC61D04BE3A}" type="datetime1">
              <a:rPr lang="en-US" smtClean="0"/>
              <a:t>1/31/2022</a:t>
            </a:fld>
            <a:endParaRPr lang="en-US"/>
          </a:p>
        </p:txBody>
      </p:sp>
      <p:sp>
        <p:nvSpPr>
          <p:cNvPr id="6" name="Footer Placeholder 5">
            <a:extLst>
              <a:ext uri="{FF2B5EF4-FFF2-40B4-BE49-F238E27FC236}">
                <a16:creationId xmlns:a16="http://schemas.microsoft.com/office/drawing/2014/main" id="{8C6CFFC3-D3EE-4470-BC35-CD6595997139}"/>
              </a:ext>
            </a:extLst>
          </p:cNvPr>
          <p:cNvSpPr>
            <a:spLocks noGrp="1"/>
          </p:cNvSpPr>
          <p:nvPr>
            <p:ph type="ftr" sz="quarter" idx="11"/>
          </p:nvPr>
        </p:nvSpPr>
        <p:spPr/>
        <p:txBody>
          <a:bodyPr/>
          <a:lstStyle/>
          <a:p>
            <a:r>
              <a:rPr lang="en-US"/>
              <a:t>1.27.22 THIRD DRAFT</a:t>
            </a:r>
          </a:p>
        </p:txBody>
      </p:sp>
      <p:sp>
        <p:nvSpPr>
          <p:cNvPr id="7" name="Slide Number Placeholder 6">
            <a:extLst>
              <a:ext uri="{FF2B5EF4-FFF2-40B4-BE49-F238E27FC236}">
                <a16:creationId xmlns:a16="http://schemas.microsoft.com/office/drawing/2014/main" id="{093844E0-7520-443D-92C5-D8D39545EDF1}"/>
              </a:ext>
            </a:extLst>
          </p:cNvPr>
          <p:cNvSpPr>
            <a:spLocks noGrp="1"/>
          </p:cNvSpPr>
          <p:nvPr>
            <p:ph type="sldNum" sz="quarter" idx="12"/>
          </p:nvPr>
        </p:nvSpPr>
        <p:spPr/>
        <p:txBody>
          <a:bodyPr/>
          <a:lstStyle/>
          <a:p>
            <a:fld id="{747EA2E8-CABC-4ABF-8E15-79A759127DC1}" type="slidenum">
              <a:rPr lang="en-US" smtClean="0"/>
              <a:t>‹#›</a:t>
            </a:fld>
            <a:endParaRPr lang="en-US"/>
          </a:p>
        </p:txBody>
      </p:sp>
    </p:spTree>
    <p:extLst>
      <p:ext uri="{BB962C8B-B14F-4D97-AF65-F5344CB8AC3E}">
        <p14:creationId xmlns:p14="http://schemas.microsoft.com/office/powerpoint/2010/main" val="2466235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99296-40DE-4151-9F3B-D991911B18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FB665A-C2D3-4A4F-99CD-9DB7F1917F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789158-3A98-4974-AB2E-9E3A4099D4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737020-81D4-43EB-A573-7E4E514252BC}"/>
              </a:ext>
            </a:extLst>
          </p:cNvPr>
          <p:cNvSpPr>
            <a:spLocks noGrp="1"/>
          </p:cNvSpPr>
          <p:nvPr>
            <p:ph type="dt" sz="half" idx="10"/>
          </p:nvPr>
        </p:nvSpPr>
        <p:spPr/>
        <p:txBody>
          <a:bodyPr/>
          <a:lstStyle/>
          <a:p>
            <a:fld id="{AEA22478-0C1C-46A7-9AAA-D10EB2323ACA}" type="datetime1">
              <a:rPr lang="en-US" smtClean="0"/>
              <a:t>1/31/2022</a:t>
            </a:fld>
            <a:endParaRPr lang="en-US"/>
          </a:p>
        </p:txBody>
      </p:sp>
      <p:sp>
        <p:nvSpPr>
          <p:cNvPr id="6" name="Footer Placeholder 5">
            <a:extLst>
              <a:ext uri="{FF2B5EF4-FFF2-40B4-BE49-F238E27FC236}">
                <a16:creationId xmlns:a16="http://schemas.microsoft.com/office/drawing/2014/main" id="{112C56D2-0C1E-4015-93AA-C8C07FA02727}"/>
              </a:ext>
            </a:extLst>
          </p:cNvPr>
          <p:cNvSpPr>
            <a:spLocks noGrp="1"/>
          </p:cNvSpPr>
          <p:nvPr>
            <p:ph type="ftr" sz="quarter" idx="11"/>
          </p:nvPr>
        </p:nvSpPr>
        <p:spPr/>
        <p:txBody>
          <a:bodyPr/>
          <a:lstStyle/>
          <a:p>
            <a:r>
              <a:rPr lang="en-US"/>
              <a:t>1.27.22 THIRD DRAFT</a:t>
            </a:r>
          </a:p>
        </p:txBody>
      </p:sp>
      <p:sp>
        <p:nvSpPr>
          <p:cNvPr id="7" name="Slide Number Placeholder 6">
            <a:extLst>
              <a:ext uri="{FF2B5EF4-FFF2-40B4-BE49-F238E27FC236}">
                <a16:creationId xmlns:a16="http://schemas.microsoft.com/office/drawing/2014/main" id="{83E9264F-9486-4E0E-98F0-E3394D96328D}"/>
              </a:ext>
            </a:extLst>
          </p:cNvPr>
          <p:cNvSpPr>
            <a:spLocks noGrp="1"/>
          </p:cNvSpPr>
          <p:nvPr>
            <p:ph type="sldNum" sz="quarter" idx="12"/>
          </p:nvPr>
        </p:nvSpPr>
        <p:spPr/>
        <p:txBody>
          <a:bodyPr/>
          <a:lstStyle/>
          <a:p>
            <a:fld id="{747EA2E8-CABC-4ABF-8E15-79A759127DC1}" type="slidenum">
              <a:rPr lang="en-US" smtClean="0"/>
              <a:t>‹#›</a:t>
            </a:fld>
            <a:endParaRPr lang="en-US"/>
          </a:p>
        </p:txBody>
      </p:sp>
    </p:spTree>
    <p:extLst>
      <p:ext uri="{BB962C8B-B14F-4D97-AF65-F5344CB8AC3E}">
        <p14:creationId xmlns:p14="http://schemas.microsoft.com/office/powerpoint/2010/main" val="3688053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9B3DC7-16AD-4F19-9EF0-EB93548886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61F14B-A8E6-41D9-A168-A9D3EC4278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F57C6-1338-48CE-BE5F-467442E1B9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A1572-AAAE-4E48-A157-49E2261BC2F2}" type="datetime1">
              <a:rPr lang="en-US" smtClean="0"/>
              <a:t>1/31/2022</a:t>
            </a:fld>
            <a:endParaRPr lang="en-US"/>
          </a:p>
        </p:txBody>
      </p:sp>
      <p:sp>
        <p:nvSpPr>
          <p:cNvPr id="5" name="Footer Placeholder 4">
            <a:extLst>
              <a:ext uri="{FF2B5EF4-FFF2-40B4-BE49-F238E27FC236}">
                <a16:creationId xmlns:a16="http://schemas.microsoft.com/office/drawing/2014/main" id="{DDC14DB1-FF05-4049-9B71-788844F0D0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1.27.22 THIRD DRAFT</a:t>
            </a:r>
          </a:p>
        </p:txBody>
      </p:sp>
      <p:sp>
        <p:nvSpPr>
          <p:cNvPr id="6" name="Slide Number Placeholder 5">
            <a:extLst>
              <a:ext uri="{FF2B5EF4-FFF2-40B4-BE49-F238E27FC236}">
                <a16:creationId xmlns:a16="http://schemas.microsoft.com/office/drawing/2014/main" id="{EA3F2EAC-E671-4ABF-B56E-1EF5B578C8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EA2E8-CABC-4ABF-8E15-79A759127DC1}" type="slidenum">
              <a:rPr lang="en-US" smtClean="0"/>
              <a:t>‹#›</a:t>
            </a:fld>
            <a:endParaRPr lang="en-US"/>
          </a:p>
        </p:txBody>
      </p:sp>
    </p:spTree>
    <p:extLst>
      <p:ext uri="{BB962C8B-B14F-4D97-AF65-F5344CB8AC3E}">
        <p14:creationId xmlns:p14="http://schemas.microsoft.com/office/powerpoint/2010/main" val="2784189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6A6748-7DF8-4BE7-82CF-996CF2BB28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1AD44D-99C1-4653-BED6-DB1726E606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DDB2C-C77B-4ECC-A514-EE8B1CB025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93D85-71EA-406C-A621-CDEE9D6DF1D9}" type="datetime1">
              <a:rPr lang="en-US" smtClean="0"/>
              <a:t>1/31/2022</a:t>
            </a:fld>
            <a:endParaRPr lang="en-US"/>
          </a:p>
        </p:txBody>
      </p:sp>
      <p:sp>
        <p:nvSpPr>
          <p:cNvPr id="5" name="Footer Placeholder 4">
            <a:extLst>
              <a:ext uri="{FF2B5EF4-FFF2-40B4-BE49-F238E27FC236}">
                <a16:creationId xmlns:a16="http://schemas.microsoft.com/office/drawing/2014/main" id="{A82B9420-28A9-4DA6-923D-B4ABA08E8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1.27.22 THIRD DRAFT</a:t>
            </a:r>
          </a:p>
        </p:txBody>
      </p:sp>
      <p:sp>
        <p:nvSpPr>
          <p:cNvPr id="6" name="Slide Number Placeholder 5">
            <a:extLst>
              <a:ext uri="{FF2B5EF4-FFF2-40B4-BE49-F238E27FC236}">
                <a16:creationId xmlns:a16="http://schemas.microsoft.com/office/drawing/2014/main" id="{4DE87E41-95BA-4470-AD90-92C8599AC8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3AA28-415F-48A7-BF75-270ABD588B75}" type="slidenum">
              <a:rPr lang="en-US" smtClean="0"/>
              <a:t>‹#›</a:t>
            </a:fld>
            <a:endParaRPr lang="en-US"/>
          </a:p>
        </p:txBody>
      </p:sp>
    </p:spTree>
    <p:extLst>
      <p:ext uri="{BB962C8B-B14F-4D97-AF65-F5344CB8AC3E}">
        <p14:creationId xmlns:p14="http://schemas.microsoft.com/office/powerpoint/2010/main" val="2758717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6A6748-7DF8-4BE7-82CF-996CF2BB28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1AD44D-99C1-4653-BED6-DB1726E606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DDB2C-C77B-4ECC-A514-EE8B1CB025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B59FBB-AA5D-4640-A161-A5CC79C89930}" type="datetime1">
              <a:rPr lang="en-US" smtClean="0"/>
              <a:t>1/31/2022</a:t>
            </a:fld>
            <a:endParaRPr lang="en-US"/>
          </a:p>
        </p:txBody>
      </p:sp>
      <p:sp>
        <p:nvSpPr>
          <p:cNvPr id="5" name="Footer Placeholder 4">
            <a:extLst>
              <a:ext uri="{FF2B5EF4-FFF2-40B4-BE49-F238E27FC236}">
                <a16:creationId xmlns:a16="http://schemas.microsoft.com/office/drawing/2014/main" id="{A82B9420-28A9-4DA6-923D-B4ABA08E8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1.27.22 THIRD DRAFT</a:t>
            </a:r>
          </a:p>
        </p:txBody>
      </p:sp>
      <p:sp>
        <p:nvSpPr>
          <p:cNvPr id="6" name="Slide Number Placeholder 5">
            <a:extLst>
              <a:ext uri="{FF2B5EF4-FFF2-40B4-BE49-F238E27FC236}">
                <a16:creationId xmlns:a16="http://schemas.microsoft.com/office/drawing/2014/main" id="{4DE87E41-95BA-4470-AD90-92C8599AC8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3AA28-415F-48A7-BF75-270ABD588B75}" type="slidenum">
              <a:rPr lang="en-US" smtClean="0"/>
              <a:t>‹#›</a:t>
            </a:fld>
            <a:endParaRPr lang="en-US"/>
          </a:p>
        </p:txBody>
      </p:sp>
    </p:spTree>
    <p:extLst>
      <p:ext uri="{BB962C8B-B14F-4D97-AF65-F5344CB8AC3E}">
        <p14:creationId xmlns:p14="http://schemas.microsoft.com/office/powerpoint/2010/main" val="27858946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A48FAB-FD82-43FD-9989-99B8AA0900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26CDE5-0DCA-49E0-BFAC-281DCF2304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01244-E0A4-45BA-8A5A-BD2A82ACE9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4B399D-1E0A-4502-B675-8E09B069F8F9}" type="datetime1">
              <a:rPr lang="en-US" smtClean="0"/>
              <a:t>1/31/2022</a:t>
            </a:fld>
            <a:endParaRPr lang="en-US"/>
          </a:p>
        </p:txBody>
      </p:sp>
      <p:sp>
        <p:nvSpPr>
          <p:cNvPr id="5" name="Footer Placeholder 4">
            <a:extLst>
              <a:ext uri="{FF2B5EF4-FFF2-40B4-BE49-F238E27FC236}">
                <a16:creationId xmlns:a16="http://schemas.microsoft.com/office/drawing/2014/main" id="{AFECD41A-11B4-4259-A305-1BCA8FC1AB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1.27.22 THIRD DRAFT</a:t>
            </a:r>
          </a:p>
        </p:txBody>
      </p:sp>
      <p:sp>
        <p:nvSpPr>
          <p:cNvPr id="6" name="Slide Number Placeholder 5">
            <a:extLst>
              <a:ext uri="{FF2B5EF4-FFF2-40B4-BE49-F238E27FC236}">
                <a16:creationId xmlns:a16="http://schemas.microsoft.com/office/drawing/2014/main" id="{361F0176-9541-4E6A-AB2B-2A0A07E633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BEAA5-F8C5-4955-BBEC-C38F3386D495}" type="slidenum">
              <a:rPr lang="en-US" smtClean="0"/>
              <a:t>‹#›</a:t>
            </a:fld>
            <a:endParaRPr lang="en-US"/>
          </a:p>
        </p:txBody>
      </p:sp>
    </p:spTree>
    <p:extLst>
      <p:ext uri="{BB962C8B-B14F-4D97-AF65-F5344CB8AC3E}">
        <p14:creationId xmlns:p14="http://schemas.microsoft.com/office/powerpoint/2010/main" val="1491786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6A6748-7DF8-4BE7-82CF-996CF2BB28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1AD44D-99C1-4653-BED6-DB1726E606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DDB2C-C77B-4ECC-A514-EE8B1CB025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C225E-4799-45BB-8696-5F8F4D4BD3FF}" type="datetime1">
              <a:rPr lang="en-US" smtClean="0"/>
              <a:t>1/31/2022</a:t>
            </a:fld>
            <a:endParaRPr lang="en-US"/>
          </a:p>
        </p:txBody>
      </p:sp>
      <p:sp>
        <p:nvSpPr>
          <p:cNvPr id="5" name="Footer Placeholder 4">
            <a:extLst>
              <a:ext uri="{FF2B5EF4-FFF2-40B4-BE49-F238E27FC236}">
                <a16:creationId xmlns:a16="http://schemas.microsoft.com/office/drawing/2014/main" id="{A82B9420-28A9-4DA6-923D-B4ABA08E8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1.27.22 THIRD DRAFT</a:t>
            </a:r>
          </a:p>
        </p:txBody>
      </p:sp>
      <p:sp>
        <p:nvSpPr>
          <p:cNvPr id="6" name="Slide Number Placeholder 5">
            <a:extLst>
              <a:ext uri="{FF2B5EF4-FFF2-40B4-BE49-F238E27FC236}">
                <a16:creationId xmlns:a16="http://schemas.microsoft.com/office/drawing/2014/main" id="{4DE87E41-95BA-4470-AD90-92C8599AC8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3AA28-415F-48A7-BF75-270ABD588B75}" type="slidenum">
              <a:rPr lang="en-US" smtClean="0"/>
              <a:t>‹#›</a:t>
            </a:fld>
            <a:endParaRPr lang="en-US"/>
          </a:p>
        </p:txBody>
      </p:sp>
    </p:spTree>
    <p:extLst>
      <p:ext uri="{BB962C8B-B14F-4D97-AF65-F5344CB8AC3E}">
        <p14:creationId xmlns:p14="http://schemas.microsoft.com/office/powerpoint/2010/main" val="6490573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hyperlink" Target="https://www.bls.gov/oes/2019/may/ma_counties.htm" TargetMode="External"/><Relationship Id="rId2" Type="http://schemas.openxmlformats.org/officeDocument/2006/relationships/chart" Target="../charts/chart6.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hyperlink" Target="https://correctionalfunding.com/wp-content/uploads/2019/12/PCG-Study-on-Sheriffs-Funding-Formula.pdf" TargetMode="External"/><Relationship Id="rId2" Type="http://schemas.openxmlformats.org/officeDocument/2006/relationships/chart" Target="../charts/chart7.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bjs.ojp.gov/sites/g/files/xyckuh236/files/media/document/cpus19st.pdf" TargetMode="External"/><Relationship Id="rId2" Type="http://schemas.openxmlformats.org/officeDocument/2006/relationships/chart" Target="../charts/chart11.xml"/><Relationship Id="rId1" Type="http://schemas.openxmlformats.org/officeDocument/2006/relationships/slideLayout" Target="../slideLayouts/slideLayout2.xml"/><Relationship Id="rId6" Type="http://schemas.openxmlformats.org/officeDocument/2006/relationships/slide" Target="slide41.xml"/><Relationship Id="rId5" Type="http://schemas.openxmlformats.org/officeDocument/2006/relationships/hyperlink" Target="https://correctionalfunding.com/wp-content/uploads/2019/12/PCG-Study-on-Sheriffs-Funding-Formula.pdf" TargetMode="External"/><Relationship Id="rId4" Type="http://schemas.openxmlformats.org/officeDocument/2006/relationships/hyperlink" Target="https://bjs.ojp.gov/sites/g/files/xyckuh236/files/media/document/cj0519st.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s://willbrownsberger.com/50-years-of-crime-and-punishment-in-massachusetts-1965-2015/" TargetMode="Externa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openxmlformats.org/officeDocument/2006/relationships/slideLayout" Target="../slideLayouts/slideLayout35.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92B97-E78F-46BF-A0B8-F6262D342882}"/>
              </a:ext>
            </a:extLst>
          </p:cNvPr>
          <p:cNvSpPr>
            <a:spLocks noGrp="1"/>
          </p:cNvSpPr>
          <p:nvPr>
            <p:ph type="ctrTitle"/>
          </p:nvPr>
        </p:nvSpPr>
        <p:spPr>
          <a:xfrm>
            <a:off x="1330036" y="1237962"/>
            <a:ext cx="9531927" cy="2667318"/>
          </a:xfrm>
        </p:spPr>
        <p:txBody>
          <a:bodyPr>
            <a:noAutofit/>
          </a:bodyPr>
          <a:lstStyle/>
          <a:p>
            <a:r>
              <a:rPr lang="en-US" b="1" dirty="0"/>
              <a:t>Report of the </a:t>
            </a:r>
            <a:r>
              <a:rPr lang="en-US" b="1" i="0" dirty="0">
                <a:solidFill>
                  <a:srgbClr val="111111"/>
                </a:solidFill>
                <a:effectLst/>
              </a:rPr>
              <a:t>Special Commission on Correctional Funding</a:t>
            </a:r>
            <a:endParaRPr lang="en-US" b="1" dirty="0"/>
          </a:p>
        </p:txBody>
      </p:sp>
      <p:sp>
        <p:nvSpPr>
          <p:cNvPr id="3" name="Subtitle 2">
            <a:extLst>
              <a:ext uri="{FF2B5EF4-FFF2-40B4-BE49-F238E27FC236}">
                <a16:creationId xmlns:a16="http://schemas.microsoft.com/office/drawing/2014/main" id="{C3E4D07D-EFCF-426A-AC93-7E6D8FFCC186}"/>
              </a:ext>
            </a:extLst>
          </p:cNvPr>
          <p:cNvSpPr>
            <a:spLocks noGrp="1"/>
          </p:cNvSpPr>
          <p:nvPr>
            <p:ph type="subTitle" idx="1"/>
          </p:nvPr>
        </p:nvSpPr>
        <p:spPr>
          <a:xfrm>
            <a:off x="3110345" y="4405745"/>
            <a:ext cx="5702135" cy="258288"/>
          </a:xfrm>
        </p:spPr>
        <p:txBody>
          <a:bodyPr>
            <a:normAutofit fontScale="55000" lnSpcReduction="20000"/>
          </a:bodyPr>
          <a:lstStyle/>
          <a:p>
            <a:r>
              <a:rPr lang="en-US" dirty="0"/>
              <a:t>Prepared for Filing on January 31, 2022</a:t>
            </a:r>
          </a:p>
        </p:txBody>
      </p:sp>
    </p:spTree>
    <p:extLst>
      <p:ext uri="{BB962C8B-B14F-4D97-AF65-F5344CB8AC3E}">
        <p14:creationId xmlns:p14="http://schemas.microsoft.com/office/powerpoint/2010/main" val="1157655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E0BEEB0-DDD3-4582-9A55-CBF8D1E3285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kern="1200" dirty="0">
                <a:solidFill>
                  <a:srgbClr val="FFFFFF"/>
                </a:solidFill>
                <a:latin typeface="+mj-lt"/>
                <a:ea typeface="+mj-ea"/>
                <a:cs typeface="+mj-cs"/>
              </a:rPr>
              <a:t>Per inmate costs </a:t>
            </a:r>
            <a:r>
              <a:rPr lang="en-US" sz="2800" dirty="0">
                <a:solidFill>
                  <a:srgbClr val="FFFFFF"/>
                </a:solidFill>
              </a:rPr>
              <a:t>v</a:t>
            </a:r>
            <a:r>
              <a:rPr lang="en-US" sz="2800" kern="1200" dirty="0">
                <a:solidFill>
                  <a:srgbClr val="FFFFFF"/>
                </a:solidFill>
                <a:latin typeface="+mj-lt"/>
                <a:ea typeface="+mj-ea"/>
                <a:cs typeface="+mj-cs"/>
              </a:rPr>
              <a:t>ary widely across counties.</a:t>
            </a:r>
          </a:p>
        </p:txBody>
      </p:sp>
      <p:sp>
        <p:nvSpPr>
          <p:cNvPr id="5" name="TextBox 4">
            <a:extLst>
              <a:ext uri="{FF2B5EF4-FFF2-40B4-BE49-F238E27FC236}">
                <a16:creationId xmlns:a16="http://schemas.microsoft.com/office/drawing/2014/main" id="{A5737943-540E-47BE-9F61-4A0358C6BCA1}"/>
              </a:ext>
            </a:extLst>
          </p:cNvPr>
          <p:cNvSpPr txBox="1"/>
          <p:nvPr/>
        </p:nvSpPr>
        <p:spPr>
          <a:xfrm>
            <a:off x="578747" y="5717734"/>
            <a:ext cx="11034505" cy="834074"/>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See Appendix D for </a:t>
            </a:r>
            <a:r>
              <a:rPr lang="en-US" sz="1000" dirty="0">
                <a:solidFill>
                  <a:prstClr val="black"/>
                </a:solidFill>
                <a:latin typeface="Calibri" panose="020F0502020204030204"/>
              </a:rPr>
              <a:t>sources.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We omit Dukes and Nantucket from per inmate comparative cost analysis because they are so small that their per inmate numbers vary widely by year.  FY2019 is used as the comparison year as it is the most recent pre-COVID year. Average Daily Supervisory Population (ADSP) is the fiscal year average.  As noted in the CFO vetted spreadsheet: </a:t>
            </a:r>
            <a:r>
              <a:rPr kumimoji="0" lang="en-US" sz="10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rPr>
              <a:t> “</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Direct Appropriation includes all of the agency's personnel and facility expenses, including regional services, such as Lockup, E911 Center, Community Outreach Programs, most of which have no relation to the inmate population.  Therefore, this ratio may be misleading.”  For DOC this slide, shows total operational spending.  For the Counties, Direct Appropriation includes 95% or more of all spending (including non-MMARS as agency reported) except in the following three counties where </a:t>
            </a:r>
            <a:r>
              <a:rPr lang="en-US" sz="1000" dirty="0">
                <a:solidFill>
                  <a:srgbClr val="000000"/>
                </a:solidFill>
                <a:latin typeface="Calibri" panose="020F0502020204030204" pitchFamily="34" charset="0"/>
              </a:rPr>
              <a:t>Direct Appropriation is less than 95% of total spending: </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Essex (92%), Barnstable (87%), Berkshire (87%).  The top slice in the bars is non-MMARS spending, mostly applied to programming.  MMARS is the state’s general ledger system.  Note that slide excludes Capital, Trust and Federal grant spending – all minor categories.</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7" name="Chart 6">
            <a:extLst>
              <a:ext uri="{FF2B5EF4-FFF2-40B4-BE49-F238E27FC236}">
                <a16:creationId xmlns:a16="http://schemas.microsoft.com/office/drawing/2014/main" id="{01EDFFC5-B7A2-4EA9-B5D5-F8A1A8495F45}"/>
              </a:ext>
            </a:extLst>
          </p:cNvPr>
          <p:cNvGraphicFramePr/>
          <p:nvPr>
            <p:extLst>
              <p:ext uri="{D42A27DB-BD31-4B8C-83A1-F6EECF244321}">
                <p14:modId xmlns:p14="http://schemas.microsoft.com/office/powerpoint/2010/main" val="3813842335"/>
              </p:ext>
            </p:extLst>
          </p:nvPr>
        </p:nvGraphicFramePr>
        <p:xfrm>
          <a:off x="4801247" y="499626"/>
          <a:ext cx="6812005" cy="4871767"/>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a:extLst>
              <a:ext uri="{FF2B5EF4-FFF2-40B4-BE49-F238E27FC236}">
                <a16:creationId xmlns:a16="http://schemas.microsoft.com/office/drawing/2014/main" id="{96A26B70-A226-4E0A-ABAB-FA9DD4A313B8}"/>
              </a:ext>
            </a:extLst>
          </p:cNvPr>
          <p:cNvSpPr>
            <a:spLocks noGrp="1"/>
          </p:cNvSpPr>
          <p:nvPr>
            <p:ph type="sldNum" sz="quarter" idx="12"/>
          </p:nvPr>
        </p:nvSpPr>
        <p:spPr/>
        <p:txBody>
          <a:bodyPr/>
          <a:lstStyle/>
          <a:p>
            <a:fld id="{FB73AA28-415F-48A7-BF75-270ABD588B75}" type="slidenum">
              <a:rPr lang="en-US" smtClean="0"/>
              <a:t>10</a:t>
            </a:fld>
            <a:endParaRPr lang="en-US"/>
          </a:p>
        </p:txBody>
      </p:sp>
      <p:sp>
        <p:nvSpPr>
          <p:cNvPr id="8" name="TextBox 7">
            <a:extLst>
              <a:ext uri="{FF2B5EF4-FFF2-40B4-BE49-F238E27FC236}">
                <a16:creationId xmlns:a16="http://schemas.microsoft.com/office/drawing/2014/main" id="{7687EDB7-395E-4DB2-8F7D-AB855F8D811C}"/>
              </a:ext>
            </a:extLst>
          </p:cNvPr>
          <p:cNvSpPr txBox="1"/>
          <p:nvPr/>
        </p:nvSpPr>
        <p:spPr>
          <a:xfrm>
            <a:off x="578747" y="5212932"/>
            <a:ext cx="10636378" cy="587853"/>
          </a:xfrm>
          <a:prstGeom prst="rect">
            <a:avLst/>
          </a:prstGeom>
          <a:noFill/>
        </p:spPr>
        <p:txBody>
          <a:bodyPr wrap="square" rtlCol="0">
            <a:spAutoFit/>
          </a:bodyPr>
          <a:lstStyle/>
          <a:p>
            <a:pPr>
              <a:lnSpc>
                <a:spcPct val="80000"/>
              </a:lnSpc>
            </a:pPr>
            <a:r>
              <a:rPr lang="en-US" sz="1000" dirty="0"/>
              <a:t>* MMARS is the </a:t>
            </a:r>
            <a:r>
              <a:rPr lang="en-US" sz="1000" b="1" i="0" dirty="0">
                <a:solidFill>
                  <a:srgbClr val="202124"/>
                </a:solidFill>
                <a:effectLst/>
              </a:rPr>
              <a:t>Massachusetts Management Accounting and Reporting System</a:t>
            </a:r>
            <a:r>
              <a:rPr lang="en-US" sz="1000" b="0" i="0" dirty="0">
                <a:solidFill>
                  <a:srgbClr val="202124"/>
                </a:solidFill>
                <a:effectLst/>
              </a:rPr>
              <a:t> which the Comptroller has established pursuant to Section 7 of Chapter 7A of the General Laws.  Certain small accounts </a:t>
            </a:r>
            <a:r>
              <a:rPr lang="en-US" sz="1000" b="0" i="0" dirty="0">
                <a:effectLst/>
              </a:rPr>
              <a:t>in sheriff operations are not within the MMARS system.  These are referred to as non-MMARS spending in this report.</a:t>
            </a:r>
          </a:p>
          <a:p>
            <a:pPr>
              <a:lnSpc>
                <a:spcPct val="80000"/>
              </a:lnSpc>
            </a:pPr>
            <a:r>
              <a:rPr lang="en-US" sz="1000" dirty="0"/>
              <a:t>**It has been suggested that an alternative calculation to determine the cost per inmate would be to use the total number of bookings each year against the total budget.  However, the commission did not deliberate as to the appropriateness of this metric.</a:t>
            </a:r>
            <a:endParaRPr lang="en-US" sz="1000" b="0" i="0" dirty="0">
              <a:effectLst/>
            </a:endParaRPr>
          </a:p>
        </p:txBody>
      </p:sp>
      <p:cxnSp>
        <p:nvCxnSpPr>
          <p:cNvPr id="10" name="Straight Connector 9">
            <a:extLst>
              <a:ext uri="{FF2B5EF4-FFF2-40B4-BE49-F238E27FC236}">
                <a16:creationId xmlns:a16="http://schemas.microsoft.com/office/drawing/2014/main" id="{9C35D3EE-D8FA-47DB-9BDB-F8B28AE0578D}"/>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255B1C2-ED70-401A-90AC-C1E728D716D9}"/>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Motivations for Commission Review</a:t>
            </a:r>
          </a:p>
        </p:txBody>
      </p:sp>
    </p:spTree>
    <p:extLst>
      <p:ext uri="{BB962C8B-B14F-4D97-AF65-F5344CB8AC3E}">
        <p14:creationId xmlns:p14="http://schemas.microsoft.com/office/powerpoint/2010/main" val="1214840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BACE9A7-EF0F-4155-A07B-F66CBB763124}"/>
              </a:ext>
            </a:extLst>
          </p:cNvPr>
          <p:cNvSpPr>
            <a:spLocks noGrp="1"/>
          </p:cNvSpPr>
          <p:nvPr>
            <p:ph type="title"/>
          </p:nvPr>
        </p:nvSpPr>
        <p:spPr>
          <a:xfrm>
            <a:off x="1028700" y="1967266"/>
            <a:ext cx="2628900" cy="2547257"/>
          </a:xfrm>
          <a:noFill/>
        </p:spPr>
        <p:txBody>
          <a:bodyPr anchor="ctr">
            <a:noAutofit/>
          </a:bodyPr>
          <a:lstStyle/>
          <a:p>
            <a:pPr algn="ctr"/>
            <a:r>
              <a:rPr lang="en-US" sz="2800" dirty="0">
                <a:solidFill>
                  <a:srgbClr val="FFFFFF"/>
                </a:solidFill>
              </a:rPr>
              <a:t>Variations also appear in per inmate staffing, with a similar ranking.</a:t>
            </a:r>
          </a:p>
        </p:txBody>
      </p:sp>
      <p:sp>
        <p:nvSpPr>
          <p:cNvPr id="7" name="TextBox 6">
            <a:extLst>
              <a:ext uri="{FF2B5EF4-FFF2-40B4-BE49-F238E27FC236}">
                <a16:creationId xmlns:a16="http://schemas.microsoft.com/office/drawing/2014/main" id="{541535F7-C801-4580-90CE-390503125374}"/>
              </a:ext>
            </a:extLst>
          </p:cNvPr>
          <p:cNvSpPr txBox="1"/>
          <p:nvPr/>
        </p:nvSpPr>
        <p:spPr>
          <a:xfrm>
            <a:off x="717421" y="6032467"/>
            <a:ext cx="10761069" cy="464743"/>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Note: Full Time Equivalent staffing is as of the first January pay period in the fiscal year (2019) for the counties.  For DOC, it is the average through the fiscal year (2019).  See Appendix D.</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Some of these differences could be explained by differences in use of contract vendors – the commission lacks the data to compare the extent to which vendor contracts affect </a:t>
            </a:r>
            <a:r>
              <a:rPr lang="en-US" sz="1000" dirty="0">
                <a:solidFill>
                  <a:prstClr val="black"/>
                </a:solidFill>
                <a:latin typeface="Calibri" panose="020F0502020204030204"/>
              </a:rPr>
              <a:t>FTEs. Counties marked with an asterisk have outsourced health care contracts where spending exceeds 10% of direct appropriations – ranging up to 18% in Bristol County.  See Appendix D.</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Chart 5">
            <a:extLst>
              <a:ext uri="{FF2B5EF4-FFF2-40B4-BE49-F238E27FC236}">
                <a16:creationId xmlns:a16="http://schemas.microsoft.com/office/drawing/2014/main" id="{85BB476E-F8F2-4AC4-90C4-1DB7556A812B}"/>
              </a:ext>
            </a:extLst>
          </p:cNvPr>
          <p:cNvGraphicFramePr/>
          <p:nvPr>
            <p:extLst>
              <p:ext uri="{D42A27DB-BD31-4B8C-83A1-F6EECF244321}">
                <p14:modId xmlns:p14="http://schemas.microsoft.com/office/powerpoint/2010/main" val="1210666994"/>
              </p:ext>
            </p:extLst>
          </p:nvPr>
        </p:nvGraphicFramePr>
        <p:xfrm>
          <a:off x="4320618" y="792921"/>
          <a:ext cx="7309715" cy="5135641"/>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C6A4B650-4745-4F56-9D01-05CEA22392F0}"/>
              </a:ext>
            </a:extLst>
          </p:cNvPr>
          <p:cNvSpPr>
            <a:spLocks noGrp="1"/>
          </p:cNvSpPr>
          <p:nvPr>
            <p:ph type="sldNum" sz="quarter" idx="12"/>
          </p:nvPr>
        </p:nvSpPr>
        <p:spPr/>
        <p:txBody>
          <a:bodyPr/>
          <a:lstStyle/>
          <a:p>
            <a:fld id="{FB73AA28-415F-48A7-BF75-270ABD588B75}" type="slidenum">
              <a:rPr lang="en-US" smtClean="0"/>
              <a:t>11</a:t>
            </a:fld>
            <a:endParaRPr lang="en-US"/>
          </a:p>
        </p:txBody>
      </p:sp>
      <p:cxnSp>
        <p:nvCxnSpPr>
          <p:cNvPr id="10" name="Straight Connector 9">
            <a:extLst>
              <a:ext uri="{FF2B5EF4-FFF2-40B4-BE49-F238E27FC236}">
                <a16:creationId xmlns:a16="http://schemas.microsoft.com/office/drawing/2014/main" id="{C058AF45-9AB6-4F02-9E99-3A7EB1D9D210}"/>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3F29C9F-9FC0-4140-A6BD-3863E7B3C535}"/>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Motivations for Commission Review</a:t>
            </a:r>
          </a:p>
        </p:txBody>
      </p:sp>
    </p:spTree>
    <p:extLst>
      <p:ext uri="{BB962C8B-B14F-4D97-AF65-F5344CB8AC3E}">
        <p14:creationId xmlns:p14="http://schemas.microsoft.com/office/powerpoint/2010/main" val="1926499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831AED55-F81A-4BCB-8809-8AE03028719F}"/>
              </a:ext>
            </a:extLst>
          </p:cNvPr>
          <p:cNvGraphicFramePr/>
          <p:nvPr>
            <p:extLst>
              <p:ext uri="{D42A27DB-BD31-4B8C-83A1-F6EECF244321}">
                <p14:modId xmlns:p14="http://schemas.microsoft.com/office/powerpoint/2010/main" val="236412432"/>
              </p:ext>
            </p:extLst>
          </p:nvPr>
        </p:nvGraphicFramePr>
        <p:xfrm>
          <a:off x="4600647" y="641374"/>
          <a:ext cx="7000579" cy="5219213"/>
        </p:xfrm>
        <a:graphic>
          <a:graphicData uri="http://schemas.openxmlformats.org/drawingml/2006/chart">
            <c:chart xmlns:c="http://schemas.openxmlformats.org/drawingml/2006/chart" xmlns:r="http://schemas.openxmlformats.org/officeDocument/2006/relationships" r:id="rId2"/>
          </a:graphicData>
        </a:graphic>
      </p:graphicFrame>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07BF928-752C-4A11-9D80-D27D0B7F7C7E}"/>
              </a:ext>
            </a:extLst>
          </p:cNvPr>
          <p:cNvSpPr>
            <a:spLocks noGrp="1"/>
          </p:cNvSpPr>
          <p:nvPr>
            <p:ph type="title"/>
          </p:nvPr>
        </p:nvSpPr>
        <p:spPr>
          <a:xfrm>
            <a:off x="1028700" y="1967266"/>
            <a:ext cx="2628900" cy="2547257"/>
          </a:xfrm>
          <a:noFill/>
        </p:spPr>
        <p:txBody>
          <a:bodyPr anchor="ctr">
            <a:noAutofit/>
          </a:bodyPr>
          <a:lstStyle/>
          <a:p>
            <a:pPr algn="ctr"/>
            <a:r>
              <a:rPr lang="en-US" sz="2800" dirty="0">
                <a:solidFill>
                  <a:srgbClr val="FFFFFF"/>
                </a:solidFill>
              </a:rPr>
              <a:t>Economies of scale explain some of the variation: larger facilities have lower staff per inmate.</a:t>
            </a:r>
          </a:p>
        </p:txBody>
      </p:sp>
      <p:sp>
        <p:nvSpPr>
          <p:cNvPr id="5" name="TextBox 4">
            <a:extLst>
              <a:ext uri="{FF2B5EF4-FFF2-40B4-BE49-F238E27FC236}">
                <a16:creationId xmlns:a16="http://schemas.microsoft.com/office/drawing/2014/main" id="{641ABB17-7802-4549-A849-8F008E85C90F}"/>
              </a:ext>
            </a:extLst>
          </p:cNvPr>
          <p:cNvSpPr txBox="1"/>
          <p:nvPr/>
        </p:nvSpPr>
        <p:spPr>
          <a:xfrm>
            <a:off x="717422" y="5963104"/>
            <a:ext cx="11189801" cy="400110"/>
          </a:xfrm>
          <a:prstGeom prst="rect">
            <a:avLst/>
          </a:prstGeom>
          <a:noFill/>
        </p:spPr>
        <p:txBody>
          <a:bodyPr wrap="square">
            <a:spAutoFit/>
          </a:bodyPr>
          <a:lstStyle/>
          <a:p>
            <a:pPr>
              <a:defRPr/>
            </a:pPr>
            <a:r>
              <a:rPr lang="en-US" sz="1000" dirty="0">
                <a:solidFill>
                  <a:prstClr val="black"/>
                </a:solidFill>
                <a:latin typeface="Calibri" panose="020F0502020204030204"/>
              </a:rPr>
              <a:t>See Appendix D.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FTE = Full Time Equivalent Employee; ADSP = Average Daily Supervisory Population. </a:t>
            </a:r>
            <a:b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Note: If Dukes County were included on this slide, it would have an FTE/ADSP ratio of 1.9.  In 2020, it had an FTE/ADSP ratio of 4.4.</a:t>
            </a:r>
          </a:p>
        </p:txBody>
      </p:sp>
      <p:cxnSp>
        <p:nvCxnSpPr>
          <p:cNvPr id="9" name="Straight Connector 8">
            <a:extLst>
              <a:ext uri="{FF2B5EF4-FFF2-40B4-BE49-F238E27FC236}">
                <a16:creationId xmlns:a16="http://schemas.microsoft.com/office/drawing/2014/main" id="{AE08AAF8-8F89-4F71-A389-4A478997D018}"/>
              </a:ext>
            </a:extLst>
          </p:cNvPr>
          <p:cNvCxnSpPr>
            <a:cxnSpLocks/>
          </p:cNvCxnSpPr>
          <p:nvPr/>
        </p:nvCxnSpPr>
        <p:spPr>
          <a:xfrm>
            <a:off x="5472652" y="3677269"/>
            <a:ext cx="5842388" cy="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134A430-2045-4745-A6B4-FD14BBD69019}"/>
              </a:ext>
            </a:extLst>
          </p:cNvPr>
          <p:cNvSpPr txBox="1"/>
          <p:nvPr/>
        </p:nvSpPr>
        <p:spPr>
          <a:xfrm>
            <a:off x="4938671" y="3523380"/>
            <a:ext cx="7398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DOC:</a:t>
            </a:r>
          </a:p>
        </p:txBody>
      </p:sp>
      <p:sp>
        <p:nvSpPr>
          <p:cNvPr id="6" name="Slide Number Placeholder 5">
            <a:extLst>
              <a:ext uri="{FF2B5EF4-FFF2-40B4-BE49-F238E27FC236}">
                <a16:creationId xmlns:a16="http://schemas.microsoft.com/office/drawing/2014/main" id="{2A60038A-3BD2-4FC4-AA3C-817DDEBE5A6F}"/>
              </a:ext>
            </a:extLst>
          </p:cNvPr>
          <p:cNvSpPr>
            <a:spLocks noGrp="1"/>
          </p:cNvSpPr>
          <p:nvPr>
            <p:ph type="sldNum" sz="quarter" idx="12"/>
          </p:nvPr>
        </p:nvSpPr>
        <p:spPr/>
        <p:txBody>
          <a:bodyPr/>
          <a:lstStyle/>
          <a:p>
            <a:fld id="{FB73AA28-415F-48A7-BF75-270ABD588B75}" type="slidenum">
              <a:rPr lang="en-US" smtClean="0"/>
              <a:t>12</a:t>
            </a:fld>
            <a:endParaRPr lang="en-US"/>
          </a:p>
        </p:txBody>
      </p:sp>
      <p:cxnSp>
        <p:nvCxnSpPr>
          <p:cNvPr id="14" name="Straight Connector 13">
            <a:extLst>
              <a:ext uri="{FF2B5EF4-FFF2-40B4-BE49-F238E27FC236}">
                <a16:creationId xmlns:a16="http://schemas.microsoft.com/office/drawing/2014/main" id="{3B7DFB61-245F-4B0E-AFD0-A62AFDDC2BAE}"/>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1C46859-4BE9-414E-A6C9-6E0246DF99E8}"/>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Motivations for Commission Review</a:t>
            </a:r>
          </a:p>
        </p:txBody>
      </p:sp>
    </p:spTree>
    <p:extLst>
      <p:ext uri="{BB962C8B-B14F-4D97-AF65-F5344CB8AC3E}">
        <p14:creationId xmlns:p14="http://schemas.microsoft.com/office/powerpoint/2010/main" val="458825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62594C0-2507-45AC-9CF7-16B7B6D2BABB}"/>
              </a:ext>
            </a:extLst>
          </p:cNvPr>
          <p:cNvSpPr>
            <a:spLocks noGrp="1"/>
          </p:cNvSpPr>
          <p:nvPr>
            <p:ph type="title"/>
          </p:nvPr>
        </p:nvSpPr>
        <p:spPr>
          <a:xfrm>
            <a:off x="772842" y="1925702"/>
            <a:ext cx="3147996" cy="2750207"/>
          </a:xfrm>
          <a:noFill/>
        </p:spPr>
        <p:txBody>
          <a:bodyPr vert="horz" lIns="91440" tIns="45720" rIns="91440" bIns="45720" rtlCol="0" anchor="ctr">
            <a:noAutofit/>
          </a:bodyPr>
          <a:lstStyle/>
          <a:p>
            <a:pPr algn="ctr"/>
            <a:r>
              <a:rPr lang="en-US" sz="2700" kern="1200" dirty="0">
                <a:solidFill>
                  <a:srgbClr val="FFFFFF"/>
                </a:solidFill>
                <a:latin typeface="+mj-lt"/>
                <a:ea typeface="+mj-ea"/>
                <a:cs typeface="+mj-cs"/>
              </a:rPr>
              <a:t>Even with wage normalization salaries do vary across counties, but some variation may be due to professional mix.</a:t>
            </a:r>
          </a:p>
        </p:txBody>
      </p:sp>
      <p:graphicFrame>
        <p:nvGraphicFramePr>
          <p:cNvPr id="5" name="Chart 4">
            <a:extLst>
              <a:ext uri="{FF2B5EF4-FFF2-40B4-BE49-F238E27FC236}">
                <a16:creationId xmlns:a16="http://schemas.microsoft.com/office/drawing/2014/main" id="{84ED31B5-4B91-4191-A154-7A1EFDE42867}"/>
              </a:ext>
            </a:extLst>
          </p:cNvPr>
          <p:cNvGraphicFramePr/>
          <p:nvPr>
            <p:extLst>
              <p:ext uri="{D42A27DB-BD31-4B8C-83A1-F6EECF244321}">
                <p14:modId xmlns:p14="http://schemas.microsoft.com/office/powerpoint/2010/main" val="2547135395"/>
              </p:ext>
            </p:extLst>
          </p:nvPr>
        </p:nvGraphicFramePr>
        <p:xfrm>
          <a:off x="4693878" y="581210"/>
          <a:ext cx="6780700" cy="556873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62939EA0-0CC7-4DE9-A151-337E2DCE9264}"/>
              </a:ext>
            </a:extLst>
          </p:cNvPr>
          <p:cNvSpPr txBox="1"/>
          <p:nvPr/>
        </p:nvSpPr>
        <p:spPr>
          <a:xfrm>
            <a:off x="717422" y="6122485"/>
            <a:ext cx="10840594" cy="369332"/>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Source for labor market average wage level for Protective Services: Bureau of Labor Statistics,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https://www.bls.gov/oes/2019/may/ma_counties.htm</a:t>
            </a:r>
            <a:r>
              <a:rPr lang="en-US" sz="1000" dirty="0">
                <a:solidFill>
                  <a:prstClr val="black"/>
                </a:solidFill>
                <a:latin typeface="Calibri" panose="020F0502020204030204"/>
              </a:rPr>
              <a:t>.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For DOC, since it is a statewide agency, no regional adjustment was applied.   See Appendix D.</a:t>
            </a:r>
          </a:p>
        </p:txBody>
      </p:sp>
      <p:sp>
        <p:nvSpPr>
          <p:cNvPr id="6" name="Slide Number Placeholder 5">
            <a:extLst>
              <a:ext uri="{FF2B5EF4-FFF2-40B4-BE49-F238E27FC236}">
                <a16:creationId xmlns:a16="http://schemas.microsoft.com/office/drawing/2014/main" id="{8D49A3B1-F0EA-449E-861B-8C91DA62C748}"/>
              </a:ext>
            </a:extLst>
          </p:cNvPr>
          <p:cNvSpPr>
            <a:spLocks noGrp="1"/>
          </p:cNvSpPr>
          <p:nvPr>
            <p:ph type="sldNum" sz="quarter" idx="12"/>
          </p:nvPr>
        </p:nvSpPr>
        <p:spPr/>
        <p:txBody>
          <a:bodyPr/>
          <a:lstStyle/>
          <a:p>
            <a:fld id="{FB73AA28-415F-48A7-BF75-270ABD588B75}" type="slidenum">
              <a:rPr lang="en-US" smtClean="0"/>
              <a:t>13</a:t>
            </a:fld>
            <a:endParaRPr lang="en-US"/>
          </a:p>
        </p:txBody>
      </p:sp>
      <p:cxnSp>
        <p:nvCxnSpPr>
          <p:cNvPr id="9" name="Straight Connector 8">
            <a:extLst>
              <a:ext uri="{FF2B5EF4-FFF2-40B4-BE49-F238E27FC236}">
                <a16:creationId xmlns:a16="http://schemas.microsoft.com/office/drawing/2014/main" id="{319B377F-B9A9-40F3-9CF3-540FC3D53207}"/>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9E876A4-CFB8-4F53-B4CE-D9B55013BAC9}"/>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Motivations for Commission Review</a:t>
            </a:r>
          </a:p>
        </p:txBody>
      </p:sp>
    </p:spTree>
    <p:extLst>
      <p:ext uri="{BB962C8B-B14F-4D97-AF65-F5344CB8AC3E}">
        <p14:creationId xmlns:p14="http://schemas.microsoft.com/office/powerpoint/2010/main" val="377153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57D395-1A0A-4CA3-BDDE-EAAD2C28F009}"/>
              </a:ext>
            </a:extLst>
          </p:cNvPr>
          <p:cNvSpPr>
            <a:spLocks noGrp="1"/>
          </p:cNvSpPr>
          <p:nvPr>
            <p:ph type="title"/>
          </p:nvPr>
        </p:nvSpPr>
        <p:spPr>
          <a:xfrm>
            <a:off x="1028700" y="1967266"/>
            <a:ext cx="2628900" cy="2547257"/>
          </a:xfrm>
          <a:noFill/>
        </p:spPr>
        <p:txBody>
          <a:bodyPr anchor="ctr">
            <a:normAutofit fontScale="90000"/>
          </a:bodyPr>
          <a:lstStyle/>
          <a:p>
            <a:pPr algn="ctr"/>
            <a:r>
              <a:rPr lang="en-US" sz="2800" dirty="0">
                <a:solidFill>
                  <a:srgbClr val="FFFFFF"/>
                </a:solidFill>
              </a:rPr>
              <a:t>Scale and salary level can be used to build a linear model* that explains much of the variation in appropriation per ADSP, but . . .</a:t>
            </a:r>
          </a:p>
        </p:txBody>
      </p:sp>
      <p:graphicFrame>
        <p:nvGraphicFramePr>
          <p:cNvPr id="5" name="Chart 4">
            <a:extLst>
              <a:ext uri="{FF2B5EF4-FFF2-40B4-BE49-F238E27FC236}">
                <a16:creationId xmlns:a16="http://schemas.microsoft.com/office/drawing/2014/main" id="{66FF323D-5E85-49A1-8795-E72932144AFC}"/>
              </a:ext>
            </a:extLst>
          </p:cNvPr>
          <p:cNvGraphicFramePr/>
          <p:nvPr>
            <p:extLst>
              <p:ext uri="{D42A27DB-BD31-4B8C-83A1-F6EECF244321}">
                <p14:modId xmlns:p14="http://schemas.microsoft.com/office/powerpoint/2010/main" val="2047377335"/>
              </p:ext>
            </p:extLst>
          </p:nvPr>
        </p:nvGraphicFramePr>
        <p:xfrm>
          <a:off x="4475018" y="477981"/>
          <a:ext cx="7068731" cy="541599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43CE4F90-AA34-4A73-A433-F4C5B18E155D}"/>
              </a:ext>
            </a:extLst>
          </p:cNvPr>
          <p:cNvSpPr txBox="1"/>
          <p:nvPr/>
        </p:nvSpPr>
        <p:spPr>
          <a:xfrm>
            <a:off x="717421" y="5777092"/>
            <a:ext cx="10920397" cy="710964"/>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ea typeface="+mn-ea"/>
                <a:cs typeface="+mn-cs"/>
              </a:rPr>
              <a:t>* Basis of prediction: Linear regression of Direct Appropriation/ADSP against Salary/FTE and ADSP.  Salary/FTE and ADSP are both significant at p &lt; .01. Program spending/</a:t>
            </a:r>
            <a:r>
              <a:rPr lang="en-US" sz="1000" dirty="0">
                <a:solidFill>
                  <a:prstClr val="black"/>
                </a:solidFill>
              </a:rPr>
              <a:t>ADSP</a:t>
            </a:r>
            <a:r>
              <a:rPr kumimoji="0" lang="en-US" sz="1000" b="0" i="0" u="none" strike="noStrike" kern="1200" cap="none" spc="0" normalizeH="0" baseline="0" noProof="0" dirty="0">
                <a:ln>
                  <a:noFill/>
                </a:ln>
                <a:solidFill>
                  <a:prstClr val="black"/>
                </a:solidFill>
                <a:effectLst/>
                <a:uLnTx/>
                <a:uFillTx/>
                <a:ea typeface="+mn-ea"/>
                <a:cs typeface="+mn-cs"/>
              </a:rPr>
              <a:t> (normalized by salary factor and including non-MMARS/ADSP) is not a significant predictor of overall spending when the other two variables (Salary/FTE and ADSP) are included</a:t>
            </a:r>
            <a:r>
              <a:rPr lang="en-US" sz="1000" dirty="0">
                <a:solidFill>
                  <a:prstClr val="black"/>
                </a:solidFill>
              </a:rPr>
              <a:t> in a three variable regression.  This linear model closely resembles the model developed in the 2015 PCG Study of Sheriff Spending, which uses scale to determine staffing needs and then adjusts for county level personnel costs.  See </a:t>
            </a:r>
            <a:r>
              <a:rPr lang="en-US" sz="1000" dirty="0">
                <a:solidFill>
                  <a:prstClr val="black"/>
                </a:solidFill>
                <a:hlinkClick r:id="rId3"/>
              </a:rPr>
              <a:t>https://correctionalfunding.com/wp-content/uploads/2019/12/PCG-Study-on-Sheriffs-Funding-Formula.pdf</a:t>
            </a:r>
            <a:r>
              <a:rPr lang="en-US" sz="1000" dirty="0">
                <a:solidFill>
                  <a:prstClr val="black"/>
                </a:solidFill>
              </a:rPr>
              <a:t>.   </a:t>
            </a:r>
            <a:r>
              <a:rPr kumimoji="0" lang="en-US" sz="1000" b="0" i="0" u="none" strike="noStrike" kern="1200" cap="none" spc="0" normalizeH="0" baseline="0" noProof="0" dirty="0">
                <a:ln>
                  <a:noFill/>
                </a:ln>
                <a:solidFill>
                  <a:prstClr val="black"/>
                </a:solidFill>
                <a:effectLst/>
                <a:uLnTx/>
                <a:uFillTx/>
                <a:ea typeface="+mn-ea"/>
                <a:cs typeface="+mn-cs"/>
              </a:rPr>
              <a:t>The </a:t>
            </a:r>
            <a:r>
              <a:rPr lang="en-US" sz="1000" dirty="0"/>
              <a:t>commission charge calls for a “funding formula” for each sheriff’s office – as further discussed below, the commission concludes that no formulaic approach can reliably predict funding needs, but we did experiment with the model in this slide and others.</a:t>
            </a:r>
            <a:endParaRPr kumimoji="0" lang="en-US" sz="1000" b="0" i="0" u="none" strike="noStrike" kern="1200" cap="none" spc="0" normalizeH="0" baseline="0" noProof="0" dirty="0">
              <a:ln>
                <a:noFill/>
              </a:ln>
              <a:solidFill>
                <a:prstClr val="black"/>
              </a:solidFill>
              <a:effectLst/>
              <a:uLnTx/>
              <a:uFillTx/>
              <a:ea typeface="+mn-ea"/>
              <a:cs typeface="+mn-cs"/>
            </a:endParaRPr>
          </a:p>
        </p:txBody>
      </p:sp>
      <p:sp>
        <p:nvSpPr>
          <p:cNvPr id="6" name="Slide Number Placeholder 5">
            <a:extLst>
              <a:ext uri="{FF2B5EF4-FFF2-40B4-BE49-F238E27FC236}">
                <a16:creationId xmlns:a16="http://schemas.microsoft.com/office/drawing/2014/main" id="{7145CF7E-B1DB-4D13-B20C-5A55B683DEAA}"/>
              </a:ext>
            </a:extLst>
          </p:cNvPr>
          <p:cNvSpPr>
            <a:spLocks noGrp="1"/>
          </p:cNvSpPr>
          <p:nvPr>
            <p:ph type="sldNum" sz="quarter" idx="12"/>
          </p:nvPr>
        </p:nvSpPr>
        <p:spPr/>
        <p:txBody>
          <a:bodyPr/>
          <a:lstStyle/>
          <a:p>
            <a:fld id="{FB73AA28-415F-48A7-BF75-270ABD588B75}" type="slidenum">
              <a:rPr lang="en-US" smtClean="0"/>
              <a:t>14</a:t>
            </a:fld>
            <a:endParaRPr lang="en-US"/>
          </a:p>
        </p:txBody>
      </p:sp>
      <p:cxnSp>
        <p:nvCxnSpPr>
          <p:cNvPr id="9" name="Straight Connector 8">
            <a:extLst>
              <a:ext uri="{FF2B5EF4-FFF2-40B4-BE49-F238E27FC236}">
                <a16:creationId xmlns:a16="http://schemas.microsoft.com/office/drawing/2014/main" id="{0BAB501E-9B93-4241-95A8-AED77DA0D34C}"/>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5F1B6E3-E502-445A-8E7A-A2093D08052E}"/>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Motivations for Commission Review</a:t>
            </a:r>
          </a:p>
        </p:txBody>
      </p:sp>
    </p:spTree>
    <p:extLst>
      <p:ext uri="{BB962C8B-B14F-4D97-AF65-F5344CB8AC3E}">
        <p14:creationId xmlns:p14="http://schemas.microsoft.com/office/powerpoint/2010/main" val="3057412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57D395-1A0A-4CA3-BDDE-EAAD2C28F009}"/>
              </a:ext>
            </a:extLst>
          </p:cNvPr>
          <p:cNvSpPr>
            <a:spLocks noGrp="1"/>
          </p:cNvSpPr>
          <p:nvPr>
            <p:ph type="title"/>
          </p:nvPr>
        </p:nvSpPr>
        <p:spPr>
          <a:xfrm>
            <a:off x="966354" y="1967265"/>
            <a:ext cx="2705100" cy="2547257"/>
          </a:xfrm>
          <a:noFill/>
        </p:spPr>
        <p:txBody>
          <a:bodyPr anchor="ctr">
            <a:noAutofit/>
          </a:bodyPr>
          <a:lstStyle/>
          <a:p>
            <a:pPr algn="ctr"/>
            <a:r>
              <a:rPr lang="en-US" sz="2400" dirty="0">
                <a:solidFill>
                  <a:srgbClr val="FFFFFF"/>
                </a:solidFill>
              </a:rPr>
              <a:t>. . . the unexplained “residual” differences are still large – see discussion in next section on factors influencing staffing needs.</a:t>
            </a:r>
            <a:endParaRPr lang="en-US" sz="2400" b="1" i="1" dirty="0">
              <a:solidFill>
                <a:srgbClr val="FFFFFF"/>
              </a:solidFill>
            </a:endParaRPr>
          </a:p>
        </p:txBody>
      </p:sp>
      <p:graphicFrame>
        <p:nvGraphicFramePr>
          <p:cNvPr id="5" name="Chart 4">
            <a:extLst>
              <a:ext uri="{FF2B5EF4-FFF2-40B4-BE49-F238E27FC236}">
                <a16:creationId xmlns:a16="http://schemas.microsoft.com/office/drawing/2014/main" id="{66FF323D-5E85-49A1-8795-E72932144AFC}"/>
              </a:ext>
            </a:extLst>
          </p:cNvPr>
          <p:cNvGraphicFramePr/>
          <p:nvPr>
            <p:extLst>
              <p:ext uri="{D42A27DB-BD31-4B8C-83A1-F6EECF244321}">
                <p14:modId xmlns:p14="http://schemas.microsoft.com/office/powerpoint/2010/main" val="2624258051"/>
              </p:ext>
            </p:extLst>
          </p:nvPr>
        </p:nvGraphicFramePr>
        <p:xfrm>
          <a:off x="4763050" y="505012"/>
          <a:ext cx="6780700" cy="5568739"/>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a:extLst>
              <a:ext uri="{FF2B5EF4-FFF2-40B4-BE49-F238E27FC236}">
                <a16:creationId xmlns:a16="http://schemas.microsoft.com/office/drawing/2014/main" id="{C0FB74D8-5989-4B57-91AF-2D5144132CB0}"/>
              </a:ext>
            </a:extLst>
          </p:cNvPr>
          <p:cNvSpPr>
            <a:spLocks noGrp="1"/>
          </p:cNvSpPr>
          <p:nvPr>
            <p:ph type="sldNum" sz="quarter" idx="12"/>
          </p:nvPr>
        </p:nvSpPr>
        <p:spPr/>
        <p:txBody>
          <a:bodyPr/>
          <a:lstStyle/>
          <a:p>
            <a:fld id="{FB73AA28-415F-48A7-BF75-270ABD588B75}" type="slidenum">
              <a:rPr lang="en-US" smtClean="0"/>
              <a:t>15</a:t>
            </a:fld>
            <a:endParaRPr lang="en-US"/>
          </a:p>
        </p:txBody>
      </p:sp>
      <p:sp>
        <p:nvSpPr>
          <p:cNvPr id="12" name="TextBox 11">
            <a:extLst>
              <a:ext uri="{FF2B5EF4-FFF2-40B4-BE49-F238E27FC236}">
                <a16:creationId xmlns:a16="http://schemas.microsoft.com/office/drawing/2014/main" id="{06891C97-D7E8-4837-B5F1-8E779769F229}"/>
              </a:ext>
            </a:extLst>
          </p:cNvPr>
          <p:cNvSpPr txBox="1"/>
          <p:nvPr/>
        </p:nvSpPr>
        <p:spPr>
          <a:xfrm>
            <a:off x="717422" y="6074953"/>
            <a:ext cx="1082632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Basis of prediction: Linear regression of Direct Appropriation/ADSP against Salary/FTE and ADSP</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Salary/FTE and ADSP are both significant at p &lt; .01.</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Program spending/</a:t>
            </a:r>
            <a:r>
              <a:rPr lang="en-US" sz="1000" dirty="0">
                <a:solidFill>
                  <a:prstClr val="black"/>
                </a:solidFill>
                <a:latin typeface="Calibri" panose="020F0502020204030204" pitchFamily="34" charset="0"/>
              </a:rPr>
              <a:t>ADSP</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(normalized by salary factor and including non-MMARS/ADSP) is not a significant predictor of overall spending when the other two variables (Salary/FTE and ADSP) are included</a:t>
            </a:r>
            <a:r>
              <a:rPr lang="en-US" sz="1000" dirty="0">
                <a:solidFill>
                  <a:prstClr val="black"/>
                </a:solidFill>
                <a:latin typeface="Calibri" panose="020F0502020204030204" pitchFamily="34" charset="0"/>
              </a:rPr>
              <a:t> in a three-variable regression.</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89FC486B-1311-4F9F-B173-7856DAF0BB1F}"/>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AC5B52B-880D-400B-A63A-19E35896F781}"/>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Motivations for Commission Review</a:t>
            </a:r>
          </a:p>
        </p:txBody>
      </p:sp>
    </p:spTree>
    <p:extLst>
      <p:ext uri="{BB962C8B-B14F-4D97-AF65-F5344CB8AC3E}">
        <p14:creationId xmlns:p14="http://schemas.microsoft.com/office/powerpoint/2010/main" val="3579627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061297-534E-43F2-A2FA-8668425BA8DF}"/>
              </a:ext>
            </a:extLst>
          </p:cNvPr>
          <p:cNvSpPr>
            <a:spLocks noGrp="1"/>
          </p:cNvSpPr>
          <p:nvPr>
            <p:ph type="title"/>
          </p:nvPr>
        </p:nvSpPr>
        <p:spPr>
          <a:xfrm>
            <a:off x="838200" y="1766375"/>
            <a:ext cx="2842667" cy="2992662"/>
          </a:xfrm>
          <a:noFill/>
        </p:spPr>
        <p:txBody>
          <a:bodyPr anchor="ctr">
            <a:noAutofit/>
          </a:bodyPr>
          <a:lstStyle/>
          <a:p>
            <a:pPr algn="ctr"/>
            <a:r>
              <a:rPr lang="en-US" sz="2000" dirty="0">
                <a:solidFill>
                  <a:srgbClr val="FFFFFF"/>
                </a:solidFill>
              </a:rPr>
              <a:t>Correcting for salary-level variations and accepting sheriff’s “care &amp; custody” classification of spending reduces but does not eliminate variation – see discussion in next section on factors influencing staffing needs.</a:t>
            </a:r>
          </a:p>
        </p:txBody>
      </p:sp>
      <p:sp>
        <p:nvSpPr>
          <p:cNvPr id="6" name="TextBox 5">
            <a:extLst>
              <a:ext uri="{FF2B5EF4-FFF2-40B4-BE49-F238E27FC236}">
                <a16:creationId xmlns:a16="http://schemas.microsoft.com/office/drawing/2014/main" id="{5C12BC0D-86DC-4084-92B4-D5C905979BE4}"/>
              </a:ext>
            </a:extLst>
          </p:cNvPr>
          <p:cNvSpPr txBox="1"/>
          <p:nvPr/>
        </p:nvSpPr>
        <p:spPr>
          <a:xfrm>
            <a:off x="717423" y="6088281"/>
            <a:ext cx="1072481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Note: Care &amp; Custody Operational Spending is as previously reported to the House Ways and Means Committee and may not reflect a consistent classification methodology. Salary normalization adjust spending amounts by the differences in average salary level across counties.  See Appendix D.</a:t>
            </a:r>
          </a:p>
        </p:txBody>
      </p:sp>
      <p:graphicFrame>
        <p:nvGraphicFramePr>
          <p:cNvPr id="7" name="Chart 6">
            <a:extLst>
              <a:ext uri="{FF2B5EF4-FFF2-40B4-BE49-F238E27FC236}">
                <a16:creationId xmlns:a16="http://schemas.microsoft.com/office/drawing/2014/main" id="{D63F8921-9D7F-4C0F-AF22-FD173DE63D40}"/>
              </a:ext>
            </a:extLst>
          </p:cNvPr>
          <p:cNvGraphicFramePr/>
          <p:nvPr>
            <p:extLst>
              <p:ext uri="{D42A27DB-BD31-4B8C-83A1-F6EECF244321}">
                <p14:modId xmlns:p14="http://schemas.microsoft.com/office/powerpoint/2010/main" val="329542316"/>
              </p:ext>
            </p:extLst>
          </p:nvPr>
        </p:nvGraphicFramePr>
        <p:xfrm>
          <a:off x="4768219" y="758060"/>
          <a:ext cx="6532648" cy="4965667"/>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DCEEC304-A25B-40E9-8946-7F28D1B8FDA7}"/>
              </a:ext>
            </a:extLst>
          </p:cNvPr>
          <p:cNvSpPr>
            <a:spLocks noGrp="1"/>
          </p:cNvSpPr>
          <p:nvPr>
            <p:ph type="sldNum" sz="quarter" idx="12"/>
          </p:nvPr>
        </p:nvSpPr>
        <p:spPr/>
        <p:txBody>
          <a:bodyPr/>
          <a:lstStyle/>
          <a:p>
            <a:fld id="{FB73AA28-415F-48A7-BF75-270ABD588B75}" type="slidenum">
              <a:rPr lang="en-US" smtClean="0"/>
              <a:t>16</a:t>
            </a:fld>
            <a:endParaRPr lang="en-US"/>
          </a:p>
        </p:txBody>
      </p:sp>
      <p:cxnSp>
        <p:nvCxnSpPr>
          <p:cNvPr id="13" name="Straight Connector 12">
            <a:extLst>
              <a:ext uri="{FF2B5EF4-FFF2-40B4-BE49-F238E27FC236}">
                <a16:creationId xmlns:a16="http://schemas.microsoft.com/office/drawing/2014/main" id="{716F5BA6-AB3D-4F95-90D4-A09BDB4E720F}"/>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AB83CAD-E7BA-4B3C-90BB-45363B14A11C}"/>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Motivations for Commission Review</a:t>
            </a:r>
          </a:p>
        </p:txBody>
      </p:sp>
    </p:spTree>
    <p:extLst>
      <p:ext uri="{BB962C8B-B14F-4D97-AF65-F5344CB8AC3E}">
        <p14:creationId xmlns:p14="http://schemas.microsoft.com/office/powerpoint/2010/main" val="253916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A820-172D-4CFF-B4BA-7FCCC1269063}"/>
              </a:ext>
            </a:extLst>
          </p:cNvPr>
          <p:cNvSpPr>
            <a:spLocks noGrp="1"/>
          </p:cNvSpPr>
          <p:nvPr>
            <p:ph type="title"/>
          </p:nvPr>
        </p:nvSpPr>
        <p:spPr>
          <a:xfrm>
            <a:off x="838199" y="665024"/>
            <a:ext cx="11155791" cy="817846"/>
          </a:xfrm>
        </p:spPr>
        <p:txBody>
          <a:bodyPr>
            <a:normAutofit/>
          </a:bodyPr>
          <a:lstStyle/>
          <a:p>
            <a:r>
              <a:rPr lang="en-US" sz="4000" dirty="0"/>
              <a:t>Motivations for commission review - summary</a:t>
            </a:r>
          </a:p>
        </p:txBody>
      </p:sp>
      <p:sp>
        <p:nvSpPr>
          <p:cNvPr id="3" name="Content Placeholder 2">
            <a:extLst>
              <a:ext uri="{FF2B5EF4-FFF2-40B4-BE49-F238E27FC236}">
                <a16:creationId xmlns:a16="http://schemas.microsoft.com/office/drawing/2014/main" id="{21D849FD-0A9B-491A-927B-AE0C4053C4E6}"/>
              </a:ext>
            </a:extLst>
          </p:cNvPr>
          <p:cNvSpPr>
            <a:spLocks noGrp="1"/>
          </p:cNvSpPr>
          <p:nvPr>
            <p:ph idx="1"/>
          </p:nvPr>
        </p:nvSpPr>
        <p:spPr>
          <a:xfrm>
            <a:off x="838199" y="1631663"/>
            <a:ext cx="10515600" cy="3979428"/>
          </a:xfrm>
        </p:spPr>
        <p:txBody>
          <a:bodyPr>
            <a:normAutofit fontScale="55000" lnSpcReduction="20000"/>
          </a:bodyPr>
          <a:lstStyle/>
          <a:p>
            <a:pPr>
              <a:lnSpc>
                <a:spcPct val="100000"/>
              </a:lnSpc>
            </a:pPr>
            <a:r>
              <a:rPr lang="en-US" sz="3300" dirty="0"/>
              <a:t>The Legislature has defined by statute the Department of Corrections and the Commonwealth’s Sheriff Offices, and it retains the ultimate responsibility for correctional agency funding, powers and jurisdiction. It must develop a better understanding of operational, programmatic and attendant costs to make the corrections system the best it can be.</a:t>
            </a:r>
          </a:p>
          <a:p>
            <a:pPr>
              <a:lnSpc>
                <a:spcPct val="100000"/>
              </a:lnSpc>
            </a:pPr>
            <a:r>
              <a:rPr lang="en-US" sz="3300" dirty="0"/>
              <a:t>Over the past decade, many correctional facilities have experienced declining correctional populations.  This reduction in population has not led to declining correctional spending.</a:t>
            </a:r>
          </a:p>
          <a:p>
            <a:pPr>
              <a:lnSpc>
                <a:spcPct val="100000"/>
              </a:lnSpc>
            </a:pPr>
            <a:r>
              <a:rPr lang="en-US" sz="3300" dirty="0"/>
              <a:t>Per inmate costs vary widely across counties – as shown above, several simple formulaic models for understanding the variation do not explain the variation; we will explore the challenges to formulaic models for staffing in the next section.</a:t>
            </a:r>
          </a:p>
          <a:p>
            <a:pPr>
              <a:lnSpc>
                <a:spcPct val="100000"/>
              </a:lnSpc>
            </a:pPr>
            <a:r>
              <a:rPr lang="en-US" sz="3300" dirty="0"/>
              <a:t>Many outside the correctional system have concern that inmates are not receiving the rehabilitative programming that they need – the commission was not able to quantify programming adequacy, see further discussion in section on Evaluating Inmate Programming.</a:t>
            </a:r>
          </a:p>
          <a:p>
            <a:endParaRPr lang="en-US" dirty="0"/>
          </a:p>
        </p:txBody>
      </p:sp>
      <p:sp>
        <p:nvSpPr>
          <p:cNvPr id="6" name="Slide Number Placeholder 5">
            <a:extLst>
              <a:ext uri="{FF2B5EF4-FFF2-40B4-BE49-F238E27FC236}">
                <a16:creationId xmlns:a16="http://schemas.microsoft.com/office/drawing/2014/main" id="{2D150917-C125-44BE-A29B-6ABAA63FB9F2}"/>
              </a:ext>
            </a:extLst>
          </p:cNvPr>
          <p:cNvSpPr>
            <a:spLocks noGrp="1"/>
          </p:cNvSpPr>
          <p:nvPr>
            <p:ph type="sldNum" sz="quarter" idx="12"/>
          </p:nvPr>
        </p:nvSpPr>
        <p:spPr/>
        <p:txBody>
          <a:bodyPr/>
          <a:lstStyle/>
          <a:p>
            <a:fld id="{747EA2E8-CABC-4ABF-8E15-79A759127DC1}" type="slidenum">
              <a:rPr lang="en-US" smtClean="0"/>
              <a:t>17</a:t>
            </a:fld>
            <a:endParaRPr lang="en-US"/>
          </a:p>
        </p:txBody>
      </p:sp>
      <p:cxnSp>
        <p:nvCxnSpPr>
          <p:cNvPr id="7" name="Straight Connector 6">
            <a:extLst>
              <a:ext uri="{FF2B5EF4-FFF2-40B4-BE49-F238E27FC236}">
                <a16:creationId xmlns:a16="http://schemas.microsoft.com/office/drawing/2014/main" id="{44490816-128F-4FAF-8C92-6FE7CB09C7A9}"/>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54F281A-3218-41C2-8F5A-87349FF1BD0A}"/>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Motivations for Commission Review</a:t>
            </a:r>
          </a:p>
        </p:txBody>
      </p:sp>
    </p:spTree>
    <p:extLst>
      <p:ext uri="{BB962C8B-B14F-4D97-AF65-F5344CB8AC3E}">
        <p14:creationId xmlns:p14="http://schemas.microsoft.com/office/powerpoint/2010/main" val="1370624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6850-718A-4B6B-B07C-3350862DABF2}"/>
              </a:ext>
            </a:extLst>
          </p:cNvPr>
          <p:cNvSpPr>
            <a:spLocks noGrp="1"/>
          </p:cNvSpPr>
          <p:nvPr>
            <p:ph type="title"/>
          </p:nvPr>
        </p:nvSpPr>
        <p:spPr/>
        <p:txBody>
          <a:bodyPr>
            <a:normAutofit/>
          </a:bodyPr>
          <a:lstStyle/>
          <a:p>
            <a:r>
              <a:rPr lang="en-US" sz="4000" dirty="0"/>
              <a:t>Overview of this document</a:t>
            </a:r>
          </a:p>
        </p:txBody>
      </p:sp>
      <p:sp>
        <p:nvSpPr>
          <p:cNvPr id="3" name="Content Placeholder 2">
            <a:extLst>
              <a:ext uri="{FF2B5EF4-FFF2-40B4-BE49-F238E27FC236}">
                <a16:creationId xmlns:a16="http://schemas.microsoft.com/office/drawing/2014/main" id="{A5505184-FA7D-4328-8736-957BC9851C0B}"/>
              </a:ext>
            </a:extLst>
          </p:cNvPr>
          <p:cNvSpPr>
            <a:spLocks noGrp="1"/>
          </p:cNvSpPr>
          <p:nvPr>
            <p:ph idx="1"/>
          </p:nvPr>
        </p:nvSpPr>
        <p:spPr/>
        <p:txBody>
          <a:bodyPr/>
          <a:lstStyle/>
          <a:p>
            <a:r>
              <a:rPr lang="en-US" sz="2400" dirty="0"/>
              <a:t>Motivations for Commission Review</a:t>
            </a:r>
          </a:p>
          <a:p>
            <a:r>
              <a:rPr lang="en-US" sz="3600" b="1" dirty="0">
                <a:solidFill>
                  <a:srgbClr val="0070C0"/>
                </a:solidFill>
              </a:rPr>
              <a:t>Controlling Correctional Costs</a:t>
            </a:r>
          </a:p>
          <a:p>
            <a:r>
              <a:rPr lang="en-US" sz="2400" dirty="0"/>
              <a:t>Challenges in Evaluating Inmate Programming</a:t>
            </a:r>
          </a:p>
          <a:p>
            <a:r>
              <a:rPr lang="en-US" sz="2400" dirty="0"/>
              <a:t>Next Steps</a:t>
            </a:r>
          </a:p>
          <a:p>
            <a:endParaRPr lang="en-US" dirty="0"/>
          </a:p>
          <a:p>
            <a:endParaRPr lang="en-US" dirty="0"/>
          </a:p>
        </p:txBody>
      </p:sp>
      <p:sp>
        <p:nvSpPr>
          <p:cNvPr id="6" name="Slide Number Placeholder 5">
            <a:extLst>
              <a:ext uri="{FF2B5EF4-FFF2-40B4-BE49-F238E27FC236}">
                <a16:creationId xmlns:a16="http://schemas.microsoft.com/office/drawing/2014/main" id="{79FBC5F0-D34F-4963-AD3C-A9F16DC672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7EA2E8-CABC-4ABF-8E15-79A759127DC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817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5995D-FB02-4703-BE0E-01E41DFC6FC1}"/>
              </a:ext>
            </a:extLst>
          </p:cNvPr>
          <p:cNvSpPr>
            <a:spLocks noGrp="1"/>
          </p:cNvSpPr>
          <p:nvPr>
            <p:ph type="title"/>
          </p:nvPr>
        </p:nvSpPr>
        <p:spPr>
          <a:xfrm>
            <a:off x="845126" y="697632"/>
            <a:ext cx="10508673" cy="1325563"/>
          </a:xfrm>
        </p:spPr>
        <p:txBody>
          <a:bodyPr>
            <a:normAutofit/>
          </a:bodyPr>
          <a:lstStyle/>
          <a:p>
            <a:r>
              <a:rPr lang="en-US" sz="4000" dirty="0"/>
              <a:t>As for many organizations, payroll is the largest component of  correctional spending</a:t>
            </a:r>
          </a:p>
        </p:txBody>
      </p:sp>
      <p:graphicFrame>
        <p:nvGraphicFramePr>
          <p:cNvPr id="9" name="Content Placeholder 8">
            <a:extLst>
              <a:ext uri="{FF2B5EF4-FFF2-40B4-BE49-F238E27FC236}">
                <a16:creationId xmlns:a16="http://schemas.microsoft.com/office/drawing/2014/main" id="{CB29422A-019D-47B0-BF93-B3CE726D1446}"/>
              </a:ext>
            </a:extLst>
          </p:cNvPr>
          <p:cNvGraphicFramePr>
            <a:graphicFrameLocks noGrp="1"/>
          </p:cNvGraphicFramePr>
          <p:nvPr>
            <p:ph idx="1"/>
            <p:extLst>
              <p:ext uri="{D42A27DB-BD31-4B8C-83A1-F6EECF244321}">
                <p14:modId xmlns:p14="http://schemas.microsoft.com/office/powerpoint/2010/main" val="167383606"/>
              </p:ext>
            </p:extLst>
          </p:nvPr>
        </p:nvGraphicFramePr>
        <p:xfrm>
          <a:off x="2389909" y="1864452"/>
          <a:ext cx="7993061"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a:extLst>
              <a:ext uri="{FF2B5EF4-FFF2-40B4-BE49-F238E27FC236}">
                <a16:creationId xmlns:a16="http://schemas.microsoft.com/office/drawing/2014/main" id="{33CF0E07-C126-4E0E-B859-DD91CC140C70}"/>
              </a:ext>
            </a:extLst>
          </p:cNvPr>
          <p:cNvSpPr>
            <a:spLocks noGrp="1"/>
          </p:cNvSpPr>
          <p:nvPr>
            <p:ph type="sldNum" sz="quarter" idx="12"/>
          </p:nvPr>
        </p:nvSpPr>
        <p:spPr/>
        <p:txBody>
          <a:bodyPr/>
          <a:lstStyle/>
          <a:p>
            <a:fld id="{747EA2E8-CABC-4ABF-8E15-79A759127DC1}" type="slidenum">
              <a:rPr lang="en-US" smtClean="0"/>
              <a:t>19</a:t>
            </a:fld>
            <a:endParaRPr lang="en-US"/>
          </a:p>
        </p:txBody>
      </p:sp>
      <p:sp>
        <p:nvSpPr>
          <p:cNvPr id="3" name="TextBox 2">
            <a:extLst>
              <a:ext uri="{FF2B5EF4-FFF2-40B4-BE49-F238E27FC236}">
                <a16:creationId xmlns:a16="http://schemas.microsoft.com/office/drawing/2014/main" id="{0FFD249B-595B-49FF-83A9-CB3A2CC9F4A7}"/>
              </a:ext>
            </a:extLst>
          </p:cNvPr>
          <p:cNvSpPr txBox="1"/>
          <p:nvPr/>
        </p:nvSpPr>
        <p:spPr>
          <a:xfrm>
            <a:off x="838200" y="6042026"/>
            <a:ext cx="1481496" cy="246221"/>
          </a:xfrm>
          <a:prstGeom prst="rect">
            <a:avLst/>
          </a:prstGeom>
          <a:noFill/>
        </p:spPr>
        <p:txBody>
          <a:bodyPr wrap="none" rtlCol="0">
            <a:spAutoFit/>
          </a:bodyPr>
          <a:lstStyle/>
          <a:p>
            <a:r>
              <a:rPr lang="en-US" sz="1000" dirty="0"/>
              <a:t>Source:  See Appendix D.</a:t>
            </a:r>
          </a:p>
        </p:txBody>
      </p:sp>
      <p:cxnSp>
        <p:nvCxnSpPr>
          <p:cNvPr id="8" name="Straight Connector 7">
            <a:extLst>
              <a:ext uri="{FF2B5EF4-FFF2-40B4-BE49-F238E27FC236}">
                <a16:creationId xmlns:a16="http://schemas.microsoft.com/office/drawing/2014/main" id="{ACA47A61-7BC4-4579-908A-E7A666A0010A}"/>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F8981F8-78F5-4155-9DBA-592C3769F708}"/>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Controlling Correctional Costs</a:t>
            </a:r>
          </a:p>
        </p:txBody>
      </p:sp>
    </p:spTree>
    <p:extLst>
      <p:ext uri="{BB962C8B-B14F-4D97-AF65-F5344CB8AC3E}">
        <p14:creationId xmlns:p14="http://schemas.microsoft.com/office/powerpoint/2010/main" val="3670402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C7F1-6F5E-49F5-A4AE-72ED5D71F410}"/>
              </a:ext>
            </a:extLst>
          </p:cNvPr>
          <p:cNvSpPr>
            <a:spLocks noGrp="1"/>
          </p:cNvSpPr>
          <p:nvPr>
            <p:ph type="title"/>
          </p:nvPr>
        </p:nvSpPr>
        <p:spPr>
          <a:xfrm>
            <a:off x="838200" y="423073"/>
            <a:ext cx="10515600" cy="1325563"/>
          </a:xfrm>
        </p:spPr>
        <p:txBody>
          <a:bodyPr>
            <a:normAutofit/>
          </a:bodyPr>
          <a:lstStyle/>
          <a:p>
            <a:r>
              <a:rPr lang="en-US" sz="4000" dirty="0"/>
              <a:t>Documents comprising this report</a:t>
            </a:r>
          </a:p>
        </p:txBody>
      </p:sp>
      <p:sp>
        <p:nvSpPr>
          <p:cNvPr id="3" name="Content Placeholder 2">
            <a:extLst>
              <a:ext uri="{FF2B5EF4-FFF2-40B4-BE49-F238E27FC236}">
                <a16:creationId xmlns:a16="http://schemas.microsoft.com/office/drawing/2014/main" id="{1D520437-A899-4E19-85A3-230DC785C174}"/>
              </a:ext>
            </a:extLst>
          </p:cNvPr>
          <p:cNvSpPr>
            <a:spLocks noGrp="1"/>
          </p:cNvSpPr>
          <p:nvPr>
            <p:ph idx="1"/>
          </p:nvPr>
        </p:nvSpPr>
        <p:spPr>
          <a:xfrm>
            <a:off x="838200" y="1409594"/>
            <a:ext cx="10737273" cy="4873915"/>
          </a:xfrm>
        </p:spPr>
        <p:txBody>
          <a:bodyPr>
            <a:normAutofit fontScale="32500" lnSpcReduction="20000"/>
          </a:bodyPr>
          <a:lstStyle/>
          <a:p>
            <a:pPr indent="-182880">
              <a:lnSpc>
                <a:spcPct val="100000"/>
              </a:lnSpc>
            </a:pPr>
            <a:r>
              <a:rPr lang="en-US" sz="5500" dirty="0"/>
              <a:t>This PowerPoint Presentation</a:t>
            </a:r>
          </a:p>
          <a:p>
            <a:pPr indent="-182880">
              <a:lnSpc>
                <a:spcPct val="100000"/>
              </a:lnSpc>
            </a:pPr>
            <a:r>
              <a:rPr lang="en-US" sz="5500" dirty="0"/>
              <a:t>Appendices</a:t>
            </a:r>
          </a:p>
          <a:p>
            <a:pPr marL="914400" lvl="1" indent="-274320">
              <a:lnSpc>
                <a:spcPct val="80000"/>
              </a:lnSpc>
              <a:spcBef>
                <a:spcPts val="600"/>
              </a:spcBef>
              <a:buFont typeface="+mj-lt"/>
              <a:buAutoNum type="alphaUcPeriod"/>
            </a:pPr>
            <a:r>
              <a:rPr lang="en-US" sz="5500" dirty="0"/>
              <a:t>Charge of the Commission</a:t>
            </a:r>
          </a:p>
          <a:p>
            <a:pPr marL="914400" lvl="1" indent="-274320">
              <a:lnSpc>
                <a:spcPct val="80000"/>
              </a:lnSpc>
              <a:spcBef>
                <a:spcPts val="600"/>
              </a:spcBef>
              <a:buFont typeface="+mj-lt"/>
              <a:buAutoNum type="alphaUcPeriod"/>
            </a:pPr>
            <a:r>
              <a:rPr lang="en-US" sz="5500" dirty="0"/>
              <a:t>Members of the Commission</a:t>
            </a:r>
          </a:p>
          <a:p>
            <a:pPr marL="914400" lvl="1" indent="-274320">
              <a:lnSpc>
                <a:spcPct val="80000"/>
              </a:lnSpc>
              <a:spcBef>
                <a:spcPts val="600"/>
              </a:spcBef>
              <a:buFont typeface="+mj-lt"/>
              <a:buAutoNum type="alphaUcPeriod"/>
            </a:pPr>
            <a:r>
              <a:rPr lang="en-US" sz="5500" dirty="0"/>
              <a:t>Proceedings of the Commission</a:t>
            </a:r>
          </a:p>
          <a:p>
            <a:pPr marL="914400" lvl="1" indent="-274320">
              <a:lnSpc>
                <a:spcPct val="80000"/>
              </a:lnSpc>
              <a:spcBef>
                <a:spcPts val="600"/>
              </a:spcBef>
              <a:buFont typeface="+mj-lt"/>
              <a:buAutoNum type="alphaUcPeriod"/>
            </a:pPr>
            <a:r>
              <a:rPr lang="en-US" sz="5500" dirty="0"/>
              <a:t>Staffing and Cost Analysis Spreadsheet with Supplemental Computations Spreadsheet</a:t>
            </a:r>
          </a:p>
          <a:p>
            <a:pPr marL="914400" lvl="1" indent="-274320">
              <a:lnSpc>
                <a:spcPct val="80000"/>
              </a:lnSpc>
              <a:spcBef>
                <a:spcPts val="600"/>
              </a:spcBef>
              <a:buFont typeface="+mj-lt"/>
              <a:buAutoNum type="alphaUcPeriod"/>
            </a:pPr>
            <a:r>
              <a:rPr lang="en-US" sz="5500" dirty="0"/>
              <a:t>Summary Narratives of National Institute of Corrections Process</a:t>
            </a:r>
          </a:p>
          <a:p>
            <a:pPr marL="1371600" lvl="2" indent="-274320">
              <a:lnSpc>
                <a:spcPct val="80000"/>
              </a:lnSpc>
              <a:spcBef>
                <a:spcPts val="600"/>
              </a:spcBef>
              <a:buFont typeface="+mj-lt"/>
              <a:buAutoNum type="arabicPeriod"/>
            </a:pPr>
            <a:r>
              <a:rPr lang="en-US" sz="4600" dirty="0"/>
              <a:t>NIC Executive Summary</a:t>
            </a:r>
          </a:p>
          <a:p>
            <a:pPr marL="1371600" lvl="2" indent="-274320">
              <a:lnSpc>
                <a:spcPct val="80000"/>
              </a:lnSpc>
              <a:spcBef>
                <a:spcPts val="600"/>
              </a:spcBef>
              <a:buFont typeface="+mj-lt"/>
              <a:buAutoNum type="arabicPeriod"/>
            </a:pPr>
            <a:r>
              <a:rPr lang="en-US" sz="4600" dirty="0"/>
              <a:t>Essex County Staffing Analysis Executive Summary</a:t>
            </a:r>
          </a:p>
          <a:p>
            <a:pPr marL="1371600" lvl="2" indent="-274320">
              <a:lnSpc>
                <a:spcPct val="80000"/>
              </a:lnSpc>
              <a:spcBef>
                <a:spcPts val="600"/>
              </a:spcBef>
              <a:buFont typeface="+mj-lt"/>
              <a:buAutoNum type="arabicPeriod"/>
            </a:pPr>
            <a:r>
              <a:rPr lang="en-US" sz="4600" dirty="0"/>
              <a:t>Bristol County Staffing Analysis Executive Summary</a:t>
            </a:r>
          </a:p>
          <a:p>
            <a:pPr marL="1371600" lvl="2" indent="-274320">
              <a:lnSpc>
                <a:spcPct val="80000"/>
              </a:lnSpc>
              <a:spcBef>
                <a:spcPts val="600"/>
              </a:spcBef>
              <a:buFont typeface="+mj-lt"/>
              <a:buAutoNum type="arabicPeriod"/>
            </a:pPr>
            <a:r>
              <a:rPr lang="en-US" sz="4600" dirty="0"/>
              <a:t>Hampden County Staffing Analysis Executive Summary</a:t>
            </a:r>
          </a:p>
          <a:p>
            <a:pPr marL="1371600" lvl="2" indent="-274320">
              <a:lnSpc>
                <a:spcPct val="80000"/>
              </a:lnSpc>
              <a:spcBef>
                <a:spcPts val="600"/>
              </a:spcBef>
              <a:buFont typeface="+mj-lt"/>
              <a:buAutoNum type="arabicPeriod"/>
            </a:pPr>
            <a:r>
              <a:rPr lang="en-US" sz="4600" dirty="0"/>
              <a:t>DOC Staffing Analysis Executive Summary</a:t>
            </a:r>
          </a:p>
          <a:p>
            <a:pPr marL="914400" lvl="1" indent="-274320">
              <a:lnSpc>
                <a:spcPct val="80000"/>
              </a:lnSpc>
              <a:spcBef>
                <a:spcPts val="600"/>
              </a:spcBef>
              <a:buFont typeface="+mj-lt"/>
              <a:buAutoNum type="alphaUcPeriod"/>
            </a:pPr>
            <a:r>
              <a:rPr lang="en-US" sz="5500" dirty="0"/>
              <a:t>Sheriffs Comprehensive Spending Matrix (Programs)</a:t>
            </a:r>
          </a:p>
          <a:p>
            <a:pPr marL="914400" lvl="1" indent="-274320">
              <a:lnSpc>
                <a:spcPct val="80000"/>
              </a:lnSpc>
              <a:spcBef>
                <a:spcPts val="600"/>
              </a:spcBef>
              <a:buFont typeface="+mj-lt"/>
              <a:buAutoNum type="alphaUcPeriod"/>
            </a:pPr>
            <a:r>
              <a:rPr lang="en-US" sz="5500" dirty="0"/>
              <a:t>Department of Corrections (DOC) Comprehensive Spending Matrix (Programs)</a:t>
            </a:r>
          </a:p>
          <a:p>
            <a:pPr marL="914400" lvl="1" indent="-274320">
              <a:lnSpc>
                <a:spcPct val="80000"/>
              </a:lnSpc>
              <a:spcBef>
                <a:spcPts val="600"/>
              </a:spcBef>
              <a:buFont typeface="+mj-lt"/>
              <a:buAutoNum type="alphaUcPeriod"/>
            </a:pPr>
            <a:r>
              <a:rPr lang="en-US" sz="5500" dirty="0"/>
              <a:t>Fixed Asset Inventory</a:t>
            </a:r>
          </a:p>
          <a:p>
            <a:pPr marL="914400" lvl="1" indent="-274320">
              <a:lnSpc>
                <a:spcPct val="80000"/>
              </a:lnSpc>
              <a:spcBef>
                <a:spcPts val="600"/>
              </a:spcBef>
              <a:buFont typeface="+mj-lt"/>
              <a:buAutoNum type="alphaUcPeriod"/>
            </a:pPr>
            <a:r>
              <a:rPr lang="en-US" sz="5500" dirty="0"/>
              <a:t>Impacts of Chapter 69 Inventory (Narrative and Spreadsheet)</a:t>
            </a:r>
          </a:p>
          <a:p>
            <a:pPr marL="914400" lvl="1" indent="-274320">
              <a:lnSpc>
                <a:spcPct val="80000"/>
              </a:lnSpc>
              <a:spcBef>
                <a:spcPts val="600"/>
              </a:spcBef>
              <a:buFont typeface="+mj-lt"/>
              <a:buAutoNum type="alphaUcPeriod"/>
            </a:pPr>
            <a:r>
              <a:rPr lang="en-US" sz="5500" dirty="0"/>
              <a:t>Historical Correctional Populations Data</a:t>
            </a:r>
          </a:p>
          <a:p>
            <a:pPr marL="914400" lvl="1" indent="-274320">
              <a:lnSpc>
                <a:spcPct val="80000"/>
              </a:lnSpc>
              <a:spcBef>
                <a:spcPts val="600"/>
              </a:spcBef>
              <a:buFont typeface="+mj-lt"/>
              <a:buAutoNum type="alphaUcPeriod"/>
            </a:pPr>
            <a:r>
              <a:rPr lang="en-US" sz="5500" dirty="0"/>
              <a:t>Comparisons of Capacity Metrics</a:t>
            </a:r>
          </a:p>
          <a:p>
            <a:pPr marL="914400" lvl="1" indent="-457200">
              <a:buFont typeface="+mj-lt"/>
              <a:buAutoNum type="alphaUcPeriod"/>
            </a:pPr>
            <a:endParaRPr lang="en-US" dirty="0"/>
          </a:p>
        </p:txBody>
      </p:sp>
      <p:sp>
        <p:nvSpPr>
          <p:cNvPr id="6" name="Slide Number Placeholder 5">
            <a:extLst>
              <a:ext uri="{FF2B5EF4-FFF2-40B4-BE49-F238E27FC236}">
                <a16:creationId xmlns:a16="http://schemas.microsoft.com/office/drawing/2014/main" id="{F55FD790-4172-428A-B9A1-E00DCD67617D}"/>
              </a:ext>
            </a:extLst>
          </p:cNvPr>
          <p:cNvSpPr>
            <a:spLocks noGrp="1"/>
          </p:cNvSpPr>
          <p:nvPr>
            <p:ph type="sldNum" sz="quarter" idx="12"/>
          </p:nvPr>
        </p:nvSpPr>
        <p:spPr/>
        <p:txBody>
          <a:bodyPr/>
          <a:lstStyle/>
          <a:p>
            <a:fld id="{747EA2E8-CABC-4ABF-8E15-79A759127DC1}" type="slidenum">
              <a:rPr lang="en-US" smtClean="0"/>
              <a:t>2</a:t>
            </a:fld>
            <a:endParaRPr lang="en-US"/>
          </a:p>
        </p:txBody>
      </p:sp>
      <p:sp>
        <p:nvSpPr>
          <p:cNvPr id="7" name="TextBox 6">
            <a:extLst>
              <a:ext uri="{FF2B5EF4-FFF2-40B4-BE49-F238E27FC236}">
                <a16:creationId xmlns:a16="http://schemas.microsoft.com/office/drawing/2014/main" id="{FED30BF2-A432-4DC6-8EB3-06AABBC80CD4}"/>
              </a:ext>
            </a:extLst>
          </p:cNvPr>
          <p:cNvSpPr txBox="1"/>
          <p:nvPr/>
        </p:nvSpPr>
        <p:spPr>
          <a:xfrm>
            <a:off x="838200" y="6022130"/>
            <a:ext cx="10515600" cy="415498"/>
          </a:xfrm>
          <a:prstGeom prst="rect">
            <a:avLst/>
          </a:prstGeom>
          <a:noFill/>
        </p:spPr>
        <p:txBody>
          <a:bodyPr wrap="square" rtlCol="0">
            <a:spAutoFit/>
          </a:bodyPr>
          <a:lstStyle/>
          <a:p>
            <a:r>
              <a:rPr lang="en-US" sz="1000" i="1" dirty="0"/>
              <a:t>All the above documents comprising the Commission report are available in electronic form at correctionalfunding.com.  Additionally, that website includes recordings of Commission sessions, written public testimony and additional resources that were used in Commission discussion and analysis.</a:t>
            </a:r>
          </a:p>
        </p:txBody>
      </p:sp>
    </p:spTree>
    <p:extLst>
      <p:ext uri="{BB962C8B-B14F-4D97-AF65-F5344CB8AC3E}">
        <p14:creationId xmlns:p14="http://schemas.microsoft.com/office/powerpoint/2010/main" val="345234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CC8FB-1062-42C5-90F0-CF14ED1CC9F4}"/>
              </a:ext>
            </a:extLst>
          </p:cNvPr>
          <p:cNvSpPr>
            <a:spLocks noGrp="1"/>
          </p:cNvSpPr>
          <p:nvPr>
            <p:ph type="title"/>
          </p:nvPr>
        </p:nvSpPr>
        <p:spPr>
          <a:xfrm>
            <a:off x="757546" y="686570"/>
            <a:ext cx="10676908" cy="1343112"/>
          </a:xfrm>
        </p:spPr>
        <p:txBody>
          <a:bodyPr>
            <a:normAutofit fontScale="90000"/>
          </a:bodyPr>
          <a:lstStyle/>
          <a:p>
            <a:r>
              <a:rPr lang="en-US" dirty="0"/>
              <a:t>Nationally, low inmate-to-staff ratios correlate with low incarceration rates. Hard to interpret.</a:t>
            </a:r>
          </a:p>
        </p:txBody>
      </p:sp>
      <p:graphicFrame>
        <p:nvGraphicFramePr>
          <p:cNvPr id="9" name="Content Placeholder 8">
            <a:extLst>
              <a:ext uri="{FF2B5EF4-FFF2-40B4-BE49-F238E27FC236}">
                <a16:creationId xmlns:a16="http://schemas.microsoft.com/office/drawing/2014/main" id="{6E5F83FA-8394-4491-9986-1C9427BEA64E}"/>
              </a:ext>
            </a:extLst>
          </p:cNvPr>
          <p:cNvGraphicFramePr>
            <a:graphicFrameLocks noGrp="1"/>
          </p:cNvGraphicFramePr>
          <p:nvPr>
            <p:ph idx="1"/>
            <p:extLst>
              <p:ext uri="{D42A27DB-BD31-4B8C-83A1-F6EECF244321}">
                <p14:modId xmlns:p14="http://schemas.microsoft.com/office/powerpoint/2010/main" val="1116568779"/>
              </p:ext>
            </p:extLst>
          </p:nvPr>
        </p:nvGraphicFramePr>
        <p:xfrm>
          <a:off x="612074" y="1814333"/>
          <a:ext cx="6832370" cy="404089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a:extLst>
              <a:ext uri="{FF2B5EF4-FFF2-40B4-BE49-F238E27FC236}">
                <a16:creationId xmlns:a16="http://schemas.microsoft.com/office/drawing/2014/main" id="{6C916412-A3C8-40E2-9821-664AC6D2A8D6}"/>
              </a:ext>
            </a:extLst>
          </p:cNvPr>
          <p:cNvSpPr>
            <a:spLocks noGrp="1"/>
          </p:cNvSpPr>
          <p:nvPr>
            <p:ph type="sldNum" sz="quarter" idx="12"/>
          </p:nvPr>
        </p:nvSpPr>
        <p:spPr/>
        <p:txBody>
          <a:bodyPr/>
          <a:lstStyle/>
          <a:p>
            <a:fld id="{747EA2E8-CABC-4ABF-8E15-79A759127DC1}" type="slidenum">
              <a:rPr lang="en-US" smtClean="0"/>
              <a:t>20</a:t>
            </a:fld>
            <a:endParaRPr lang="en-US"/>
          </a:p>
        </p:txBody>
      </p:sp>
      <p:sp>
        <p:nvSpPr>
          <p:cNvPr id="10" name="TextBox 9">
            <a:extLst>
              <a:ext uri="{FF2B5EF4-FFF2-40B4-BE49-F238E27FC236}">
                <a16:creationId xmlns:a16="http://schemas.microsoft.com/office/drawing/2014/main" id="{E9614B7C-7B5C-46A2-8871-06D099EC8273}"/>
              </a:ext>
            </a:extLst>
          </p:cNvPr>
          <p:cNvSpPr txBox="1"/>
          <p:nvPr/>
        </p:nvSpPr>
        <p:spPr>
          <a:xfrm>
            <a:off x="838200" y="5947819"/>
            <a:ext cx="10259188" cy="553998"/>
          </a:xfrm>
          <a:prstGeom prst="rect">
            <a:avLst/>
          </a:prstGeom>
          <a:noFill/>
        </p:spPr>
        <p:txBody>
          <a:bodyPr wrap="square" rtlCol="0">
            <a:spAutoFit/>
          </a:bodyPr>
          <a:lstStyle/>
          <a:p>
            <a:r>
              <a:rPr lang="en-US" sz="1000" dirty="0"/>
              <a:t>Sources: </a:t>
            </a:r>
            <a:r>
              <a:rPr lang="en-US" sz="1000" i="0" dirty="0">
                <a:solidFill>
                  <a:srgbClr val="1B1B1B"/>
                </a:solidFill>
                <a:effectLst/>
              </a:rPr>
              <a:t>Correctional Populations in the United States, 2019, Appendix Table 1. </a:t>
            </a:r>
            <a:r>
              <a:rPr lang="en-US" sz="1000" i="0" dirty="0">
                <a:solidFill>
                  <a:srgbClr val="1B1B1B"/>
                </a:solidFill>
                <a:effectLst/>
                <a:hlinkClick r:id="rId3"/>
              </a:rPr>
              <a:t>https://bjs.ojp.gov/sites/g/files/xyckuh236/files/media/document/cpus19st.pdf</a:t>
            </a:r>
            <a:r>
              <a:rPr lang="en-US" sz="1000" dirty="0">
                <a:solidFill>
                  <a:srgbClr val="1B1B1B"/>
                </a:solidFill>
              </a:rPr>
              <a:t>, </a:t>
            </a:r>
            <a:r>
              <a:rPr lang="en-US" sz="1000" i="0" dirty="0">
                <a:solidFill>
                  <a:srgbClr val="1B1B1B"/>
                </a:solidFill>
                <a:effectLst/>
              </a:rPr>
              <a:t>Census of Jails, 2005-2019, Table 18, </a:t>
            </a:r>
            <a:r>
              <a:rPr lang="en-US" sz="1000" i="0" dirty="0">
                <a:solidFill>
                  <a:srgbClr val="1B1B1B"/>
                </a:solidFill>
                <a:effectLst/>
                <a:hlinkClick r:id="rId4"/>
              </a:rPr>
              <a:t>https://bjs.ojp.gov/sites/g/files/xyckuh236/files/media/document/cj0519st.pdf</a:t>
            </a:r>
            <a:r>
              <a:rPr lang="en-US" sz="1000" dirty="0">
                <a:solidFill>
                  <a:srgbClr val="1B1B1B"/>
                </a:solidFill>
              </a:rPr>
              <a:t> . Compare previous discussion of national ratios in PCG Human Services study on Sheriff Funding Formula.  Available online at: </a:t>
            </a:r>
            <a:r>
              <a:rPr lang="en-US" sz="1000" dirty="0">
                <a:solidFill>
                  <a:srgbClr val="1B1B1B"/>
                </a:solidFill>
                <a:hlinkClick r:id="rId5"/>
              </a:rPr>
              <a:t>https://correctionalfunding.com/wp-content/uploads/2019/12/PCG-Study-on-Sheriffs-Funding-Formula.pdf</a:t>
            </a:r>
            <a:endParaRPr lang="en-US" sz="1000" dirty="0">
              <a:solidFill>
                <a:srgbClr val="1B1B1B"/>
              </a:solidFill>
            </a:endParaRPr>
          </a:p>
        </p:txBody>
      </p:sp>
      <p:sp>
        <p:nvSpPr>
          <p:cNvPr id="3" name="TextBox 2">
            <a:extLst>
              <a:ext uri="{FF2B5EF4-FFF2-40B4-BE49-F238E27FC236}">
                <a16:creationId xmlns:a16="http://schemas.microsoft.com/office/drawing/2014/main" id="{BB636BEB-94F4-4DEC-9BD2-B85D4CF6446B}"/>
              </a:ext>
            </a:extLst>
          </p:cNvPr>
          <p:cNvSpPr txBox="1"/>
          <p:nvPr/>
        </p:nvSpPr>
        <p:spPr>
          <a:xfrm>
            <a:off x="7444444" y="1988118"/>
            <a:ext cx="3990010" cy="3693319"/>
          </a:xfrm>
          <a:prstGeom prst="rect">
            <a:avLst/>
          </a:prstGeom>
          <a:noFill/>
        </p:spPr>
        <p:txBody>
          <a:bodyPr wrap="square" rtlCol="0">
            <a:spAutoFit/>
          </a:bodyPr>
          <a:lstStyle/>
          <a:p>
            <a:r>
              <a:rPr lang="en-US" dirty="0"/>
              <a:t>Alternative interpretations include:</a:t>
            </a:r>
          </a:p>
          <a:p>
            <a:pPr marL="285750" indent="-285750">
              <a:buFont typeface="Arial" panose="020B0604020202020204" pitchFamily="34" charset="0"/>
              <a:buChar char="•"/>
            </a:pPr>
            <a:r>
              <a:rPr lang="en-US" sz="1200" dirty="0"/>
              <a:t>In low incarceration states like MA, those incarcerated may be higher risk offenders than in high incarceration states – in MA lower risk offenders, who would need less correctional officer supervision, may be less likely to be incarcerated (more likely to be supervised in the community or not under supervision).</a:t>
            </a:r>
          </a:p>
          <a:p>
            <a:pPr marL="285750" indent="-285750">
              <a:buFont typeface="Arial" panose="020B0604020202020204" pitchFamily="34" charset="0"/>
              <a:buChar char="•"/>
            </a:pPr>
            <a:r>
              <a:rPr lang="en-US" sz="1200" dirty="0"/>
              <a:t>Lower incarceration states have lower crime rates and incarcerated offenders in these states are not different from those in other states, leaving the correlation noted in this table unexplained.</a:t>
            </a:r>
          </a:p>
          <a:p>
            <a:pPr marL="285750" indent="-285750">
              <a:buFont typeface="Arial" panose="020B0604020202020204" pitchFamily="34" charset="0"/>
              <a:buChar char="•"/>
            </a:pPr>
            <a:r>
              <a:rPr lang="en-US" sz="1200" dirty="0"/>
              <a:t>Increased focus in Massachusetts on internal and reentry programming raises overall costs and staffing needs – </a:t>
            </a:r>
            <a:r>
              <a:rPr lang="en-US" sz="1200" dirty="0">
                <a:hlinkClick r:id="rId6" action="ppaction://hlinksldjump"/>
              </a:rPr>
              <a:t>both for programming per se and for custodial support for programming</a:t>
            </a:r>
            <a:r>
              <a:rPr lang="en-US" sz="1200" dirty="0"/>
              <a:t>.</a:t>
            </a:r>
          </a:p>
          <a:p>
            <a:pPr marL="285750" indent="-285750">
              <a:buFont typeface="Arial" panose="020B0604020202020204" pitchFamily="34" charset="0"/>
              <a:buChar char="•"/>
            </a:pPr>
            <a:r>
              <a:rPr lang="en-US" sz="1200" dirty="0"/>
              <a:t>Increased focus on programming in Massachusetts drives down incarceration rates.</a:t>
            </a:r>
          </a:p>
          <a:p>
            <a:pPr marL="285750" indent="-285750">
              <a:buFont typeface="Arial" panose="020B0604020202020204" pitchFamily="34" charset="0"/>
              <a:buChar char="•"/>
            </a:pPr>
            <a:r>
              <a:rPr lang="en-US" sz="1200" dirty="0"/>
              <a:t>Older facilities in Massachusetts may require more staffing due to layout or lack of automation.</a:t>
            </a:r>
            <a:endParaRPr lang="en-US" dirty="0"/>
          </a:p>
        </p:txBody>
      </p:sp>
      <p:cxnSp>
        <p:nvCxnSpPr>
          <p:cNvPr id="11" name="Straight Connector 10">
            <a:extLst>
              <a:ext uri="{FF2B5EF4-FFF2-40B4-BE49-F238E27FC236}">
                <a16:creationId xmlns:a16="http://schemas.microsoft.com/office/drawing/2014/main" id="{556473D1-89FF-493A-AAB6-39B0C77C0162}"/>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DE62DF0-651C-462B-8A10-E384CD26FDE8}"/>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Controlling Correctional Costs</a:t>
            </a:r>
          </a:p>
        </p:txBody>
      </p:sp>
    </p:spTree>
    <p:extLst>
      <p:ext uri="{BB962C8B-B14F-4D97-AF65-F5344CB8AC3E}">
        <p14:creationId xmlns:p14="http://schemas.microsoft.com/office/powerpoint/2010/main" val="2264073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40E86-B199-482B-B43C-8AC6B5AB1F27}"/>
              </a:ext>
            </a:extLst>
          </p:cNvPr>
          <p:cNvSpPr>
            <a:spLocks noGrp="1"/>
          </p:cNvSpPr>
          <p:nvPr>
            <p:ph type="title"/>
          </p:nvPr>
        </p:nvSpPr>
        <p:spPr>
          <a:xfrm>
            <a:off x="838200" y="697631"/>
            <a:ext cx="10515600" cy="1325563"/>
          </a:xfrm>
        </p:spPr>
        <p:txBody>
          <a:bodyPr>
            <a:normAutofit/>
          </a:bodyPr>
          <a:lstStyle/>
          <a:p>
            <a:r>
              <a:rPr lang="en-US" sz="4000" dirty="0"/>
              <a:t>Population declines do not necessarily indicate that staffing should decline</a:t>
            </a:r>
          </a:p>
        </p:txBody>
      </p:sp>
      <p:sp>
        <p:nvSpPr>
          <p:cNvPr id="3" name="Content Placeholder 2">
            <a:extLst>
              <a:ext uri="{FF2B5EF4-FFF2-40B4-BE49-F238E27FC236}">
                <a16:creationId xmlns:a16="http://schemas.microsoft.com/office/drawing/2014/main" id="{961F14CB-DA98-4C86-854D-C2C05A18C340}"/>
              </a:ext>
            </a:extLst>
          </p:cNvPr>
          <p:cNvSpPr>
            <a:spLocks noGrp="1"/>
          </p:cNvSpPr>
          <p:nvPr>
            <p:ph idx="1"/>
          </p:nvPr>
        </p:nvSpPr>
        <p:spPr>
          <a:xfrm>
            <a:off x="838200" y="1894894"/>
            <a:ext cx="10515600" cy="3612285"/>
          </a:xfrm>
        </p:spPr>
        <p:txBody>
          <a:bodyPr>
            <a:noAutofit/>
          </a:bodyPr>
          <a:lstStyle/>
          <a:p>
            <a:pPr>
              <a:lnSpc>
                <a:spcPct val="80000"/>
              </a:lnSpc>
            </a:pPr>
            <a:r>
              <a:rPr lang="en-US" sz="1800" dirty="0"/>
              <a:t>Staffing ratios at peak population cannot be taken as a normative baseline – current staffing ratios may be more appropriate.</a:t>
            </a:r>
          </a:p>
          <a:p>
            <a:pPr>
              <a:lnSpc>
                <a:spcPct val="80000"/>
              </a:lnSpc>
            </a:pPr>
            <a:r>
              <a:rPr lang="en-US" sz="1800" dirty="0"/>
              <a:t>Population declines do not necessarily reduce the necessary number of needed housing units – many units serve unique functions within a facility.</a:t>
            </a:r>
          </a:p>
          <a:p>
            <a:pPr>
              <a:lnSpc>
                <a:spcPct val="80000"/>
              </a:lnSpc>
            </a:pPr>
            <a:r>
              <a:rPr lang="en-US" sz="1800" dirty="0"/>
              <a:t>More programming and specialized programming requires higher custodial staffing to supervise movement as well as staffing to conduct the programming.</a:t>
            </a:r>
          </a:p>
          <a:p>
            <a:pPr>
              <a:lnSpc>
                <a:spcPct val="80000"/>
              </a:lnSpc>
            </a:pPr>
            <a:r>
              <a:rPr lang="en-US" sz="1800" dirty="0"/>
              <a:t>Increased out-of-cell time, medically assisted treatment, and other changes mandated by criminal justice reform generate increased staffing needs (although some believe costs could be reduced if the populations in restrictive settings could be reduced).</a:t>
            </a:r>
          </a:p>
          <a:p>
            <a:pPr>
              <a:lnSpc>
                <a:spcPct val="80000"/>
              </a:lnSpc>
            </a:pPr>
            <a:r>
              <a:rPr lang="en-US" sz="1800" dirty="0"/>
              <a:t>With more diversion and shorter sentences as a result of criminal justice reform, the remaining sentenced population may have higher supervision needs.</a:t>
            </a:r>
          </a:p>
        </p:txBody>
      </p:sp>
      <p:sp>
        <p:nvSpPr>
          <p:cNvPr id="6" name="Slide Number Placeholder 5">
            <a:extLst>
              <a:ext uri="{FF2B5EF4-FFF2-40B4-BE49-F238E27FC236}">
                <a16:creationId xmlns:a16="http://schemas.microsoft.com/office/drawing/2014/main" id="{2114559A-C6D3-4480-AF05-5D8EBFE24F7F}"/>
              </a:ext>
            </a:extLst>
          </p:cNvPr>
          <p:cNvSpPr>
            <a:spLocks noGrp="1"/>
          </p:cNvSpPr>
          <p:nvPr>
            <p:ph type="sldNum" sz="quarter" idx="12"/>
          </p:nvPr>
        </p:nvSpPr>
        <p:spPr/>
        <p:txBody>
          <a:bodyPr/>
          <a:lstStyle/>
          <a:p>
            <a:fld id="{FB73AA28-415F-48A7-BF75-270ABD588B75}" type="slidenum">
              <a:rPr lang="en-US" smtClean="0"/>
              <a:t>21</a:t>
            </a:fld>
            <a:endParaRPr lang="en-US"/>
          </a:p>
        </p:txBody>
      </p:sp>
      <p:cxnSp>
        <p:nvCxnSpPr>
          <p:cNvPr id="7" name="Straight Connector 6">
            <a:extLst>
              <a:ext uri="{FF2B5EF4-FFF2-40B4-BE49-F238E27FC236}">
                <a16:creationId xmlns:a16="http://schemas.microsoft.com/office/drawing/2014/main" id="{70ABCA48-1275-42C5-BBCD-28C8CC456E2C}"/>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9529C1F-237A-4EF8-9CA5-9E4AEE1B8C7E}"/>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Controlling Correctional Costs</a:t>
            </a:r>
          </a:p>
        </p:txBody>
      </p:sp>
    </p:spTree>
    <p:extLst>
      <p:ext uri="{BB962C8B-B14F-4D97-AF65-F5344CB8AC3E}">
        <p14:creationId xmlns:p14="http://schemas.microsoft.com/office/powerpoint/2010/main" val="310520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3A6BE-2F5B-49E8-B5C4-605758B0C2CD}"/>
              </a:ext>
            </a:extLst>
          </p:cNvPr>
          <p:cNvSpPr>
            <a:spLocks noGrp="1"/>
          </p:cNvSpPr>
          <p:nvPr>
            <p:ph type="title"/>
          </p:nvPr>
        </p:nvSpPr>
        <p:spPr>
          <a:xfrm>
            <a:off x="838199" y="736946"/>
            <a:ext cx="10515600" cy="1249603"/>
          </a:xfrm>
        </p:spPr>
        <p:txBody>
          <a:bodyPr>
            <a:noAutofit/>
          </a:bodyPr>
          <a:lstStyle/>
          <a:p>
            <a:r>
              <a:rPr lang="en-US" sz="3600" dirty="0"/>
              <a:t>Recent DOC staffing levels are consistent with historical DOC staffing levels when at similar population sizes</a:t>
            </a:r>
          </a:p>
        </p:txBody>
      </p:sp>
      <p:sp>
        <p:nvSpPr>
          <p:cNvPr id="3" name="Content Placeholder 2">
            <a:extLst>
              <a:ext uri="{FF2B5EF4-FFF2-40B4-BE49-F238E27FC236}">
                <a16:creationId xmlns:a16="http://schemas.microsoft.com/office/drawing/2014/main" id="{9D9337F7-5898-4C36-8AED-ADC3672617E5}"/>
              </a:ext>
            </a:extLst>
          </p:cNvPr>
          <p:cNvSpPr>
            <a:spLocks noGrp="1"/>
          </p:cNvSpPr>
          <p:nvPr>
            <p:ph idx="1"/>
          </p:nvPr>
        </p:nvSpPr>
        <p:spPr>
          <a:xfrm>
            <a:off x="838198" y="3935548"/>
            <a:ext cx="10515600" cy="2497229"/>
          </a:xfrm>
        </p:spPr>
        <p:txBody>
          <a:bodyPr>
            <a:normAutofit lnSpcReduction="10000"/>
          </a:bodyPr>
          <a:lstStyle/>
          <a:p>
            <a:pPr>
              <a:spcBef>
                <a:spcPts val="600"/>
              </a:spcBef>
            </a:pPr>
            <a:r>
              <a:rPr lang="en-US" sz="1300" dirty="0"/>
              <a:t>DOC’s population in 2019 and 2020 was around 8000. Average FTE staffing for the department in those years was around 4600.  See Appendix D.</a:t>
            </a:r>
          </a:p>
          <a:p>
            <a:pPr>
              <a:spcBef>
                <a:spcPts val="600"/>
              </a:spcBef>
            </a:pPr>
            <a:r>
              <a:rPr lang="en-US" sz="1300" dirty="0"/>
              <a:t>DOC last had a population as low as 8000 in 1990.   See Appendix J. The fiscal 1991 state budget (passed in mid-1990) authorized 4700 positions for administration and operation of DOC facilities, plus another 150 for administration of the department and another 556 for health and other programming, for a total of 5406 positions.  See Chapter 150 of the Acts of 1990.</a:t>
            </a:r>
          </a:p>
          <a:p>
            <a:pPr>
              <a:spcBef>
                <a:spcPts val="600"/>
              </a:spcBef>
            </a:pPr>
            <a:r>
              <a:rPr lang="en-US" sz="1300" dirty="0"/>
              <a:t>As of year-end 2021, the DOC custodial population was 5,999.  DOC had 4539 Full Time employees as of December 4, 2021 (from </a:t>
            </a:r>
            <a:r>
              <a:rPr lang="en-US" sz="1300" dirty="0" err="1"/>
              <a:t>CThru</a:t>
            </a:r>
            <a:r>
              <a:rPr lang="en-US" sz="1300" dirty="0"/>
              <a:t>)</a:t>
            </a:r>
          </a:p>
          <a:p>
            <a:pPr>
              <a:spcBef>
                <a:spcPts val="600"/>
              </a:spcBef>
            </a:pPr>
            <a:r>
              <a:rPr lang="en-US" sz="1300" dirty="0"/>
              <a:t>DOC last had a population of 6000 in mid-1987.  The fiscal 1988 budget passed in mid-1987 authorized 3731 positions for administration and operation of DOC facilities, plus another 236 for administration of the department and another 515 for health and other programming, for a total of a total of 4482 positions for the Department of Corrections – See Chapter 199 of the Acts of 1987.</a:t>
            </a:r>
          </a:p>
          <a:p>
            <a:pPr>
              <a:spcBef>
                <a:spcPts val="600"/>
              </a:spcBef>
            </a:pPr>
            <a:r>
              <a:rPr lang="en-US" sz="1300" b="1" dirty="0"/>
              <a:t>These comparisons are imprecise because the mix of contracted services may not be the same.  Additionally, we are comparing authorized positions to actual positions.</a:t>
            </a:r>
          </a:p>
          <a:p>
            <a:pPr>
              <a:spcBef>
                <a:spcPts val="600"/>
              </a:spcBef>
            </a:pPr>
            <a:r>
              <a:rPr lang="en-US" sz="1300" dirty="0"/>
              <a:t>Historical DOC population trends compiled from DOC reports at </a:t>
            </a:r>
            <a:r>
              <a:rPr lang="en-US" sz="1300" dirty="0">
                <a:hlinkClick r:id="rId2"/>
              </a:rPr>
              <a:t>https://willbrownsberger.com/50-years-of-crime-and-punishment-in-massachusetts-1965-2015/</a:t>
            </a:r>
            <a:r>
              <a:rPr lang="en-US" sz="1300" dirty="0"/>
              <a:t>.  December DOC data from weekly count sheets and </a:t>
            </a:r>
            <a:r>
              <a:rPr lang="en-US" sz="1300" dirty="0" err="1"/>
              <a:t>CThru</a:t>
            </a:r>
            <a:r>
              <a:rPr lang="en-US" sz="1300" dirty="0"/>
              <a:t>.  </a:t>
            </a:r>
          </a:p>
          <a:p>
            <a:endParaRPr lang="en-US" sz="1000" dirty="0"/>
          </a:p>
        </p:txBody>
      </p:sp>
      <p:sp>
        <p:nvSpPr>
          <p:cNvPr id="6" name="Slide Number Placeholder 5">
            <a:extLst>
              <a:ext uri="{FF2B5EF4-FFF2-40B4-BE49-F238E27FC236}">
                <a16:creationId xmlns:a16="http://schemas.microsoft.com/office/drawing/2014/main" id="{DDC2DEC3-8E7D-4014-AC5B-462D39D6631E}"/>
              </a:ext>
            </a:extLst>
          </p:cNvPr>
          <p:cNvSpPr>
            <a:spLocks noGrp="1"/>
          </p:cNvSpPr>
          <p:nvPr>
            <p:ph type="sldNum" sz="quarter" idx="12"/>
          </p:nvPr>
        </p:nvSpPr>
        <p:spPr/>
        <p:txBody>
          <a:bodyPr/>
          <a:lstStyle/>
          <a:p>
            <a:fld id="{FB73AA28-415F-48A7-BF75-270ABD588B75}" type="slidenum">
              <a:rPr lang="en-US" smtClean="0"/>
              <a:t>22</a:t>
            </a:fld>
            <a:endParaRPr lang="en-US"/>
          </a:p>
        </p:txBody>
      </p:sp>
      <p:graphicFrame>
        <p:nvGraphicFramePr>
          <p:cNvPr id="8" name="Table 8">
            <a:extLst>
              <a:ext uri="{FF2B5EF4-FFF2-40B4-BE49-F238E27FC236}">
                <a16:creationId xmlns:a16="http://schemas.microsoft.com/office/drawing/2014/main" id="{4DFF92E7-51E7-48AC-B519-22842E7C1904}"/>
              </a:ext>
            </a:extLst>
          </p:cNvPr>
          <p:cNvGraphicFramePr>
            <a:graphicFrameLocks noGrp="1"/>
          </p:cNvGraphicFramePr>
          <p:nvPr>
            <p:extLst>
              <p:ext uri="{D42A27DB-BD31-4B8C-83A1-F6EECF244321}">
                <p14:modId xmlns:p14="http://schemas.microsoft.com/office/powerpoint/2010/main" val="3458767368"/>
              </p:ext>
            </p:extLst>
          </p:nvPr>
        </p:nvGraphicFramePr>
        <p:xfrm>
          <a:off x="949036" y="2176021"/>
          <a:ext cx="7008968" cy="137160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449001371"/>
                    </a:ext>
                  </a:extLst>
                </a:gridCol>
                <a:gridCol w="1454727">
                  <a:extLst>
                    <a:ext uri="{9D8B030D-6E8A-4147-A177-3AD203B41FA5}">
                      <a16:colId xmlns:a16="http://schemas.microsoft.com/office/drawing/2014/main" val="149535806"/>
                    </a:ext>
                  </a:extLst>
                </a:gridCol>
                <a:gridCol w="1496291">
                  <a:extLst>
                    <a:ext uri="{9D8B030D-6E8A-4147-A177-3AD203B41FA5}">
                      <a16:colId xmlns:a16="http://schemas.microsoft.com/office/drawing/2014/main" val="1357970465"/>
                    </a:ext>
                  </a:extLst>
                </a:gridCol>
                <a:gridCol w="1316182">
                  <a:extLst>
                    <a:ext uri="{9D8B030D-6E8A-4147-A177-3AD203B41FA5}">
                      <a16:colId xmlns:a16="http://schemas.microsoft.com/office/drawing/2014/main" val="3771285416"/>
                    </a:ext>
                  </a:extLst>
                </a:gridCol>
                <a:gridCol w="1522568">
                  <a:extLst>
                    <a:ext uri="{9D8B030D-6E8A-4147-A177-3AD203B41FA5}">
                      <a16:colId xmlns:a16="http://schemas.microsoft.com/office/drawing/2014/main" val="3517679171"/>
                    </a:ext>
                  </a:extLst>
                </a:gridCol>
              </a:tblGrid>
              <a:tr h="636141">
                <a:tc>
                  <a:txBody>
                    <a:bodyPr/>
                    <a:lstStyle/>
                    <a:p>
                      <a:endParaRPr lang="en-US" dirty="0"/>
                    </a:p>
                  </a:txBody>
                  <a:tcPr/>
                </a:tc>
                <a:tc>
                  <a:txBody>
                    <a:bodyPr/>
                    <a:lstStyle/>
                    <a:p>
                      <a:pPr algn="ctr"/>
                      <a:r>
                        <a:rPr lang="en-US" dirty="0"/>
                        <a:t>Average 2019, 2020</a:t>
                      </a:r>
                    </a:p>
                  </a:txBody>
                  <a:tcPr anchor="ctr"/>
                </a:tc>
                <a:tc>
                  <a:txBody>
                    <a:bodyPr/>
                    <a:lstStyle/>
                    <a:p>
                      <a:pPr algn="ctr"/>
                      <a:r>
                        <a:rPr lang="en-US" dirty="0"/>
                        <a:t>1990</a:t>
                      </a:r>
                    </a:p>
                  </a:txBody>
                  <a:tcPr anchor="ctr"/>
                </a:tc>
                <a:tc>
                  <a:txBody>
                    <a:bodyPr/>
                    <a:lstStyle/>
                    <a:p>
                      <a:pPr algn="ctr"/>
                      <a:r>
                        <a:rPr lang="en-US" dirty="0"/>
                        <a:t>Year End 2021</a:t>
                      </a:r>
                    </a:p>
                  </a:txBody>
                  <a:tcPr anchor="ctr">
                    <a:solidFill>
                      <a:schemeClr val="bg1">
                        <a:lumMod val="75000"/>
                      </a:schemeClr>
                    </a:solidFill>
                  </a:tcPr>
                </a:tc>
                <a:tc>
                  <a:txBody>
                    <a:bodyPr/>
                    <a:lstStyle/>
                    <a:p>
                      <a:pPr algn="ctr"/>
                      <a:r>
                        <a:rPr lang="en-US" dirty="0"/>
                        <a:t>Mid 1987</a:t>
                      </a:r>
                    </a:p>
                  </a:txBody>
                  <a:tcPr anchor="ctr">
                    <a:solidFill>
                      <a:schemeClr val="bg1">
                        <a:lumMod val="75000"/>
                      </a:schemeClr>
                    </a:solidFill>
                  </a:tcPr>
                </a:tc>
                <a:extLst>
                  <a:ext uri="{0D108BD9-81ED-4DB2-BD59-A6C34878D82A}">
                    <a16:rowId xmlns:a16="http://schemas.microsoft.com/office/drawing/2014/main" val="663295068"/>
                  </a:ext>
                </a:extLst>
              </a:tr>
              <a:tr h="344711">
                <a:tc>
                  <a:txBody>
                    <a:bodyPr/>
                    <a:lstStyle/>
                    <a:p>
                      <a:pPr algn="r"/>
                      <a:r>
                        <a:rPr lang="en-US" dirty="0"/>
                        <a:t>Population</a:t>
                      </a:r>
                    </a:p>
                  </a:txBody>
                  <a:tcPr/>
                </a:tc>
                <a:tc>
                  <a:txBody>
                    <a:bodyPr/>
                    <a:lstStyle/>
                    <a:p>
                      <a:r>
                        <a:rPr lang="en-US" dirty="0"/>
                        <a:t>8000</a:t>
                      </a:r>
                    </a:p>
                  </a:txBody>
                  <a:tcPr/>
                </a:tc>
                <a:tc>
                  <a:txBody>
                    <a:bodyPr/>
                    <a:lstStyle/>
                    <a:p>
                      <a:r>
                        <a:rPr lang="en-US" dirty="0"/>
                        <a:t>8000</a:t>
                      </a:r>
                    </a:p>
                  </a:txBody>
                  <a:tcPr/>
                </a:tc>
                <a:tc>
                  <a:txBody>
                    <a:bodyPr/>
                    <a:lstStyle/>
                    <a:p>
                      <a:r>
                        <a:rPr lang="en-US" dirty="0"/>
                        <a:t>6000</a:t>
                      </a:r>
                    </a:p>
                  </a:txBody>
                  <a:tcPr>
                    <a:solidFill>
                      <a:schemeClr val="bg2"/>
                    </a:solidFill>
                  </a:tcPr>
                </a:tc>
                <a:tc>
                  <a:txBody>
                    <a:bodyPr/>
                    <a:lstStyle/>
                    <a:p>
                      <a:r>
                        <a:rPr lang="en-US" dirty="0"/>
                        <a:t>6000</a:t>
                      </a:r>
                    </a:p>
                  </a:txBody>
                  <a:tcPr>
                    <a:solidFill>
                      <a:schemeClr val="bg2"/>
                    </a:solidFill>
                  </a:tcPr>
                </a:tc>
                <a:extLst>
                  <a:ext uri="{0D108BD9-81ED-4DB2-BD59-A6C34878D82A}">
                    <a16:rowId xmlns:a16="http://schemas.microsoft.com/office/drawing/2014/main" val="4281622527"/>
                  </a:ext>
                </a:extLst>
              </a:tr>
              <a:tr h="344711">
                <a:tc>
                  <a:txBody>
                    <a:bodyPr/>
                    <a:lstStyle/>
                    <a:p>
                      <a:pPr algn="r"/>
                      <a:r>
                        <a:rPr lang="en-US" dirty="0"/>
                        <a:t>Staffing</a:t>
                      </a:r>
                    </a:p>
                  </a:txBody>
                  <a:tcPr/>
                </a:tc>
                <a:tc>
                  <a:txBody>
                    <a:bodyPr/>
                    <a:lstStyle/>
                    <a:p>
                      <a:r>
                        <a:rPr lang="en-US" dirty="0"/>
                        <a:t>4600 </a:t>
                      </a:r>
                      <a:r>
                        <a:rPr lang="en-US" sz="1200" dirty="0"/>
                        <a:t>(actual avg.)</a:t>
                      </a:r>
                      <a:endParaRPr lang="en-US" dirty="0"/>
                    </a:p>
                  </a:txBody>
                  <a:tcPr/>
                </a:tc>
                <a:tc>
                  <a:txBody>
                    <a:bodyPr/>
                    <a:lstStyle/>
                    <a:p>
                      <a:r>
                        <a:rPr lang="en-US" dirty="0"/>
                        <a:t>5406 </a:t>
                      </a:r>
                      <a:r>
                        <a:rPr lang="en-US" sz="1200" dirty="0"/>
                        <a:t>(authorized)</a:t>
                      </a:r>
                      <a:endParaRPr lang="en-US" dirty="0"/>
                    </a:p>
                  </a:txBody>
                  <a:tcPr/>
                </a:tc>
                <a:tc>
                  <a:txBody>
                    <a:bodyPr/>
                    <a:lstStyle/>
                    <a:p>
                      <a:r>
                        <a:rPr lang="en-US" dirty="0"/>
                        <a:t>4539 </a:t>
                      </a:r>
                      <a:r>
                        <a:rPr lang="en-US" sz="1200" dirty="0"/>
                        <a:t>(actual)</a:t>
                      </a:r>
                      <a:endParaRPr lang="en-US" dirty="0"/>
                    </a:p>
                  </a:txBody>
                  <a:tcPr>
                    <a:solidFill>
                      <a:schemeClr val="bg1">
                        <a:lumMod val="95000"/>
                      </a:schemeClr>
                    </a:solidFill>
                  </a:tcPr>
                </a:tc>
                <a:tc>
                  <a:txBody>
                    <a:bodyPr/>
                    <a:lstStyle/>
                    <a:p>
                      <a:r>
                        <a:rPr lang="en-US" dirty="0"/>
                        <a:t>4482 </a:t>
                      </a:r>
                      <a:r>
                        <a:rPr lang="en-US" sz="1200" dirty="0"/>
                        <a:t>(authorized)</a:t>
                      </a:r>
                      <a:endParaRPr lang="en-US" dirty="0"/>
                    </a:p>
                  </a:txBody>
                  <a:tcPr>
                    <a:solidFill>
                      <a:schemeClr val="bg1">
                        <a:lumMod val="95000"/>
                      </a:schemeClr>
                    </a:solidFill>
                  </a:tcPr>
                </a:tc>
                <a:extLst>
                  <a:ext uri="{0D108BD9-81ED-4DB2-BD59-A6C34878D82A}">
                    <a16:rowId xmlns:a16="http://schemas.microsoft.com/office/drawing/2014/main" val="2738545447"/>
                  </a:ext>
                </a:extLst>
              </a:tr>
            </a:tbl>
          </a:graphicData>
        </a:graphic>
      </p:graphicFrame>
      <p:graphicFrame>
        <p:nvGraphicFramePr>
          <p:cNvPr id="10" name="Chart 9">
            <a:extLst>
              <a:ext uri="{FF2B5EF4-FFF2-40B4-BE49-F238E27FC236}">
                <a16:creationId xmlns:a16="http://schemas.microsoft.com/office/drawing/2014/main" id="{631EBDDC-84DE-444F-B590-66331617C4C6}"/>
              </a:ext>
            </a:extLst>
          </p:cNvPr>
          <p:cNvGraphicFramePr/>
          <p:nvPr>
            <p:extLst>
              <p:ext uri="{D42A27DB-BD31-4B8C-83A1-F6EECF244321}">
                <p14:modId xmlns:p14="http://schemas.microsoft.com/office/powerpoint/2010/main" val="1530589054"/>
              </p:ext>
            </p:extLst>
          </p:nvPr>
        </p:nvGraphicFramePr>
        <p:xfrm>
          <a:off x="8097982" y="1788093"/>
          <a:ext cx="3074277" cy="2236651"/>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DCAF8550-CCB3-4EBA-A56B-FEC965F6052A}"/>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14434AB-01A0-4490-9392-38E3C4786F00}"/>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Controlling Correctional Costs</a:t>
            </a:r>
          </a:p>
        </p:txBody>
      </p:sp>
    </p:spTree>
    <p:extLst>
      <p:ext uri="{BB962C8B-B14F-4D97-AF65-F5344CB8AC3E}">
        <p14:creationId xmlns:p14="http://schemas.microsoft.com/office/powerpoint/2010/main" val="1254771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73332-A3CB-46E8-A7BA-CA0B4BB4F305}"/>
              </a:ext>
            </a:extLst>
          </p:cNvPr>
          <p:cNvSpPr>
            <a:spLocks noGrp="1"/>
          </p:cNvSpPr>
          <p:nvPr>
            <p:ph type="title"/>
          </p:nvPr>
        </p:nvSpPr>
        <p:spPr>
          <a:xfrm>
            <a:off x="699655" y="685759"/>
            <a:ext cx="10792690" cy="1325563"/>
          </a:xfrm>
        </p:spPr>
        <p:txBody>
          <a:bodyPr>
            <a:normAutofit/>
          </a:bodyPr>
          <a:lstStyle/>
          <a:p>
            <a:r>
              <a:rPr lang="en-US" sz="4000" dirty="0"/>
              <a:t>Custodial staffing needs depend on much more than a ratio to inmates</a:t>
            </a:r>
          </a:p>
        </p:txBody>
      </p:sp>
      <p:sp>
        <p:nvSpPr>
          <p:cNvPr id="3" name="Content Placeholder 2">
            <a:extLst>
              <a:ext uri="{FF2B5EF4-FFF2-40B4-BE49-F238E27FC236}">
                <a16:creationId xmlns:a16="http://schemas.microsoft.com/office/drawing/2014/main" id="{2F6B9B20-CAE0-4749-8622-21174025A599}"/>
              </a:ext>
            </a:extLst>
          </p:cNvPr>
          <p:cNvSpPr>
            <a:spLocks noGrp="1"/>
          </p:cNvSpPr>
          <p:nvPr>
            <p:ph idx="1"/>
          </p:nvPr>
        </p:nvSpPr>
        <p:spPr>
          <a:xfrm>
            <a:off x="699655" y="1870355"/>
            <a:ext cx="10806545" cy="4790786"/>
          </a:xfrm>
        </p:spPr>
        <p:txBody>
          <a:bodyPr>
            <a:normAutofit fontScale="62500" lnSpcReduction="20000"/>
          </a:bodyPr>
          <a:lstStyle/>
          <a:p>
            <a:pPr>
              <a:lnSpc>
                <a:spcPct val="100000"/>
              </a:lnSpc>
            </a:pPr>
            <a:r>
              <a:rPr lang="en-US" dirty="0"/>
              <a:t>Facility characteristics drive correctional staffing --</a:t>
            </a:r>
          </a:p>
          <a:p>
            <a:pPr lvl="1">
              <a:spcBef>
                <a:spcPts val="400"/>
              </a:spcBef>
            </a:pPr>
            <a:r>
              <a:rPr lang="en-US" dirty="0"/>
              <a:t>Fragmented housing units with poor sight-lines require more officers to provide needed supervision.</a:t>
            </a:r>
          </a:p>
          <a:p>
            <a:pPr lvl="1">
              <a:spcBef>
                <a:spcPts val="400"/>
              </a:spcBef>
            </a:pPr>
            <a:r>
              <a:rPr lang="en-US" dirty="0"/>
              <a:t>Manual or relay-switch door controls require more operator involvement than modern touch panels as officers and inmates pass through locked doors.</a:t>
            </a:r>
          </a:p>
          <a:p>
            <a:pPr lvl="1">
              <a:spcBef>
                <a:spcPts val="400"/>
              </a:spcBef>
            </a:pPr>
            <a:r>
              <a:rPr lang="en-US" dirty="0"/>
              <a:t>Layout affects the volume of movement needed for program participation – some facilities have the capacity for programming within housing pods. To the extent inmate programming occurs out-of-cell and out-of-housing-unit, officers are needed to escort inmates or supervise their independent movement from cell to program venue.  </a:t>
            </a:r>
          </a:p>
          <a:p>
            <a:pPr lvl="1">
              <a:spcBef>
                <a:spcPts val="400"/>
              </a:spcBef>
            </a:pPr>
            <a:r>
              <a:rPr lang="en-US" dirty="0"/>
              <a:t>New technology like video conferencing and programming on tablets may reduce staffing needs.</a:t>
            </a:r>
          </a:p>
          <a:p>
            <a:pPr>
              <a:lnSpc>
                <a:spcPct val="100000"/>
              </a:lnSpc>
            </a:pPr>
            <a:r>
              <a:rPr lang="en-US" dirty="0"/>
              <a:t>Inmate characteristics drive correctional staffing -- </a:t>
            </a:r>
          </a:p>
          <a:p>
            <a:pPr lvl="1">
              <a:spcBef>
                <a:spcPts val="400"/>
              </a:spcBef>
            </a:pPr>
            <a:r>
              <a:rPr lang="en-US" dirty="0"/>
              <a:t>People in conflict need separation, multiplying the number of separately supervised housing units.</a:t>
            </a:r>
          </a:p>
          <a:p>
            <a:pPr lvl="1">
              <a:spcBef>
                <a:spcPts val="400"/>
              </a:spcBef>
            </a:pPr>
            <a:r>
              <a:rPr lang="en-US" dirty="0"/>
              <a:t>Vulnerable people need separation from predators, multiplying the number of separately supervised housing units.</a:t>
            </a:r>
          </a:p>
          <a:p>
            <a:pPr lvl="1">
              <a:spcBef>
                <a:spcPts val="400"/>
              </a:spcBef>
            </a:pPr>
            <a:r>
              <a:rPr lang="en-US" dirty="0"/>
              <a:t>Inmates with infectious disease need separation from other inmates and COVID precautions have encouraged more single room bunking and lower dormitory occupancy, spreading inmates across more housing units. </a:t>
            </a:r>
          </a:p>
          <a:p>
            <a:pPr lvl="1">
              <a:spcBef>
                <a:spcPts val="400"/>
              </a:spcBef>
            </a:pPr>
            <a:r>
              <a:rPr lang="en-US" dirty="0"/>
              <a:t>Inmates with negative behavior patterns may require more supervision; some believe that officers who lack de-escalation skills may need more backup and that facilities lacking clear incentive structures for better inmate behavior may sustain more poor behavior.</a:t>
            </a:r>
          </a:p>
          <a:p>
            <a:pPr lvl="1">
              <a:spcBef>
                <a:spcPts val="400"/>
              </a:spcBef>
            </a:pPr>
            <a:r>
              <a:rPr lang="en-US" dirty="0"/>
              <a:t>Inmates with mental health and substance needs require more supervision; some believe poor mental health treatment may increase the supervision needs for some inmates.</a:t>
            </a:r>
          </a:p>
          <a:p>
            <a:pPr lvl="1">
              <a:spcBef>
                <a:spcPts val="400"/>
              </a:spcBef>
            </a:pPr>
            <a:r>
              <a:rPr lang="en-US" dirty="0"/>
              <a:t>Inmate needs or preferences for single bunking may increase the number of cells needed.</a:t>
            </a:r>
          </a:p>
          <a:p>
            <a:pPr>
              <a:lnSpc>
                <a:spcPct val="100000"/>
              </a:lnSpc>
            </a:pPr>
            <a:r>
              <a:rPr lang="en-US" dirty="0"/>
              <a:t>Bargained staffing rules may also affect staffing needs.</a:t>
            </a:r>
          </a:p>
          <a:p>
            <a:pPr>
              <a:lnSpc>
                <a:spcPct val="100000"/>
              </a:lnSpc>
            </a:pPr>
            <a:r>
              <a:rPr lang="en-US" dirty="0"/>
              <a:t>Legislative policy changes, including specific program mandates and housing rules may increase staffing needs.</a:t>
            </a:r>
          </a:p>
        </p:txBody>
      </p:sp>
      <p:sp>
        <p:nvSpPr>
          <p:cNvPr id="6" name="Slide Number Placeholder 5">
            <a:extLst>
              <a:ext uri="{FF2B5EF4-FFF2-40B4-BE49-F238E27FC236}">
                <a16:creationId xmlns:a16="http://schemas.microsoft.com/office/drawing/2014/main" id="{A6D36EB6-48FA-4D53-A095-27BD2A9DBE56}"/>
              </a:ext>
            </a:extLst>
          </p:cNvPr>
          <p:cNvSpPr>
            <a:spLocks noGrp="1"/>
          </p:cNvSpPr>
          <p:nvPr>
            <p:ph type="sldNum" sz="quarter" idx="12"/>
          </p:nvPr>
        </p:nvSpPr>
        <p:spPr/>
        <p:txBody>
          <a:bodyPr/>
          <a:lstStyle/>
          <a:p>
            <a:fld id="{747EA2E8-CABC-4ABF-8E15-79A759127DC1}" type="slidenum">
              <a:rPr lang="en-US" smtClean="0"/>
              <a:t>23</a:t>
            </a:fld>
            <a:endParaRPr lang="en-US"/>
          </a:p>
        </p:txBody>
      </p:sp>
      <p:cxnSp>
        <p:nvCxnSpPr>
          <p:cNvPr id="7" name="Straight Connector 6">
            <a:extLst>
              <a:ext uri="{FF2B5EF4-FFF2-40B4-BE49-F238E27FC236}">
                <a16:creationId xmlns:a16="http://schemas.microsoft.com/office/drawing/2014/main" id="{6FBF15DB-C660-487A-8B8D-7B8055F283BF}"/>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BDB1F43-A3DC-466B-93C1-50089708A87E}"/>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Controlling Correctional Costs</a:t>
            </a:r>
          </a:p>
        </p:txBody>
      </p:sp>
    </p:spTree>
    <p:extLst>
      <p:ext uri="{BB962C8B-B14F-4D97-AF65-F5344CB8AC3E}">
        <p14:creationId xmlns:p14="http://schemas.microsoft.com/office/powerpoint/2010/main" val="3847844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7EE56-1A0D-4BD9-90C6-19BD366F350B}"/>
              </a:ext>
            </a:extLst>
          </p:cNvPr>
          <p:cNvSpPr>
            <a:spLocks noGrp="1"/>
          </p:cNvSpPr>
          <p:nvPr>
            <p:ph type="title"/>
          </p:nvPr>
        </p:nvSpPr>
        <p:spPr>
          <a:xfrm>
            <a:off x="838199" y="628356"/>
            <a:ext cx="10737273" cy="1460500"/>
          </a:xfrm>
        </p:spPr>
        <p:txBody>
          <a:bodyPr>
            <a:noAutofit/>
          </a:bodyPr>
          <a:lstStyle/>
          <a:p>
            <a:r>
              <a:rPr lang="en-US" sz="4000" dirty="0"/>
              <a:t>Setting the appropriate staff level for a facility requires a bottom-up analysis of needed posts</a:t>
            </a:r>
          </a:p>
        </p:txBody>
      </p:sp>
      <p:sp>
        <p:nvSpPr>
          <p:cNvPr id="3" name="Content Placeholder 2">
            <a:extLst>
              <a:ext uri="{FF2B5EF4-FFF2-40B4-BE49-F238E27FC236}">
                <a16:creationId xmlns:a16="http://schemas.microsoft.com/office/drawing/2014/main" id="{0CCB6AE7-A0AD-498C-90E6-C05905CB2B6D}"/>
              </a:ext>
            </a:extLst>
          </p:cNvPr>
          <p:cNvSpPr>
            <a:spLocks noGrp="1"/>
          </p:cNvSpPr>
          <p:nvPr>
            <p:ph idx="1"/>
          </p:nvPr>
        </p:nvSpPr>
        <p:spPr>
          <a:xfrm>
            <a:off x="838200" y="2005731"/>
            <a:ext cx="10515600" cy="3633066"/>
          </a:xfrm>
        </p:spPr>
        <p:txBody>
          <a:bodyPr>
            <a:normAutofit fontScale="77500" lnSpcReduction="20000"/>
          </a:bodyPr>
          <a:lstStyle/>
          <a:p>
            <a:r>
              <a:rPr lang="en-US" sz="2300" dirty="0"/>
              <a:t>Define the set of housing units that will be operated</a:t>
            </a:r>
          </a:p>
          <a:p>
            <a:r>
              <a:rPr lang="en-US" sz="2300" dirty="0"/>
              <a:t>For each housing unit, assess the number of officers needed on the unit to provide adequate supervision at different times of day</a:t>
            </a:r>
          </a:p>
          <a:p>
            <a:pPr lvl="1"/>
            <a:r>
              <a:rPr lang="en-US" sz="1900" dirty="0"/>
              <a:t>Sightlines of the facility</a:t>
            </a:r>
          </a:p>
          <a:p>
            <a:pPr lvl="1"/>
            <a:r>
              <a:rPr lang="en-US" sz="1900" dirty="0"/>
              <a:t>Inmate and officer safety given conflict levels</a:t>
            </a:r>
          </a:p>
          <a:p>
            <a:pPr lvl="1"/>
            <a:r>
              <a:rPr lang="en-US" sz="1900" dirty="0"/>
              <a:t>Volume of inmate movement; needs for escorts during movement</a:t>
            </a:r>
          </a:p>
          <a:p>
            <a:r>
              <a:rPr lang="en-US" sz="2300" dirty="0"/>
              <a:t>Assess the number of officers needed to provide external supervision, post relief and emergency response to a cluster of housing units</a:t>
            </a:r>
          </a:p>
          <a:p>
            <a:r>
              <a:rPr lang="en-US" sz="2300" dirty="0"/>
              <a:t>Identify other posts that need coverage – perimeter security, door control, visit supervision, transportation, intake searches</a:t>
            </a:r>
          </a:p>
          <a:p>
            <a:r>
              <a:rPr lang="en-US" sz="2300" dirty="0"/>
              <a:t>Consider strategies to reduce supervision needs due to movement – spread movement throughout the day to reduce peak needs</a:t>
            </a:r>
          </a:p>
          <a:p>
            <a:r>
              <a:rPr lang="en-US" sz="2300" dirty="0"/>
              <a:t>Calculate shift relief factors – staffing depth should allow for absences due to vacation, illness, injury, training, etc.</a:t>
            </a:r>
          </a:p>
          <a:p>
            <a:pPr lvl="1"/>
            <a:endParaRPr lang="en-US" dirty="0"/>
          </a:p>
        </p:txBody>
      </p:sp>
      <p:sp>
        <p:nvSpPr>
          <p:cNvPr id="6" name="Slide Number Placeholder 5">
            <a:extLst>
              <a:ext uri="{FF2B5EF4-FFF2-40B4-BE49-F238E27FC236}">
                <a16:creationId xmlns:a16="http://schemas.microsoft.com/office/drawing/2014/main" id="{D35F76E3-D13D-4F2A-B8DB-238E9F709CC7}"/>
              </a:ext>
            </a:extLst>
          </p:cNvPr>
          <p:cNvSpPr>
            <a:spLocks noGrp="1"/>
          </p:cNvSpPr>
          <p:nvPr>
            <p:ph type="sldNum" sz="quarter" idx="12"/>
          </p:nvPr>
        </p:nvSpPr>
        <p:spPr/>
        <p:txBody>
          <a:bodyPr/>
          <a:lstStyle/>
          <a:p>
            <a:fld id="{747EA2E8-CABC-4ABF-8E15-79A759127DC1}" type="slidenum">
              <a:rPr lang="en-US" smtClean="0"/>
              <a:t>24</a:t>
            </a:fld>
            <a:endParaRPr lang="en-US"/>
          </a:p>
        </p:txBody>
      </p:sp>
      <p:cxnSp>
        <p:nvCxnSpPr>
          <p:cNvPr id="7" name="Straight Connector 6">
            <a:extLst>
              <a:ext uri="{FF2B5EF4-FFF2-40B4-BE49-F238E27FC236}">
                <a16:creationId xmlns:a16="http://schemas.microsoft.com/office/drawing/2014/main" id="{C7016728-2ADA-4A5D-86AE-7CC2EC4C3746}"/>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B2C108B-3944-4F53-818D-FF6DC307D99A}"/>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Controlling Correctional Costs</a:t>
            </a:r>
          </a:p>
        </p:txBody>
      </p:sp>
    </p:spTree>
    <p:extLst>
      <p:ext uri="{BB962C8B-B14F-4D97-AF65-F5344CB8AC3E}">
        <p14:creationId xmlns:p14="http://schemas.microsoft.com/office/powerpoint/2010/main" val="2519333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48C2C-723E-408C-8387-62DAC27A3FCA}"/>
              </a:ext>
            </a:extLst>
          </p:cNvPr>
          <p:cNvSpPr>
            <a:spLocks noGrp="1"/>
          </p:cNvSpPr>
          <p:nvPr>
            <p:ph type="title"/>
          </p:nvPr>
        </p:nvSpPr>
        <p:spPr>
          <a:xfrm>
            <a:off x="838200" y="524453"/>
            <a:ext cx="10515600" cy="1671493"/>
          </a:xfrm>
        </p:spPr>
        <p:txBody>
          <a:bodyPr>
            <a:noAutofit/>
          </a:bodyPr>
          <a:lstStyle/>
          <a:p>
            <a:r>
              <a:rPr lang="en-US" sz="4000" dirty="0"/>
              <a:t>The National Institute of Corrections (NIC) conducted a prototype staffing analyses</a:t>
            </a:r>
          </a:p>
        </p:txBody>
      </p:sp>
      <p:sp>
        <p:nvSpPr>
          <p:cNvPr id="3" name="Content Placeholder 2">
            <a:extLst>
              <a:ext uri="{FF2B5EF4-FFF2-40B4-BE49-F238E27FC236}">
                <a16:creationId xmlns:a16="http://schemas.microsoft.com/office/drawing/2014/main" id="{E769CFFF-8D23-4755-9475-47990B2D4C76}"/>
              </a:ext>
            </a:extLst>
          </p:cNvPr>
          <p:cNvSpPr>
            <a:spLocks noGrp="1"/>
          </p:cNvSpPr>
          <p:nvPr>
            <p:ph idx="1"/>
          </p:nvPr>
        </p:nvSpPr>
        <p:spPr>
          <a:xfrm>
            <a:off x="838200" y="2036618"/>
            <a:ext cx="10515600" cy="3414136"/>
          </a:xfrm>
        </p:spPr>
        <p:txBody>
          <a:bodyPr>
            <a:noAutofit/>
          </a:bodyPr>
          <a:lstStyle/>
          <a:p>
            <a:r>
              <a:rPr lang="en-US" sz="1800" dirty="0"/>
              <a:t>To assist the Commission in understanding the complexities of a staffing analysis, the National Institute of Corrections (a subsidiary of the Department of Justice and a nonregulatory agency),  provided training and guidance to the 4 Pilot Site Agencies chosen by the Commission.  </a:t>
            </a:r>
          </a:p>
          <a:p>
            <a:r>
              <a:rPr lang="en-US" sz="1800" dirty="0"/>
              <a:t>Facilities in Essex, Bristol, and Hampden Counties, and one Department of Correction Facility (Gardner) engaged in the analysis.</a:t>
            </a:r>
          </a:p>
          <a:p>
            <a:r>
              <a:rPr lang="en-US" sz="1800" dirty="0"/>
              <a:t>The NIC staffing process is collaborative, involving facility staff and supervisors in a team review of each needed post within the facility.</a:t>
            </a:r>
          </a:p>
          <a:p>
            <a:r>
              <a:rPr lang="en-US" sz="1800" dirty="0"/>
              <a:t>The basic output of the process is an inventory of all the posts that need to be covered in the facility, together with a shift relief factor for each type of post (24/7 vs. 9-5; essential vs. non-essential)</a:t>
            </a:r>
          </a:p>
          <a:p>
            <a:r>
              <a:rPr lang="en-US" sz="1800" dirty="0"/>
              <a:t>The results of the process depend to some extent on the personnel involved, but in every case, the review teams felt that they had developed important operational insights.</a:t>
            </a:r>
          </a:p>
        </p:txBody>
      </p:sp>
      <p:sp>
        <p:nvSpPr>
          <p:cNvPr id="6" name="Slide Number Placeholder 5">
            <a:extLst>
              <a:ext uri="{FF2B5EF4-FFF2-40B4-BE49-F238E27FC236}">
                <a16:creationId xmlns:a16="http://schemas.microsoft.com/office/drawing/2014/main" id="{7980659B-8455-471F-B23F-4ED01F7D9793}"/>
              </a:ext>
            </a:extLst>
          </p:cNvPr>
          <p:cNvSpPr>
            <a:spLocks noGrp="1"/>
          </p:cNvSpPr>
          <p:nvPr>
            <p:ph type="sldNum" sz="quarter" idx="12"/>
          </p:nvPr>
        </p:nvSpPr>
        <p:spPr/>
        <p:txBody>
          <a:bodyPr/>
          <a:lstStyle/>
          <a:p>
            <a:fld id="{747EA2E8-CABC-4ABF-8E15-79A759127DC1}" type="slidenum">
              <a:rPr lang="en-US" smtClean="0"/>
              <a:t>25</a:t>
            </a:fld>
            <a:endParaRPr lang="en-US"/>
          </a:p>
        </p:txBody>
      </p:sp>
      <p:cxnSp>
        <p:nvCxnSpPr>
          <p:cNvPr id="7" name="Straight Connector 6">
            <a:extLst>
              <a:ext uri="{FF2B5EF4-FFF2-40B4-BE49-F238E27FC236}">
                <a16:creationId xmlns:a16="http://schemas.microsoft.com/office/drawing/2014/main" id="{63329637-0015-4B44-B082-54020ECC6A28}"/>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FDC2EAD-DA37-4337-9A39-7F0F9DB1C46D}"/>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Controlling Correctional Costs</a:t>
            </a:r>
          </a:p>
        </p:txBody>
      </p:sp>
    </p:spTree>
    <p:extLst>
      <p:ext uri="{BB962C8B-B14F-4D97-AF65-F5344CB8AC3E}">
        <p14:creationId xmlns:p14="http://schemas.microsoft.com/office/powerpoint/2010/main" val="1737676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B0686-8E25-4ADC-B107-521C32771AE1}"/>
              </a:ext>
            </a:extLst>
          </p:cNvPr>
          <p:cNvSpPr>
            <a:spLocks noGrp="1"/>
          </p:cNvSpPr>
          <p:nvPr>
            <p:ph type="title"/>
          </p:nvPr>
        </p:nvSpPr>
        <p:spPr>
          <a:xfrm>
            <a:off x="838200" y="739558"/>
            <a:ext cx="10546772" cy="1241643"/>
          </a:xfrm>
        </p:spPr>
        <p:txBody>
          <a:bodyPr>
            <a:noAutofit/>
          </a:bodyPr>
          <a:lstStyle/>
          <a:p>
            <a:r>
              <a:rPr lang="en-US" sz="4000" dirty="0"/>
              <a:t>The Commission finds that there is no formula driven alternative to management budgeting</a:t>
            </a:r>
          </a:p>
        </p:txBody>
      </p:sp>
      <p:sp>
        <p:nvSpPr>
          <p:cNvPr id="3" name="Content Placeholder 2">
            <a:extLst>
              <a:ext uri="{FF2B5EF4-FFF2-40B4-BE49-F238E27FC236}">
                <a16:creationId xmlns:a16="http://schemas.microsoft.com/office/drawing/2014/main" id="{B34E3E29-C1B4-496B-8843-59097A1BB028}"/>
              </a:ext>
            </a:extLst>
          </p:cNvPr>
          <p:cNvSpPr>
            <a:spLocks noGrp="1"/>
          </p:cNvSpPr>
          <p:nvPr>
            <p:ph idx="1"/>
          </p:nvPr>
        </p:nvSpPr>
        <p:spPr>
          <a:xfrm>
            <a:off x="838200" y="2043544"/>
            <a:ext cx="10515600" cy="4195762"/>
          </a:xfrm>
        </p:spPr>
        <p:txBody>
          <a:bodyPr>
            <a:normAutofit fontScale="85000" lnSpcReduction="20000"/>
          </a:bodyPr>
          <a:lstStyle/>
          <a:p>
            <a:pPr>
              <a:lnSpc>
                <a:spcPct val="110000"/>
              </a:lnSpc>
            </a:pPr>
            <a:r>
              <a:rPr lang="en-US" sz="2100" dirty="0"/>
              <a:t>The NIC discussion and process convinced the commission that staffing ratios cannot capture the many factors that may drive staffing needs differently across facilities.</a:t>
            </a:r>
          </a:p>
          <a:p>
            <a:pPr>
              <a:lnSpc>
                <a:spcPct val="110000"/>
              </a:lnSpc>
            </a:pPr>
            <a:r>
              <a:rPr lang="en-US" sz="2100" dirty="0"/>
              <a:t>Commissioners felt that the NIC approach should be implemented more broadly to better understand staffing needs.</a:t>
            </a:r>
          </a:p>
          <a:p>
            <a:pPr>
              <a:lnSpc>
                <a:spcPct val="110000"/>
              </a:lnSpc>
            </a:pPr>
            <a:r>
              <a:rPr lang="en-US" sz="2100" dirty="0"/>
              <a:t>The NIC approach does heavily depend on the judgment of the team involved and may be more useful as a management tool than as a legislative-level budgeting instrument.</a:t>
            </a:r>
          </a:p>
          <a:p>
            <a:pPr>
              <a:lnSpc>
                <a:spcPct val="110000"/>
              </a:lnSpc>
            </a:pPr>
            <a:r>
              <a:rPr lang="en-US" sz="2100" dirty="0"/>
              <a:t>In the best case, it would take several years, strong management support in every correctional facility, and sustained collaboration across facilities for the NIC approach to become robust enough to form the basis of state-wide budgeting.</a:t>
            </a:r>
          </a:p>
          <a:p>
            <a:pPr>
              <a:lnSpc>
                <a:spcPct val="110000"/>
              </a:lnSpc>
            </a:pPr>
            <a:r>
              <a:rPr lang="en-US" sz="2100" dirty="0"/>
              <a:t>Of note, NIC is working with the Pilot Sites to complete their staffing studies (Phase II) and NIC will be conducting training with each of the remaining Sheriff’s Offices so they can in turn conduct their own staffing analysis (Phase III).  </a:t>
            </a:r>
          </a:p>
          <a:p>
            <a:endParaRPr lang="en-US" dirty="0"/>
          </a:p>
          <a:p>
            <a:endParaRPr lang="en-US" dirty="0"/>
          </a:p>
        </p:txBody>
      </p:sp>
      <p:sp>
        <p:nvSpPr>
          <p:cNvPr id="6" name="Slide Number Placeholder 5">
            <a:extLst>
              <a:ext uri="{FF2B5EF4-FFF2-40B4-BE49-F238E27FC236}">
                <a16:creationId xmlns:a16="http://schemas.microsoft.com/office/drawing/2014/main" id="{4D3730B8-23CB-4761-9C9B-B4A8B89ACA3A}"/>
              </a:ext>
            </a:extLst>
          </p:cNvPr>
          <p:cNvSpPr>
            <a:spLocks noGrp="1"/>
          </p:cNvSpPr>
          <p:nvPr>
            <p:ph type="sldNum" sz="quarter" idx="12"/>
          </p:nvPr>
        </p:nvSpPr>
        <p:spPr/>
        <p:txBody>
          <a:bodyPr/>
          <a:lstStyle/>
          <a:p>
            <a:fld id="{747EA2E8-CABC-4ABF-8E15-79A759127DC1}" type="slidenum">
              <a:rPr lang="en-US" smtClean="0"/>
              <a:t>26</a:t>
            </a:fld>
            <a:endParaRPr lang="en-US"/>
          </a:p>
        </p:txBody>
      </p:sp>
      <p:cxnSp>
        <p:nvCxnSpPr>
          <p:cNvPr id="7" name="Straight Connector 6">
            <a:extLst>
              <a:ext uri="{FF2B5EF4-FFF2-40B4-BE49-F238E27FC236}">
                <a16:creationId xmlns:a16="http://schemas.microsoft.com/office/drawing/2014/main" id="{973405E1-DCA2-43A6-A6C7-9E52BA2E2606}"/>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FC8F108-A89D-4576-91B2-6CCEC111B053}"/>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Controlling Correctional Costs</a:t>
            </a:r>
          </a:p>
        </p:txBody>
      </p:sp>
    </p:spTree>
    <p:extLst>
      <p:ext uri="{BB962C8B-B14F-4D97-AF65-F5344CB8AC3E}">
        <p14:creationId xmlns:p14="http://schemas.microsoft.com/office/powerpoint/2010/main" val="1049998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FB255-D8AB-4D94-B025-FD527BDE57E1}"/>
              </a:ext>
            </a:extLst>
          </p:cNvPr>
          <p:cNvSpPr>
            <a:spLocks noGrp="1"/>
          </p:cNvSpPr>
          <p:nvPr>
            <p:ph type="title"/>
          </p:nvPr>
        </p:nvSpPr>
        <p:spPr>
          <a:xfrm>
            <a:off x="838200" y="704564"/>
            <a:ext cx="10515600" cy="1325563"/>
          </a:xfrm>
        </p:spPr>
        <p:txBody>
          <a:bodyPr>
            <a:normAutofit/>
          </a:bodyPr>
          <a:lstStyle/>
          <a:p>
            <a:r>
              <a:rPr lang="en-US" sz="4000" dirty="0"/>
              <a:t>Nonetheless, low occupancy suggests opportunities for cost savings</a:t>
            </a:r>
          </a:p>
        </p:txBody>
      </p:sp>
      <p:sp>
        <p:nvSpPr>
          <p:cNvPr id="6" name="Slide Number Placeholder 5">
            <a:extLst>
              <a:ext uri="{FF2B5EF4-FFF2-40B4-BE49-F238E27FC236}">
                <a16:creationId xmlns:a16="http://schemas.microsoft.com/office/drawing/2014/main" id="{3299DD1A-33BF-40D4-8EBE-3A32099AB2F3}"/>
              </a:ext>
            </a:extLst>
          </p:cNvPr>
          <p:cNvSpPr>
            <a:spLocks noGrp="1"/>
          </p:cNvSpPr>
          <p:nvPr>
            <p:ph type="sldNum" sz="quarter" idx="12"/>
          </p:nvPr>
        </p:nvSpPr>
        <p:spPr/>
        <p:txBody>
          <a:bodyPr/>
          <a:lstStyle/>
          <a:p>
            <a:fld id="{747EA2E8-CABC-4ABF-8E15-79A759127DC1}" type="slidenum">
              <a:rPr lang="en-US" smtClean="0"/>
              <a:t>27</a:t>
            </a:fld>
            <a:endParaRPr lang="en-US"/>
          </a:p>
        </p:txBody>
      </p:sp>
      <p:graphicFrame>
        <p:nvGraphicFramePr>
          <p:cNvPr id="9" name="Chart 8">
            <a:extLst>
              <a:ext uri="{FF2B5EF4-FFF2-40B4-BE49-F238E27FC236}">
                <a16:creationId xmlns:a16="http://schemas.microsoft.com/office/drawing/2014/main" id="{25D9F095-AA35-46CB-A511-712E7E5C3810}"/>
              </a:ext>
            </a:extLst>
          </p:cNvPr>
          <p:cNvGraphicFramePr/>
          <p:nvPr>
            <p:extLst>
              <p:ext uri="{D42A27DB-BD31-4B8C-83A1-F6EECF244321}">
                <p14:modId xmlns:p14="http://schemas.microsoft.com/office/powerpoint/2010/main" val="1667857134"/>
              </p:ext>
            </p:extLst>
          </p:nvPr>
        </p:nvGraphicFramePr>
        <p:xfrm>
          <a:off x="838200" y="1910554"/>
          <a:ext cx="4629103" cy="3820726"/>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D8F688FE-49F3-4AB5-AD3E-4C13F463F7DC}"/>
              </a:ext>
            </a:extLst>
          </p:cNvPr>
          <p:cNvSpPr txBox="1"/>
          <p:nvPr/>
        </p:nvSpPr>
        <p:spPr>
          <a:xfrm>
            <a:off x="838200" y="5972462"/>
            <a:ext cx="10515600" cy="507831"/>
          </a:xfrm>
          <a:prstGeom prst="rect">
            <a:avLst/>
          </a:prstGeom>
          <a:noFill/>
        </p:spPr>
        <p:txBody>
          <a:bodyPr wrap="square" rtlCol="0">
            <a:spAutoFit/>
          </a:bodyPr>
          <a:lstStyle/>
          <a:p>
            <a:r>
              <a:rPr lang="en-US" sz="900" dirty="0"/>
              <a:t>Source: Compilation of </a:t>
            </a:r>
            <a:r>
              <a:rPr lang="en-US" sz="900" i="1" dirty="0"/>
              <a:t>Quarterly Reports on the Status of Prison Capacity</a:t>
            </a:r>
            <a:r>
              <a:rPr lang="en-US" sz="900" dirty="0"/>
              <a:t>, including historical previous reports in series from state library (under title </a:t>
            </a:r>
            <a:r>
              <a:rPr lang="en-US" sz="900" i="1" dirty="0"/>
              <a:t>Quarterly Reports on Status of Prison Overcrowding</a:t>
            </a:r>
            <a:r>
              <a:rPr lang="en-US" sz="900" dirty="0"/>
              <a:t>).  </a:t>
            </a:r>
            <a:br>
              <a:rPr lang="en-US" sz="900" dirty="0"/>
            </a:br>
            <a:r>
              <a:rPr lang="en-US" sz="900" dirty="0"/>
              <a:t>Data reported is from the first quarter report in each year, which includes average for previous calendar year.  See Table 2 for DOC facilities and Table 5 for County facilities.  Bed Count and December 6, 2021 populations </a:t>
            </a:r>
            <a:br>
              <a:rPr lang="en-US" sz="900" dirty="0"/>
            </a:br>
            <a:r>
              <a:rPr lang="en-US" sz="900" dirty="0"/>
              <a:t>calculated from a survey to each Sheriff office  recording bed count and inmate population on December 6, 2021. See Appendix J</a:t>
            </a:r>
            <a:endParaRPr lang="en-US" sz="800" dirty="0"/>
          </a:p>
        </p:txBody>
      </p:sp>
      <p:graphicFrame>
        <p:nvGraphicFramePr>
          <p:cNvPr id="8" name="Chart 7">
            <a:extLst>
              <a:ext uri="{FF2B5EF4-FFF2-40B4-BE49-F238E27FC236}">
                <a16:creationId xmlns:a16="http://schemas.microsoft.com/office/drawing/2014/main" id="{1A39786F-2742-41D6-B2BA-7B2762978A0A}"/>
              </a:ext>
            </a:extLst>
          </p:cNvPr>
          <p:cNvGraphicFramePr>
            <a:graphicFrameLocks/>
          </p:cNvGraphicFramePr>
          <p:nvPr>
            <p:extLst>
              <p:ext uri="{D42A27DB-BD31-4B8C-83A1-F6EECF244321}">
                <p14:modId xmlns:p14="http://schemas.microsoft.com/office/powerpoint/2010/main" val="2525157603"/>
              </p:ext>
            </p:extLst>
          </p:nvPr>
        </p:nvGraphicFramePr>
        <p:xfrm>
          <a:off x="6096000" y="1837065"/>
          <a:ext cx="4425161" cy="358947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5">
            <a:extLst>
              <a:ext uri="{FF2B5EF4-FFF2-40B4-BE49-F238E27FC236}">
                <a16:creationId xmlns:a16="http://schemas.microsoft.com/office/drawing/2014/main" id="{46E0126A-16FC-4904-AECB-E960FC13E6C0}"/>
              </a:ext>
            </a:extLst>
          </p:cNvPr>
          <p:cNvSpPr txBox="1"/>
          <p:nvPr/>
        </p:nvSpPr>
        <p:spPr>
          <a:xfrm>
            <a:off x="9482572" y="4666595"/>
            <a:ext cx="1871228"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b="1" dirty="0"/>
              <a:t>Note that 2021 Population reflects COVID releases.</a:t>
            </a:r>
          </a:p>
        </p:txBody>
      </p:sp>
      <p:cxnSp>
        <p:nvCxnSpPr>
          <p:cNvPr id="11" name="Straight Connector 10">
            <a:extLst>
              <a:ext uri="{FF2B5EF4-FFF2-40B4-BE49-F238E27FC236}">
                <a16:creationId xmlns:a16="http://schemas.microsoft.com/office/drawing/2014/main" id="{0A96F795-BA21-467D-B3D7-80E58D638F58}"/>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9C0040D-D9AB-4ACF-BA19-A7283919C591}"/>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Controlling Correctional Costs</a:t>
            </a:r>
          </a:p>
        </p:txBody>
      </p:sp>
    </p:spTree>
    <p:extLst>
      <p:ext uri="{BB962C8B-B14F-4D97-AF65-F5344CB8AC3E}">
        <p14:creationId xmlns:p14="http://schemas.microsoft.com/office/powerpoint/2010/main" val="247597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C2C3-AB5A-4C6E-9A5A-5D09298EFFD4}"/>
              </a:ext>
            </a:extLst>
          </p:cNvPr>
          <p:cNvSpPr>
            <a:spLocks noGrp="1"/>
          </p:cNvSpPr>
          <p:nvPr>
            <p:ph type="title"/>
          </p:nvPr>
        </p:nvSpPr>
        <p:spPr>
          <a:xfrm>
            <a:off x="838200" y="496745"/>
            <a:ext cx="10515600" cy="1934730"/>
          </a:xfrm>
        </p:spPr>
        <p:txBody>
          <a:bodyPr>
            <a:noAutofit/>
          </a:bodyPr>
          <a:lstStyle/>
          <a:p>
            <a:r>
              <a:rPr lang="en-US" sz="4000" dirty="0"/>
              <a:t>Interim recommendation: </a:t>
            </a:r>
            <a:br>
              <a:rPr lang="en-US" sz="4000" dirty="0"/>
            </a:br>
            <a:r>
              <a:rPr lang="en-US" sz="2800" dirty="0"/>
              <a:t>Improve reporting to better evaluate possibilities for consolidation or alternative housing models, including mental health facilities</a:t>
            </a:r>
            <a:endParaRPr lang="en-US" sz="4000" dirty="0"/>
          </a:p>
        </p:txBody>
      </p:sp>
      <p:sp>
        <p:nvSpPr>
          <p:cNvPr id="3" name="Content Placeholder 2">
            <a:extLst>
              <a:ext uri="{FF2B5EF4-FFF2-40B4-BE49-F238E27FC236}">
                <a16:creationId xmlns:a16="http://schemas.microsoft.com/office/drawing/2014/main" id="{01BBE6A5-0FAD-4056-85B5-F17BE4896978}"/>
              </a:ext>
            </a:extLst>
          </p:cNvPr>
          <p:cNvSpPr>
            <a:spLocks noGrp="1"/>
          </p:cNvSpPr>
          <p:nvPr>
            <p:ph idx="1"/>
          </p:nvPr>
        </p:nvSpPr>
        <p:spPr>
          <a:xfrm>
            <a:off x="838200" y="2486891"/>
            <a:ext cx="10259291" cy="2845129"/>
          </a:xfrm>
        </p:spPr>
        <p:txBody>
          <a:bodyPr>
            <a:normAutofit/>
          </a:bodyPr>
          <a:lstStyle/>
          <a:p>
            <a:r>
              <a:rPr lang="en-US" sz="1800" dirty="0"/>
              <a:t>Streamline and improve existing capacity and population reports</a:t>
            </a:r>
          </a:p>
          <a:p>
            <a:r>
              <a:rPr lang="en-US" sz="1800" dirty="0"/>
              <a:t>Define capacity uniformly</a:t>
            </a:r>
          </a:p>
          <a:p>
            <a:r>
              <a:rPr lang="en-US" sz="1800" dirty="0"/>
              <a:t>Improve transparency as to inmate density and use of space – provide regular counts of beds by cell (or dormitory), housing unit, and facility</a:t>
            </a:r>
          </a:p>
          <a:p>
            <a:endParaRPr lang="en-US" sz="1800" dirty="0"/>
          </a:p>
          <a:p>
            <a:pPr marL="0" indent="0">
              <a:buNone/>
            </a:pPr>
            <a:r>
              <a:rPr lang="en-US" sz="1800" b="1" i="1" dirty="0"/>
              <a:t>An idea that had special currency with the commissioners was to expand specialized units across counties and DOC – 18 to 24 year </a:t>
            </a:r>
            <a:r>
              <a:rPr lang="en-US" sz="1800" b="1" i="1" dirty="0" err="1"/>
              <a:t>olds</a:t>
            </a:r>
            <a:r>
              <a:rPr lang="en-US" sz="1800" b="1" i="1" dirty="0"/>
              <a:t>, mental health, women, special management, protective custody – and seek opportunities for consolidation; additionally, perhaps to explore expansion of step down from DOC to HOC.</a:t>
            </a:r>
            <a:endParaRPr lang="en-US" sz="1800" dirty="0"/>
          </a:p>
        </p:txBody>
      </p:sp>
      <p:sp>
        <p:nvSpPr>
          <p:cNvPr id="6" name="Slide Number Placeholder 5">
            <a:extLst>
              <a:ext uri="{FF2B5EF4-FFF2-40B4-BE49-F238E27FC236}">
                <a16:creationId xmlns:a16="http://schemas.microsoft.com/office/drawing/2014/main" id="{24521059-5314-4853-A892-929B6A0F41FF}"/>
              </a:ext>
            </a:extLst>
          </p:cNvPr>
          <p:cNvSpPr>
            <a:spLocks noGrp="1"/>
          </p:cNvSpPr>
          <p:nvPr>
            <p:ph type="sldNum" sz="quarter" idx="12"/>
          </p:nvPr>
        </p:nvSpPr>
        <p:spPr/>
        <p:txBody>
          <a:bodyPr/>
          <a:lstStyle/>
          <a:p>
            <a:fld id="{747EA2E8-CABC-4ABF-8E15-79A759127DC1}" type="slidenum">
              <a:rPr lang="en-US" smtClean="0"/>
              <a:t>28</a:t>
            </a:fld>
            <a:endParaRPr lang="en-US"/>
          </a:p>
        </p:txBody>
      </p:sp>
      <p:cxnSp>
        <p:nvCxnSpPr>
          <p:cNvPr id="7" name="Straight Connector 6">
            <a:extLst>
              <a:ext uri="{FF2B5EF4-FFF2-40B4-BE49-F238E27FC236}">
                <a16:creationId xmlns:a16="http://schemas.microsoft.com/office/drawing/2014/main" id="{333C2FDE-8C7F-4A2D-A61D-1E12872B71AD}"/>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01BA228-4B82-47C2-924A-688C9C28B354}"/>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Controlling Correctional Costs</a:t>
            </a:r>
          </a:p>
        </p:txBody>
      </p:sp>
    </p:spTree>
    <p:extLst>
      <p:ext uri="{BB962C8B-B14F-4D97-AF65-F5344CB8AC3E}">
        <p14:creationId xmlns:p14="http://schemas.microsoft.com/office/powerpoint/2010/main" val="4021556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6850-718A-4B6B-B07C-3350862DABF2}"/>
              </a:ext>
            </a:extLst>
          </p:cNvPr>
          <p:cNvSpPr>
            <a:spLocks noGrp="1"/>
          </p:cNvSpPr>
          <p:nvPr>
            <p:ph type="title"/>
          </p:nvPr>
        </p:nvSpPr>
        <p:spPr>
          <a:xfrm>
            <a:off x="838200" y="399760"/>
            <a:ext cx="10515600" cy="1325563"/>
          </a:xfrm>
        </p:spPr>
        <p:txBody>
          <a:bodyPr>
            <a:normAutofit/>
          </a:bodyPr>
          <a:lstStyle/>
          <a:p>
            <a:r>
              <a:rPr lang="en-US" sz="4000" dirty="0"/>
              <a:t>Overview of this document</a:t>
            </a:r>
          </a:p>
        </p:txBody>
      </p:sp>
      <p:sp>
        <p:nvSpPr>
          <p:cNvPr id="3" name="Content Placeholder 2">
            <a:extLst>
              <a:ext uri="{FF2B5EF4-FFF2-40B4-BE49-F238E27FC236}">
                <a16:creationId xmlns:a16="http://schemas.microsoft.com/office/drawing/2014/main" id="{A5505184-FA7D-4328-8736-957BC9851C0B}"/>
              </a:ext>
            </a:extLst>
          </p:cNvPr>
          <p:cNvSpPr>
            <a:spLocks noGrp="1"/>
          </p:cNvSpPr>
          <p:nvPr>
            <p:ph idx="1"/>
          </p:nvPr>
        </p:nvSpPr>
        <p:spPr/>
        <p:txBody>
          <a:bodyPr/>
          <a:lstStyle/>
          <a:p>
            <a:r>
              <a:rPr lang="en-US" sz="2400" dirty="0"/>
              <a:t>Motivations for Commission Review</a:t>
            </a:r>
          </a:p>
          <a:p>
            <a:r>
              <a:rPr lang="en-US" sz="2400" dirty="0"/>
              <a:t>Controlling Correctional Costs</a:t>
            </a:r>
          </a:p>
          <a:p>
            <a:r>
              <a:rPr lang="en-US" sz="3600" b="1" dirty="0">
                <a:solidFill>
                  <a:srgbClr val="0070C0"/>
                </a:solidFill>
              </a:rPr>
              <a:t>Evaluating Inmate Programming</a:t>
            </a:r>
          </a:p>
          <a:p>
            <a:r>
              <a:rPr lang="en-US" sz="2400" dirty="0"/>
              <a:t>Next Steps</a:t>
            </a:r>
          </a:p>
          <a:p>
            <a:pPr marL="0" indent="0">
              <a:buNone/>
            </a:pPr>
            <a:endParaRPr lang="en-US" dirty="0"/>
          </a:p>
          <a:p>
            <a:endParaRPr lang="en-US" dirty="0"/>
          </a:p>
        </p:txBody>
      </p:sp>
      <p:sp>
        <p:nvSpPr>
          <p:cNvPr id="6" name="Slide Number Placeholder 5">
            <a:extLst>
              <a:ext uri="{FF2B5EF4-FFF2-40B4-BE49-F238E27FC236}">
                <a16:creationId xmlns:a16="http://schemas.microsoft.com/office/drawing/2014/main" id="{79FBC5F0-D34F-4963-AD3C-A9F16DC672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7EA2E8-CABC-4ABF-8E15-79A759127DC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4857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6850-718A-4B6B-B07C-3350862DABF2}"/>
              </a:ext>
            </a:extLst>
          </p:cNvPr>
          <p:cNvSpPr>
            <a:spLocks noGrp="1"/>
          </p:cNvSpPr>
          <p:nvPr>
            <p:ph type="title"/>
          </p:nvPr>
        </p:nvSpPr>
        <p:spPr>
          <a:xfrm>
            <a:off x="838200" y="420541"/>
            <a:ext cx="10515600" cy="1325563"/>
          </a:xfrm>
        </p:spPr>
        <p:txBody>
          <a:bodyPr>
            <a:normAutofit/>
          </a:bodyPr>
          <a:lstStyle/>
          <a:p>
            <a:r>
              <a:rPr lang="en-US" sz="4000" dirty="0"/>
              <a:t>Overview of this document</a:t>
            </a:r>
          </a:p>
        </p:txBody>
      </p:sp>
      <p:sp>
        <p:nvSpPr>
          <p:cNvPr id="3" name="Content Placeholder 2">
            <a:extLst>
              <a:ext uri="{FF2B5EF4-FFF2-40B4-BE49-F238E27FC236}">
                <a16:creationId xmlns:a16="http://schemas.microsoft.com/office/drawing/2014/main" id="{A5505184-FA7D-4328-8736-957BC9851C0B}"/>
              </a:ext>
            </a:extLst>
          </p:cNvPr>
          <p:cNvSpPr>
            <a:spLocks noGrp="1"/>
          </p:cNvSpPr>
          <p:nvPr>
            <p:ph idx="1"/>
          </p:nvPr>
        </p:nvSpPr>
        <p:spPr>
          <a:xfrm>
            <a:off x="838200" y="1610880"/>
            <a:ext cx="10515600" cy="4351338"/>
          </a:xfrm>
        </p:spPr>
        <p:txBody>
          <a:bodyPr/>
          <a:lstStyle/>
          <a:p>
            <a:pPr indent="-182880"/>
            <a:r>
              <a:rPr lang="en-US" sz="2400" dirty="0"/>
              <a:t>Motivations for Commission Review</a:t>
            </a:r>
          </a:p>
          <a:p>
            <a:pPr indent="-182880"/>
            <a:r>
              <a:rPr lang="en-US" sz="2400" dirty="0"/>
              <a:t>Controlling Correctional Costs</a:t>
            </a:r>
          </a:p>
          <a:p>
            <a:pPr indent="-182880"/>
            <a:r>
              <a:rPr lang="en-US" sz="2400" dirty="0"/>
              <a:t>Evaluating Inmate Programming</a:t>
            </a:r>
          </a:p>
          <a:p>
            <a:pPr indent="-182880"/>
            <a:r>
              <a:rPr lang="en-US" sz="2400" dirty="0"/>
              <a:t>Next steps</a:t>
            </a:r>
          </a:p>
          <a:p>
            <a:endParaRPr lang="en-US" dirty="0"/>
          </a:p>
          <a:p>
            <a:endParaRPr lang="en-US" dirty="0"/>
          </a:p>
        </p:txBody>
      </p:sp>
      <p:sp>
        <p:nvSpPr>
          <p:cNvPr id="6" name="Slide Number Placeholder 5">
            <a:extLst>
              <a:ext uri="{FF2B5EF4-FFF2-40B4-BE49-F238E27FC236}">
                <a16:creationId xmlns:a16="http://schemas.microsoft.com/office/drawing/2014/main" id="{79FBC5F0-D34F-4963-AD3C-A9F16DC672A2}"/>
              </a:ext>
            </a:extLst>
          </p:cNvPr>
          <p:cNvSpPr>
            <a:spLocks noGrp="1"/>
          </p:cNvSpPr>
          <p:nvPr>
            <p:ph type="sldNum" sz="quarter" idx="12"/>
          </p:nvPr>
        </p:nvSpPr>
        <p:spPr/>
        <p:txBody>
          <a:bodyPr/>
          <a:lstStyle/>
          <a:p>
            <a:fld id="{747EA2E8-CABC-4ABF-8E15-79A759127DC1}" type="slidenum">
              <a:rPr lang="en-US" smtClean="0"/>
              <a:t>3</a:t>
            </a:fld>
            <a:endParaRPr lang="en-US"/>
          </a:p>
        </p:txBody>
      </p:sp>
    </p:spTree>
    <p:extLst>
      <p:ext uri="{BB962C8B-B14F-4D97-AF65-F5344CB8AC3E}">
        <p14:creationId xmlns:p14="http://schemas.microsoft.com/office/powerpoint/2010/main" val="902100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ED0DC-CD1B-4334-9666-E8665843A162}"/>
              </a:ext>
            </a:extLst>
          </p:cNvPr>
          <p:cNvSpPr>
            <a:spLocks noGrp="1"/>
          </p:cNvSpPr>
          <p:nvPr>
            <p:ph type="title"/>
          </p:nvPr>
        </p:nvSpPr>
        <p:spPr>
          <a:xfrm>
            <a:off x="838200" y="683781"/>
            <a:ext cx="10515600" cy="1325563"/>
          </a:xfrm>
        </p:spPr>
        <p:txBody>
          <a:bodyPr>
            <a:normAutofit/>
          </a:bodyPr>
          <a:lstStyle/>
          <a:p>
            <a:r>
              <a:rPr lang="en-US" sz="4000" dirty="0"/>
              <a:t>The Commission found that DOC and all Sheriffs take inmate programming seriously</a:t>
            </a:r>
          </a:p>
        </p:txBody>
      </p:sp>
      <p:sp>
        <p:nvSpPr>
          <p:cNvPr id="3" name="Content Placeholder 2">
            <a:extLst>
              <a:ext uri="{FF2B5EF4-FFF2-40B4-BE49-F238E27FC236}">
                <a16:creationId xmlns:a16="http://schemas.microsoft.com/office/drawing/2014/main" id="{EEBCCCA4-52E7-4F21-A7BC-82D5B11982C3}"/>
              </a:ext>
            </a:extLst>
          </p:cNvPr>
          <p:cNvSpPr>
            <a:spLocks noGrp="1"/>
          </p:cNvSpPr>
          <p:nvPr>
            <p:ph idx="1"/>
          </p:nvPr>
        </p:nvSpPr>
        <p:spPr>
          <a:xfrm>
            <a:off x="838200" y="2141537"/>
            <a:ext cx="10515600" cy="2229572"/>
          </a:xfrm>
        </p:spPr>
        <p:txBody>
          <a:bodyPr>
            <a:normAutofit/>
          </a:bodyPr>
          <a:lstStyle/>
          <a:p>
            <a:r>
              <a:rPr lang="en-US" sz="1800" dirty="0"/>
              <a:t>Programming is the centerpiece in sheriffs’ presentations about their facilities.</a:t>
            </a:r>
          </a:p>
          <a:p>
            <a:r>
              <a:rPr lang="en-US" sz="1800" dirty="0"/>
              <a:t>Attitudes have evolved dramatically over the last decade.</a:t>
            </a:r>
          </a:p>
          <a:p>
            <a:r>
              <a:rPr lang="en-US" sz="1800" dirty="0"/>
              <a:t>The obligation to release inmates in better condition than they were in when they arrived is universally accepted.</a:t>
            </a:r>
          </a:p>
          <a:p>
            <a:pPr lvl="1"/>
            <a:r>
              <a:rPr lang="en-US" sz="1500" dirty="0"/>
              <a:t>Quality programs feature evidence-based models.</a:t>
            </a:r>
          </a:p>
          <a:p>
            <a:pPr lvl="1"/>
            <a:r>
              <a:rPr lang="en-US" sz="1500" dirty="0"/>
              <a:t>Reentry planning must occur starting as early as possible and be reinforced by program participation. </a:t>
            </a:r>
          </a:p>
          <a:p>
            <a:r>
              <a:rPr lang="en-US" sz="1800" dirty="0"/>
              <a:t>All Commissioners agreed on the need for additional programming resources.</a:t>
            </a:r>
          </a:p>
        </p:txBody>
      </p:sp>
      <p:sp>
        <p:nvSpPr>
          <p:cNvPr id="6" name="Slide Number Placeholder 5">
            <a:extLst>
              <a:ext uri="{FF2B5EF4-FFF2-40B4-BE49-F238E27FC236}">
                <a16:creationId xmlns:a16="http://schemas.microsoft.com/office/drawing/2014/main" id="{891D30CB-833A-425B-9D28-11298178E924}"/>
              </a:ext>
            </a:extLst>
          </p:cNvPr>
          <p:cNvSpPr>
            <a:spLocks noGrp="1"/>
          </p:cNvSpPr>
          <p:nvPr>
            <p:ph type="sldNum" sz="quarter" idx="12"/>
          </p:nvPr>
        </p:nvSpPr>
        <p:spPr/>
        <p:txBody>
          <a:bodyPr/>
          <a:lstStyle/>
          <a:p>
            <a:fld id="{747EA2E8-CABC-4ABF-8E15-79A759127DC1}" type="slidenum">
              <a:rPr lang="en-US" smtClean="0"/>
              <a:t>30</a:t>
            </a:fld>
            <a:endParaRPr lang="en-US"/>
          </a:p>
        </p:txBody>
      </p:sp>
      <p:cxnSp>
        <p:nvCxnSpPr>
          <p:cNvPr id="7" name="Straight Connector 6">
            <a:extLst>
              <a:ext uri="{FF2B5EF4-FFF2-40B4-BE49-F238E27FC236}">
                <a16:creationId xmlns:a16="http://schemas.microsoft.com/office/drawing/2014/main" id="{47AE10AA-2504-4EC2-ADBB-F86784CD9423}"/>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815AC00-84C2-44B6-A148-E7C71DE92A60}"/>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Evaluating Inmate Programming</a:t>
            </a:r>
          </a:p>
        </p:txBody>
      </p:sp>
    </p:spTree>
    <p:extLst>
      <p:ext uri="{BB962C8B-B14F-4D97-AF65-F5344CB8AC3E}">
        <p14:creationId xmlns:p14="http://schemas.microsoft.com/office/powerpoint/2010/main" val="2266617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FA9C-0F0E-4071-9EE3-3C50E6349348}"/>
              </a:ext>
            </a:extLst>
          </p:cNvPr>
          <p:cNvSpPr>
            <a:spLocks noGrp="1"/>
          </p:cNvSpPr>
          <p:nvPr>
            <p:ph type="title"/>
          </p:nvPr>
        </p:nvSpPr>
        <p:spPr>
          <a:xfrm>
            <a:off x="838200" y="689263"/>
            <a:ext cx="10515600" cy="1325563"/>
          </a:xfrm>
        </p:spPr>
        <p:txBody>
          <a:bodyPr>
            <a:normAutofit/>
          </a:bodyPr>
          <a:lstStyle/>
          <a:p>
            <a:r>
              <a:rPr lang="en-US" sz="4000" dirty="0"/>
              <a:t>As to inmate programming, the Commission was charged to: </a:t>
            </a:r>
          </a:p>
        </p:txBody>
      </p:sp>
      <p:sp>
        <p:nvSpPr>
          <p:cNvPr id="3" name="Content Placeholder 2">
            <a:extLst>
              <a:ext uri="{FF2B5EF4-FFF2-40B4-BE49-F238E27FC236}">
                <a16:creationId xmlns:a16="http://schemas.microsoft.com/office/drawing/2014/main" id="{B7A4FABC-B8C4-4AB3-9E0C-00D9B9E43774}"/>
              </a:ext>
            </a:extLst>
          </p:cNvPr>
          <p:cNvSpPr>
            <a:spLocks noGrp="1"/>
          </p:cNvSpPr>
          <p:nvPr>
            <p:ph idx="1"/>
          </p:nvPr>
        </p:nvSpPr>
        <p:spPr>
          <a:xfrm>
            <a:off x="831273" y="2028679"/>
            <a:ext cx="10515600" cy="3949555"/>
          </a:xfrm>
        </p:spPr>
        <p:txBody>
          <a:bodyPr>
            <a:normAutofit/>
          </a:bodyPr>
          <a:lstStyle/>
          <a:p>
            <a:r>
              <a:rPr lang="en-US" sz="1800" dirty="0"/>
              <a:t>Analyze spending on mental health and substance use disorder services </a:t>
            </a:r>
            <a:r>
              <a:rPr lang="en-US" sz="1800" i="1" dirty="0"/>
              <a:t>and the appropriate levels of funding necessary</a:t>
            </a:r>
            <a:r>
              <a:rPr lang="en-US" sz="1800" dirty="0"/>
              <a:t> to meet the service needs of incarcerated people;</a:t>
            </a:r>
          </a:p>
          <a:p>
            <a:r>
              <a:rPr lang="en-US" sz="1800" dirty="0"/>
              <a:t>Review all discretionary programming offered in state prisons and houses of correction and analyze</a:t>
            </a:r>
            <a:r>
              <a:rPr lang="en-US" sz="1800" i="1" dirty="0"/>
              <a:t> geographical disparities in discretionary programming.</a:t>
            </a:r>
            <a:endParaRPr lang="en-US" sz="1800" dirty="0"/>
          </a:p>
        </p:txBody>
      </p:sp>
      <p:sp>
        <p:nvSpPr>
          <p:cNvPr id="6" name="Slide Number Placeholder 5">
            <a:extLst>
              <a:ext uri="{FF2B5EF4-FFF2-40B4-BE49-F238E27FC236}">
                <a16:creationId xmlns:a16="http://schemas.microsoft.com/office/drawing/2014/main" id="{2BF67C7E-9127-49D5-BF5D-D1F11A4BB1DA}"/>
              </a:ext>
            </a:extLst>
          </p:cNvPr>
          <p:cNvSpPr>
            <a:spLocks noGrp="1"/>
          </p:cNvSpPr>
          <p:nvPr>
            <p:ph type="sldNum" sz="quarter" idx="12"/>
          </p:nvPr>
        </p:nvSpPr>
        <p:spPr/>
        <p:txBody>
          <a:bodyPr/>
          <a:lstStyle/>
          <a:p>
            <a:fld id="{747EA2E8-CABC-4ABF-8E15-79A759127DC1}" type="slidenum">
              <a:rPr lang="en-US" smtClean="0"/>
              <a:t>31</a:t>
            </a:fld>
            <a:endParaRPr lang="en-US"/>
          </a:p>
        </p:txBody>
      </p:sp>
      <p:cxnSp>
        <p:nvCxnSpPr>
          <p:cNvPr id="7" name="Straight Connector 6">
            <a:extLst>
              <a:ext uri="{FF2B5EF4-FFF2-40B4-BE49-F238E27FC236}">
                <a16:creationId xmlns:a16="http://schemas.microsoft.com/office/drawing/2014/main" id="{D96FD41C-2AF0-4190-8706-7AE4A1C1B100}"/>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DD8A38D-C9F8-4315-8EA0-5B1D84C689BB}"/>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Evaluating Inmate Programming</a:t>
            </a:r>
          </a:p>
        </p:txBody>
      </p:sp>
    </p:spTree>
    <p:extLst>
      <p:ext uri="{BB962C8B-B14F-4D97-AF65-F5344CB8AC3E}">
        <p14:creationId xmlns:p14="http://schemas.microsoft.com/office/powerpoint/2010/main" val="275921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9CF75-5E15-4936-A2DC-75CB170F311A}"/>
              </a:ext>
            </a:extLst>
          </p:cNvPr>
          <p:cNvSpPr>
            <a:spLocks noGrp="1"/>
          </p:cNvSpPr>
          <p:nvPr>
            <p:ph type="title"/>
          </p:nvPr>
        </p:nvSpPr>
        <p:spPr>
          <a:xfrm>
            <a:off x="838201" y="671947"/>
            <a:ext cx="10571018" cy="1364673"/>
          </a:xfrm>
        </p:spPr>
        <p:txBody>
          <a:bodyPr>
            <a:noAutofit/>
          </a:bodyPr>
          <a:lstStyle/>
          <a:p>
            <a:r>
              <a:rPr lang="en-US" sz="4000" dirty="0"/>
              <a:t>The Commission concluded it could not evaluate “appropriate” levels of program spending</a:t>
            </a:r>
          </a:p>
        </p:txBody>
      </p:sp>
      <p:sp>
        <p:nvSpPr>
          <p:cNvPr id="3" name="Content Placeholder 2">
            <a:extLst>
              <a:ext uri="{FF2B5EF4-FFF2-40B4-BE49-F238E27FC236}">
                <a16:creationId xmlns:a16="http://schemas.microsoft.com/office/drawing/2014/main" id="{CD4EDF84-8F43-4C7F-B4F0-3E39471E82C1}"/>
              </a:ext>
            </a:extLst>
          </p:cNvPr>
          <p:cNvSpPr>
            <a:spLocks noGrp="1"/>
          </p:cNvSpPr>
          <p:nvPr>
            <p:ph idx="1"/>
          </p:nvPr>
        </p:nvSpPr>
        <p:spPr>
          <a:xfrm>
            <a:off x="838200" y="2107406"/>
            <a:ext cx="10418618" cy="4351338"/>
          </a:xfrm>
        </p:spPr>
        <p:txBody>
          <a:bodyPr>
            <a:noAutofit/>
          </a:bodyPr>
          <a:lstStyle/>
          <a:p>
            <a:r>
              <a:rPr lang="en-US" sz="1800" dirty="0"/>
              <a:t>Different clinical philosophies can lead to different clinical recommendations, even when discussing one single person in need.</a:t>
            </a:r>
          </a:p>
          <a:p>
            <a:r>
              <a:rPr lang="en-US" sz="1800" dirty="0"/>
              <a:t>Even if the commission could agree on a set of evidence-based program prescriptions for defined clinical needs, we lack accurate and consistent clinical data as to needs (see next two slides).</a:t>
            </a:r>
          </a:p>
          <a:p>
            <a:r>
              <a:rPr lang="en-US" sz="1800" dirty="0"/>
              <a:t>Even for defined programs, per inmate program costs vary widely depending on usage and overhead allocation – so even if we knew the right program mix, cost would be hard to estimate.</a:t>
            </a:r>
          </a:p>
          <a:p>
            <a:r>
              <a:rPr lang="en-US" sz="1800" dirty="0"/>
              <a:t>True estimates of a program’s costs in an incarcerated setting should include the hard-to-measure impact of program participation on care and custody spending (more spending because of more inmate movement, but also perhaps less spending because of improved behavior).</a:t>
            </a:r>
          </a:p>
          <a:p>
            <a:r>
              <a:rPr lang="en-US" sz="1800" dirty="0"/>
              <a:t>Some valuable programs are group-led and/or volunteer-led and their cost consists entirely of care and custody costs for movement.</a:t>
            </a:r>
          </a:p>
        </p:txBody>
      </p:sp>
      <p:sp>
        <p:nvSpPr>
          <p:cNvPr id="6" name="Slide Number Placeholder 5">
            <a:extLst>
              <a:ext uri="{FF2B5EF4-FFF2-40B4-BE49-F238E27FC236}">
                <a16:creationId xmlns:a16="http://schemas.microsoft.com/office/drawing/2014/main" id="{EB894BDC-8BDF-4E0E-985A-DC30B51BCE7C}"/>
              </a:ext>
            </a:extLst>
          </p:cNvPr>
          <p:cNvSpPr>
            <a:spLocks noGrp="1"/>
          </p:cNvSpPr>
          <p:nvPr>
            <p:ph type="sldNum" sz="quarter" idx="12"/>
          </p:nvPr>
        </p:nvSpPr>
        <p:spPr/>
        <p:txBody>
          <a:bodyPr/>
          <a:lstStyle/>
          <a:p>
            <a:fld id="{747EA2E8-CABC-4ABF-8E15-79A759127DC1}" type="slidenum">
              <a:rPr lang="en-US" smtClean="0"/>
              <a:t>32</a:t>
            </a:fld>
            <a:endParaRPr lang="en-US"/>
          </a:p>
        </p:txBody>
      </p:sp>
      <p:cxnSp>
        <p:nvCxnSpPr>
          <p:cNvPr id="7" name="Straight Connector 6">
            <a:extLst>
              <a:ext uri="{FF2B5EF4-FFF2-40B4-BE49-F238E27FC236}">
                <a16:creationId xmlns:a16="http://schemas.microsoft.com/office/drawing/2014/main" id="{687CFCC2-D9D1-4AB5-A97B-3F95B278CEDA}"/>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A25E2D2-4FA2-4517-9421-40E76E933632}"/>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Evaluating Inmate Programming</a:t>
            </a:r>
          </a:p>
        </p:txBody>
      </p:sp>
    </p:spTree>
    <p:extLst>
      <p:ext uri="{BB962C8B-B14F-4D97-AF65-F5344CB8AC3E}">
        <p14:creationId xmlns:p14="http://schemas.microsoft.com/office/powerpoint/2010/main" val="4287403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4FD6B-F1CA-4A8C-881D-5A706D8196DA}"/>
              </a:ext>
            </a:extLst>
          </p:cNvPr>
          <p:cNvSpPr>
            <a:spLocks noGrp="1"/>
          </p:cNvSpPr>
          <p:nvPr>
            <p:ph type="title"/>
          </p:nvPr>
        </p:nvSpPr>
        <p:spPr>
          <a:xfrm>
            <a:off x="838200" y="642031"/>
            <a:ext cx="10515600" cy="874857"/>
          </a:xfrm>
        </p:spPr>
        <p:txBody>
          <a:bodyPr>
            <a:normAutofit/>
          </a:bodyPr>
          <a:lstStyle/>
          <a:p>
            <a:r>
              <a:rPr lang="en-US" sz="4000" dirty="0"/>
              <a:t>The need for more uniform definitions </a:t>
            </a:r>
          </a:p>
        </p:txBody>
      </p:sp>
      <p:sp>
        <p:nvSpPr>
          <p:cNvPr id="3" name="Content Placeholder 2">
            <a:extLst>
              <a:ext uri="{FF2B5EF4-FFF2-40B4-BE49-F238E27FC236}">
                <a16:creationId xmlns:a16="http://schemas.microsoft.com/office/drawing/2014/main" id="{AAE72473-0D19-4240-967F-DB45E34E382C}"/>
              </a:ext>
            </a:extLst>
          </p:cNvPr>
          <p:cNvSpPr>
            <a:spLocks noGrp="1"/>
          </p:cNvSpPr>
          <p:nvPr>
            <p:ph idx="1"/>
          </p:nvPr>
        </p:nvSpPr>
        <p:spPr>
          <a:xfrm>
            <a:off x="838199" y="1565377"/>
            <a:ext cx="10515601" cy="3530146"/>
          </a:xfrm>
        </p:spPr>
        <p:txBody>
          <a:bodyPr>
            <a:noAutofit/>
          </a:bodyPr>
          <a:lstStyle/>
          <a:p>
            <a:r>
              <a:rPr lang="en-US" sz="1800" dirty="0"/>
              <a:t>Much of the Commission’s work centered on trying to reconcile vastly different reporting methods by and between corrections agencies. </a:t>
            </a:r>
          </a:p>
          <a:p>
            <a:r>
              <a:rPr lang="en-US" sz="1800" dirty="0"/>
              <a:t>The commission found that much of the available data was inconsistent; the DOC and the fourteen Sheriffs’ Offices agree on the need to produce uniform data and financial reporting on topics including programming, mental health spending, employee time allocations, among others. </a:t>
            </a:r>
          </a:p>
          <a:p>
            <a:r>
              <a:rPr lang="en-US" sz="1800" dirty="0"/>
              <a:t>There is little to no uniformity of definitions for even basic terms such as ‘evidence based’, ‘recidivism’* or ‘substance use disorder.’</a:t>
            </a:r>
          </a:p>
          <a:p>
            <a:r>
              <a:rPr lang="en-US" sz="1800" dirty="0"/>
              <a:t>These inconsistencies make a complicated system opaque and stubbornly resistant to substantive analysis.</a:t>
            </a:r>
          </a:p>
        </p:txBody>
      </p:sp>
      <p:sp>
        <p:nvSpPr>
          <p:cNvPr id="6" name="Slide Number Placeholder 5">
            <a:extLst>
              <a:ext uri="{FF2B5EF4-FFF2-40B4-BE49-F238E27FC236}">
                <a16:creationId xmlns:a16="http://schemas.microsoft.com/office/drawing/2014/main" id="{EF34114D-B8AF-446A-AAE1-E41923F8E44F}"/>
              </a:ext>
            </a:extLst>
          </p:cNvPr>
          <p:cNvSpPr>
            <a:spLocks noGrp="1"/>
          </p:cNvSpPr>
          <p:nvPr>
            <p:ph type="sldNum" sz="quarter" idx="12"/>
          </p:nvPr>
        </p:nvSpPr>
        <p:spPr/>
        <p:txBody>
          <a:bodyPr/>
          <a:lstStyle/>
          <a:p>
            <a:fld id="{747EA2E8-CABC-4ABF-8E15-79A759127DC1}" type="slidenum">
              <a:rPr lang="en-US" smtClean="0"/>
              <a:t>33</a:t>
            </a:fld>
            <a:endParaRPr lang="en-US"/>
          </a:p>
        </p:txBody>
      </p:sp>
      <p:sp>
        <p:nvSpPr>
          <p:cNvPr id="7" name="TextBox 6">
            <a:extLst>
              <a:ext uri="{FF2B5EF4-FFF2-40B4-BE49-F238E27FC236}">
                <a16:creationId xmlns:a16="http://schemas.microsoft.com/office/drawing/2014/main" id="{FB6EBD57-4CF3-407A-A9AD-C5C9C6CCAA80}"/>
              </a:ext>
            </a:extLst>
          </p:cNvPr>
          <p:cNvSpPr txBox="1"/>
          <p:nvPr/>
        </p:nvSpPr>
        <p:spPr>
          <a:xfrm>
            <a:off x="838199" y="6015914"/>
            <a:ext cx="10515601" cy="400110"/>
          </a:xfrm>
          <a:prstGeom prst="rect">
            <a:avLst/>
          </a:prstGeom>
          <a:noFill/>
        </p:spPr>
        <p:txBody>
          <a:bodyPr wrap="square" rtlCol="0">
            <a:spAutoFit/>
          </a:bodyPr>
          <a:lstStyle/>
          <a:p>
            <a:r>
              <a:rPr lang="en-US" sz="1000" dirty="0"/>
              <a:t>* Note: The Sheriffs and DOC are actively working with EOPSS and EOTSS to standardize the definition of recidivism as part of the Commonwealth’s Offender Management System (OMS) Upgrade and the Standardizing and Operationalizing Criminal Justice Data Initiative.</a:t>
            </a:r>
          </a:p>
        </p:txBody>
      </p:sp>
      <p:cxnSp>
        <p:nvCxnSpPr>
          <p:cNvPr id="8" name="Straight Connector 7">
            <a:extLst>
              <a:ext uri="{FF2B5EF4-FFF2-40B4-BE49-F238E27FC236}">
                <a16:creationId xmlns:a16="http://schemas.microsoft.com/office/drawing/2014/main" id="{48321ABA-B86E-4249-807D-C0F907EEF66D}"/>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8245ECE-F809-41FE-AF9A-76B2E51B76F9}"/>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Evaluating Inmate Programming</a:t>
            </a:r>
          </a:p>
        </p:txBody>
      </p:sp>
    </p:spTree>
    <p:extLst>
      <p:ext uri="{BB962C8B-B14F-4D97-AF65-F5344CB8AC3E}">
        <p14:creationId xmlns:p14="http://schemas.microsoft.com/office/powerpoint/2010/main" val="1974597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179AAB-6285-480E-8271-74B2C820C4D7}"/>
              </a:ext>
            </a:extLst>
          </p:cNvPr>
          <p:cNvSpPr txBox="1"/>
          <p:nvPr/>
        </p:nvSpPr>
        <p:spPr>
          <a:xfrm>
            <a:off x="838200" y="727167"/>
            <a:ext cx="105156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uLnTx/>
                <a:uFillTx/>
                <a:latin typeface="+mj-lt"/>
                <a:ea typeface="+mn-ea"/>
                <a:cs typeface="+mn-cs"/>
              </a:rPr>
              <a:t>Raw reported rates of substance use, whether by self-report or facility diagnosis, vary unrealistically widely across facilities – no adequate basis for assessing needs</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10" name="Slide Number Placeholder 9">
            <a:extLst>
              <a:ext uri="{FF2B5EF4-FFF2-40B4-BE49-F238E27FC236}">
                <a16:creationId xmlns:a16="http://schemas.microsoft.com/office/drawing/2014/main" id="{1F5AC29F-0294-4605-8497-570E368B559D}"/>
              </a:ext>
            </a:extLst>
          </p:cNvPr>
          <p:cNvSpPr>
            <a:spLocks noGrp="1"/>
          </p:cNvSpPr>
          <p:nvPr>
            <p:ph type="sldNum" sz="quarter" idx="12"/>
          </p:nvPr>
        </p:nvSpPr>
        <p:spPr/>
        <p:txBody>
          <a:bodyPr/>
          <a:lstStyle/>
          <a:p>
            <a:fld id="{E66BEAA5-F8C5-4955-BBEC-C38F3386D495}" type="slidenum">
              <a:rPr lang="en-US" smtClean="0"/>
              <a:t>34</a:t>
            </a:fld>
            <a:endParaRPr lang="en-US"/>
          </a:p>
        </p:txBody>
      </p:sp>
      <p:graphicFrame>
        <p:nvGraphicFramePr>
          <p:cNvPr id="12" name="Chart 11">
            <a:extLst>
              <a:ext uri="{FF2B5EF4-FFF2-40B4-BE49-F238E27FC236}">
                <a16:creationId xmlns:a16="http://schemas.microsoft.com/office/drawing/2014/main" id="{73A8698E-8C8D-4BA2-8B08-420B58C78138}"/>
              </a:ext>
            </a:extLst>
          </p:cNvPr>
          <p:cNvGraphicFramePr>
            <a:graphicFrameLocks/>
          </p:cNvGraphicFramePr>
          <p:nvPr>
            <p:extLst>
              <p:ext uri="{D42A27DB-BD31-4B8C-83A1-F6EECF244321}">
                <p14:modId xmlns:p14="http://schemas.microsoft.com/office/powerpoint/2010/main" val="1355172758"/>
              </p:ext>
            </p:extLst>
          </p:nvPr>
        </p:nvGraphicFramePr>
        <p:xfrm>
          <a:off x="1995055" y="2244436"/>
          <a:ext cx="8198426" cy="394181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a:extLst>
              <a:ext uri="{FF2B5EF4-FFF2-40B4-BE49-F238E27FC236}">
                <a16:creationId xmlns:a16="http://schemas.microsoft.com/office/drawing/2014/main" id="{D110E5BB-AB2C-4AD6-B41B-D6793C749579}"/>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F417FC0-006D-4F71-BC41-C69F98931A47}"/>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Evaluating Inmate Programming</a:t>
            </a:r>
          </a:p>
        </p:txBody>
      </p:sp>
      <p:sp>
        <p:nvSpPr>
          <p:cNvPr id="15" name="TextBox 14">
            <a:extLst>
              <a:ext uri="{FF2B5EF4-FFF2-40B4-BE49-F238E27FC236}">
                <a16:creationId xmlns:a16="http://schemas.microsoft.com/office/drawing/2014/main" id="{914B6D92-6EFD-4CF0-A535-58D781DB63B0}"/>
              </a:ext>
            </a:extLst>
          </p:cNvPr>
          <p:cNvSpPr txBox="1"/>
          <p:nvPr/>
        </p:nvSpPr>
        <p:spPr>
          <a:xfrm>
            <a:off x="838200" y="6033844"/>
            <a:ext cx="10515600" cy="4647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000" i="0" u="none" strike="noStrike" dirty="0">
                <a:solidFill>
                  <a:srgbClr val="000000"/>
                </a:solidFill>
                <a:effectLst/>
              </a:rPr>
              <a:t>Note: Self Report (inmate’s own assessment) &amp; Facility Diagnosis from Sheriffs Comprehensive Spending Matrix, Appendix F. No data available from DOC. Missing bars in the chart reflect missing data. Nantucket excluded because </a:t>
            </a:r>
            <a:r>
              <a:rPr lang="en-US" sz="1000" i="0" dirty="0">
                <a:solidFill>
                  <a:srgbClr val="000000"/>
                </a:solidFill>
              </a:rPr>
              <a:t>a</a:t>
            </a:r>
            <a:r>
              <a:rPr lang="en-US" sz="1000" u="none" strike="noStrike" dirty="0">
                <a:effectLst/>
              </a:rPr>
              <a:t>ll in-custody operations occur at Barnstable. Suffolk contracted with a new comprehensive medical and mental health vendor beginning March 1, 2021</a:t>
            </a:r>
            <a:r>
              <a:rPr lang="en-US" sz="1000" dirty="0"/>
              <a:t> and </a:t>
            </a:r>
            <a:r>
              <a:rPr lang="en-US" sz="1000" u="none" strike="noStrike" dirty="0">
                <a:effectLst/>
              </a:rPr>
              <a:t>some of the data requested is unavailable. </a:t>
            </a:r>
            <a:endParaRPr lang="en-US" sz="1000" b="1" i="0" u="none" strike="noStrike" dirty="0">
              <a:solidFill>
                <a:srgbClr val="000000"/>
              </a:solidFill>
              <a:effectLst/>
            </a:endParaRPr>
          </a:p>
        </p:txBody>
      </p:sp>
    </p:spTree>
    <p:extLst>
      <p:ext uri="{BB962C8B-B14F-4D97-AF65-F5344CB8AC3E}">
        <p14:creationId xmlns:p14="http://schemas.microsoft.com/office/powerpoint/2010/main" val="2308220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345806-F3F4-42AF-A994-21D3E2B714C0}"/>
              </a:ext>
            </a:extLst>
          </p:cNvPr>
          <p:cNvSpPr txBox="1"/>
          <p:nvPr/>
        </p:nvSpPr>
        <p:spPr>
          <a:xfrm>
            <a:off x="838200" y="727368"/>
            <a:ext cx="105156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effectLst/>
                <a:uLnTx/>
                <a:uFillTx/>
                <a:latin typeface="+mj-lt"/>
                <a:ea typeface="+mn-ea"/>
                <a:cs typeface="+mn-cs"/>
              </a:rPr>
              <a:t>Raw reported rates of serious mental illness, based on self-report, vary unrealistically widely across facilities – no adequate basis for assessing needs</a:t>
            </a:r>
          </a:p>
        </p:txBody>
      </p:sp>
      <p:sp>
        <p:nvSpPr>
          <p:cNvPr id="8" name="Slide Number Placeholder 7">
            <a:extLst>
              <a:ext uri="{FF2B5EF4-FFF2-40B4-BE49-F238E27FC236}">
                <a16:creationId xmlns:a16="http://schemas.microsoft.com/office/drawing/2014/main" id="{79ECE423-7BF5-46F2-845B-EBFC0D383DA9}"/>
              </a:ext>
            </a:extLst>
          </p:cNvPr>
          <p:cNvSpPr>
            <a:spLocks noGrp="1"/>
          </p:cNvSpPr>
          <p:nvPr>
            <p:ph type="sldNum" sz="quarter" idx="12"/>
          </p:nvPr>
        </p:nvSpPr>
        <p:spPr/>
        <p:txBody>
          <a:bodyPr/>
          <a:lstStyle/>
          <a:p>
            <a:fld id="{E66BEAA5-F8C5-4955-BBEC-C38F3386D495}" type="slidenum">
              <a:rPr lang="en-US" smtClean="0"/>
              <a:t>35</a:t>
            </a:fld>
            <a:endParaRPr lang="en-US"/>
          </a:p>
        </p:txBody>
      </p:sp>
      <p:graphicFrame>
        <p:nvGraphicFramePr>
          <p:cNvPr id="9" name="Chart 8">
            <a:extLst>
              <a:ext uri="{FF2B5EF4-FFF2-40B4-BE49-F238E27FC236}">
                <a16:creationId xmlns:a16="http://schemas.microsoft.com/office/drawing/2014/main" id="{1A46BB2C-D558-4DE6-8C3F-9F4992323DE5}"/>
              </a:ext>
            </a:extLst>
          </p:cNvPr>
          <p:cNvGraphicFramePr>
            <a:graphicFrameLocks/>
          </p:cNvGraphicFramePr>
          <p:nvPr>
            <p:extLst>
              <p:ext uri="{D42A27DB-BD31-4B8C-83A1-F6EECF244321}">
                <p14:modId xmlns:p14="http://schemas.microsoft.com/office/powerpoint/2010/main" val="231003990"/>
              </p:ext>
            </p:extLst>
          </p:nvPr>
        </p:nvGraphicFramePr>
        <p:xfrm>
          <a:off x="2024496" y="2199009"/>
          <a:ext cx="8143008" cy="3809404"/>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Connector 10">
            <a:extLst>
              <a:ext uri="{FF2B5EF4-FFF2-40B4-BE49-F238E27FC236}">
                <a16:creationId xmlns:a16="http://schemas.microsoft.com/office/drawing/2014/main" id="{A6100CB9-5F96-4991-AA7C-EE88C4B5F6AC}"/>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B6B907F-E937-4B10-940C-F98A5226F1CA}"/>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Evaluating Inmate Programming</a:t>
            </a:r>
          </a:p>
        </p:txBody>
      </p:sp>
      <p:sp>
        <p:nvSpPr>
          <p:cNvPr id="14" name="TextBox 13">
            <a:extLst>
              <a:ext uri="{FF2B5EF4-FFF2-40B4-BE49-F238E27FC236}">
                <a16:creationId xmlns:a16="http://schemas.microsoft.com/office/drawing/2014/main" id="{6A9F690C-CE2A-4092-9078-3950DF87D79C}"/>
              </a:ext>
            </a:extLst>
          </p:cNvPr>
          <p:cNvSpPr txBox="1"/>
          <p:nvPr/>
        </p:nvSpPr>
        <p:spPr>
          <a:xfrm>
            <a:off x="838200" y="6033844"/>
            <a:ext cx="10515600" cy="4647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000" i="0" u="none" strike="noStrike" dirty="0">
                <a:solidFill>
                  <a:srgbClr val="000000"/>
                </a:solidFill>
                <a:effectLst/>
              </a:rPr>
              <a:t>Note: Self Report (inmate’s own assessment) &amp; Facility Diagnosis from Sheriffs Comprehensive Spending Matrix, Appendix F. No data available from DOC. Missing bars in the chart reflect missing data. Nantucket excluded because </a:t>
            </a:r>
            <a:r>
              <a:rPr lang="en-US" sz="1000" i="0" dirty="0">
                <a:solidFill>
                  <a:srgbClr val="000000"/>
                </a:solidFill>
              </a:rPr>
              <a:t>a</a:t>
            </a:r>
            <a:r>
              <a:rPr lang="en-US" sz="1000" u="none" strike="noStrike" dirty="0">
                <a:effectLst/>
              </a:rPr>
              <a:t>ll in-custody operations occur at Barnstable. Suffolk contracted with a new comprehensive medical and mental health vendor beginning March 1, 2021</a:t>
            </a:r>
            <a:r>
              <a:rPr lang="en-US" sz="1000" dirty="0"/>
              <a:t> and </a:t>
            </a:r>
            <a:r>
              <a:rPr lang="en-US" sz="1000" u="none" strike="noStrike" dirty="0">
                <a:effectLst/>
              </a:rPr>
              <a:t>some of the data requested is unavailable. </a:t>
            </a:r>
            <a:endParaRPr lang="en-US" sz="1000" b="1" i="0" u="none" strike="noStrike" dirty="0">
              <a:solidFill>
                <a:srgbClr val="000000"/>
              </a:solidFill>
              <a:effectLst/>
            </a:endParaRPr>
          </a:p>
        </p:txBody>
      </p:sp>
    </p:spTree>
    <p:extLst>
      <p:ext uri="{BB962C8B-B14F-4D97-AF65-F5344CB8AC3E}">
        <p14:creationId xmlns:p14="http://schemas.microsoft.com/office/powerpoint/2010/main" val="306488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56388B-C250-4343-955C-85B4E5609BE6}"/>
              </a:ext>
            </a:extLst>
          </p:cNvPr>
          <p:cNvSpPr>
            <a:spLocks noGrp="1"/>
          </p:cNvSpPr>
          <p:nvPr>
            <p:ph type="title"/>
          </p:nvPr>
        </p:nvSpPr>
        <p:spPr>
          <a:xfrm>
            <a:off x="838200" y="602673"/>
            <a:ext cx="10515600" cy="1911926"/>
          </a:xfrm>
        </p:spPr>
        <p:txBody>
          <a:bodyPr>
            <a:noAutofit/>
          </a:bodyPr>
          <a:lstStyle/>
          <a:p>
            <a:r>
              <a:rPr lang="en-US" sz="3600" dirty="0"/>
              <a:t>Correctional facilities prepared a rich and comprehensive inventory of all types of programming across facilities for the commission, but . . .</a:t>
            </a:r>
          </a:p>
        </p:txBody>
      </p:sp>
      <p:sp>
        <p:nvSpPr>
          <p:cNvPr id="6" name="Content Placeholder 5">
            <a:extLst>
              <a:ext uri="{FF2B5EF4-FFF2-40B4-BE49-F238E27FC236}">
                <a16:creationId xmlns:a16="http://schemas.microsoft.com/office/drawing/2014/main" id="{10718C19-09E7-487A-9842-5DDD67E354CD}"/>
              </a:ext>
            </a:extLst>
          </p:cNvPr>
          <p:cNvSpPr>
            <a:spLocks noGrp="1"/>
          </p:cNvSpPr>
          <p:nvPr>
            <p:ph idx="1"/>
          </p:nvPr>
        </p:nvSpPr>
        <p:spPr>
          <a:xfrm>
            <a:off x="838200" y="2493818"/>
            <a:ext cx="10515600" cy="2355273"/>
          </a:xfrm>
        </p:spPr>
        <p:txBody>
          <a:bodyPr>
            <a:noAutofit/>
          </a:bodyPr>
          <a:lstStyle/>
          <a:p>
            <a:r>
              <a:rPr lang="en-US" sz="1800" dirty="0"/>
              <a:t>Data was not available for several program metrics;</a:t>
            </a:r>
          </a:p>
          <a:p>
            <a:r>
              <a:rPr lang="en-US" sz="1800" dirty="0"/>
              <a:t>There were inconsistencies in the method of reporting data;</a:t>
            </a:r>
          </a:p>
          <a:p>
            <a:r>
              <a:rPr lang="en-US" sz="1800" dirty="0"/>
              <a:t>Similar programs were categorized differently at each facility;</a:t>
            </a:r>
          </a:p>
          <a:p>
            <a:r>
              <a:rPr lang="en-US" sz="1800" dirty="0"/>
              <a:t>Differences in reporting hampered comparisons between offices;</a:t>
            </a:r>
          </a:p>
          <a:p>
            <a:r>
              <a:rPr lang="en-US" sz="1800" dirty="0"/>
              <a:t>Through continued collaboration, the inventory will continue to improve.</a:t>
            </a:r>
          </a:p>
        </p:txBody>
      </p:sp>
      <p:sp>
        <p:nvSpPr>
          <p:cNvPr id="9" name="Slide Number Placeholder 8">
            <a:extLst>
              <a:ext uri="{FF2B5EF4-FFF2-40B4-BE49-F238E27FC236}">
                <a16:creationId xmlns:a16="http://schemas.microsoft.com/office/drawing/2014/main" id="{A2830B9F-79B1-4737-A711-329BB24787F6}"/>
              </a:ext>
            </a:extLst>
          </p:cNvPr>
          <p:cNvSpPr>
            <a:spLocks noGrp="1"/>
          </p:cNvSpPr>
          <p:nvPr>
            <p:ph type="sldNum" sz="quarter" idx="12"/>
          </p:nvPr>
        </p:nvSpPr>
        <p:spPr/>
        <p:txBody>
          <a:bodyPr/>
          <a:lstStyle/>
          <a:p>
            <a:fld id="{E66BEAA5-F8C5-4955-BBEC-C38F3386D495}" type="slidenum">
              <a:rPr lang="en-US" smtClean="0"/>
              <a:t>36</a:t>
            </a:fld>
            <a:endParaRPr lang="en-US"/>
          </a:p>
        </p:txBody>
      </p:sp>
      <p:cxnSp>
        <p:nvCxnSpPr>
          <p:cNvPr id="10" name="Straight Connector 9">
            <a:extLst>
              <a:ext uri="{FF2B5EF4-FFF2-40B4-BE49-F238E27FC236}">
                <a16:creationId xmlns:a16="http://schemas.microsoft.com/office/drawing/2014/main" id="{D29AD052-D2B8-446A-AA63-B6A72F42C898}"/>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3897A42-D7C8-41E9-AFAB-1A5C1C7D07AE}"/>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Evaluating Inmate Programming</a:t>
            </a:r>
          </a:p>
        </p:txBody>
      </p:sp>
    </p:spTree>
    <p:extLst>
      <p:ext uri="{BB962C8B-B14F-4D97-AF65-F5344CB8AC3E}">
        <p14:creationId xmlns:p14="http://schemas.microsoft.com/office/powerpoint/2010/main" val="2027252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B9676-134D-4DE0-B975-E5A6B8CF8AA6}"/>
              </a:ext>
            </a:extLst>
          </p:cNvPr>
          <p:cNvSpPr>
            <a:spLocks noGrp="1"/>
          </p:cNvSpPr>
          <p:nvPr>
            <p:ph type="title"/>
          </p:nvPr>
        </p:nvSpPr>
        <p:spPr>
          <a:xfrm>
            <a:off x="838200" y="688540"/>
            <a:ext cx="10515600" cy="1325563"/>
          </a:xfrm>
        </p:spPr>
        <p:txBody>
          <a:bodyPr>
            <a:normAutofit/>
          </a:bodyPr>
          <a:lstStyle/>
          <a:p>
            <a:r>
              <a:rPr lang="en-US" sz="4000" dirty="0"/>
              <a:t>Program attendance and cost are reported for roughly half of all programs </a:t>
            </a:r>
          </a:p>
        </p:txBody>
      </p:sp>
      <p:sp>
        <p:nvSpPr>
          <p:cNvPr id="6" name="Slide Number Placeholder 5">
            <a:extLst>
              <a:ext uri="{FF2B5EF4-FFF2-40B4-BE49-F238E27FC236}">
                <a16:creationId xmlns:a16="http://schemas.microsoft.com/office/drawing/2014/main" id="{0349755A-C8D1-46CE-A6E7-45D3FC46A907}"/>
              </a:ext>
            </a:extLst>
          </p:cNvPr>
          <p:cNvSpPr>
            <a:spLocks noGrp="1"/>
          </p:cNvSpPr>
          <p:nvPr>
            <p:ph type="sldNum" sz="quarter" idx="12"/>
          </p:nvPr>
        </p:nvSpPr>
        <p:spPr/>
        <p:txBody>
          <a:bodyPr/>
          <a:lstStyle/>
          <a:p>
            <a:fld id="{E66BEAA5-F8C5-4955-BBEC-C38F3386D495}" type="slidenum">
              <a:rPr lang="en-US" smtClean="0"/>
              <a:t>37</a:t>
            </a:fld>
            <a:endParaRPr lang="en-US"/>
          </a:p>
        </p:txBody>
      </p:sp>
      <p:graphicFrame>
        <p:nvGraphicFramePr>
          <p:cNvPr id="7" name="Content Placeholder 6">
            <a:extLst>
              <a:ext uri="{FF2B5EF4-FFF2-40B4-BE49-F238E27FC236}">
                <a16:creationId xmlns:a16="http://schemas.microsoft.com/office/drawing/2014/main" id="{853AF909-738F-4830-B7A9-798222ADCA1F}"/>
              </a:ext>
            </a:extLst>
          </p:cNvPr>
          <p:cNvGraphicFramePr>
            <a:graphicFrameLocks noGrp="1"/>
          </p:cNvGraphicFramePr>
          <p:nvPr>
            <p:ph idx="1"/>
            <p:extLst>
              <p:ext uri="{D42A27DB-BD31-4B8C-83A1-F6EECF244321}">
                <p14:modId xmlns:p14="http://schemas.microsoft.com/office/powerpoint/2010/main" val="1259311077"/>
              </p:ext>
            </p:extLst>
          </p:nvPr>
        </p:nvGraphicFramePr>
        <p:xfrm>
          <a:off x="2867891" y="1965612"/>
          <a:ext cx="6456218" cy="391087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41B1E49C-9B9D-425B-BEE6-864846B8C3C0}"/>
              </a:ext>
            </a:extLst>
          </p:cNvPr>
          <p:cNvSpPr txBox="1"/>
          <p:nvPr/>
        </p:nvSpPr>
        <p:spPr>
          <a:xfrm>
            <a:off x="838200" y="6151414"/>
            <a:ext cx="10515600" cy="341632"/>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000" i="0" u="none" strike="noStrike" kern="1200" cap="none" spc="0" normalizeH="0" baseline="0" noProof="0" dirty="0">
                <a:ln>
                  <a:noFill/>
                </a:ln>
                <a:solidFill>
                  <a:prstClr val="black"/>
                </a:solidFill>
                <a:effectLst/>
                <a:uLnTx/>
                <a:uFillTx/>
                <a:latin typeface="Calibri" panose="020F0502020204030204"/>
                <a:ea typeface="+mn-ea"/>
                <a:cs typeface="+mn-cs"/>
              </a:rPr>
              <a:t>Note: See appendix F &amp; G, # Served Annually is </a:t>
            </a:r>
            <a:r>
              <a:rPr lang="en-US" sz="1000" dirty="0">
                <a:solidFill>
                  <a:prstClr val="black"/>
                </a:solidFill>
                <a:latin typeface="Calibri" panose="020F0502020204030204"/>
              </a:rPr>
              <a:t>a count </a:t>
            </a:r>
            <a:r>
              <a:rPr kumimoji="0" lang="en-US" sz="1000" i="0" u="none" strike="noStrike" kern="1200" cap="none" spc="0" normalizeH="0" baseline="0" noProof="0" dirty="0">
                <a:ln>
                  <a:noFill/>
                </a:ln>
                <a:solidFill>
                  <a:prstClr val="black"/>
                </a:solidFill>
                <a:effectLst/>
                <a:uLnTx/>
                <a:uFillTx/>
                <a:latin typeface="Calibri" panose="020F0502020204030204"/>
                <a:ea typeface="+mn-ea"/>
                <a:cs typeface="+mn-cs"/>
              </a:rPr>
              <a:t>all programs with any numerical values for annual participation, including estimates. Does not count data reported in non-numerical values or blank cells, does count "0" values.</a:t>
            </a:r>
          </a:p>
        </p:txBody>
      </p:sp>
      <p:cxnSp>
        <p:nvCxnSpPr>
          <p:cNvPr id="9" name="Straight Connector 8">
            <a:extLst>
              <a:ext uri="{FF2B5EF4-FFF2-40B4-BE49-F238E27FC236}">
                <a16:creationId xmlns:a16="http://schemas.microsoft.com/office/drawing/2014/main" id="{CA878D41-4F61-4E4A-89E3-298E71E72123}"/>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3FC5C7F-7345-4F38-AE10-580C263D67E1}"/>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Evaluating Inmate Programming</a:t>
            </a:r>
          </a:p>
        </p:txBody>
      </p:sp>
    </p:spTree>
    <p:extLst>
      <p:ext uri="{BB962C8B-B14F-4D97-AF65-F5344CB8AC3E}">
        <p14:creationId xmlns:p14="http://schemas.microsoft.com/office/powerpoint/2010/main" val="3511951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E0BE4-C3A3-4845-8422-AAD340014282}"/>
              </a:ext>
            </a:extLst>
          </p:cNvPr>
          <p:cNvSpPr>
            <a:spLocks noGrp="1"/>
          </p:cNvSpPr>
          <p:nvPr>
            <p:ph type="title"/>
          </p:nvPr>
        </p:nvSpPr>
        <p:spPr>
          <a:xfrm>
            <a:off x="838200" y="631973"/>
            <a:ext cx="10515600" cy="909636"/>
          </a:xfrm>
        </p:spPr>
        <p:txBody>
          <a:bodyPr>
            <a:normAutofit/>
          </a:bodyPr>
          <a:lstStyle/>
          <a:p>
            <a:r>
              <a:rPr lang="en-US" sz="4000" dirty="0"/>
              <a:t>Program Categorization Data Limitations</a:t>
            </a:r>
          </a:p>
        </p:txBody>
      </p:sp>
      <p:sp>
        <p:nvSpPr>
          <p:cNvPr id="3" name="Content Placeholder 2">
            <a:extLst>
              <a:ext uri="{FF2B5EF4-FFF2-40B4-BE49-F238E27FC236}">
                <a16:creationId xmlns:a16="http://schemas.microsoft.com/office/drawing/2014/main" id="{EA950C9C-74B6-4A13-8652-B5E36C1A0A8C}"/>
              </a:ext>
            </a:extLst>
          </p:cNvPr>
          <p:cNvSpPr>
            <a:spLocks noGrp="1"/>
          </p:cNvSpPr>
          <p:nvPr>
            <p:ph idx="1"/>
          </p:nvPr>
        </p:nvSpPr>
        <p:spPr>
          <a:xfrm>
            <a:off x="838200" y="1576244"/>
            <a:ext cx="10515600" cy="3369830"/>
          </a:xfrm>
        </p:spPr>
        <p:txBody>
          <a:bodyPr/>
          <a:lstStyle/>
          <a:p>
            <a:r>
              <a:rPr lang="en-US" sz="1800" dirty="0"/>
              <a:t>Similar programs in different facilities were categorized by type differently, especially among mental health/substance use programs and support/mentorship group programs</a:t>
            </a:r>
          </a:p>
          <a:p>
            <a:r>
              <a:rPr lang="en-US" sz="1800" dirty="0"/>
              <a:t>Each correctional facility broke down programs differently, some more granular than others, making program counts misleading</a:t>
            </a:r>
          </a:p>
          <a:p>
            <a:r>
              <a:rPr lang="en-US" sz="1800" dirty="0"/>
              <a:t>‘Program Purpose’ (number 1-7) was also determined differently at each facility, with notable differences in categorization of programs that are statutorily required</a:t>
            </a:r>
          </a:p>
          <a:p>
            <a:pPr marL="0" indent="0">
              <a:buNone/>
            </a:pPr>
            <a:endParaRPr lang="en-US" dirty="0"/>
          </a:p>
        </p:txBody>
      </p:sp>
      <p:sp>
        <p:nvSpPr>
          <p:cNvPr id="6" name="Slide Number Placeholder 5">
            <a:extLst>
              <a:ext uri="{FF2B5EF4-FFF2-40B4-BE49-F238E27FC236}">
                <a16:creationId xmlns:a16="http://schemas.microsoft.com/office/drawing/2014/main" id="{1EDBB465-9A49-4420-9F83-DE0E6994B7B0}"/>
              </a:ext>
            </a:extLst>
          </p:cNvPr>
          <p:cNvSpPr>
            <a:spLocks noGrp="1"/>
          </p:cNvSpPr>
          <p:nvPr>
            <p:ph type="sldNum" sz="quarter" idx="12"/>
          </p:nvPr>
        </p:nvSpPr>
        <p:spPr/>
        <p:txBody>
          <a:bodyPr/>
          <a:lstStyle/>
          <a:p>
            <a:fld id="{E66BEAA5-F8C5-4955-BBEC-C38F3386D495}" type="slidenum">
              <a:rPr lang="en-US" smtClean="0"/>
              <a:t>38</a:t>
            </a:fld>
            <a:endParaRPr lang="en-US"/>
          </a:p>
        </p:txBody>
      </p:sp>
      <p:cxnSp>
        <p:nvCxnSpPr>
          <p:cNvPr id="7" name="Straight Connector 6">
            <a:extLst>
              <a:ext uri="{FF2B5EF4-FFF2-40B4-BE49-F238E27FC236}">
                <a16:creationId xmlns:a16="http://schemas.microsoft.com/office/drawing/2014/main" id="{DFE439CE-DD35-441A-B53B-08A82DCB4189}"/>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1550A15-39D0-4ABA-B739-80D69A4DDE4C}"/>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Evaluating Inmate Programming</a:t>
            </a:r>
          </a:p>
        </p:txBody>
      </p:sp>
    </p:spTree>
    <p:extLst>
      <p:ext uri="{BB962C8B-B14F-4D97-AF65-F5344CB8AC3E}">
        <p14:creationId xmlns:p14="http://schemas.microsoft.com/office/powerpoint/2010/main" val="6313315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4FDF2C17-CBA7-4406-B5C2-EE9730FEFE91}"/>
              </a:ext>
            </a:extLst>
          </p:cNvPr>
          <p:cNvGraphicFramePr>
            <a:graphicFrameLocks noChangeAspect="1"/>
          </p:cNvGraphicFramePr>
          <p:nvPr>
            <p:extLst>
              <p:ext uri="{D42A27DB-BD31-4B8C-83A1-F6EECF244321}">
                <p14:modId xmlns:p14="http://schemas.microsoft.com/office/powerpoint/2010/main" val="3799408893"/>
              </p:ext>
            </p:extLst>
          </p:nvPr>
        </p:nvGraphicFramePr>
        <p:xfrm>
          <a:off x="928254" y="2015837"/>
          <a:ext cx="8395855" cy="4045716"/>
        </p:xfrm>
        <a:graphic>
          <a:graphicData uri="http://schemas.openxmlformats.org/presentationml/2006/ole">
            <mc:AlternateContent xmlns:mc="http://schemas.openxmlformats.org/markup-compatibility/2006">
              <mc:Choice xmlns:v="urn:schemas-microsoft-com:vml" Requires="v">
                <p:oleObj spid="_x0000_s1026" name="Worksheet" r:id="rId3" imgW="8648641" imgH="4591229" progId="Excel.Sheet.12">
                  <p:embed/>
                </p:oleObj>
              </mc:Choice>
              <mc:Fallback>
                <p:oleObj name="Worksheet" r:id="rId3" imgW="8648641" imgH="4591229" progId="Excel.Sheet.12">
                  <p:embed/>
                  <p:pic>
                    <p:nvPicPr>
                      <p:cNvPr id="7" name="Object 6">
                        <a:extLst>
                          <a:ext uri="{FF2B5EF4-FFF2-40B4-BE49-F238E27FC236}">
                            <a16:creationId xmlns:a16="http://schemas.microsoft.com/office/drawing/2014/main" id="{4FDF2C17-CBA7-4406-B5C2-EE9730FEFE91}"/>
                          </a:ext>
                        </a:extLst>
                      </p:cNvPr>
                      <p:cNvPicPr/>
                      <p:nvPr/>
                    </p:nvPicPr>
                    <p:blipFill>
                      <a:blip r:embed="rId4"/>
                      <a:stretch>
                        <a:fillRect/>
                      </a:stretch>
                    </p:blipFill>
                    <p:spPr>
                      <a:xfrm>
                        <a:off x="928254" y="2015837"/>
                        <a:ext cx="8395855" cy="4045716"/>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E1830F0D-BCFC-4872-B5A1-641A424FDF6F}"/>
              </a:ext>
            </a:extLst>
          </p:cNvPr>
          <p:cNvSpPr txBox="1"/>
          <p:nvPr/>
        </p:nvSpPr>
        <p:spPr>
          <a:xfrm>
            <a:off x="838200" y="699277"/>
            <a:ext cx="1051559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effectLst/>
                <a:uLnTx/>
                <a:uFillTx/>
                <a:latin typeface="+mj-lt"/>
                <a:ea typeface="+mn-ea"/>
                <a:cs typeface="+mn-cs"/>
              </a:rPr>
              <a:t>Reported program purpose classifications were not uniform</a:t>
            </a:r>
          </a:p>
        </p:txBody>
      </p:sp>
      <p:sp>
        <p:nvSpPr>
          <p:cNvPr id="10" name="Slide Number Placeholder 9">
            <a:extLst>
              <a:ext uri="{FF2B5EF4-FFF2-40B4-BE49-F238E27FC236}">
                <a16:creationId xmlns:a16="http://schemas.microsoft.com/office/drawing/2014/main" id="{B70029D0-ABD6-4E9B-A7FA-DDF4605E0C2E}"/>
              </a:ext>
            </a:extLst>
          </p:cNvPr>
          <p:cNvSpPr>
            <a:spLocks noGrp="1"/>
          </p:cNvSpPr>
          <p:nvPr>
            <p:ph type="sldNum" sz="quarter" idx="12"/>
          </p:nvPr>
        </p:nvSpPr>
        <p:spPr/>
        <p:txBody>
          <a:bodyPr/>
          <a:lstStyle/>
          <a:p>
            <a:fld id="{E66BEAA5-F8C5-4955-BBEC-C38F3386D495}" type="slidenum">
              <a:rPr lang="en-US" smtClean="0"/>
              <a:t>39</a:t>
            </a:fld>
            <a:endParaRPr lang="en-US" dirty="0"/>
          </a:p>
        </p:txBody>
      </p:sp>
      <p:sp>
        <p:nvSpPr>
          <p:cNvPr id="11" name="TextBox 10">
            <a:extLst>
              <a:ext uri="{FF2B5EF4-FFF2-40B4-BE49-F238E27FC236}">
                <a16:creationId xmlns:a16="http://schemas.microsoft.com/office/drawing/2014/main" id="{5141FCD3-53FE-42A6-942C-259A6B7C3A4C}"/>
              </a:ext>
            </a:extLst>
          </p:cNvPr>
          <p:cNvSpPr txBox="1"/>
          <p:nvPr/>
        </p:nvSpPr>
        <p:spPr>
          <a:xfrm>
            <a:off x="838200" y="6043574"/>
            <a:ext cx="10515600" cy="464743"/>
          </a:xfrm>
          <a:prstGeom prst="rect">
            <a:avLst/>
          </a:prstGeom>
          <a:noFill/>
        </p:spPr>
        <p:txBody>
          <a:bodyPr wrap="square" rtlCol="0">
            <a:spAutoFit/>
          </a:bodyPr>
          <a:lstStyle/>
          <a:p>
            <a:pPr fontAlgn="base">
              <a:lnSpc>
                <a:spcPct val="80000"/>
              </a:lnSpc>
            </a:pPr>
            <a:r>
              <a:rPr kumimoji="0" lang="en-US" sz="1000" i="0" u="none" strike="noStrike" kern="1200" cap="none" spc="0" normalizeH="0" baseline="0" noProof="0" dirty="0">
                <a:ln>
                  <a:noFill/>
                </a:ln>
                <a:solidFill>
                  <a:prstClr val="black"/>
                </a:solidFill>
                <a:effectLst/>
                <a:uLnTx/>
                <a:uFillTx/>
                <a:ea typeface="+mn-ea"/>
                <a:cs typeface="+mn-cs"/>
              </a:rPr>
              <a:t>Note: </a:t>
            </a:r>
            <a:r>
              <a:rPr lang="en-US" sz="1000" b="0" i="0" u="none" strike="noStrike" dirty="0">
                <a:solidFill>
                  <a:srgbClr val="000000"/>
                </a:solidFill>
                <a:effectLst/>
              </a:rPr>
              <a:t>Count is defined as the number of programs at this facility categorized with this number. % column is </a:t>
            </a:r>
            <a:r>
              <a:rPr lang="en-US" sz="1000" b="0" i="0" u="none" strike="noStrike" dirty="0">
                <a:solidFill>
                  <a:srgbClr val="444444"/>
                </a:solidFill>
                <a:effectLst/>
              </a:rPr>
              <a:t>the percent of total programs at this facility categorized with this number (Count/total programs)</a:t>
            </a:r>
            <a:r>
              <a:rPr lang="en-US" sz="1000" b="0" i="0" dirty="0">
                <a:solidFill>
                  <a:srgbClr val="000000"/>
                </a:solidFill>
                <a:effectLst/>
              </a:rPr>
              <a:t>​ </a:t>
            </a:r>
            <a:r>
              <a:rPr lang="en-US" sz="1000" b="0" i="0" u="none" strike="noStrike" dirty="0">
                <a:solidFill>
                  <a:srgbClr val="444444"/>
                </a:solidFill>
                <a:effectLst/>
              </a:rPr>
              <a:t>Programs may be categorized with more than one number and the sum of each row will exceed 100% of the ‘Total Programs’ column. Orange cells highlight the highest and lowest values of each program category, excluding Nantucket. </a:t>
            </a:r>
            <a:r>
              <a:rPr lang="en-US" sz="1000" dirty="0">
                <a:solidFill>
                  <a:prstClr val="black"/>
                </a:solidFill>
              </a:rPr>
              <a:t>See appendix F &amp; G </a:t>
            </a:r>
            <a:endParaRPr lang="en-US" sz="1000" b="0" i="0" dirty="0">
              <a:solidFill>
                <a:srgbClr val="000000"/>
              </a:solidFill>
              <a:effectLst/>
            </a:endParaRPr>
          </a:p>
        </p:txBody>
      </p:sp>
      <p:sp>
        <p:nvSpPr>
          <p:cNvPr id="14" name="TextBox 13">
            <a:extLst>
              <a:ext uri="{FF2B5EF4-FFF2-40B4-BE49-F238E27FC236}">
                <a16:creationId xmlns:a16="http://schemas.microsoft.com/office/drawing/2014/main" id="{AA7A15C3-F47A-4092-A4E6-F8E45DEE409B}"/>
              </a:ext>
            </a:extLst>
          </p:cNvPr>
          <p:cNvSpPr txBox="1"/>
          <p:nvPr/>
        </p:nvSpPr>
        <p:spPr>
          <a:xfrm>
            <a:off x="9553204" y="1769080"/>
            <a:ext cx="1800595" cy="4154984"/>
          </a:xfrm>
          <a:prstGeom prst="rect">
            <a:avLst/>
          </a:prstGeom>
          <a:noFill/>
        </p:spPr>
        <p:txBody>
          <a:bodyPr wrap="square">
            <a:spAutoFit/>
          </a:bodyPr>
          <a:lstStyle/>
          <a:p>
            <a:r>
              <a:rPr kumimoji="0" lang="en-US" sz="2400" b="0" i="0" u="none" strike="noStrike" kern="1200" cap="none" spc="0" normalizeH="0" baseline="0" noProof="0" dirty="0">
                <a:ln>
                  <a:noFill/>
                </a:ln>
                <a:effectLst/>
                <a:uLnTx/>
                <a:uFillTx/>
                <a:latin typeface="+mj-lt"/>
                <a:ea typeface="+mn-ea"/>
                <a:cs typeface="+mn-cs"/>
              </a:rPr>
              <a:t>For example, compare Dukes County with 138 statutorily required programs to Essex, Barnstable or Plymouth</a:t>
            </a:r>
            <a:endParaRPr lang="en-US" sz="2400" dirty="0"/>
          </a:p>
        </p:txBody>
      </p:sp>
      <p:cxnSp>
        <p:nvCxnSpPr>
          <p:cNvPr id="12" name="Straight Connector 11">
            <a:extLst>
              <a:ext uri="{FF2B5EF4-FFF2-40B4-BE49-F238E27FC236}">
                <a16:creationId xmlns:a16="http://schemas.microsoft.com/office/drawing/2014/main" id="{4F53BE3D-B26E-4190-AA29-C70E85561BD6}"/>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7F137D9-75E5-4330-9EF1-3EF42F712EE2}"/>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Evaluating Inmate Programming</a:t>
            </a:r>
          </a:p>
        </p:txBody>
      </p:sp>
    </p:spTree>
    <p:extLst>
      <p:ext uri="{BB962C8B-B14F-4D97-AF65-F5344CB8AC3E}">
        <p14:creationId xmlns:p14="http://schemas.microsoft.com/office/powerpoint/2010/main" val="3708268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6850-718A-4B6B-B07C-3350862DABF2}"/>
              </a:ext>
            </a:extLst>
          </p:cNvPr>
          <p:cNvSpPr>
            <a:spLocks noGrp="1"/>
          </p:cNvSpPr>
          <p:nvPr>
            <p:ph type="title"/>
          </p:nvPr>
        </p:nvSpPr>
        <p:spPr>
          <a:xfrm>
            <a:off x="838200" y="419095"/>
            <a:ext cx="10515600" cy="1325563"/>
          </a:xfrm>
        </p:spPr>
        <p:txBody>
          <a:bodyPr>
            <a:normAutofit/>
          </a:bodyPr>
          <a:lstStyle/>
          <a:p>
            <a:r>
              <a:rPr lang="en-US" sz="4000" dirty="0"/>
              <a:t>Overview of this document</a:t>
            </a:r>
          </a:p>
        </p:txBody>
      </p:sp>
      <p:sp>
        <p:nvSpPr>
          <p:cNvPr id="3" name="Content Placeholder 2">
            <a:extLst>
              <a:ext uri="{FF2B5EF4-FFF2-40B4-BE49-F238E27FC236}">
                <a16:creationId xmlns:a16="http://schemas.microsoft.com/office/drawing/2014/main" id="{A5505184-FA7D-4328-8736-957BC9851C0B}"/>
              </a:ext>
            </a:extLst>
          </p:cNvPr>
          <p:cNvSpPr>
            <a:spLocks noGrp="1"/>
          </p:cNvSpPr>
          <p:nvPr>
            <p:ph idx="1"/>
          </p:nvPr>
        </p:nvSpPr>
        <p:spPr>
          <a:xfrm>
            <a:off x="838200" y="1610879"/>
            <a:ext cx="10515600" cy="4351338"/>
          </a:xfrm>
        </p:spPr>
        <p:txBody>
          <a:bodyPr/>
          <a:lstStyle/>
          <a:p>
            <a:pPr indent="-182880"/>
            <a:r>
              <a:rPr lang="en-US" sz="3600" b="1" dirty="0">
                <a:solidFill>
                  <a:srgbClr val="0070C0"/>
                </a:solidFill>
              </a:rPr>
              <a:t>Motivations for Commission Review</a:t>
            </a:r>
          </a:p>
          <a:p>
            <a:pPr indent="-182880"/>
            <a:r>
              <a:rPr lang="en-US" sz="2400" dirty="0"/>
              <a:t>Controlling Correctional Costs</a:t>
            </a:r>
          </a:p>
          <a:p>
            <a:pPr indent="-182880"/>
            <a:r>
              <a:rPr lang="en-US" sz="2400" dirty="0"/>
              <a:t>Evaluating Inmate Programming</a:t>
            </a:r>
          </a:p>
          <a:p>
            <a:pPr indent="-182880"/>
            <a:r>
              <a:rPr lang="en-US" sz="2400" dirty="0"/>
              <a:t>Next Steps</a:t>
            </a:r>
          </a:p>
          <a:p>
            <a:endParaRPr lang="en-US" dirty="0"/>
          </a:p>
          <a:p>
            <a:endParaRPr lang="en-US" dirty="0"/>
          </a:p>
        </p:txBody>
      </p:sp>
      <p:sp>
        <p:nvSpPr>
          <p:cNvPr id="6" name="Slide Number Placeholder 5">
            <a:extLst>
              <a:ext uri="{FF2B5EF4-FFF2-40B4-BE49-F238E27FC236}">
                <a16:creationId xmlns:a16="http://schemas.microsoft.com/office/drawing/2014/main" id="{79FBC5F0-D34F-4963-AD3C-A9F16DC672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7EA2E8-CABC-4ABF-8E15-79A759127DC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8265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38D33-6246-4CFC-AC2F-76BB4510EDEF}"/>
              </a:ext>
            </a:extLst>
          </p:cNvPr>
          <p:cNvSpPr>
            <a:spLocks noGrp="1"/>
          </p:cNvSpPr>
          <p:nvPr>
            <p:ph type="title"/>
          </p:nvPr>
        </p:nvSpPr>
        <p:spPr>
          <a:xfrm>
            <a:off x="786625" y="791464"/>
            <a:ext cx="10535622" cy="1143840"/>
          </a:xfrm>
        </p:spPr>
        <p:txBody>
          <a:bodyPr>
            <a:noAutofit/>
          </a:bodyPr>
          <a:lstStyle/>
          <a:p>
            <a:r>
              <a:rPr lang="en-US" sz="4000" dirty="0"/>
              <a:t>Based on data the Commission collected, we were able to compare overall program spending levels</a:t>
            </a:r>
          </a:p>
        </p:txBody>
      </p:sp>
      <p:graphicFrame>
        <p:nvGraphicFramePr>
          <p:cNvPr id="9" name="Content Placeholder 8">
            <a:extLst>
              <a:ext uri="{FF2B5EF4-FFF2-40B4-BE49-F238E27FC236}">
                <a16:creationId xmlns:a16="http://schemas.microsoft.com/office/drawing/2014/main" id="{F8448D21-47A0-490C-A45C-4FFBDD5979D5}"/>
              </a:ext>
            </a:extLst>
          </p:cNvPr>
          <p:cNvGraphicFramePr>
            <a:graphicFrameLocks noGrp="1"/>
          </p:cNvGraphicFramePr>
          <p:nvPr>
            <p:ph idx="1"/>
            <p:extLst>
              <p:ext uri="{D42A27DB-BD31-4B8C-83A1-F6EECF244321}">
                <p14:modId xmlns:p14="http://schemas.microsoft.com/office/powerpoint/2010/main" val="803569417"/>
              </p:ext>
            </p:extLst>
          </p:nvPr>
        </p:nvGraphicFramePr>
        <p:xfrm>
          <a:off x="858223" y="1842657"/>
          <a:ext cx="10515600" cy="4301694"/>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a:extLst>
              <a:ext uri="{FF2B5EF4-FFF2-40B4-BE49-F238E27FC236}">
                <a16:creationId xmlns:a16="http://schemas.microsoft.com/office/drawing/2014/main" id="{96E13135-4559-4B87-BFC6-1BC436187922}"/>
              </a:ext>
            </a:extLst>
          </p:cNvPr>
          <p:cNvSpPr>
            <a:spLocks noGrp="1"/>
          </p:cNvSpPr>
          <p:nvPr>
            <p:ph type="sldNum" sz="quarter" idx="12"/>
          </p:nvPr>
        </p:nvSpPr>
        <p:spPr/>
        <p:txBody>
          <a:bodyPr/>
          <a:lstStyle/>
          <a:p>
            <a:fld id="{E66BEAA5-F8C5-4955-BBEC-C38F3386D495}" type="slidenum">
              <a:rPr lang="en-US" smtClean="0"/>
              <a:t>40</a:t>
            </a:fld>
            <a:endParaRPr lang="en-US"/>
          </a:p>
        </p:txBody>
      </p:sp>
      <p:sp>
        <p:nvSpPr>
          <p:cNvPr id="11" name="TextBox 10">
            <a:extLst>
              <a:ext uri="{FF2B5EF4-FFF2-40B4-BE49-F238E27FC236}">
                <a16:creationId xmlns:a16="http://schemas.microsoft.com/office/drawing/2014/main" id="{A375DB18-B99B-4975-95F9-427F3196BED6}"/>
              </a:ext>
            </a:extLst>
          </p:cNvPr>
          <p:cNvSpPr txBox="1"/>
          <p:nvPr/>
        </p:nvSpPr>
        <p:spPr>
          <a:xfrm>
            <a:off x="818177" y="6042324"/>
            <a:ext cx="10535623" cy="464743"/>
          </a:xfrm>
          <a:prstGeom prst="rect">
            <a:avLst/>
          </a:prstGeom>
          <a:noFill/>
        </p:spPr>
        <p:txBody>
          <a:bodyPr wrap="square" rtlCol="0">
            <a:spAutoFit/>
          </a:bodyPr>
          <a:lstStyle/>
          <a:p>
            <a:pPr>
              <a:lnSpc>
                <a:spcPct val="80000"/>
              </a:lnSpc>
            </a:pPr>
            <a:r>
              <a:rPr lang="en-US" sz="1000" dirty="0"/>
              <a:t>Note:  These comparisons derive from analysis of MMARS general ledger spending data combined with any off- MMARS spending. </a:t>
            </a:r>
            <a:r>
              <a:rPr kumimoji="0" lang="en-US" sz="1000" b="0" i="0" u="none" strike="noStrike" kern="1200" cap="none" spc="0" normalizeH="0" baseline="0" noProof="0" dirty="0">
                <a:ln>
                  <a:noFill/>
                </a:ln>
                <a:solidFill>
                  <a:prstClr val="black"/>
                </a:solidFill>
                <a:effectLst/>
                <a:uLnTx/>
                <a:uFillTx/>
                <a:ea typeface="+mn-ea"/>
                <a:cs typeface="+mn-cs"/>
              </a:rPr>
              <a:t>As noted in the CFO vetted spreadsheet: “For many agencies, expenditures from accounts not covered in MMARS are spent entirely on program services. However, . . . , this is not the case for all agencies.”   </a:t>
            </a:r>
            <a:r>
              <a:rPr kumimoji="0" lang="en-US" sz="1000" b="0" i="1" u="none" strike="noStrike" kern="1200" cap="none" spc="0" normalizeH="0" baseline="0" noProof="0" dirty="0">
                <a:ln>
                  <a:noFill/>
                </a:ln>
                <a:solidFill>
                  <a:prstClr val="black"/>
                </a:solidFill>
                <a:effectLst/>
                <a:uLnTx/>
                <a:uFillTx/>
                <a:ea typeface="+mn-ea"/>
                <a:cs typeface="+mn-cs"/>
              </a:rPr>
              <a:t>In this slide, all non-MMARS spending is treated as program spending. </a:t>
            </a:r>
            <a:r>
              <a:rPr lang="en-US" sz="1000" dirty="0"/>
              <a:t>See Appendix D.  Note that counties are arranged in descending order of total spending per inmate.</a:t>
            </a:r>
          </a:p>
        </p:txBody>
      </p:sp>
      <p:cxnSp>
        <p:nvCxnSpPr>
          <p:cNvPr id="8" name="Straight Connector 7">
            <a:extLst>
              <a:ext uri="{FF2B5EF4-FFF2-40B4-BE49-F238E27FC236}">
                <a16:creationId xmlns:a16="http://schemas.microsoft.com/office/drawing/2014/main" id="{0860CFCD-131F-46D0-96BC-36ED271F2431}"/>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0F5173D-4485-4A92-B1A6-BA971CFFDF78}"/>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Evaluating Inmate Programming</a:t>
            </a:r>
          </a:p>
        </p:txBody>
      </p:sp>
    </p:spTree>
    <p:extLst>
      <p:ext uri="{BB962C8B-B14F-4D97-AF65-F5344CB8AC3E}">
        <p14:creationId xmlns:p14="http://schemas.microsoft.com/office/powerpoint/2010/main" val="2128683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62594C0-2507-45AC-9CF7-16B7B6D2BABB}"/>
              </a:ext>
            </a:extLst>
          </p:cNvPr>
          <p:cNvSpPr>
            <a:spLocks noGrp="1"/>
          </p:cNvSpPr>
          <p:nvPr>
            <p:ph type="title"/>
          </p:nvPr>
        </p:nvSpPr>
        <p:spPr>
          <a:xfrm>
            <a:off x="1028700" y="1967266"/>
            <a:ext cx="2628900" cy="2547257"/>
          </a:xfrm>
          <a:noFill/>
        </p:spPr>
        <p:txBody>
          <a:bodyPr vert="horz" lIns="91440" tIns="45720" rIns="91440" bIns="45720" rtlCol="0" anchor="ctr">
            <a:noAutofit/>
          </a:bodyPr>
          <a:lstStyle/>
          <a:p>
            <a:pPr algn="ctr"/>
            <a:r>
              <a:rPr lang="en-US" sz="2800" kern="1200" dirty="0">
                <a:solidFill>
                  <a:srgbClr val="FFFFFF"/>
                </a:solidFill>
                <a:latin typeface="+mj-lt"/>
                <a:ea typeface="+mj-ea"/>
                <a:cs typeface="+mj-cs"/>
              </a:rPr>
              <a:t>Higher program </a:t>
            </a:r>
            <a:r>
              <a:rPr lang="en-US" sz="2800" dirty="0">
                <a:solidFill>
                  <a:srgbClr val="FFFFFF"/>
                </a:solidFill>
              </a:rPr>
              <a:t>spending correlates with higher non-program spending.</a:t>
            </a:r>
            <a:endParaRPr lang="en-US" sz="2800" kern="1200" dirty="0">
              <a:solidFill>
                <a:srgbClr val="FFFFFF"/>
              </a:solidFill>
              <a:latin typeface="+mj-lt"/>
              <a:ea typeface="+mj-ea"/>
              <a:cs typeface="+mj-cs"/>
            </a:endParaRPr>
          </a:p>
        </p:txBody>
      </p:sp>
      <p:grpSp>
        <p:nvGrpSpPr>
          <p:cNvPr id="7" name="Group 6">
            <a:extLst>
              <a:ext uri="{FF2B5EF4-FFF2-40B4-BE49-F238E27FC236}">
                <a16:creationId xmlns:a16="http://schemas.microsoft.com/office/drawing/2014/main" id="{DB3298D5-F74C-47AD-90D1-294A64D6655C}"/>
              </a:ext>
            </a:extLst>
          </p:cNvPr>
          <p:cNvGrpSpPr/>
          <p:nvPr/>
        </p:nvGrpSpPr>
        <p:grpSpPr>
          <a:xfrm>
            <a:off x="4527804" y="632005"/>
            <a:ext cx="6825996" cy="5428402"/>
            <a:chOff x="4701571" y="136525"/>
            <a:chExt cx="6686193" cy="5695093"/>
          </a:xfrm>
        </p:grpSpPr>
        <p:graphicFrame>
          <p:nvGraphicFramePr>
            <p:cNvPr id="6" name="Chart 5">
              <a:extLst>
                <a:ext uri="{FF2B5EF4-FFF2-40B4-BE49-F238E27FC236}">
                  <a16:creationId xmlns:a16="http://schemas.microsoft.com/office/drawing/2014/main" id="{22B6C349-AC67-4459-86BE-D9223801F41D}"/>
                </a:ext>
              </a:extLst>
            </p:cNvPr>
            <p:cNvGraphicFramePr/>
            <p:nvPr>
              <p:extLst>
                <p:ext uri="{D42A27DB-BD31-4B8C-83A1-F6EECF244321}">
                  <p14:modId xmlns:p14="http://schemas.microsoft.com/office/powerpoint/2010/main" val="1641020450"/>
                </p:ext>
              </p:extLst>
            </p:nvPr>
          </p:nvGraphicFramePr>
          <p:xfrm>
            <a:off x="4701571" y="136525"/>
            <a:ext cx="6686193" cy="5695093"/>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a:extLst>
                <a:ext uri="{FF2B5EF4-FFF2-40B4-BE49-F238E27FC236}">
                  <a16:creationId xmlns:a16="http://schemas.microsoft.com/office/drawing/2014/main" id="{15EF6FDF-B385-44F1-B7DD-8A3756DC4AB8}"/>
                </a:ext>
              </a:extLst>
            </p:cNvPr>
            <p:cNvSpPr/>
            <p:nvPr/>
          </p:nvSpPr>
          <p:spPr>
            <a:xfrm>
              <a:off x="6623015" y="2137671"/>
              <a:ext cx="188436" cy="1814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1">
              <a:extLst>
                <a:ext uri="{FF2B5EF4-FFF2-40B4-BE49-F238E27FC236}">
                  <a16:creationId xmlns:a16="http://schemas.microsoft.com/office/drawing/2014/main" id="{51BF7A1F-0497-4AE8-A796-2CB63F4E3782}"/>
                </a:ext>
              </a:extLst>
            </p:cNvPr>
            <p:cNvSpPr txBox="1"/>
            <p:nvPr/>
          </p:nvSpPr>
          <p:spPr>
            <a:xfrm>
              <a:off x="6171114" y="2064942"/>
              <a:ext cx="551406" cy="3269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DOC:</a:t>
              </a:r>
            </a:p>
          </p:txBody>
        </p:sp>
      </p:grpSp>
      <p:sp>
        <p:nvSpPr>
          <p:cNvPr id="8" name="TextBox 7">
            <a:extLst>
              <a:ext uri="{FF2B5EF4-FFF2-40B4-BE49-F238E27FC236}">
                <a16:creationId xmlns:a16="http://schemas.microsoft.com/office/drawing/2014/main" id="{230F5F20-4506-417E-8803-1FCD5208A870}"/>
              </a:ext>
            </a:extLst>
          </p:cNvPr>
          <p:cNvSpPr txBox="1"/>
          <p:nvPr/>
        </p:nvSpPr>
        <p:spPr>
          <a:xfrm>
            <a:off x="717422" y="6060407"/>
            <a:ext cx="10754142" cy="464743"/>
          </a:xfrm>
          <a:prstGeom prst="rect">
            <a:avLst/>
          </a:prstGeom>
          <a:noFill/>
        </p:spPr>
        <p:txBody>
          <a:bodyPr wrap="square" rtlCol="0">
            <a:spAutoFit/>
          </a:bodyPr>
          <a:lstStyle/>
          <a:p>
            <a:pPr>
              <a:lnSpc>
                <a:spcPct val="80000"/>
              </a:lnSpc>
            </a:pPr>
            <a:r>
              <a:rPr lang="en-US" sz="1000" dirty="0"/>
              <a:t>Note:  These comparisons derive from analysis of MMARS general ledger spending data combined with any off- MMARS spending. </a:t>
            </a:r>
            <a:r>
              <a:rPr kumimoji="0" lang="en-US" sz="1000" b="0" i="0" u="none" strike="noStrike" kern="1200" cap="none" spc="0" normalizeH="0" baseline="0" noProof="0" dirty="0">
                <a:ln>
                  <a:noFill/>
                </a:ln>
                <a:solidFill>
                  <a:prstClr val="black"/>
                </a:solidFill>
                <a:effectLst/>
                <a:uLnTx/>
                <a:uFillTx/>
                <a:ea typeface="+mn-ea"/>
                <a:cs typeface="+mn-cs"/>
              </a:rPr>
              <a:t>As noted in the CFO vetted spreadsheet: “For many agencies, expenditures from accounts not covered in MMARS are spent entirely on program services. However, . . . , this is not the case for all agencies.”   </a:t>
            </a:r>
            <a:r>
              <a:rPr kumimoji="0" lang="en-US" sz="1000" b="0" i="1" u="none" strike="noStrike" kern="1200" cap="none" spc="0" normalizeH="0" baseline="0" noProof="0" dirty="0">
                <a:ln>
                  <a:noFill/>
                </a:ln>
                <a:solidFill>
                  <a:prstClr val="black"/>
                </a:solidFill>
                <a:effectLst/>
                <a:uLnTx/>
                <a:uFillTx/>
                <a:ea typeface="+mn-ea"/>
                <a:cs typeface="+mn-cs"/>
              </a:rPr>
              <a:t>In this slide, all non-MMARS spending is treated as program spending. </a:t>
            </a:r>
            <a:r>
              <a:rPr lang="en-US" sz="1000" dirty="0"/>
              <a:t>See Appendix C</a:t>
            </a:r>
          </a:p>
        </p:txBody>
      </p:sp>
      <p:sp>
        <p:nvSpPr>
          <p:cNvPr id="5" name="Slide Number Placeholder 4">
            <a:extLst>
              <a:ext uri="{FF2B5EF4-FFF2-40B4-BE49-F238E27FC236}">
                <a16:creationId xmlns:a16="http://schemas.microsoft.com/office/drawing/2014/main" id="{8BE0F63D-4F6B-4CC2-B1A2-FCCC801CCDBA}"/>
              </a:ext>
            </a:extLst>
          </p:cNvPr>
          <p:cNvSpPr>
            <a:spLocks noGrp="1"/>
          </p:cNvSpPr>
          <p:nvPr>
            <p:ph type="sldNum" sz="quarter" idx="12"/>
          </p:nvPr>
        </p:nvSpPr>
        <p:spPr/>
        <p:txBody>
          <a:bodyPr/>
          <a:lstStyle/>
          <a:p>
            <a:fld id="{FB73AA28-415F-48A7-BF75-270ABD588B75}" type="slidenum">
              <a:rPr lang="en-US" smtClean="0"/>
              <a:t>41</a:t>
            </a:fld>
            <a:endParaRPr lang="en-US"/>
          </a:p>
        </p:txBody>
      </p:sp>
      <p:cxnSp>
        <p:nvCxnSpPr>
          <p:cNvPr id="11" name="Straight Connector 10">
            <a:extLst>
              <a:ext uri="{FF2B5EF4-FFF2-40B4-BE49-F238E27FC236}">
                <a16:creationId xmlns:a16="http://schemas.microsoft.com/office/drawing/2014/main" id="{31C1BFFA-DAF0-486C-BE4C-45C893215884}"/>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03F05D6-E0F0-4D28-98D4-EFCB2579E67F}"/>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Evaluating Inmate Programming</a:t>
            </a:r>
          </a:p>
        </p:txBody>
      </p:sp>
    </p:spTree>
    <p:extLst>
      <p:ext uri="{BB962C8B-B14F-4D97-AF65-F5344CB8AC3E}">
        <p14:creationId xmlns:p14="http://schemas.microsoft.com/office/powerpoint/2010/main" val="2306737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E676C-0158-4FC9-A5E8-60E132597D32}"/>
              </a:ext>
            </a:extLst>
          </p:cNvPr>
          <p:cNvSpPr>
            <a:spLocks noGrp="1"/>
          </p:cNvSpPr>
          <p:nvPr>
            <p:ph type="title"/>
          </p:nvPr>
        </p:nvSpPr>
        <p:spPr>
          <a:xfrm>
            <a:off x="838200" y="820632"/>
            <a:ext cx="10550236" cy="1483699"/>
          </a:xfrm>
        </p:spPr>
        <p:txBody>
          <a:bodyPr>
            <a:noAutofit/>
          </a:bodyPr>
          <a:lstStyle/>
          <a:p>
            <a:r>
              <a:rPr lang="en-US" sz="3600" dirty="0"/>
              <a:t>The Commission recommends improvement of uniformity, accountability, and transparency for inmate programming</a:t>
            </a:r>
          </a:p>
        </p:txBody>
      </p:sp>
      <p:sp>
        <p:nvSpPr>
          <p:cNvPr id="3" name="Content Placeholder 2">
            <a:extLst>
              <a:ext uri="{FF2B5EF4-FFF2-40B4-BE49-F238E27FC236}">
                <a16:creationId xmlns:a16="http://schemas.microsoft.com/office/drawing/2014/main" id="{3C798014-049A-4F0D-9102-C25286B3B4ED}"/>
              </a:ext>
            </a:extLst>
          </p:cNvPr>
          <p:cNvSpPr>
            <a:spLocks noGrp="1"/>
          </p:cNvSpPr>
          <p:nvPr>
            <p:ph idx="1"/>
          </p:nvPr>
        </p:nvSpPr>
        <p:spPr>
          <a:xfrm>
            <a:off x="872836" y="2311925"/>
            <a:ext cx="10515600" cy="4351338"/>
          </a:xfrm>
        </p:spPr>
        <p:txBody>
          <a:bodyPr>
            <a:normAutofit fontScale="62500" lnSpcReduction="20000"/>
          </a:bodyPr>
          <a:lstStyle/>
          <a:p>
            <a:pPr>
              <a:lnSpc>
                <a:spcPct val="100000"/>
              </a:lnSpc>
            </a:pPr>
            <a:r>
              <a:rPr lang="en-US" sz="2900" dirty="0"/>
              <a:t>The Commission does </a:t>
            </a:r>
            <a:r>
              <a:rPr lang="en-US" sz="2900" i="1" dirty="0"/>
              <a:t>not </a:t>
            </a:r>
            <a:r>
              <a:rPr lang="en-US" sz="2900" dirty="0"/>
              <a:t>recommend merely increasing reporting requirements within the existing structure – the commission experience shows that facility practices vary too widely to generate useful cross-facility reporting about inmate programs.</a:t>
            </a:r>
          </a:p>
          <a:p>
            <a:pPr>
              <a:lnSpc>
                <a:spcPct val="100000"/>
              </a:lnSpc>
            </a:pPr>
            <a:r>
              <a:rPr lang="en-US" sz="2900" dirty="0"/>
              <a:t>The Commission recommends a new structure to: </a:t>
            </a:r>
          </a:p>
          <a:p>
            <a:pPr lvl="1">
              <a:lnSpc>
                <a:spcPct val="100000"/>
              </a:lnSpc>
            </a:pPr>
            <a:r>
              <a:rPr lang="en-US" dirty="0"/>
              <a:t>Develop standardized definitions and enhanced reporting</a:t>
            </a:r>
          </a:p>
          <a:p>
            <a:pPr lvl="1">
              <a:lnSpc>
                <a:spcPct val="100000"/>
              </a:lnSpc>
            </a:pPr>
            <a:r>
              <a:rPr lang="en-US" dirty="0"/>
              <a:t>Define criminogenic risks and needs </a:t>
            </a:r>
          </a:p>
          <a:p>
            <a:pPr lvl="1">
              <a:lnSpc>
                <a:spcPct val="100000"/>
              </a:lnSpc>
            </a:pPr>
            <a:r>
              <a:rPr lang="en-US" dirty="0"/>
              <a:t>Standardize a portfolio of responsive programs to meet inmate needs and reduce recidivism</a:t>
            </a:r>
          </a:p>
          <a:p>
            <a:pPr lvl="1">
              <a:lnSpc>
                <a:spcPct val="100000"/>
              </a:lnSpc>
            </a:pPr>
            <a:r>
              <a:rPr lang="en-US" dirty="0"/>
              <a:t>Standardize risk-need intake instruments and ongoing clinical assessments</a:t>
            </a:r>
          </a:p>
          <a:p>
            <a:pPr lvl="1">
              <a:lnSpc>
                <a:spcPct val="100000"/>
              </a:lnSpc>
            </a:pPr>
            <a:r>
              <a:rPr lang="en-US" dirty="0"/>
              <a:t>Monitor program implementation for quality and fidelity to program design</a:t>
            </a:r>
          </a:p>
          <a:p>
            <a:pPr lvl="1">
              <a:lnSpc>
                <a:spcPct val="100000"/>
              </a:lnSpc>
            </a:pPr>
            <a:r>
              <a:rPr lang="en-US" dirty="0"/>
              <a:t>Monitor inmate program access and participation across all housing arrangements, including restrictive housing, mental health watch and other forms of specialized housing</a:t>
            </a:r>
          </a:p>
          <a:p>
            <a:pPr lvl="1">
              <a:lnSpc>
                <a:spcPct val="100000"/>
              </a:lnSpc>
            </a:pPr>
            <a:r>
              <a:rPr lang="en-US" dirty="0"/>
              <a:t>Support inmate </a:t>
            </a:r>
            <a:r>
              <a:rPr lang="en-US"/>
              <a:t>cognitive-behavioral development and reentry planning</a:t>
            </a:r>
            <a:endParaRPr lang="en-US" dirty="0"/>
          </a:p>
          <a:p>
            <a:pPr lvl="1">
              <a:lnSpc>
                <a:spcPct val="100000"/>
              </a:lnSpc>
            </a:pPr>
            <a:r>
              <a:rPr lang="en-US" dirty="0"/>
              <a:t>Report publicly on results of monitoring and recommend changes as needed</a:t>
            </a:r>
          </a:p>
          <a:p>
            <a:pPr lvl="1">
              <a:lnSpc>
                <a:spcPct val="100000"/>
              </a:lnSpc>
            </a:pPr>
            <a:r>
              <a:rPr lang="en-US" dirty="0"/>
              <a:t>Where appropriate assure connection to services provided under the MassHealth 1115 Demonstration Waiver</a:t>
            </a:r>
          </a:p>
          <a:p>
            <a:pPr lvl="1">
              <a:lnSpc>
                <a:spcPct val="100000"/>
              </a:lnSpc>
            </a:pPr>
            <a:r>
              <a:rPr lang="en-US" dirty="0"/>
              <a:t>Provide comprehensive perspective on needs and responsiveness to needs across all facilities</a:t>
            </a:r>
          </a:p>
          <a:p>
            <a:pPr marL="457200" lvl="1" indent="0">
              <a:lnSpc>
                <a:spcPct val="100000"/>
              </a:lnSpc>
              <a:spcBef>
                <a:spcPts val="800"/>
              </a:spcBef>
              <a:buNone/>
            </a:pPr>
            <a:r>
              <a:rPr lang="en-US" i="1" dirty="0"/>
              <a:t>Note: We are using the word “program” to mean any form of programming, intervention, or service designed to address risks or needs including individual clinical interventions.</a:t>
            </a:r>
          </a:p>
          <a:p>
            <a:pPr marL="457200" lvl="1" indent="0">
              <a:buNone/>
            </a:pPr>
            <a:r>
              <a:rPr lang="en-US" dirty="0"/>
              <a:t>          </a:t>
            </a:r>
          </a:p>
        </p:txBody>
      </p:sp>
      <p:sp>
        <p:nvSpPr>
          <p:cNvPr id="6" name="Slide Number Placeholder 5">
            <a:extLst>
              <a:ext uri="{FF2B5EF4-FFF2-40B4-BE49-F238E27FC236}">
                <a16:creationId xmlns:a16="http://schemas.microsoft.com/office/drawing/2014/main" id="{FDA35197-A8F9-49DD-9362-90C1961E87DB}"/>
              </a:ext>
            </a:extLst>
          </p:cNvPr>
          <p:cNvSpPr>
            <a:spLocks noGrp="1"/>
          </p:cNvSpPr>
          <p:nvPr>
            <p:ph type="sldNum" sz="quarter" idx="12"/>
          </p:nvPr>
        </p:nvSpPr>
        <p:spPr/>
        <p:txBody>
          <a:bodyPr/>
          <a:lstStyle/>
          <a:p>
            <a:fld id="{E66BEAA5-F8C5-4955-BBEC-C38F3386D495}" type="slidenum">
              <a:rPr lang="en-US" smtClean="0"/>
              <a:t>42</a:t>
            </a:fld>
            <a:endParaRPr lang="en-US"/>
          </a:p>
        </p:txBody>
      </p:sp>
      <p:cxnSp>
        <p:nvCxnSpPr>
          <p:cNvPr id="7" name="Straight Connector 6">
            <a:extLst>
              <a:ext uri="{FF2B5EF4-FFF2-40B4-BE49-F238E27FC236}">
                <a16:creationId xmlns:a16="http://schemas.microsoft.com/office/drawing/2014/main" id="{162695AB-491A-486E-9150-A71B457FDD6C}"/>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AFD65DE-42BA-4D68-819F-A4BCCA4F5820}"/>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Evaluating Inmate Programming</a:t>
            </a:r>
          </a:p>
        </p:txBody>
      </p:sp>
    </p:spTree>
    <p:extLst>
      <p:ext uri="{BB962C8B-B14F-4D97-AF65-F5344CB8AC3E}">
        <p14:creationId xmlns:p14="http://schemas.microsoft.com/office/powerpoint/2010/main" val="2075165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90382-5039-444C-AC72-2D4DC163782C}"/>
              </a:ext>
            </a:extLst>
          </p:cNvPr>
          <p:cNvSpPr>
            <a:spLocks noGrp="1"/>
          </p:cNvSpPr>
          <p:nvPr>
            <p:ph type="title"/>
          </p:nvPr>
        </p:nvSpPr>
        <p:spPr>
          <a:xfrm>
            <a:off x="838200" y="776085"/>
            <a:ext cx="10515600" cy="1690028"/>
          </a:xfrm>
        </p:spPr>
        <p:txBody>
          <a:bodyPr>
            <a:noAutofit/>
          </a:bodyPr>
          <a:lstStyle/>
          <a:p>
            <a:r>
              <a:rPr lang="en-US" sz="4000" dirty="0"/>
              <a:t>Options for improvement of programming, reporting on programming, and accountability -- commissioners had divergent views: </a:t>
            </a:r>
          </a:p>
        </p:txBody>
      </p:sp>
      <p:sp>
        <p:nvSpPr>
          <p:cNvPr id="3" name="Content Placeholder 2">
            <a:extLst>
              <a:ext uri="{FF2B5EF4-FFF2-40B4-BE49-F238E27FC236}">
                <a16:creationId xmlns:a16="http://schemas.microsoft.com/office/drawing/2014/main" id="{408CEA7D-5BC6-4B3D-B174-AB4CBE9AAD19}"/>
              </a:ext>
            </a:extLst>
          </p:cNvPr>
          <p:cNvSpPr>
            <a:spLocks noGrp="1"/>
          </p:cNvSpPr>
          <p:nvPr>
            <p:ph idx="1"/>
          </p:nvPr>
        </p:nvSpPr>
        <p:spPr>
          <a:xfrm>
            <a:off x="838200" y="2556164"/>
            <a:ext cx="10515600" cy="3132364"/>
          </a:xfrm>
        </p:spPr>
        <p:txBody>
          <a:bodyPr>
            <a:normAutofit/>
          </a:bodyPr>
          <a:lstStyle/>
          <a:p>
            <a:r>
              <a:rPr lang="en-US" sz="1800" dirty="0"/>
              <a:t>Office within Department of Correction</a:t>
            </a:r>
          </a:p>
          <a:p>
            <a:r>
              <a:rPr lang="en-US" sz="1800" dirty="0"/>
              <a:t>Office within Health and Human Services</a:t>
            </a:r>
          </a:p>
          <a:p>
            <a:r>
              <a:rPr lang="en-US" sz="1800" dirty="0"/>
              <a:t>Independent agency</a:t>
            </a:r>
          </a:p>
          <a:p>
            <a:r>
              <a:rPr lang="en-US" sz="1800" dirty="0"/>
              <a:t>Initiative on the part of Massachusetts Sheriffs Association (in collaboration with DOC) possibly with its own line item </a:t>
            </a:r>
          </a:p>
          <a:p>
            <a:r>
              <a:rPr lang="en-US" sz="1800" dirty="0"/>
              <a:t>Academic center of excellence that oversees reporting and capacity building</a:t>
            </a:r>
          </a:p>
          <a:p>
            <a:r>
              <a:rPr lang="en-US" sz="1800" dirty="0"/>
              <a:t>Line item in each agency’s budget for programming and related reporting</a:t>
            </a:r>
          </a:p>
        </p:txBody>
      </p:sp>
      <p:sp>
        <p:nvSpPr>
          <p:cNvPr id="6" name="Slide Number Placeholder 5">
            <a:extLst>
              <a:ext uri="{FF2B5EF4-FFF2-40B4-BE49-F238E27FC236}">
                <a16:creationId xmlns:a16="http://schemas.microsoft.com/office/drawing/2014/main" id="{10F9BA6C-86B1-45DC-AD25-A6F28822C00B}"/>
              </a:ext>
            </a:extLst>
          </p:cNvPr>
          <p:cNvSpPr>
            <a:spLocks noGrp="1"/>
          </p:cNvSpPr>
          <p:nvPr>
            <p:ph type="sldNum" sz="quarter" idx="12"/>
          </p:nvPr>
        </p:nvSpPr>
        <p:spPr/>
        <p:txBody>
          <a:bodyPr/>
          <a:lstStyle/>
          <a:p>
            <a:fld id="{E66BEAA5-F8C5-4955-BBEC-C38F3386D495}" type="slidenum">
              <a:rPr lang="en-US" smtClean="0"/>
              <a:t>43</a:t>
            </a:fld>
            <a:endParaRPr lang="en-US"/>
          </a:p>
        </p:txBody>
      </p:sp>
      <p:cxnSp>
        <p:nvCxnSpPr>
          <p:cNvPr id="7" name="Straight Connector 6">
            <a:extLst>
              <a:ext uri="{FF2B5EF4-FFF2-40B4-BE49-F238E27FC236}">
                <a16:creationId xmlns:a16="http://schemas.microsoft.com/office/drawing/2014/main" id="{695A35BC-EF4D-4A3D-A0F5-5AE8C87C462E}"/>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09C676F-CEC8-4836-9B9E-FD2B9AAC673A}"/>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Evaluating Inmate Programming</a:t>
            </a:r>
          </a:p>
        </p:txBody>
      </p:sp>
    </p:spTree>
    <p:extLst>
      <p:ext uri="{BB962C8B-B14F-4D97-AF65-F5344CB8AC3E}">
        <p14:creationId xmlns:p14="http://schemas.microsoft.com/office/powerpoint/2010/main" val="8540128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6850-718A-4B6B-B07C-3350862DABF2}"/>
              </a:ext>
            </a:extLst>
          </p:cNvPr>
          <p:cNvSpPr>
            <a:spLocks noGrp="1"/>
          </p:cNvSpPr>
          <p:nvPr>
            <p:ph type="title"/>
          </p:nvPr>
        </p:nvSpPr>
        <p:spPr>
          <a:xfrm>
            <a:off x="838200" y="500062"/>
            <a:ext cx="10515600" cy="1325563"/>
          </a:xfrm>
        </p:spPr>
        <p:txBody>
          <a:bodyPr>
            <a:normAutofit/>
          </a:bodyPr>
          <a:lstStyle/>
          <a:p>
            <a:r>
              <a:rPr lang="en-US" sz="4000" dirty="0"/>
              <a:t>Overview of this document</a:t>
            </a:r>
          </a:p>
        </p:txBody>
      </p:sp>
      <p:sp>
        <p:nvSpPr>
          <p:cNvPr id="3" name="Content Placeholder 2">
            <a:extLst>
              <a:ext uri="{FF2B5EF4-FFF2-40B4-BE49-F238E27FC236}">
                <a16:creationId xmlns:a16="http://schemas.microsoft.com/office/drawing/2014/main" id="{A5505184-FA7D-4328-8736-957BC9851C0B}"/>
              </a:ext>
            </a:extLst>
          </p:cNvPr>
          <p:cNvSpPr>
            <a:spLocks noGrp="1"/>
          </p:cNvSpPr>
          <p:nvPr>
            <p:ph idx="1"/>
          </p:nvPr>
        </p:nvSpPr>
        <p:spPr>
          <a:xfrm>
            <a:off x="838200" y="1825625"/>
            <a:ext cx="10515600" cy="4351338"/>
          </a:xfrm>
        </p:spPr>
        <p:txBody>
          <a:bodyPr/>
          <a:lstStyle/>
          <a:p>
            <a:r>
              <a:rPr lang="en-US" sz="2400" dirty="0"/>
              <a:t>Motivations for Commission Review</a:t>
            </a:r>
          </a:p>
          <a:p>
            <a:r>
              <a:rPr lang="en-US" sz="2400" dirty="0"/>
              <a:t>Controlling Correctional Costs</a:t>
            </a:r>
          </a:p>
          <a:p>
            <a:r>
              <a:rPr lang="en-US" sz="2400" dirty="0"/>
              <a:t>Evaluating Inmate Programming</a:t>
            </a:r>
          </a:p>
          <a:p>
            <a:r>
              <a:rPr lang="en-US" sz="3600" b="1" dirty="0">
                <a:solidFill>
                  <a:schemeClr val="accent1"/>
                </a:solidFill>
              </a:rPr>
              <a:t>Next Steps</a:t>
            </a:r>
          </a:p>
          <a:p>
            <a:endParaRPr lang="en-US" dirty="0"/>
          </a:p>
          <a:p>
            <a:endParaRPr lang="en-US" dirty="0"/>
          </a:p>
        </p:txBody>
      </p:sp>
      <p:sp>
        <p:nvSpPr>
          <p:cNvPr id="6" name="Slide Number Placeholder 5">
            <a:extLst>
              <a:ext uri="{FF2B5EF4-FFF2-40B4-BE49-F238E27FC236}">
                <a16:creationId xmlns:a16="http://schemas.microsoft.com/office/drawing/2014/main" id="{79FBC5F0-D34F-4963-AD3C-A9F16DC672A2}"/>
              </a:ext>
            </a:extLst>
          </p:cNvPr>
          <p:cNvSpPr>
            <a:spLocks noGrp="1"/>
          </p:cNvSpPr>
          <p:nvPr>
            <p:ph type="sldNum" sz="quarter" idx="12"/>
          </p:nvPr>
        </p:nvSpPr>
        <p:spPr/>
        <p:txBody>
          <a:bodyPr/>
          <a:lstStyle/>
          <a:p>
            <a:fld id="{747EA2E8-CABC-4ABF-8E15-79A759127DC1}" type="slidenum">
              <a:rPr lang="en-US" smtClean="0"/>
              <a:t>44</a:t>
            </a:fld>
            <a:endParaRPr lang="en-US"/>
          </a:p>
        </p:txBody>
      </p:sp>
    </p:spTree>
    <p:extLst>
      <p:ext uri="{BB962C8B-B14F-4D97-AF65-F5344CB8AC3E}">
        <p14:creationId xmlns:p14="http://schemas.microsoft.com/office/powerpoint/2010/main" val="20963586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8DACB-29AC-4C6C-93EA-86D442FD4660}"/>
              </a:ext>
            </a:extLst>
          </p:cNvPr>
          <p:cNvSpPr>
            <a:spLocks noGrp="1"/>
          </p:cNvSpPr>
          <p:nvPr>
            <p:ph type="title"/>
          </p:nvPr>
        </p:nvSpPr>
        <p:spPr>
          <a:xfrm>
            <a:off x="838200" y="698646"/>
            <a:ext cx="10515600" cy="1325563"/>
          </a:xfrm>
        </p:spPr>
        <p:txBody>
          <a:bodyPr>
            <a:normAutofit/>
          </a:bodyPr>
          <a:lstStyle/>
          <a:p>
            <a:r>
              <a:rPr lang="en-US" sz="4000" dirty="0"/>
              <a:t>The Legislature should work with the Sheriffs,  DOC, and concerned advocates to . . . </a:t>
            </a:r>
          </a:p>
        </p:txBody>
      </p:sp>
      <p:sp>
        <p:nvSpPr>
          <p:cNvPr id="3" name="Content Placeholder 2">
            <a:extLst>
              <a:ext uri="{FF2B5EF4-FFF2-40B4-BE49-F238E27FC236}">
                <a16:creationId xmlns:a16="http://schemas.microsoft.com/office/drawing/2014/main" id="{68617D14-34AC-4082-89FB-DED003FBACE5}"/>
              </a:ext>
            </a:extLst>
          </p:cNvPr>
          <p:cNvSpPr>
            <a:spLocks noGrp="1"/>
          </p:cNvSpPr>
          <p:nvPr>
            <p:ph idx="1"/>
          </p:nvPr>
        </p:nvSpPr>
        <p:spPr>
          <a:xfrm>
            <a:off x="838200" y="1987117"/>
            <a:ext cx="10515600" cy="4351338"/>
          </a:xfrm>
        </p:spPr>
        <p:txBody>
          <a:bodyPr>
            <a:normAutofit fontScale="62500" lnSpcReduction="20000"/>
          </a:bodyPr>
          <a:lstStyle/>
          <a:p>
            <a:pPr>
              <a:lnSpc>
                <a:spcPct val="100000"/>
              </a:lnSpc>
            </a:pPr>
            <a:r>
              <a:rPr lang="en-US" dirty="0"/>
              <a:t>Streamline and improve existing reporting of capacity and population to better evaluate possibilities for consolidation or alternative housing models, including mental health facilities (very short term):</a:t>
            </a:r>
          </a:p>
          <a:p>
            <a:pPr lvl="1">
              <a:lnSpc>
                <a:spcPct val="100000"/>
              </a:lnSpc>
            </a:pPr>
            <a:r>
              <a:rPr lang="en-US" dirty="0"/>
              <a:t>Streamline existing capacity and population reports</a:t>
            </a:r>
          </a:p>
          <a:p>
            <a:pPr lvl="1">
              <a:lnSpc>
                <a:spcPct val="100000"/>
              </a:lnSpc>
            </a:pPr>
            <a:r>
              <a:rPr lang="en-US" dirty="0"/>
              <a:t>Define capacity uniformly</a:t>
            </a:r>
          </a:p>
          <a:p>
            <a:pPr lvl="1">
              <a:lnSpc>
                <a:spcPct val="100000"/>
              </a:lnSpc>
            </a:pPr>
            <a:r>
              <a:rPr lang="en-US" dirty="0"/>
              <a:t>Improve transparency as to inmate density and use of space – provide regular counts of beds by cell or dormitory, housing unit and facility</a:t>
            </a:r>
          </a:p>
          <a:p>
            <a:pPr>
              <a:lnSpc>
                <a:spcPct val="100000"/>
              </a:lnSpc>
            </a:pPr>
            <a:r>
              <a:rPr lang="en-US" dirty="0"/>
              <a:t>Implement a new structure (medium-term) to: </a:t>
            </a:r>
          </a:p>
          <a:p>
            <a:pPr lvl="1">
              <a:lnSpc>
                <a:spcPct val="100000"/>
              </a:lnSpc>
            </a:pPr>
            <a:r>
              <a:rPr lang="en-US" dirty="0"/>
              <a:t>Develop standardized definitions and enhanced reporting</a:t>
            </a:r>
          </a:p>
          <a:p>
            <a:pPr lvl="1">
              <a:lnSpc>
                <a:spcPct val="100000"/>
              </a:lnSpc>
            </a:pPr>
            <a:r>
              <a:rPr lang="en-US" dirty="0"/>
              <a:t>Define criminogenic risks and needs </a:t>
            </a:r>
          </a:p>
          <a:p>
            <a:pPr lvl="1">
              <a:lnSpc>
                <a:spcPct val="100000"/>
              </a:lnSpc>
            </a:pPr>
            <a:r>
              <a:rPr lang="en-US" dirty="0"/>
              <a:t>Standardize a portfolio of responsive programs to meet inmate needs and reduce recidivism</a:t>
            </a:r>
          </a:p>
          <a:p>
            <a:pPr lvl="1">
              <a:lnSpc>
                <a:spcPct val="100000"/>
              </a:lnSpc>
            </a:pPr>
            <a:r>
              <a:rPr lang="en-US" dirty="0"/>
              <a:t>Standardize risk-need intake instruments and ongoing clinical assessments</a:t>
            </a:r>
          </a:p>
          <a:p>
            <a:pPr lvl="1">
              <a:lnSpc>
                <a:spcPct val="100000"/>
              </a:lnSpc>
            </a:pPr>
            <a:r>
              <a:rPr lang="en-US" dirty="0"/>
              <a:t>Monitor program implementation for quality and fidelity to program design</a:t>
            </a:r>
          </a:p>
          <a:p>
            <a:pPr lvl="1">
              <a:lnSpc>
                <a:spcPct val="100000"/>
              </a:lnSpc>
            </a:pPr>
            <a:r>
              <a:rPr lang="en-US" dirty="0"/>
              <a:t>Monitor inmate program access and participation across all housing arrangements, including restrictive housing, mental health watch and other forms of specialized housing</a:t>
            </a:r>
          </a:p>
          <a:p>
            <a:pPr lvl="1">
              <a:lnSpc>
                <a:spcPct val="100000"/>
              </a:lnSpc>
            </a:pPr>
            <a:r>
              <a:rPr lang="en-US" dirty="0"/>
              <a:t>Support inmate cognitive-behavioral development and </a:t>
            </a:r>
            <a:r>
              <a:rPr lang="en-US"/>
              <a:t>reentry planning</a:t>
            </a:r>
            <a:endParaRPr lang="en-US" dirty="0"/>
          </a:p>
          <a:p>
            <a:pPr lvl="1">
              <a:lnSpc>
                <a:spcPct val="100000"/>
              </a:lnSpc>
            </a:pPr>
            <a:r>
              <a:rPr lang="en-US" dirty="0"/>
              <a:t>Report publicly on results of monitoring and recommend changes as needed</a:t>
            </a:r>
          </a:p>
          <a:p>
            <a:pPr lvl="1">
              <a:lnSpc>
                <a:spcPct val="100000"/>
              </a:lnSpc>
            </a:pPr>
            <a:r>
              <a:rPr lang="en-US" dirty="0"/>
              <a:t>Where appropriate assure connection to services provided under the MassHealth 1115 Demonstration Waiver</a:t>
            </a:r>
          </a:p>
          <a:p>
            <a:pPr lvl="1">
              <a:lnSpc>
                <a:spcPct val="100000"/>
              </a:lnSpc>
            </a:pPr>
            <a:r>
              <a:rPr lang="en-US" dirty="0"/>
              <a:t>Provide comprehensive perspective on needs and responsiveness to needs across all facilities</a:t>
            </a:r>
          </a:p>
          <a:p>
            <a:endParaRPr lang="en-US" dirty="0"/>
          </a:p>
        </p:txBody>
      </p:sp>
      <p:sp>
        <p:nvSpPr>
          <p:cNvPr id="6" name="Slide Number Placeholder 5">
            <a:extLst>
              <a:ext uri="{FF2B5EF4-FFF2-40B4-BE49-F238E27FC236}">
                <a16:creationId xmlns:a16="http://schemas.microsoft.com/office/drawing/2014/main" id="{EAAF642E-0D6C-40E9-9099-11ED603D35FD}"/>
              </a:ext>
            </a:extLst>
          </p:cNvPr>
          <p:cNvSpPr>
            <a:spLocks noGrp="1"/>
          </p:cNvSpPr>
          <p:nvPr>
            <p:ph type="sldNum" sz="quarter" idx="12"/>
          </p:nvPr>
        </p:nvSpPr>
        <p:spPr/>
        <p:txBody>
          <a:bodyPr/>
          <a:lstStyle/>
          <a:p>
            <a:fld id="{E66BEAA5-F8C5-4955-BBEC-C38F3386D495}" type="slidenum">
              <a:rPr lang="en-US" smtClean="0"/>
              <a:t>45</a:t>
            </a:fld>
            <a:endParaRPr lang="en-US"/>
          </a:p>
        </p:txBody>
      </p:sp>
      <p:cxnSp>
        <p:nvCxnSpPr>
          <p:cNvPr id="7" name="Straight Connector 6">
            <a:extLst>
              <a:ext uri="{FF2B5EF4-FFF2-40B4-BE49-F238E27FC236}">
                <a16:creationId xmlns:a16="http://schemas.microsoft.com/office/drawing/2014/main" id="{28815E43-41D0-498E-8B41-BB7C3549C6F6}"/>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D0F1437-F2C3-46EB-847C-E5F2D023C628}"/>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Next Steps</a:t>
            </a:r>
          </a:p>
        </p:txBody>
      </p:sp>
    </p:spTree>
    <p:extLst>
      <p:ext uri="{BB962C8B-B14F-4D97-AF65-F5344CB8AC3E}">
        <p14:creationId xmlns:p14="http://schemas.microsoft.com/office/powerpoint/2010/main" val="2508092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DECAE-A7B7-4981-81E5-7A860FFB37F4}"/>
              </a:ext>
            </a:extLst>
          </p:cNvPr>
          <p:cNvSpPr>
            <a:spLocks noGrp="1"/>
          </p:cNvSpPr>
          <p:nvPr>
            <p:ph type="title"/>
          </p:nvPr>
        </p:nvSpPr>
        <p:spPr>
          <a:xfrm>
            <a:off x="838200" y="649144"/>
            <a:ext cx="10515599" cy="1962439"/>
          </a:xfrm>
        </p:spPr>
        <p:txBody>
          <a:bodyPr>
            <a:noAutofit/>
          </a:bodyPr>
          <a:lstStyle/>
          <a:p>
            <a:r>
              <a:rPr lang="en-US" sz="4000" dirty="0"/>
              <a:t>The Legislature should also work with the Sheriffs, DOC, and concerned advocates to build uniformity in all correctional reporting: </a:t>
            </a:r>
          </a:p>
        </p:txBody>
      </p:sp>
      <p:sp>
        <p:nvSpPr>
          <p:cNvPr id="3" name="Content Placeholder 2">
            <a:extLst>
              <a:ext uri="{FF2B5EF4-FFF2-40B4-BE49-F238E27FC236}">
                <a16:creationId xmlns:a16="http://schemas.microsoft.com/office/drawing/2014/main" id="{393D72A6-04C9-4487-B59D-4E425620D4DE}"/>
              </a:ext>
            </a:extLst>
          </p:cNvPr>
          <p:cNvSpPr>
            <a:spLocks noGrp="1"/>
          </p:cNvSpPr>
          <p:nvPr>
            <p:ph idx="1"/>
          </p:nvPr>
        </p:nvSpPr>
        <p:spPr>
          <a:xfrm>
            <a:off x="838200" y="2528453"/>
            <a:ext cx="10515599" cy="3909317"/>
          </a:xfrm>
        </p:spPr>
        <p:txBody>
          <a:bodyPr/>
          <a:lstStyle/>
          <a:p>
            <a:r>
              <a:rPr lang="en-US" sz="1800" dirty="0"/>
              <a:t>Review and streamline all currently existing reporting requirements imposed on DOC and Sheriffs;</a:t>
            </a:r>
          </a:p>
          <a:p>
            <a:r>
              <a:rPr lang="en-US" sz="1800" dirty="0"/>
              <a:t>Identify methods of establishing shared and common definitions for critical operational and programming terms;</a:t>
            </a:r>
          </a:p>
          <a:p>
            <a:r>
              <a:rPr lang="en-US" sz="1800" dirty="0"/>
              <a:t>Establish uniform and comprehensive reporting requirements at regular intervals; and </a:t>
            </a:r>
          </a:p>
          <a:p>
            <a:r>
              <a:rPr lang="en-US" sz="1800" dirty="0"/>
              <a:t>Require a regular and recurring audit and review of DOC and Sheriff reports for consistency and accuracy.</a:t>
            </a:r>
          </a:p>
          <a:p>
            <a:endParaRPr lang="en-US" dirty="0"/>
          </a:p>
        </p:txBody>
      </p:sp>
      <p:sp>
        <p:nvSpPr>
          <p:cNvPr id="6" name="Slide Number Placeholder 5">
            <a:extLst>
              <a:ext uri="{FF2B5EF4-FFF2-40B4-BE49-F238E27FC236}">
                <a16:creationId xmlns:a16="http://schemas.microsoft.com/office/drawing/2014/main" id="{74F53641-47DE-4A1F-8CA0-7594F4F35A78}"/>
              </a:ext>
            </a:extLst>
          </p:cNvPr>
          <p:cNvSpPr>
            <a:spLocks noGrp="1"/>
          </p:cNvSpPr>
          <p:nvPr>
            <p:ph type="sldNum" sz="quarter" idx="12"/>
          </p:nvPr>
        </p:nvSpPr>
        <p:spPr/>
        <p:txBody>
          <a:bodyPr/>
          <a:lstStyle/>
          <a:p>
            <a:fld id="{FB73AA28-415F-48A7-BF75-270ABD588B75}" type="slidenum">
              <a:rPr lang="en-US" smtClean="0"/>
              <a:t>46</a:t>
            </a:fld>
            <a:endParaRPr lang="en-US"/>
          </a:p>
        </p:txBody>
      </p:sp>
      <p:cxnSp>
        <p:nvCxnSpPr>
          <p:cNvPr id="7" name="Straight Connector 6">
            <a:extLst>
              <a:ext uri="{FF2B5EF4-FFF2-40B4-BE49-F238E27FC236}">
                <a16:creationId xmlns:a16="http://schemas.microsoft.com/office/drawing/2014/main" id="{B21DE4F1-9AC9-48A1-BE43-22A177389C04}"/>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496CABA-AFE9-4C02-9739-D3C9CB6AFBAB}"/>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Next Steps</a:t>
            </a:r>
          </a:p>
        </p:txBody>
      </p:sp>
    </p:spTree>
    <p:extLst>
      <p:ext uri="{BB962C8B-B14F-4D97-AF65-F5344CB8AC3E}">
        <p14:creationId xmlns:p14="http://schemas.microsoft.com/office/powerpoint/2010/main" val="3655533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A820-172D-4CFF-B4BA-7FCCC1269063}"/>
              </a:ext>
            </a:extLst>
          </p:cNvPr>
          <p:cNvSpPr>
            <a:spLocks noGrp="1"/>
          </p:cNvSpPr>
          <p:nvPr>
            <p:ph type="title"/>
          </p:nvPr>
        </p:nvSpPr>
        <p:spPr>
          <a:xfrm>
            <a:off x="838200" y="656069"/>
            <a:ext cx="10515600" cy="854076"/>
          </a:xfrm>
        </p:spPr>
        <p:txBody>
          <a:bodyPr>
            <a:normAutofit/>
          </a:bodyPr>
          <a:lstStyle/>
          <a:p>
            <a:r>
              <a:rPr lang="en-US" sz="4000" dirty="0"/>
              <a:t>Motivations for commission review</a:t>
            </a:r>
          </a:p>
        </p:txBody>
      </p:sp>
      <p:sp>
        <p:nvSpPr>
          <p:cNvPr id="3" name="Content Placeholder 2">
            <a:extLst>
              <a:ext uri="{FF2B5EF4-FFF2-40B4-BE49-F238E27FC236}">
                <a16:creationId xmlns:a16="http://schemas.microsoft.com/office/drawing/2014/main" id="{21D849FD-0A9B-491A-927B-AE0C4053C4E6}"/>
              </a:ext>
            </a:extLst>
          </p:cNvPr>
          <p:cNvSpPr>
            <a:spLocks noGrp="1"/>
          </p:cNvSpPr>
          <p:nvPr>
            <p:ph idx="1"/>
          </p:nvPr>
        </p:nvSpPr>
        <p:spPr>
          <a:xfrm>
            <a:off x="838200" y="1580975"/>
            <a:ext cx="10515600" cy="3690680"/>
          </a:xfrm>
        </p:spPr>
        <p:txBody>
          <a:bodyPr>
            <a:normAutofit/>
          </a:bodyPr>
          <a:lstStyle/>
          <a:p>
            <a:pPr indent="-182880">
              <a:lnSpc>
                <a:spcPct val="80000"/>
              </a:lnSpc>
              <a:spcBef>
                <a:spcPts val="1200"/>
              </a:spcBef>
            </a:pPr>
            <a:r>
              <a:rPr lang="en-US" sz="1800" dirty="0"/>
              <a:t>The Legislature has defined by statute the Department of Corrections and the Commonwealth’s Sheriff Offices, and it retains the ultimate responsibility for correctional agency funding, powers and jurisdiction. It must develop a better understanding of operational, programmatic and attendant costs to make the corrections system the best it can be.</a:t>
            </a:r>
          </a:p>
          <a:p>
            <a:pPr indent="-182880">
              <a:lnSpc>
                <a:spcPct val="80000"/>
              </a:lnSpc>
              <a:spcBef>
                <a:spcPts val="1200"/>
              </a:spcBef>
            </a:pPr>
            <a:r>
              <a:rPr lang="en-US" sz="1800" dirty="0"/>
              <a:t>Over the past decade, many correctional facilities have experienced declining correctional populations.  This reduction in population has not led to declining correctional spending.</a:t>
            </a:r>
          </a:p>
          <a:p>
            <a:pPr indent="-182880">
              <a:lnSpc>
                <a:spcPct val="80000"/>
              </a:lnSpc>
              <a:spcBef>
                <a:spcPts val="1200"/>
              </a:spcBef>
            </a:pPr>
            <a:r>
              <a:rPr lang="en-US" sz="1800" dirty="0"/>
              <a:t>Per inmate costs vary widely across counties.</a:t>
            </a:r>
          </a:p>
          <a:p>
            <a:pPr indent="-182880">
              <a:lnSpc>
                <a:spcPct val="80000"/>
              </a:lnSpc>
              <a:spcBef>
                <a:spcPts val="1200"/>
              </a:spcBef>
            </a:pPr>
            <a:r>
              <a:rPr lang="en-US" sz="1800" dirty="0"/>
              <a:t>Many outside the correctional system have concern that inmates are not receiving the rehabilitative programming that they need.</a:t>
            </a:r>
          </a:p>
          <a:p>
            <a:endParaRPr lang="en-US" sz="1800" dirty="0"/>
          </a:p>
        </p:txBody>
      </p:sp>
      <p:sp>
        <p:nvSpPr>
          <p:cNvPr id="6" name="Slide Number Placeholder 5">
            <a:extLst>
              <a:ext uri="{FF2B5EF4-FFF2-40B4-BE49-F238E27FC236}">
                <a16:creationId xmlns:a16="http://schemas.microsoft.com/office/drawing/2014/main" id="{2D150917-C125-44BE-A29B-6ABAA63FB9F2}"/>
              </a:ext>
            </a:extLst>
          </p:cNvPr>
          <p:cNvSpPr>
            <a:spLocks noGrp="1"/>
          </p:cNvSpPr>
          <p:nvPr>
            <p:ph type="sldNum" sz="quarter" idx="12"/>
          </p:nvPr>
        </p:nvSpPr>
        <p:spPr/>
        <p:txBody>
          <a:bodyPr/>
          <a:lstStyle/>
          <a:p>
            <a:fld id="{747EA2E8-CABC-4ABF-8E15-79A759127DC1}" type="slidenum">
              <a:rPr lang="en-US" smtClean="0"/>
              <a:t>5</a:t>
            </a:fld>
            <a:endParaRPr lang="en-US"/>
          </a:p>
        </p:txBody>
      </p:sp>
      <p:sp>
        <p:nvSpPr>
          <p:cNvPr id="7" name="TextBox 6">
            <a:extLst>
              <a:ext uri="{FF2B5EF4-FFF2-40B4-BE49-F238E27FC236}">
                <a16:creationId xmlns:a16="http://schemas.microsoft.com/office/drawing/2014/main" id="{5987E2F7-C10F-42C5-815A-439B9CEA2366}"/>
              </a:ext>
            </a:extLst>
          </p:cNvPr>
          <p:cNvSpPr txBox="1"/>
          <p:nvPr/>
        </p:nvSpPr>
        <p:spPr>
          <a:xfrm>
            <a:off x="838200" y="5167671"/>
            <a:ext cx="10515600" cy="646331"/>
          </a:xfrm>
          <a:prstGeom prst="rect">
            <a:avLst/>
          </a:prstGeom>
          <a:noFill/>
        </p:spPr>
        <p:txBody>
          <a:bodyPr wrap="square" rtlCol="0">
            <a:spAutoFit/>
          </a:bodyPr>
          <a:lstStyle/>
          <a:p>
            <a:r>
              <a:rPr lang="en-US" i="1" dirty="0"/>
              <a:t>These motivations are implicit in the charge to the Commission and were also expressed in public testimony to the Commission.</a:t>
            </a:r>
          </a:p>
        </p:txBody>
      </p:sp>
      <p:cxnSp>
        <p:nvCxnSpPr>
          <p:cNvPr id="8" name="Straight Connector 7">
            <a:extLst>
              <a:ext uri="{FF2B5EF4-FFF2-40B4-BE49-F238E27FC236}">
                <a16:creationId xmlns:a16="http://schemas.microsoft.com/office/drawing/2014/main" id="{0F525C5C-FC3B-4CFA-864F-E0B8A7982AEA}"/>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CDA02B3-672B-43A8-9BB7-2F5D3BECE074}"/>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Motivations for Commission Review</a:t>
            </a:r>
          </a:p>
        </p:txBody>
      </p:sp>
    </p:spTree>
    <p:extLst>
      <p:ext uri="{BB962C8B-B14F-4D97-AF65-F5344CB8AC3E}">
        <p14:creationId xmlns:p14="http://schemas.microsoft.com/office/powerpoint/2010/main" val="2259367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7AE1-0ECC-420E-AF58-E3624886C20B}"/>
              </a:ext>
            </a:extLst>
          </p:cNvPr>
          <p:cNvSpPr>
            <a:spLocks noGrp="1"/>
          </p:cNvSpPr>
          <p:nvPr>
            <p:ph type="title"/>
          </p:nvPr>
        </p:nvSpPr>
        <p:spPr>
          <a:xfrm>
            <a:off x="838200" y="680172"/>
            <a:ext cx="10515600" cy="1325563"/>
          </a:xfrm>
        </p:spPr>
        <p:txBody>
          <a:bodyPr>
            <a:normAutofit/>
          </a:bodyPr>
          <a:lstStyle/>
          <a:p>
            <a:r>
              <a:rPr lang="en-US" sz="4000" dirty="0"/>
              <a:t>The Legislature has defined the Department of Corrections and the Office of Sheriff</a:t>
            </a:r>
          </a:p>
        </p:txBody>
      </p:sp>
      <p:sp>
        <p:nvSpPr>
          <p:cNvPr id="3" name="Content Placeholder 2">
            <a:extLst>
              <a:ext uri="{FF2B5EF4-FFF2-40B4-BE49-F238E27FC236}">
                <a16:creationId xmlns:a16="http://schemas.microsoft.com/office/drawing/2014/main" id="{4D0D0EA5-9075-46F8-8A49-B1ADEFBBF923}"/>
              </a:ext>
            </a:extLst>
          </p:cNvPr>
          <p:cNvSpPr>
            <a:spLocks noGrp="1"/>
          </p:cNvSpPr>
          <p:nvPr>
            <p:ph idx="1"/>
          </p:nvPr>
        </p:nvSpPr>
        <p:spPr>
          <a:xfrm>
            <a:off x="838200" y="1887968"/>
            <a:ext cx="10515600" cy="3778539"/>
          </a:xfrm>
        </p:spPr>
        <p:txBody>
          <a:bodyPr vert="horz" lIns="91440" tIns="45720" rIns="91440" bIns="45720" rtlCol="0" anchor="t">
            <a:normAutofit/>
          </a:bodyPr>
          <a:lstStyle/>
          <a:p>
            <a:pPr indent="-182880"/>
            <a:r>
              <a:rPr lang="en-US" sz="1800" dirty="0"/>
              <a:t>The Department of Corrections (DOC) and each of the Commonwealth’s fourteen Sheriff’s Offices are defined and regulated by statute, and the Legislature has ultimate authority through the general laws over the structure, function and funding of these offices. </a:t>
            </a:r>
          </a:p>
          <a:p>
            <a:pPr indent="-182880"/>
            <a:r>
              <a:rPr lang="en-US" sz="1800" dirty="0"/>
              <a:t>Specifically, the Legislature is responsible for:</a:t>
            </a:r>
          </a:p>
          <a:p>
            <a:pPr marL="1143000" lvl="3"/>
            <a:r>
              <a:rPr lang="en-US" dirty="0"/>
              <a:t>Budget– make revenue decisions including both direct appropriations and spending practices.</a:t>
            </a:r>
          </a:p>
          <a:p>
            <a:pPr marL="1143000" lvl="3"/>
            <a:r>
              <a:rPr lang="en-US" dirty="0"/>
              <a:t>Powers and Jurisdiction – determine the structure, organization, coverage area, and authority of each Sheriff’s Office and the DOC.</a:t>
            </a:r>
            <a:endParaRPr lang="en-US" dirty="0">
              <a:cs typeface="Calibri"/>
            </a:endParaRPr>
          </a:p>
          <a:p>
            <a:pPr marL="1143000" lvl="3"/>
            <a:r>
              <a:rPr lang="en-US" dirty="0"/>
              <a:t>Oversight – exclusive authority to exercise oversight, hold public hearings, receive timely reports and documents, and enact reforms.</a:t>
            </a:r>
          </a:p>
          <a:p>
            <a:pPr marL="1371600" lvl="3" indent="0">
              <a:buNone/>
            </a:pPr>
            <a:endParaRPr lang="en-US" dirty="0"/>
          </a:p>
          <a:p>
            <a:endParaRPr lang="en-US" dirty="0"/>
          </a:p>
        </p:txBody>
      </p:sp>
      <p:sp>
        <p:nvSpPr>
          <p:cNvPr id="6" name="Slide Number Placeholder 5">
            <a:extLst>
              <a:ext uri="{FF2B5EF4-FFF2-40B4-BE49-F238E27FC236}">
                <a16:creationId xmlns:a16="http://schemas.microsoft.com/office/drawing/2014/main" id="{AB0808E6-C807-41F5-9A59-B5A8E494C71F}"/>
              </a:ext>
            </a:extLst>
          </p:cNvPr>
          <p:cNvSpPr>
            <a:spLocks noGrp="1"/>
          </p:cNvSpPr>
          <p:nvPr>
            <p:ph type="sldNum" sz="quarter" idx="12"/>
          </p:nvPr>
        </p:nvSpPr>
        <p:spPr/>
        <p:txBody>
          <a:bodyPr/>
          <a:lstStyle/>
          <a:p>
            <a:fld id="{747EA2E8-CABC-4ABF-8E15-79A759127DC1}" type="slidenum">
              <a:rPr lang="en-US" smtClean="0"/>
              <a:t>6</a:t>
            </a:fld>
            <a:endParaRPr lang="en-US"/>
          </a:p>
        </p:txBody>
      </p:sp>
      <p:cxnSp>
        <p:nvCxnSpPr>
          <p:cNvPr id="7" name="Straight Connector 6">
            <a:extLst>
              <a:ext uri="{FF2B5EF4-FFF2-40B4-BE49-F238E27FC236}">
                <a16:creationId xmlns:a16="http://schemas.microsoft.com/office/drawing/2014/main" id="{71832FB4-EC15-46DB-B033-3555B2BD5903}"/>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DD7289D-2A63-4913-BC13-5F70AA1B08B1}"/>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Motivations for Commission Review</a:t>
            </a:r>
          </a:p>
        </p:txBody>
      </p:sp>
    </p:spTree>
    <p:extLst>
      <p:ext uri="{BB962C8B-B14F-4D97-AF65-F5344CB8AC3E}">
        <p14:creationId xmlns:p14="http://schemas.microsoft.com/office/powerpoint/2010/main" val="3670065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7AE1-0ECC-420E-AF58-E3624886C20B}"/>
              </a:ext>
            </a:extLst>
          </p:cNvPr>
          <p:cNvSpPr>
            <a:spLocks noGrp="1"/>
          </p:cNvSpPr>
          <p:nvPr>
            <p:ph type="title"/>
          </p:nvPr>
        </p:nvSpPr>
        <p:spPr>
          <a:xfrm>
            <a:off x="838200" y="632114"/>
            <a:ext cx="10515600" cy="1983220"/>
          </a:xfrm>
        </p:spPr>
        <p:txBody>
          <a:bodyPr>
            <a:noAutofit/>
          </a:bodyPr>
          <a:lstStyle/>
          <a:p>
            <a:r>
              <a:rPr lang="en-US" sz="4000" dirty="0"/>
              <a:t>To deliver a modern corrections system, the Legislature must have clear insight into its operations</a:t>
            </a:r>
          </a:p>
        </p:txBody>
      </p:sp>
      <p:sp>
        <p:nvSpPr>
          <p:cNvPr id="3" name="Content Placeholder 2">
            <a:extLst>
              <a:ext uri="{FF2B5EF4-FFF2-40B4-BE49-F238E27FC236}">
                <a16:creationId xmlns:a16="http://schemas.microsoft.com/office/drawing/2014/main" id="{4D0D0EA5-9075-46F8-8A49-B1ADEFBBF923}"/>
              </a:ext>
            </a:extLst>
          </p:cNvPr>
          <p:cNvSpPr>
            <a:spLocks noGrp="1"/>
          </p:cNvSpPr>
          <p:nvPr>
            <p:ph idx="1"/>
          </p:nvPr>
        </p:nvSpPr>
        <p:spPr>
          <a:xfrm>
            <a:off x="838200" y="2504498"/>
            <a:ext cx="10515600" cy="3522230"/>
          </a:xfrm>
        </p:spPr>
        <p:txBody>
          <a:bodyPr>
            <a:normAutofit fontScale="92500" lnSpcReduction="10000"/>
          </a:bodyPr>
          <a:lstStyle/>
          <a:p>
            <a:r>
              <a:rPr lang="en-US" sz="1900" dirty="0"/>
              <a:t>The Legislature, stakeholders, other governmental units and the general public deserve clear corrections data, reported uniformly and regularly.</a:t>
            </a:r>
          </a:p>
          <a:p>
            <a:r>
              <a:rPr lang="en-US" sz="1900" dirty="0"/>
              <a:t>The Legislature must develop better understandings of the staffing, programming, and other attendant costs of operating the Commonwealth’s correctional and detention facilities. </a:t>
            </a:r>
          </a:p>
          <a:p>
            <a:r>
              <a:rPr lang="en-US" sz="1900" dirty="0"/>
              <a:t>The current disparities in data reporting in a number of areas make budgetary assessments and comparisons difficult, at best.</a:t>
            </a:r>
          </a:p>
          <a:p>
            <a:r>
              <a:rPr lang="en-US" sz="1900" dirty="0"/>
              <a:t>If the Legislature is going to adequately fund the corrections system, it must be able to understand the actual costs of operations and programming at each facility, including costs generated by legislative mandates. </a:t>
            </a:r>
          </a:p>
          <a:p>
            <a:endParaRPr lang="en-US" dirty="0"/>
          </a:p>
        </p:txBody>
      </p:sp>
      <p:sp>
        <p:nvSpPr>
          <p:cNvPr id="6" name="Slide Number Placeholder 5">
            <a:extLst>
              <a:ext uri="{FF2B5EF4-FFF2-40B4-BE49-F238E27FC236}">
                <a16:creationId xmlns:a16="http://schemas.microsoft.com/office/drawing/2014/main" id="{A3B5CEB5-E4C7-4510-A2B7-3D0DE018C1EB}"/>
              </a:ext>
            </a:extLst>
          </p:cNvPr>
          <p:cNvSpPr>
            <a:spLocks noGrp="1"/>
          </p:cNvSpPr>
          <p:nvPr>
            <p:ph type="sldNum" sz="quarter" idx="12"/>
          </p:nvPr>
        </p:nvSpPr>
        <p:spPr/>
        <p:txBody>
          <a:bodyPr/>
          <a:lstStyle/>
          <a:p>
            <a:fld id="{747EA2E8-CABC-4ABF-8E15-79A759127DC1}" type="slidenum">
              <a:rPr lang="en-US" smtClean="0"/>
              <a:t>7</a:t>
            </a:fld>
            <a:endParaRPr lang="en-US"/>
          </a:p>
        </p:txBody>
      </p:sp>
      <p:cxnSp>
        <p:nvCxnSpPr>
          <p:cNvPr id="7" name="Straight Connector 6">
            <a:extLst>
              <a:ext uri="{FF2B5EF4-FFF2-40B4-BE49-F238E27FC236}">
                <a16:creationId xmlns:a16="http://schemas.microsoft.com/office/drawing/2014/main" id="{D0AF456F-4FB8-4C87-864C-CA8897EE817F}"/>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A8CB293-DF2A-4B83-8F14-80604541DB1E}"/>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Motivations for Commission Review</a:t>
            </a:r>
          </a:p>
        </p:txBody>
      </p:sp>
    </p:spTree>
    <p:extLst>
      <p:ext uri="{BB962C8B-B14F-4D97-AF65-F5344CB8AC3E}">
        <p14:creationId xmlns:p14="http://schemas.microsoft.com/office/powerpoint/2010/main" val="4112883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A394D8-BDB5-4C84-984E-32AF63EE44BF}"/>
              </a:ext>
            </a:extLst>
          </p:cNvPr>
          <p:cNvSpPr>
            <a:spLocks noGrp="1"/>
          </p:cNvSpPr>
          <p:nvPr>
            <p:ph type="title"/>
          </p:nvPr>
        </p:nvSpPr>
        <p:spPr>
          <a:xfrm>
            <a:off x="633985" y="662723"/>
            <a:ext cx="3419856" cy="5583148"/>
          </a:xfrm>
        </p:spPr>
        <p:txBody>
          <a:bodyPr vert="horz" lIns="91440" tIns="45720" rIns="91440" bIns="45720" rtlCol="0" anchor="ctr">
            <a:normAutofit/>
          </a:bodyPr>
          <a:lstStyle/>
          <a:p>
            <a:r>
              <a:rPr lang="en-US" sz="4000" kern="1200" dirty="0">
                <a:solidFill>
                  <a:schemeClr val="tx1"/>
                </a:solidFill>
                <a:latin typeface="+mj-lt"/>
                <a:ea typeface="+mj-ea"/>
                <a:cs typeface="+mj-cs"/>
              </a:rPr>
              <a:t>Over the past decade, declining correctional populations have not led to declining correctional staffing</a:t>
            </a:r>
          </a:p>
        </p:txBody>
      </p:sp>
      <p:sp>
        <p:nvSpPr>
          <p:cNvPr id="30"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5273040-8CD4-4E83-B60F-E71336043048}"/>
              </a:ext>
            </a:extLst>
          </p:cNvPr>
          <p:cNvSpPr txBox="1"/>
          <p:nvPr/>
        </p:nvSpPr>
        <p:spPr>
          <a:xfrm>
            <a:off x="4791455" y="5959030"/>
            <a:ext cx="7143245" cy="365125"/>
          </a:xfrm>
          <a:prstGeom prst="rect">
            <a:avLst/>
          </a:prstGeom>
        </p:spPr>
        <p:txBody>
          <a:bodyPr vert="horz" lIns="91440" tIns="45720" rIns="91440" bIns="45720" rtlCol="0" anchor="t">
            <a:noAutofit/>
          </a:bodyPr>
          <a:lstStyle/>
          <a:p>
            <a:pPr marR="0" lvl="0" fontAlgn="auto">
              <a:lnSpc>
                <a:spcPct val="90000"/>
              </a:lnSpc>
              <a:spcBef>
                <a:spcPts val="0"/>
              </a:spcBef>
              <a:spcAft>
                <a:spcPts val="600"/>
              </a:spcAft>
              <a:buClrTx/>
              <a:buSzTx/>
              <a:tabLst/>
              <a:defRPr/>
            </a:pPr>
            <a:r>
              <a:rPr kumimoji="0" lang="en-US" sz="1000" b="0" i="0" u="none" strike="noStrike" cap="none" spc="0" normalizeH="0" noProof="0" dirty="0">
                <a:ln>
                  <a:noFill/>
                </a:ln>
                <a:effectLst/>
                <a:uLnTx/>
                <a:uFillTx/>
              </a:rPr>
              <a:t>For Employee Count, see Appendix D.   For Population, see Appendix J. 2020 is omitted as a possible outlier as to population, but shows a further considerable population drop.   Note that DOC and the County facilities are entirely separate entities.  They are presented together on this slide to give a comprehensive picture.</a:t>
            </a:r>
          </a:p>
        </p:txBody>
      </p:sp>
      <p:sp>
        <p:nvSpPr>
          <p:cNvPr id="10" name="Slide Number Placeholder 9">
            <a:extLst>
              <a:ext uri="{FF2B5EF4-FFF2-40B4-BE49-F238E27FC236}">
                <a16:creationId xmlns:a16="http://schemas.microsoft.com/office/drawing/2014/main" id="{04495140-DE9C-463E-BA7B-677F97F0B53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FB73AA28-415F-48A7-BF75-270ABD588B75}" type="slidenum">
              <a:rPr lang="en-US" smtClean="0"/>
              <a:pPr>
                <a:spcAft>
                  <a:spcPts val="600"/>
                </a:spcAft>
              </a:pPr>
              <a:t>8</a:t>
            </a:fld>
            <a:endParaRPr lang="en-US"/>
          </a:p>
        </p:txBody>
      </p:sp>
      <p:graphicFrame>
        <p:nvGraphicFramePr>
          <p:cNvPr id="6" name="Content Placeholder 5">
            <a:extLst>
              <a:ext uri="{FF2B5EF4-FFF2-40B4-BE49-F238E27FC236}">
                <a16:creationId xmlns:a16="http://schemas.microsoft.com/office/drawing/2014/main" id="{01844F72-E6DF-44AF-992F-593B1887F309}"/>
              </a:ext>
            </a:extLst>
          </p:cNvPr>
          <p:cNvGraphicFramePr>
            <a:graphicFrameLocks noGrp="1"/>
          </p:cNvGraphicFramePr>
          <p:nvPr>
            <p:ph idx="1"/>
            <p:extLst>
              <p:ext uri="{D42A27DB-BD31-4B8C-83A1-F6EECF244321}">
                <p14:modId xmlns:p14="http://schemas.microsoft.com/office/powerpoint/2010/main" val="1273002799"/>
              </p:ext>
            </p:extLst>
          </p:nvPr>
        </p:nvGraphicFramePr>
        <p:xfrm>
          <a:off x="4654296" y="630936"/>
          <a:ext cx="6894576" cy="39136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15C7E44-F9EC-41C0-85EC-875765E74A66}"/>
              </a:ext>
            </a:extLst>
          </p:cNvPr>
          <p:cNvSpPr txBox="1"/>
          <p:nvPr/>
        </p:nvSpPr>
        <p:spPr>
          <a:xfrm>
            <a:off x="4792210" y="4727832"/>
            <a:ext cx="6228607" cy="1200329"/>
          </a:xfrm>
          <a:prstGeom prst="rect">
            <a:avLst/>
          </a:prstGeom>
          <a:noFill/>
        </p:spPr>
        <p:txBody>
          <a:bodyPr wrap="square" lIns="91440" tIns="45720" rIns="91440" bIns="45720" rtlCol="0" anchor="t">
            <a:spAutoFit/>
          </a:bodyPr>
          <a:lstStyle/>
          <a:p>
            <a:r>
              <a:rPr lang="en-US" sz="2400" b="1" dirty="0"/>
              <a:t>Population declines do </a:t>
            </a:r>
            <a:r>
              <a:rPr lang="en-US" sz="2400" b="1" i="1" dirty="0"/>
              <a:t>not</a:t>
            </a:r>
            <a:r>
              <a:rPr lang="en-US" sz="2400" b="1" dirty="0"/>
              <a:t> necessarily indicate that staffing should decline. See </a:t>
            </a:r>
            <a:r>
              <a:rPr lang="en-US" sz="2400" b="1" dirty="0">
                <a:hlinkClick r:id="rId3" action="ppaction://hlinksldjump"/>
              </a:rPr>
              <a:t>further discussion</a:t>
            </a:r>
            <a:r>
              <a:rPr lang="en-US" sz="2400" b="1" dirty="0"/>
              <a:t> on slides 21-28.</a:t>
            </a:r>
          </a:p>
        </p:txBody>
      </p:sp>
      <p:cxnSp>
        <p:nvCxnSpPr>
          <p:cNvPr id="11" name="Straight Connector 10">
            <a:extLst>
              <a:ext uri="{FF2B5EF4-FFF2-40B4-BE49-F238E27FC236}">
                <a16:creationId xmlns:a16="http://schemas.microsoft.com/office/drawing/2014/main" id="{33AFB1FA-5589-473F-B06B-09200FEC6E25}"/>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D232D4D-DDF4-4795-A907-1FE2A4B850BC}"/>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Motivations for Commission Review</a:t>
            </a:r>
          </a:p>
        </p:txBody>
      </p:sp>
    </p:spTree>
    <p:extLst>
      <p:ext uri="{BB962C8B-B14F-4D97-AF65-F5344CB8AC3E}">
        <p14:creationId xmlns:p14="http://schemas.microsoft.com/office/powerpoint/2010/main" val="543668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1BA9D09-ADEA-498D-ADE7-19AFF914AFBA}"/>
              </a:ext>
            </a:extLst>
          </p:cNvPr>
          <p:cNvSpPr txBox="1"/>
          <p:nvPr/>
        </p:nvSpPr>
        <p:spPr>
          <a:xfrm>
            <a:off x="1028700" y="1967266"/>
            <a:ext cx="2628900" cy="2547257"/>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kern="1200" dirty="0">
                <a:solidFill>
                  <a:srgbClr val="FFFFFF"/>
                </a:solidFill>
                <a:latin typeface="+mj-lt"/>
                <a:ea typeface="+mj-ea"/>
                <a:cs typeface="+mj-cs"/>
              </a:rPr>
              <a:t>Design/rated capacity of facilities at the county level now substantially exceeds population.</a:t>
            </a:r>
          </a:p>
        </p:txBody>
      </p:sp>
      <p:sp>
        <p:nvSpPr>
          <p:cNvPr id="3" name="TextBox 2">
            <a:extLst>
              <a:ext uri="{FF2B5EF4-FFF2-40B4-BE49-F238E27FC236}">
                <a16:creationId xmlns:a16="http://schemas.microsoft.com/office/drawing/2014/main" id="{8465D3FA-8F5B-4996-83C6-2CA995A2BEEA}"/>
              </a:ext>
            </a:extLst>
          </p:cNvPr>
          <p:cNvSpPr txBox="1"/>
          <p:nvPr/>
        </p:nvSpPr>
        <p:spPr>
          <a:xfrm>
            <a:off x="717422" y="6149450"/>
            <a:ext cx="10844196" cy="341632"/>
          </a:xfrm>
          <a:prstGeom prst="rect">
            <a:avLst/>
          </a:prstGeom>
          <a:noFill/>
        </p:spPr>
        <p:txBody>
          <a:bodyPr wrap="square" rtlCol="0">
            <a:spAutoFit/>
          </a:bodyPr>
          <a:lstStyle/>
          <a:p>
            <a:pPr>
              <a:lnSpc>
                <a:spcPct val="80000"/>
              </a:lnSpc>
            </a:pPr>
            <a:r>
              <a:rPr lang="en-US" sz="1000" dirty="0"/>
              <a:t>Source: Compilation of </a:t>
            </a:r>
            <a:r>
              <a:rPr lang="en-US" sz="1000" i="1" dirty="0"/>
              <a:t>Quarterly Reports on the Status of Prison Capacity</a:t>
            </a:r>
            <a:r>
              <a:rPr lang="en-US" sz="1000" dirty="0"/>
              <a:t>, including historical previous reports in series from state library (under title </a:t>
            </a:r>
            <a:r>
              <a:rPr lang="en-US" sz="1000" i="1" dirty="0"/>
              <a:t>Quarterly Reports on Status of Prison Overcrowding</a:t>
            </a:r>
            <a:r>
              <a:rPr lang="en-US" sz="1000" dirty="0"/>
              <a:t>). Data reported is from the first quarter report in each year, which includes average for previous calendar year.  See Table 2 for DOC facilities and Table 5 for County facilities.  </a:t>
            </a:r>
          </a:p>
        </p:txBody>
      </p:sp>
      <p:sp>
        <p:nvSpPr>
          <p:cNvPr id="7" name="Slide Number Placeholder 6">
            <a:extLst>
              <a:ext uri="{FF2B5EF4-FFF2-40B4-BE49-F238E27FC236}">
                <a16:creationId xmlns:a16="http://schemas.microsoft.com/office/drawing/2014/main" id="{093DC13F-AA7E-4F77-A22C-2FB5F892257A}"/>
              </a:ext>
            </a:extLst>
          </p:cNvPr>
          <p:cNvSpPr>
            <a:spLocks noGrp="1"/>
          </p:cNvSpPr>
          <p:nvPr>
            <p:ph type="sldNum" sz="quarter" idx="12"/>
          </p:nvPr>
        </p:nvSpPr>
        <p:spPr/>
        <p:txBody>
          <a:bodyPr/>
          <a:lstStyle/>
          <a:p>
            <a:fld id="{FB73AA28-415F-48A7-BF75-270ABD588B75}" type="slidenum">
              <a:rPr lang="en-US" smtClean="0"/>
              <a:t>9</a:t>
            </a:fld>
            <a:endParaRPr lang="en-US"/>
          </a:p>
        </p:txBody>
      </p:sp>
      <p:graphicFrame>
        <p:nvGraphicFramePr>
          <p:cNvPr id="20" name="Chart 19">
            <a:extLst>
              <a:ext uri="{FF2B5EF4-FFF2-40B4-BE49-F238E27FC236}">
                <a16:creationId xmlns:a16="http://schemas.microsoft.com/office/drawing/2014/main" id="{6056C122-0660-4CA1-A82D-E5AAFE16CEA9}"/>
              </a:ext>
            </a:extLst>
          </p:cNvPr>
          <p:cNvGraphicFramePr>
            <a:graphicFrameLocks noGrp="1"/>
          </p:cNvGraphicFramePr>
          <p:nvPr>
            <p:extLst>
              <p:ext uri="{D42A27DB-BD31-4B8C-83A1-F6EECF244321}">
                <p14:modId xmlns:p14="http://schemas.microsoft.com/office/powerpoint/2010/main" val="1115436546"/>
              </p:ext>
            </p:extLst>
          </p:nvPr>
        </p:nvGraphicFramePr>
        <p:xfrm>
          <a:off x="4477987" y="794854"/>
          <a:ext cx="7350826" cy="5124203"/>
        </p:xfrm>
        <a:graphic>
          <a:graphicData uri="http://schemas.openxmlformats.org/drawingml/2006/chart">
            <c:chart xmlns:c="http://schemas.openxmlformats.org/drawingml/2006/chart" xmlns:r="http://schemas.openxmlformats.org/officeDocument/2006/relationships" r:id="rId2"/>
          </a:graphicData>
        </a:graphic>
      </p:graphicFrame>
      <p:sp>
        <p:nvSpPr>
          <p:cNvPr id="4" name="Oval 3">
            <a:extLst>
              <a:ext uri="{FF2B5EF4-FFF2-40B4-BE49-F238E27FC236}">
                <a16:creationId xmlns:a16="http://schemas.microsoft.com/office/drawing/2014/main" id="{B9049587-815B-4490-82F4-46CCE2704134}"/>
              </a:ext>
            </a:extLst>
          </p:cNvPr>
          <p:cNvSpPr/>
          <p:nvPr/>
        </p:nvSpPr>
        <p:spPr>
          <a:xfrm>
            <a:off x="8250382" y="2384090"/>
            <a:ext cx="720436" cy="1122298"/>
          </a:xfrm>
          <a:prstGeom prst="ellipse">
            <a:avLst/>
          </a:prstGeom>
          <a:no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llout: Line 7">
            <a:extLst>
              <a:ext uri="{FF2B5EF4-FFF2-40B4-BE49-F238E27FC236}">
                <a16:creationId xmlns:a16="http://schemas.microsoft.com/office/drawing/2014/main" id="{A70C9404-8BA3-468C-A6CC-97FE2096A687}"/>
              </a:ext>
            </a:extLst>
          </p:cNvPr>
          <p:cNvSpPr/>
          <p:nvPr/>
        </p:nvSpPr>
        <p:spPr>
          <a:xfrm>
            <a:off x="9864436" y="1656803"/>
            <a:ext cx="1364673" cy="719529"/>
          </a:xfrm>
          <a:prstGeom prst="borderCallout1">
            <a:avLst>
              <a:gd name="adj1" fmla="val 38599"/>
              <a:gd name="adj2" fmla="val 268"/>
              <a:gd name="adj3" fmla="val 103451"/>
              <a:gd name="adj4" fmla="val -86123"/>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C41B419-41D7-4FC6-B73B-700EEA4A9027}"/>
              </a:ext>
            </a:extLst>
          </p:cNvPr>
          <p:cNvSpPr txBox="1"/>
          <p:nvPr/>
        </p:nvSpPr>
        <p:spPr>
          <a:xfrm>
            <a:off x="9864437" y="1681512"/>
            <a:ext cx="1427018" cy="646331"/>
          </a:xfrm>
          <a:prstGeom prst="rect">
            <a:avLst/>
          </a:prstGeom>
          <a:noFill/>
        </p:spPr>
        <p:txBody>
          <a:bodyPr wrap="square" rtlCol="0">
            <a:spAutoFit/>
          </a:bodyPr>
          <a:lstStyle/>
          <a:p>
            <a:r>
              <a:rPr lang="en-US" sz="1200" dirty="0"/>
              <a:t>2015 county capacity increase due to reevaluation</a:t>
            </a:r>
          </a:p>
        </p:txBody>
      </p:sp>
      <p:cxnSp>
        <p:nvCxnSpPr>
          <p:cNvPr id="12" name="Straight Connector 11">
            <a:extLst>
              <a:ext uri="{FF2B5EF4-FFF2-40B4-BE49-F238E27FC236}">
                <a16:creationId xmlns:a16="http://schemas.microsoft.com/office/drawing/2014/main" id="{75C1DE90-498D-4635-912C-0EE9CE82A1E3}"/>
              </a:ext>
            </a:extLst>
          </p:cNvPr>
          <p:cNvCxnSpPr/>
          <p:nvPr/>
        </p:nvCxnSpPr>
        <p:spPr>
          <a:xfrm>
            <a:off x="304800" y="540326"/>
            <a:ext cx="1149927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D46BD80-39F7-4682-B6AA-D99332B072BC}"/>
              </a:ext>
            </a:extLst>
          </p:cNvPr>
          <p:cNvSpPr txBox="1"/>
          <p:nvPr/>
        </p:nvSpPr>
        <p:spPr>
          <a:xfrm>
            <a:off x="249382" y="187376"/>
            <a:ext cx="4024745" cy="338554"/>
          </a:xfrm>
          <a:prstGeom prst="rect">
            <a:avLst/>
          </a:prstGeom>
          <a:noFill/>
        </p:spPr>
        <p:txBody>
          <a:bodyPr wrap="square" rtlCol="0">
            <a:spAutoFit/>
          </a:bodyPr>
          <a:lstStyle/>
          <a:p>
            <a:r>
              <a:rPr lang="en-US" sz="1600" dirty="0">
                <a:latin typeface="+mj-lt"/>
              </a:rPr>
              <a:t>Motivations for Commission Review</a:t>
            </a:r>
          </a:p>
        </p:txBody>
      </p:sp>
    </p:spTree>
    <p:extLst>
      <p:ext uri="{BB962C8B-B14F-4D97-AF65-F5344CB8AC3E}">
        <p14:creationId xmlns:p14="http://schemas.microsoft.com/office/powerpoint/2010/main" val="282232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6D0E22A6DD59479B602758F786A0E9" ma:contentTypeVersion="6" ma:contentTypeDescription="Create a new document." ma:contentTypeScope="" ma:versionID="5e2a5dcf59433fbb427693b93e42c3ab">
  <xsd:schema xmlns:xsd="http://www.w3.org/2001/XMLSchema" xmlns:xs="http://www.w3.org/2001/XMLSchema" xmlns:p="http://schemas.microsoft.com/office/2006/metadata/properties" xmlns:ns2="0bf13305-2ad3-47fc-b32f-9b4df29da98c" xmlns:ns3="e847d9e2-e67d-4e78-9623-607caff446f9" targetNamespace="http://schemas.microsoft.com/office/2006/metadata/properties" ma:root="true" ma:fieldsID="64fa2da5daff8c71a7828027908f2049" ns2:_="" ns3:_="">
    <xsd:import namespace="0bf13305-2ad3-47fc-b32f-9b4df29da98c"/>
    <xsd:import namespace="e847d9e2-e67d-4e78-9623-607caff446f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f13305-2ad3-47fc-b32f-9b4df29da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47d9e2-e67d-4e78-9623-607caff446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9279A7F-50CA-49B0-9F13-EE3E995BE4C9}"/>
</file>

<file path=customXml/itemProps2.xml><?xml version="1.0" encoding="utf-8"?>
<ds:datastoreItem xmlns:ds="http://schemas.openxmlformats.org/officeDocument/2006/customXml" ds:itemID="{75DF58BE-6139-4E4E-BF91-6AD93DFCB1AA}"/>
</file>

<file path=customXml/itemProps3.xml><?xml version="1.0" encoding="utf-8"?>
<ds:datastoreItem xmlns:ds="http://schemas.openxmlformats.org/officeDocument/2006/customXml" ds:itemID="{59F723E0-DAC4-4966-A6AE-B0069EC6A84A}"/>
</file>

<file path=docProps/app.xml><?xml version="1.0" encoding="utf-8"?>
<Properties xmlns="http://schemas.openxmlformats.org/officeDocument/2006/extended-properties" xmlns:vt="http://schemas.openxmlformats.org/officeDocument/2006/docPropsVTypes">
  <TotalTime>3121</TotalTime>
  <Words>5866</Words>
  <Application>Microsoft Office PowerPoint</Application>
  <PresentationFormat>Widescreen</PresentationFormat>
  <Paragraphs>386</Paragraphs>
  <Slides>46</Slides>
  <Notes>0</Notes>
  <HiddenSlides>0</HiddenSlides>
  <MMClips>0</MMClips>
  <ScaleCrop>false</ScaleCrop>
  <HeadingPairs>
    <vt:vector size="8" baseType="variant">
      <vt:variant>
        <vt:lpstr>Fonts Used</vt:lpstr>
      </vt:variant>
      <vt:variant>
        <vt:i4>3</vt:i4>
      </vt:variant>
      <vt:variant>
        <vt:lpstr>Theme</vt:lpstr>
      </vt:variant>
      <vt:variant>
        <vt:i4>5</vt:i4>
      </vt:variant>
      <vt:variant>
        <vt:lpstr>Embedded OLE Servers</vt:lpstr>
      </vt:variant>
      <vt:variant>
        <vt:i4>1</vt:i4>
      </vt:variant>
      <vt:variant>
        <vt:lpstr>Slide Titles</vt:lpstr>
      </vt:variant>
      <vt:variant>
        <vt:i4>46</vt:i4>
      </vt:variant>
    </vt:vector>
  </HeadingPairs>
  <TitlesOfParts>
    <vt:vector size="55" baseType="lpstr">
      <vt:lpstr>Arial</vt:lpstr>
      <vt:lpstr>Calibri</vt:lpstr>
      <vt:lpstr>Calibri Light</vt:lpstr>
      <vt:lpstr>Office Theme</vt:lpstr>
      <vt:lpstr>1_Office Theme</vt:lpstr>
      <vt:lpstr>2_Office Theme</vt:lpstr>
      <vt:lpstr>3_Office Theme</vt:lpstr>
      <vt:lpstr>4_Office Theme</vt:lpstr>
      <vt:lpstr>Worksheet</vt:lpstr>
      <vt:lpstr>Report of the Special Commission on Correctional Funding</vt:lpstr>
      <vt:lpstr>Documents comprising this report</vt:lpstr>
      <vt:lpstr>Overview of this document</vt:lpstr>
      <vt:lpstr>Overview of this document</vt:lpstr>
      <vt:lpstr>Motivations for commission review</vt:lpstr>
      <vt:lpstr>The Legislature has defined the Department of Corrections and the Office of Sheriff</vt:lpstr>
      <vt:lpstr>To deliver a modern corrections system, the Legislature must have clear insight into its operations</vt:lpstr>
      <vt:lpstr>Over the past decade, declining correctional populations have not led to declining correctional staffing</vt:lpstr>
      <vt:lpstr>PowerPoint Presentation</vt:lpstr>
      <vt:lpstr>Per inmate costs vary widely across counties.</vt:lpstr>
      <vt:lpstr>Variations also appear in per inmate staffing, with a similar ranking.</vt:lpstr>
      <vt:lpstr>Economies of scale explain some of the variation: larger facilities have lower staff per inmate.</vt:lpstr>
      <vt:lpstr>Even with wage normalization salaries do vary across counties, but some variation may be due to professional mix.</vt:lpstr>
      <vt:lpstr>Scale and salary level can be used to build a linear model* that explains much of the variation in appropriation per ADSP, but . . .</vt:lpstr>
      <vt:lpstr>. . . the unexplained “residual” differences are still large – see discussion in next section on factors influencing staffing needs.</vt:lpstr>
      <vt:lpstr>Correcting for salary-level variations and accepting sheriff’s “care &amp; custody” classification of spending reduces but does not eliminate variation – see discussion in next section on factors influencing staffing needs.</vt:lpstr>
      <vt:lpstr>Motivations for commission review - summary</vt:lpstr>
      <vt:lpstr>Overview of this document</vt:lpstr>
      <vt:lpstr>As for many organizations, payroll is the largest component of  correctional spending</vt:lpstr>
      <vt:lpstr>Nationally, low inmate-to-staff ratios correlate with low incarceration rates. Hard to interpret.</vt:lpstr>
      <vt:lpstr>Population declines do not necessarily indicate that staffing should decline</vt:lpstr>
      <vt:lpstr>Recent DOC staffing levels are consistent with historical DOC staffing levels when at similar population sizes</vt:lpstr>
      <vt:lpstr>Custodial staffing needs depend on much more than a ratio to inmates</vt:lpstr>
      <vt:lpstr>Setting the appropriate staff level for a facility requires a bottom-up analysis of needed posts</vt:lpstr>
      <vt:lpstr>The National Institute of Corrections (NIC) conducted a prototype staffing analyses</vt:lpstr>
      <vt:lpstr>The Commission finds that there is no formula driven alternative to management budgeting</vt:lpstr>
      <vt:lpstr>Nonetheless, low occupancy suggests opportunities for cost savings</vt:lpstr>
      <vt:lpstr>Interim recommendation:  Improve reporting to better evaluate possibilities for consolidation or alternative housing models, including mental health facilities</vt:lpstr>
      <vt:lpstr>Overview of this document</vt:lpstr>
      <vt:lpstr>The Commission found that DOC and all Sheriffs take inmate programming seriously</vt:lpstr>
      <vt:lpstr>As to inmate programming, the Commission was charged to: </vt:lpstr>
      <vt:lpstr>The Commission concluded it could not evaluate “appropriate” levels of program spending</vt:lpstr>
      <vt:lpstr>The need for more uniform definitions </vt:lpstr>
      <vt:lpstr>PowerPoint Presentation</vt:lpstr>
      <vt:lpstr>PowerPoint Presentation</vt:lpstr>
      <vt:lpstr>Correctional facilities prepared a rich and comprehensive inventory of all types of programming across facilities for the commission, but . . .</vt:lpstr>
      <vt:lpstr>Program attendance and cost are reported for roughly half of all programs </vt:lpstr>
      <vt:lpstr>Program Categorization Data Limitations</vt:lpstr>
      <vt:lpstr>PowerPoint Presentation</vt:lpstr>
      <vt:lpstr>Based on data the Commission collected, we were able to compare overall program spending levels</vt:lpstr>
      <vt:lpstr>Higher program spending correlates with higher non-program spending.</vt:lpstr>
      <vt:lpstr>The Commission recommends improvement of uniformity, accountability, and transparency for inmate programming</vt:lpstr>
      <vt:lpstr>Options for improvement of programming, reporting on programming, and accountability -- commissioners had divergent views: </vt:lpstr>
      <vt:lpstr>Overview of this document</vt:lpstr>
      <vt:lpstr>The Legislature should work with the Sheriffs,  DOC, and concerned advocates to . . . </vt:lpstr>
      <vt:lpstr>The Legislature should also work with the Sheriffs, DOC, and concerned advocates to build uniformity in all correctional reporting: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of the Special Commission on Correctional Funding</dc:title>
  <dc:creator>Brownsberger, William (SEN)</dc:creator>
  <cp:lastModifiedBy>Brisson, Alicia (SEN)</cp:lastModifiedBy>
  <cp:revision>404</cp:revision>
  <dcterms:created xsi:type="dcterms:W3CDTF">2022-01-15T11:52:01Z</dcterms:created>
  <dcterms:modified xsi:type="dcterms:W3CDTF">2022-01-31T18:06:48Z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0x010100586D0E22A6DD59479B602758F786A0E9</vt:lpwstr>
  </property>
</Properties>
</file>