
<file path=[Content_Types].xml><?xml version="1.0" encoding="utf-8"?>
<Types xmlns="http://schemas.openxmlformats.org/package/2006/content-types"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B65F64C-430A-416A-8739-7AE0E2BB0651}">
  <a:tblStyle styleId="{DB65F64C-430A-416A-8739-7AE0E2BB065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1" Type="http://schemas.openxmlformats.org/officeDocument/2006/relationships/slide" Target="slides/slide15.xml"/><Relationship Id="rId3" Type="http://schemas.openxmlformats.org/officeDocument/2006/relationships/presProps" Target="presProps.xml"/><Relationship Id="rId25" Type="http://schemas.openxmlformats.org/officeDocument/2006/relationships/slide" Target="slides/slide19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0" Type="http://schemas.openxmlformats.org/officeDocument/2006/relationships/slide" Target="slides/slide14.xml"/><Relationship Id="rId2" Type="http://schemas.openxmlformats.org/officeDocument/2006/relationships/viewProps" Target="viewProps.xml"/><Relationship Id="rId16" Type="http://schemas.openxmlformats.org/officeDocument/2006/relationships/slide" Target="slides/slide10.xml"/><Relationship Id="rId29" Type="http://schemas.openxmlformats.org/officeDocument/2006/relationships/customXml" Target="../customXml/item3.xml"/><Relationship Id="rId24" Type="http://schemas.openxmlformats.org/officeDocument/2006/relationships/slide" Target="slides/slide18.xml"/><Relationship Id="rId1" Type="http://schemas.openxmlformats.org/officeDocument/2006/relationships/theme" Target="theme/theme1.xml"/><Relationship Id="rId6" Type="http://schemas.openxmlformats.org/officeDocument/2006/relationships/notesMaster" Target="notesMasters/notesMaster1.xml"/><Relationship Id="rId11" Type="http://schemas.openxmlformats.org/officeDocument/2006/relationships/slide" Target="slides/slide5.xml"/><Relationship Id="rId23" Type="http://schemas.openxmlformats.org/officeDocument/2006/relationships/slide" Target="slides/slide17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8" Type="http://schemas.openxmlformats.org/officeDocument/2006/relationships/customXml" Target="../customXml/item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22" Type="http://schemas.openxmlformats.org/officeDocument/2006/relationships/slide" Target="slides/slide16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af7aa52b8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af7aa52b8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af7aa52b82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af7aa52b82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919b0c378c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919b0c378c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919b0c378c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919b0c378c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af7aa52b82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af7aa52b82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af7aa52b82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af7aa52b82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af7aa52b82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af7aa52b82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af7aa52b82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af7aa52b82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af7aa52b82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af7aa52b82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af7aa52b82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af7aa52b82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919b0c378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919b0c378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af7aa52b82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af7aa52b82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919b0c378c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919b0c378c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919b0c378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919b0c378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919b0c378c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919b0c378c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919b0c378c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919b0c378c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919b0c378c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919b0c378c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919b0c378c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919b0c378c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af7aa52b82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af7aa52b82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mass.gov/info-details/doc-covid-19-institution-cell-housing-dashboard" TargetMode="External"/><Relationship Id="rId4" Type="http://schemas.openxmlformats.org/officeDocument/2006/relationships/image" Target="../media/image6.png"/><Relationship Id="rId5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Relationship Id="rId4" Type="http://schemas.openxmlformats.org/officeDocument/2006/relationships/hyperlink" Target="https://drive.google.com/file/d/1kb-9Izf73EHnDujFpVVlkl1zL0NuWCn1/view?usp=drive_link" TargetMode="External"/><Relationship Id="rId5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Relationship Id="rId4" Type="http://schemas.openxmlformats.org/officeDocument/2006/relationships/hyperlink" Target="https://public.tableau.com/app/profile/madoc/viz/MADOCBAUQTRREPORT/Admissions" TargetMode="External"/><Relationship Id="rId5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observablehq.com/@themarshallproject/census-labor-data-release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rive.google.com/file/d/1KIcGFM5HCprfeZMdxBIbRfa5WP5MYarb/view?usp=drive_link" TargetMode="External"/><Relationship Id="rId4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mass.gov/doc/frequently-asked-questions-july-2025/download" TargetMode="External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8.png"/><Relationship Id="rId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944850" y="1521023"/>
            <a:ext cx="7254300" cy="18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chemeClr val="dk2"/>
                </a:solidFill>
              </a:rPr>
              <a:t>Special Legislative Commission on Correctional Consolidation and Collaboration</a:t>
            </a:r>
            <a:endParaRPr b="1" sz="3600">
              <a:solidFill>
                <a:schemeClr val="dk2"/>
              </a:solidFill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75" y="62875"/>
            <a:ext cx="2383600" cy="1234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5625" y="4468850"/>
            <a:ext cx="7254300" cy="4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December 12, 2025</a:t>
            </a:r>
            <a:endParaRPr b="1"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/>
          <p:nvPr/>
        </p:nvSpPr>
        <p:spPr>
          <a:xfrm>
            <a:off x="348375" y="314200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Misclassification: growth in SBCC population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130" name="Google Shape;130;p22"/>
          <p:cNvSpPr txBox="1"/>
          <p:nvPr/>
        </p:nvSpPr>
        <p:spPr>
          <a:xfrm>
            <a:off x="152400" y="4537700"/>
            <a:ext cx="5646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*2025 numbers are from November 3</a:t>
            </a:r>
            <a:endParaRPr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3"/>
              </a:rPr>
              <a:t>DOC COVID-19 Institution Cell Housing Dashboard | Mass.gov</a:t>
            </a:r>
            <a:endParaRPr/>
          </a:p>
        </p:txBody>
      </p:sp>
      <p:pic>
        <p:nvPicPr>
          <p:cNvPr id="131" name="Google Shape;131;p22" title="Points scored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89125" y="812800"/>
            <a:ext cx="6024093" cy="3724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/>
          <p:nvPr/>
        </p:nvSpPr>
        <p:spPr>
          <a:xfrm>
            <a:off x="348375" y="314200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Misclassification: Issues with SBCC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138" name="Google Shape;138;p23"/>
          <p:cNvSpPr txBox="1"/>
          <p:nvPr/>
        </p:nvSpPr>
        <p:spPr>
          <a:xfrm>
            <a:off x="525150" y="946075"/>
            <a:ext cx="8236500" cy="33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Most restrictive facility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Most limited programming access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Most issues with violence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No access to self-improvement groups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Most expensive of non-specialized facilities to run because of staff ratios, restrictive nature, and frequent lockdowns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Souza-Baranowski became the intake center for DOC when MCI-Cedar Junction closed during Covid.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39" name="Google Shape;139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4"/>
          <p:cNvSpPr txBox="1"/>
          <p:nvPr/>
        </p:nvSpPr>
        <p:spPr>
          <a:xfrm>
            <a:off x="348375" y="314200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Limited Step-Down</a:t>
            </a:r>
            <a:endParaRPr sz="2400">
              <a:solidFill>
                <a:schemeClr val="dk2"/>
              </a:solidFill>
            </a:endParaRPr>
          </a:p>
        </p:txBody>
      </p:sp>
      <p:pic>
        <p:nvPicPr>
          <p:cNvPr id="145" name="Google Shape;145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39050" y="881125"/>
            <a:ext cx="5605850" cy="348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4"/>
          <p:cNvSpPr txBox="1"/>
          <p:nvPr/>
        </p:nvSpPr>
        <p:spPr>
          <a:xfrm>
            <a:off x="239074" y="4602666"/>
            <a:ext cx="5847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MA DOC Custody Population Releases between 2023-2024, obtained by public records request, </a:t>
            </a:r>
            <a:r>
              <a:rPr lang="en" sz="10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https://drive.google.com/file/d/1kb-9Izf73EHnDujFpVVlkl1zL0NuWCn1/view?usp=drive_link</a:t>
            </a:r>
            <a:r>
              <a:rPr lang="en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7" name="Google Shape;147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5"/>
          <p:cNvSpPr txBox="1"/>
          <p:nvPr/>
        </p:nvSpPr>
        <p:spPr>
          <a:xfrm>
            <a:off x="348375" y="314200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Overuse of Specialty Housing Units/Segregation</a:t>
            </a:r>
            <a:endParaRPr sz="2400">
              <a:solidFill>
                <a:schemeClr val="dk2"/>
              </a:solidFill>
            </a:endParaRPr>
          </a:p>
        </p:txBody>
      </p:sp>
      <p:pic>
        <p:nvPicPr>
          <p:cNvPr id="153" name="Google Shape;153;p25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66188" y="965200"/>
            <a:ext cx="5611617" cy="346985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5"/>
          <p:cNvSpPr txBox="1"/>
          <p:nvPr/>
        </p:nvSpPr>
        <p:spPr>
          <a:xfrm>
            <a:off x="57925" y="4554125"/>
            <a:ext cx="55644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4"/>
              </a:rPr>
              <a:t>MA DOC BAU QTR REPORT | Tableau Public</a:t>
            </a:r>
            <a:endParaRPr/>
          </a:p>
        </p:txBody>
      </p:sp>
      <p:pic>
        <p:nvPicPr>
          <p:cNvPr id="155" name="Google Shape;155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6"/>
          <p:cNvSpPr txBox="1"/>
          <p:nvPr/>
        </p:nvSpPr>
        <p:spPr>
          <a:xfrm>
            <a:off x="348375" y="314200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Correctional Costs: Staffing</a:t>
            </a:r>
            <a:endParaRPr sz="2400">
              <a:solidFill>
                <a:schemeClr val="dk2"/>
              </a:solidFill>
            </a:endParaRPr>
          </a:p>
        </p:txBody>
      </p:sp>
      <p:pic>
        <p:nvPicPr>
          <p:cNvPr id="161" name="Google Shape;161;p26" title="Screenshot 2025-12-11 13051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27382"/>
            <a:ext cx="8858149" cy="2564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7"/>
          <p:cNvSpPr txBox="1"/>
          <p:nvPr/>
        </p:nvSpPr>
        <p:spPr>
          <a:xfrm>
            <a:off x="348375" y="314200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Failure to use tools to reduce count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168" name="Google Shape;168;p27"/>
          <p:cNvSpPr txBox="1"/>
          <p:nvPr/>
        </p:nvSpPr>
        <p:spPr>
          <a:xfrm>
            <a:off x="687350" y="888139"/>
            <a:ext cx="2247300" cy="1540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Deaths in DOC since CJRA created Medical Parole:</a:t>
            </a:r>
            <a:endParaRPr baseline="30000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266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69" name="Google Shape;169;p27"/>
          <p:cNvSpPr txBox="1"/>
          <p:nvPr/>
        </p:nvSpPr>
        <p:spPr>
          <a:xfrm>
            <a:off x="3049125" y="888139"/>
            <a:ext cx="2685900" cy="1540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Percentage of those deaths recorded as “expected”:</a:t>
            </a:r>
            <a:endParaRPr baseline="30000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50% (140)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70" name="Google Shape;170;p27"/>
          <p:cNvSpPr txBox="1"/>
          <p:nvPr/>
        </p:nvSpPr>
        <p:spPr>
          <a:xfrm>
            <a:off x="5888050" y="888139"/>
            <a:ext cx="2685900" cy="1540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Medical Parole Petitions filed by DOC/Vendor:</a:t>
            </a:r>
            <a:endParaRPr baseline="30000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12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71" name="Google Shape;171;p27"/>
          <p:cNvSpPr txBox="1"/>
          <p:nvPr/>
        </p:nvSpPr>
        <p:spPr>
          <a:xfrm>
            <a:off x="687350" y="2511764"/>
            <a:ext cx="2247300" cy="1540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Medical Parole Petitions Granted by DOC:</a:t>
            </a:r>
            <a:r>
              <a:rPr baseline="30000" lang="en" sz="1800">
                <a:solidFill>
                  <a:schemeClr val="dk2"/>
                </a:solidFill>
              </a:rPr>
              <a:t>1</a:t>
            </a:r>
            <a:endParaRPr baseline="30000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80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72" name="Google Shape;172;p27"/>
          <p:cNvSpPr txBox="1"/>
          <p:nvPr/>
        </p:nvSpPr>
        <p:spPr>
          <a:xfrm>
            <a:off x="3068400" y="2511764"/>
            <a:ext cx="2685900" cy="1540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Percentage of Medical Parole Petitions Granted:</a:t>
            </a:r>
            <a:endParaRPr baseline="30000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12%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73" name="Google Shape;173;p27"/>
          <p:cNvSpPr txBox="1"/>
          <p:nvPr/>
        </p:nvSpPr>
        <p:spPr>
          <a:xfrm>
            <a:off x="5888050" y="2511764"/>
            <a:ext cx="2685900" cy="1540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Most common causes of death:</a:t>
            </a:r>
            <a:r>
              <a:rPr baseline="30000" lang="en" sz="1800">
                <a:solidFill>
                  <a:schemeClr val="dk2"/>
                </a:solidFill>
              </a:rPr>
              <a:t>2</a:t>
            </a:r>
            <a:endParaRPr baseline="30000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aseline="30000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Covid, Infection, Chronic Disease, Cancer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74" name="Google Shape;174;p27"/>
          <p:cNvSpPr txBox="1"/>
          <p:nvPr/>
        </p:nvSpPr>
        <p:spPr>
          <a:xfrm>
            <a:off x="247125" y="4587450"/>
            <a:ext cx="54879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2"/>
                </a:solidFill>
              </a:rPr>
              <a:t>1: As of August 2023</a:t>
            </a:r>
            <a:endParaRPr sz="7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2"/>
                </a:solidFill>
              </a:rPr>
              <a:t>2: Kler et al. BMC Public Health (2025) 25:2465, https://doi.org/10.1186/s12889-025-23692</a:t>
            </a:r>
            <a:endParaRPr sz="7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75" name="Google Shape;17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8"/>
          <p:cNvSpPr txBox="1"/>
          <p:nvPr/>
        </p:nvSpPr>
        <p:spPr>
          <a:xfrm>
            <a:off x="348375" y="314200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Outcomes are not better now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181" name="Google Shape;181;p28"/>
          <p:cNvSpPr txBox="1"/>
          <p:nvPr/>
        </p:nvSpPr>
        <p:spPr>
          <a:xfrm>
            <a:off x="265125" y="1030950"/>
            <a:ext cx="1992600" cy="35565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Brutality Allegations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en" sz="1800">
                <a:solidFill>
                  <a:schemeClr val="dk2"/>
                </a:solidFill>
              </a:rPr>
              <a:t>Diggs </a:t>
            </a:r>
            <a:r>
              <a:rPr lang="en" sz="1800">
                <a:solidFill>
                  <a:schemeClr val="dk2"/>
                </a:solidFill>
              </a:rPr>
              <a:t>settlement this fall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82" name="Google Shape;182;p28"/>
          <p:cNvSpPr txBox="1"/>
          <p:nvPr/>
        </p:nvSpPr>
        <p:spPr>
          <a:xfrm>
            <a:off x="2516900" y="1030950"/>
            <a:ext cx="1992600" cy="35565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Mental Health Treatment Issues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Staffing issues with clinicians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Limited/ ineffective SUD treatment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DOJ settlement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83" name="Google Shape;183;p28"/>
          <p:cNvSpPr txBox="1"/>
          <p:nvPr/>
        </p:nvSpPr>
        <p:spPr>
          <a:xfrm>
            <a:off x="4768675" y="1030950"/>
            <a:ext cx="1992600" cy="35565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Suicides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4 suicides in DOC in 6 weeks this fall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1 suicide attempt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1 suicide this summer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84" name="Google Shape;184;p28"/>
          <p:cNvSpPr txBox="1"/>
          <p:nvPr/>
        </p:nvSpPr>
        <p:spPr>
          <a:xfrm>
            <a:off x="7020450" y="1030950"/>
            <a:ext cx="1992600" cy="35565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Medical Treatment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en" sz="1800">
                <a:solidFill>
                  <a:schemeClr val="dk2"/>
                </a:solidFill>
              </a:rPr>
              <a:t>Linsenmeir </a:t>
            </a:r>
            <a:r>
              <a:rPr lang="en" sz="1800">
                <a:solidFill>
                  <a:schemeClr val="dk2"/>
                </a:solidFill>
              </a:rPr>
              <a:t>settlement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Hepatitis C litigation with Essex County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Limited medical parole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85" name="Google Shape;18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9200" y="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9"/>
          <p:cNvSpPr txBox="1"/>
          <p:nvPr/>
        </p:nvSpPr>
        <p:spPr>
          <a:xfrm>
            <a:off x="348375" y="314200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Complaints of staff violence</a:t>
            </a:r>
            <a:endParaRPr sz="2400">
              <a:solidFill>
                <a:schemeClr val="dk2"/>
              </a:solidFill>
            </a:endParaRPr>
          </a:p>
        </p:txBody>
      </p:sp>
      <p:pic>
        <p:nvPicPr>
          <p:cNvPr id="191" name="Google Shape;191;p29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66188" y="836825"/>
            <a:ext cx="5611617" cy="346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0"/>
          <p:cNvSpPr txBox="1"/>
          <p:nvPr/>
        </p:nvSpPr>
        <p:spPr>
          <a:xfrm>
            <a:off x="348375" y="314200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Recommendations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198" name="Google Shape;198;p30"/>
          <p:cNvSpPr txBox="1"/>
          <p:nvPr/>
        </p:nvSpPr>
        <p:spPr>
          <a:xfrm>
            <a:off x="491800" y="1072425"/>
            <a:ext cx="8513100" cy="31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Address punitive culture - Designed in Dignity program with Vera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Physical Plant issues are not core complaint for prisoners, nor is capacity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Address unnecessary security culture overriding classification and medical/treatment recommendations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Ensure </a:t>
            </a:r>
            <a:r>
              <a:rPr i="1" lang="en" sz="1800">
                <a:solidFill>
                  <a:schemeClr val="dk2"/>
                </a:solidFill>
              </a:rPr>
              <a:t>consistent, </a:t>
            </a:r>
            <a:r>
              <a:rPr lang="en" sz="1800">
                <a:solidFill>
                  <a:schemeClr val="dk2"/>
                </a:solidFill>
              </a:rPr>
              <a:t>across-the-board access to programming and meaningful out-of-cell time</a:t>
            </a:r>
            <a:r>
              <a:rPr baseline="30000" lang="en" sz="1800">
                <a:solidFill>
                  <a:schemeClr val="dk2"/>
                </a:solidFill>
              </a:rPr>
              <a:t>1</a:t>
            </a:r>
            <a:endParaRPr baseline="30000"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Release most at-risk prisoners/least likely to be threat to public safety under medical parole and other tools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Support substance-use disorder treatment and other mental health disorders in more appropriate settings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99" name="Google Shape;199;p30"/>
          <p:cNvSpPr txBox="1"/>
          <p:nvPr/>
        </p:nvSpPr>
        <p:spPr>
          <a:xfrm>
            <a:off x="223975" y="4687849"/>
            <a:ext cx="5664000" cy="3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2"/>
                </a:solidFill>
              </a:rPr>
              <a:t>1: The state auditor’s report covering 2022-24 found as its first finding that Sheriffs had not coordinated on programs and services with similar outcomes.</a:t>
            </a:r>
            <a:endParaRPr sz="900">
              <a:solidFill>
                <a:schemeClr val="dk2"/>
              </a:solidFill>
            </a:endParaRPr>
          </a:p>
        </p:txBody>
      </p:sp>
      <p:pic>
        <p:nvPicPr>
          <p:cNvPr id="200" name="Google Shape;200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1"/>
          <p:cNvSpPr txBox="1"/>
          <p:nvPr/>
        </p:nvSpPr>
        <p:spPr>
          <a:xfrm>
            <a:off x="348375" y="314200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Spaces for Collaboration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206" name="Google Shape;206;p31"/>
          <p:cNvSpPr txBox="1"/>
          <p:nvPr/>
        </p:nvSpPr>
        <p:spPr>
          <a:xfrm>
            <a:off x="491800" y="1072425"/>
            <a:ext cx="8374200" cy="31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Better coordination with counties to provide step-down pathway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Collective negotiation to lower phone costs for Sheriffs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Standardize routine medical treatment across systems (same drugs, etc) 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Coordinate with Parole to ensure programming/classes on tablets are recognized, and that prisoners aren’t punished for not being able to access programming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Better reentry coordination with Community Justice Resource Centers which already receive state funding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207" name="Google Shape;207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144975" y="218675"/>
            <a:ext cx="8828400" cy="13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2"/>
                </a:solidFill>
              </a:rPr>
              <a:t>PLS is the sole </a:t>
            </a:r>
            <a:r>
              <a:rPr lang="en" sz="2000">
                <a:solidFill>
                  <a:schemeClr val="dk2"/>
                </a:solidFill>
              </a:rPr>
              <a:t>statewide</a:t>
            </a:r>
            <a:r>
              <a:rPr lang="en" sz="2000">
                <a:solidFill>
                  <a:schemeClr val="dk2"/>
                </a:solidFill>
              </a:rPr>
              <a:t> legal aid program for people in custody. We were founded in 1972 to </a:t>
            </a:r>
            <a:r>
              <a:rPr lang="en" sz="2000">
                <a:solidFill>
                  <a:schemeClr val="dk2"/>
                </a:solidFill>
              </a:rPr>
              <a:t>protect</a:t>
            </a:r>
            <a:r>
              <a:rPr lang="en" sz="2000">
                <a:solidFill>
                  <a:schemeClr val="dk2"/>
                </a:solidFill>
              </a:rPr>
              <a:t> the civil rights of incarcerated people. We have 11 attorneys to support the legal needs of about 13,000 incarcerated people in the Commonwealth.</a:t>
            </a:r>
            <a:endParaRPr sz="2000">
              <a:solidFill>
                <a:schemeClr val="dk2"/>
              </a:solidFill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57800" y="1841200"/>
            <a:ext cx="88284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2"/>
                </a:solidFill>
              </a:rPr>
              <a:t>While PLS responds to requests for advice and guidance from clients and their families on many issues, our work is focused on five key priorities critical to our clients:</a:t>
            </a:r>
            <a:endParaRPr sz="2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</a:pPr>
            <a:r>
              <a:rPr lang="en" sz="2000">
                <a:solidFill>
                  <a:schemeClr val="dk2"/>
                </a:solidFill>
              </a:rPr>
              <a:t>Health Care</a:t>
            </a:r>
            <a:endParaRPr sz="2000">
              <a:solidFill>
                <a:schemeClr val="dk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</a:pPr>
            <a:r>
              <a:rPr lang="en" sz="2000">
                <a:solidFill>
                  <a:schemeClr val="dk2"/>
                </a:solidFill>
              </a:rPr>
              <a:t>Staff Assaults</a:t>
            </a:r>
            <a:endParaRPr sz="2000">
              <a:solidFill>
                <a:schemeClr val="dk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</a:pPr>
            <a:r>
              <a:rPr lang="en" sz="2000">
                <a:solidFill>
                  <a:schemeClr val="dk2"/>
                </a:solidFill>
              </a:rPr>
              <a:t>Conditions of Confinement</a:t>
            </a:r>
            <a:endParaRPr sz="2000">
              <a:solidFill>
                <a:schemeClr val="dk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</a:pPr>
            <a:r>
              <a:rPr lang="en" sz="2000">
                <a:solidFill>
                  <a:schemeClr val="dk2"/>
                </a:solidFill>
              </a:rPr>
              <a:t>Solitary Confinement</a:t>
            </a:r>
            <a:endParaRPr sz="2000">
              <a:solidFill>
                <a:schemeClr val="dk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</a:pPr>
            <a:r>
              <a:rPr lang="en" sz="2000">
                <a:solidFill>
                  <a:schemeClr val="dk2"/>
                </a:solidFill>
              </a:rPr>
              <a:t>Racial Equity in Corrections</a:t>
            </a:r>
            <a:endParaRPr sz="2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2"/>
          <p:cNvSpPr txBox="1"/>
          <p:nvPr/>
        </p:nvSpPr>
        <p:spPr>
          <a:xfrm>
            <a:off x="642075" y="1694000"/>
            <a:ext cx="7254300" cy="153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Questions from the Commission?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Dave Rini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drini@plsma.org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213" name="Google Shape;213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/>
        </p:nvSpPr>
        <p:spPr>
          <a:xfrm>
            <a:off x="79525" y="65650"/>
            <a:ext cx="36339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Key Issues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420800" y="747775"/>
            <a:ext cx="8192400" cy="32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Operational decisions have created escalating costs without clear need and have not delivered improved results.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Correctional system is used to provide services that are inappropriate/ineffective in a correctional setting (medical, mental health, substance use).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Culture is often punitive in nature and undermines rehabilitative mission.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Little coordination in spaces that could reduce spending and improve outcomes.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/>
        </p:nvSpPr>
        <p:spPr>
          <a:xfrm>
            <a:off x="348375" y="314200"/>
            <a:ext cx="36339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Correctional Spending</a:t>
            </a:r>
            <a:endParaRPr sz="2400">
              <a:solidFill>
                <a:schemeClr val="dk2"/>
              </a:solidFill>
            </a:endParaRPr>
          </a:p>
        </p:txBody>
      </p:sp>
      <p:pic>
        <p:nvPicPr>
          <p:cNvPr id="76" name="Google Shape;76;p16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8375" y="1081325"/>
            <a:ext cx="3940401" cy="2436476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519125" y="3572450"/>
            <a:ext cx="3769800" cy="7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Roughly 30% reduction in DOC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Roughly 25% reduction in Counties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78" name="Google Shape;78;p16" title="Correctional Budget (in millions)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59427" y="1081325"/>
            <a:ext cx="3940401" cy="243648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4744725" y="3517800"/>
            <a:ext cx="3769800" cy="7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Roughly 17% increase at DOC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Roughly 19% increase in Counties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/>
        </p:nvSpPr>
        <p:spPr>
          <a:xfrm>
            <a:off x="348375" y="314200"/>
            <a:ext cx="36339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Correctional Spending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86" name="Google Shape;86;p17"/>
          <p:cNvSpPr txBox="1"/>
          <p:nvPr/>
        </p:nvSpPr>
        <p:spPr>
          <a:xfrm>
            <a:off x="474650" y="1571645"/>
            <a:ext cx="3093000" cy="1772400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2"/>
                </a:solidFill>
              </a:rPr>
              <a:t>2019</a:t>
            </a:r>
            <a:endParaRPr b="1" sz="3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2"/>
                </a:solidFill>
              </a:rPr>
              <a:t>$96,262/yr</a:t>
            </a:r>
            <a:endParaRPr sz="3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2"/>
                </a:solidFill>
              </a:rPr>
              <a:t>Per prisoner</a:t>
            </a:r>
            <a:endParaRPr sz="3200">
              <a:solidFill>
                <a:schemeClr val="dk2"/>
              </a:solidFill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5316625" y="1571645"/>
            <a:ext cx="3093000" cy="17724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2"/>
                </a:solidFill>
              </a:rPr>
              <a:t>2025</a:t>
            </a:r>
            <a:endParaRPr b="1" sz="3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2"/>
                </a:solidFill>
              </a:rPr>
              <a:t>$158,956/yr</a:t>
            </a:r>
            <a:endParaRPr sz="3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2"/>
                </a:solidFill>
              </a:rPr>
              <a:t>Per prisoner</a:t>
            </a:r>
            <a:endParaRPr sz="3200">
              <a:solidFill>
                <a:schemeClr val="dk2"/>
              </a:solidFill>
            </a:endParaRPr>
          </a:p>
        </p:txBody>
      </p:sp>
      <p:sp>
        <p:nvSpPr>
          <p:cNvPr id="88" name="Google Shape;88;p17"/>
          <p:cNvSpPr/>
          <p:nvPr/>
        </p:nvSpPr>
        <p:spPr>
          <a:xfrm>
            <a:off x="3880450" y="1932850"/>
            <a:ext cx="1207200" cy="1050000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7"/>
          <p:cNvSpPr txBox="1"/>
          <p:nvPr/>
        </p:nvSpPr>
        <p:spPr>
          <a:xfrm>
            <a:off x="4080250" y="2348550"/>
            <a:ext cx="807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65%</a:t>
            </a:r>
            <a:endParaRPr b="1" sz="1800">
              <a:solidFill>
                <a:schemeClr val="dk2"/>
              </a:solidFill>
            </a:endParaRPr>
          </a:p>
        </p:txBody>
      </p:sp>
      <p:pic>
        <p:nvPicPr>
          <p:cNvPr id="90" name="Google Shape;9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/>
        </p:nvSpPr>
        <p:spPr>
          <a:xfrm>
            <a:off x="348375" y="314200"/>
            <a:ext cx="36339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Correctional Spending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607925" y="1489100"/>
            <a:ext cx="7486500" cy="20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Total staff per prisoner (all corrections)</a:t>
            </a:r>
            <a:endParaRPr b="1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2019</a:t>
            </a:r>
            <a:r>
              <a:rPr lang="en" sz="1800">
                <a:solidFill>
                  <a:schemeClr val="dk2"/>
                </a:solidFill>
              </a:rPr>
              <a:t>							</a:t>
            </a:r>
            <a:endParaRPr b="1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0.74 Staff/prisoner (11,822 for 15,833 prisoners)	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2025</a:t>
            </a:r>
            <a:endParaRPr b="1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0.92 Staff/prisoner (10,947 for 11,866 prisoners)</a:t>
            </a:r>
            <a:r>
              <a:rPr lang="en" sz="1800">
                <a:solidFill>
                  <a:schemeClr val="dk2"/>
                </a:solidFill>
              </a:rPr>
              <a:t>						      	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437150" y="4708425"/>
            <a:ext cx="5341500" cy="3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Source: </a:t>
            </a:r>
            <a:r>
              <a:rPr lang="en" sz="800" u="sng">
                <a:solidFill>
                  <a:schemeClr val="hlink"/>
                </a:solidFill>
                <a:hlinkClick r:id="rId3"/>
              </a:rPr>
              <a:t>The Annual Survey of Public Employment &amp; Payroll Aggregated by State and Government Sector, 2003-2024 / The Marshall Project | Observable</a:t>
            </a:r>
            <a:endParaRPr sz="800">
              <a:solidFill>
                <a:schemeClr val="dk2"/>
              </a:solidFill>
            </a:endParaRPr>
          </a:p>
        </p:txBody>
      </p:sp>
      <p:pic>
        <p:nvPicPr>
          <p:cNvPr id="98" name="Google Shape;9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/>
        </p:nvSpPr>
        <p:spPr>
          <a:xfrm>
            <a:off x="348375" y="314200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Correctional Spending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104" name="Google Shape;104;p19"/>
          <p:cNvSpPr txBox="1"/>
          <p:nvPr/>
        </p:nvSpPr>
        <p:spPr>
          <a:xfrm>
            <a:off x="491800" y="1072425"/>
            <a:ext cx="3620400" cy="31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Stated Reasons for increase</a:t>
            </a:r>
            <a:endParaRPr b="1"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Inflation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Population still in custody is more complex/more expensive to address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Facilities costs have increased because of maintenance issues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Increase in programming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5" name="Google Shape;105;p19"/>
          <p:cNvSpPr txBox="1"/>
          <p:nvPr/>
        </p:nvSpPr>
        <p:spPr>
          <a:xfrm>
            <a:off x="4235025" y="1072425"/>
            <a:ext cx="4166700" cy="31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PLS’s evaluation of increase:</a:t>
            </a:r>
            <a:endParaRPr b="1"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Substantial misclassification leads to overusing most expensive housing/facilities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Overusing overtime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Overuse of specialty housing/restrictive housing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Misuse of tools to reduce population</a:t>
            </a:r>
            <a:endParaRPr sz="180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06" name="Google Shape;10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/>
        </p:nvSpPr>
        <p:spPr>
          <a:xfrm>
            <a:off x="348375" y="197525"/>
            <a:ext cx="80874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Misclassification</a:t>
            </a:r>
            <a:endParaRPr sz="24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solidFill>
                  <a:schemeClr val="dk2"/>
                </a:solidFill>
              </a:rPr>
              <a:t>2861 People are over-classified </a:t>
            </a:r>
            <a:endParaRPr i="1" sz="1800">
              <a:solidFill>
                <a:schemeClr val="dk2"/>
              </a:solidFill>
            </a:endParaRPr>
          </a:p>
        </p:txBody>
      </p:sp>
      <p:graphicFrame>
        <p:nvGraphicFramePr>
          <p:cNvPr id="112" name="Google Shape;112;p20"/>
          <p:cNvGraphicFramePr/>
          <p:nvPr/>
        </p:nvGraphicFramePr>
        <p:xfrm>
          <a:off x="855950" y="1352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{DB65F64C-430A-416A-8739-7AE0E2BB0651}</a:tableStyleId>
              </a:tblPr>
              <a:tblGrid>
                <a:gridCol w="1509925"/>
                <a:gridCol w="1425725"/>
                <a:gridCol w="1425725"/>
                <a:gridCol w="1425725"/>
                <a:gridCol w="1425725"/>
              </a:tblGrid>
              <a:tr h="4738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u="sng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Security level set by objective points</a:t>
                      </a:r>
                      <a:endParaRPr sz="1100" u="sng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u="sng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Security level decided by DOC</a:t>
                      </a:r>
                      <a:endParaRPr sz="1100" u="sng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 hMerge="1"/>
              </a:tr>
              <a:tr h="4738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# of individuals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%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# of individuals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%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3727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Minimum or below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3,386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65%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525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10%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3727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Medium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959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19%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3924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76%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3727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Maximum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826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16%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722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14%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3727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Total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5,171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100%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5,171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100%</a:t>
                      </a:r>
                      <a:endParaRPr sz="11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  <p:sp>
        <p:nvSpPr>
          <p:cNvPr id="113" name="Google Shape;113;p20"/>
          <p:cNvSpPr txBox="1"/>
          <p:nvPr/>
        </p:nvSpPr>
        <p:spPr>
          <a:xfrm>
            <a:off x="152400" y="4537700"/>
            <a:ext cx="5646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 DOC Classification Scored Level and Facility Final Level for 12/1/2024, obtained by public records request, </a:t>
            </a:r>
            <a:r>
              <a:rPr lang="en" sz="10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https://drive.google.com/file/d/1KIcGFM5HCprfeZMdxBIbRfa5WP5MYarb/view?usp=drive_link</a:t>
            </a:r>
            <a:endParaRPr/>
          </a:p>
        </p:txBody>
      </p:sp>
      <p:pic>
        <p:nvPicPr>
          <p:cNvPr id="114" name="Google Shape;11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/>
        </p:nvSpPr>
        <p:spPr>
          <a:xfrm>
            <a:off x="348375" y="59342"/>
            <a:ext cx="80874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</a:rPr>
              <a:t>Misclassification Costs: cost per prisoner per year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120" name="Google Shape;120;p21"/>
          <p:cNvSpPr txBox="1"/>
          <p:nvPr/>
        </p:nvSpPr>
        <p:spPr>
          <a:xfrm>
            <a:off x="362050" y="4697475"/>
            <a:ext cx="5247900" cy="3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</a:rPr>
              <a:t>DOC Annual Report FY20</a:t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</a:rPr>
              <a:t>DOC FAQs, July 2025: </a:t>
            </a:r>
            <a:r>
              <a:rPr lang="en" sz="1100" u="sng">
                <a:solidFill>
                  <a:schemeClr val="hlink"/>
                </a:solidFill>
                <a:hlinkClick r:id="rId3"/>
              </a:rPr>
              <a:t>How many inmates are incarcerated in the DOC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21" name="Google Shape;121;p21" title="Points scored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8750" y="616702"/>
            <a:ext cx="3361551" cy="2078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21" title="Points scored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88125" y="1093186"/>
            <a:ext cx="4785501" cy="2959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21" title="Points scored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48375" y="2571750"/>
            <a:ext cx="3422523" cy="21162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469200" y="4276100"/>
            <a:ext cx="1674801" cy="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3FD0C3FD136A48A44A4EC29EB07A61" ma:contentTypeVersion="17" ma:contentTypeDescription="Create a new document." ma:contentTypeScope="" ma:versionID="26839203d43931c7b66a8678bba86969">
  <xsd:schema xmlns:xsd="http://www.w3.org/2001/XMLSchema" xmlns:xs="http://www.w3.org/2001/XMLSchema" xmlns:p="http://schemas.microsoft.com/office/2006/metadata/properties" xmlns:ns1="http://schemas.microsoft.com/sharepoint/v3" xmlns:ns2="90bc3d20-02de-4847-bc0a-851570f653a2" xmlns:ns3="82567fb2-6a47-406d-b770-f8cd21ca577c" targetNamespace="http://schemas.microsoft.com/office/2006/metadata/properties" ma:root="true" ma:fieldsID="fe5cb943451438f977f53af7b1d9a8e2" ns1:_="" ns2:_="" ns3:_="">
    <xsd:import namespace="http://schemas.microsoft.com/sharepoint/v3"/>
    <xsd:import namespace="90bc3d20-02de-4847-bc0a-851570f653a2"/>
    <xsd:import namespace="82567fb2-6a47-406d-b770-f8cd21ca577c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c3d20-02de-4847-bc0a-851570f653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147fd38-1f12-454d-9cf0-a7a4989751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567fb2-6a47-406d-b770-f8cd21ca577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89f189e-3624-4f35-baef-984e6dc604fe}" ma:internalName="TaxCatchAll" ma:showField="CatchAllData" ma:web="82567fb2-6a47-406d-b770-f8cd21ca57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82567fb2-6a47-406d-b770-f8cd21ca577c" xsi:nil="true"/>
    <lcf76f155ced4ddcb4097134ff3c332f xmlns="90bc3d20-02de-4847-bc0a-851570f653a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D1AB571-EDD5-4D27-BD26-F135D5BF6934}"/>
</file>

<file path=customXml/itemProps2.xml><?xml version="1.0" encoding="utf-8"?>
<ds:datastoreItem xmlns:ds="http://schemas.openxmlformats.org/officeDocument/2006/customXml" ds:itemID="{58C01EF4-BAFD-4072-A888-F46412FFE4D7}"/>
</file>

<file path=customXml/itemProps3.xml><?xml version="1.0" encoding="utf-8"?>
<ds:datastoreItem xmlns:ds="http://schemas.openxmlformats.org/officeDocument/2006/customXml" ds:itemID="{EC567D58-700E-4999-B734-C55F03606949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0x0101009E3FD0C3FD136A48A44A4EC29EB07A61</vt:lpwstr>
  </property>
</Properties>
</file>