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79" r:id="rId4"/>
    <p:sldId id="290" r:id="rId5"/>
    <p:sldId id="291" r:id="rId6"/>
    <p:sldId id="294" r:id="rId7"/>
    <p:sldId id="292" r:id="rId8"/>
    <p:sldId id="293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278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GO" initials="A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235591"/>
    <a:srgbClr val="2860A4"/>
    <a:srgbClr val="F7AF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6972C0-AC21-4B97-AF3E-8A6B0F03C40F}" v="236" dt="2025-12-11T18:54:46.5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6" autoAdjust="0"/>
    <p:restoredTop sz="69492" autoAdjust="0"/>
  </p:normalViewPr>
  <p:slideViewPr>
    <p:cSldViewPr>
      <p:cViewPr varScale="1">
        <p:scale>
          <a:sx n="77" d="100"/>
          <a:sy n="77" d="100"/>
        </p:scale>
        <p:origin x="206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62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2155" y="7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Masinton" userId="cbb3b6a9-670a-4e24-95a8-6090880561ff" providerId="ADAL" clId="{72B4E1AA-C4F1-474A-8647-9B9D988E17AA}"/>
    <pc:docChg chg="undo custSel addSld delSld modSld sldOrd modNotesMaster">
      <pc:chgData name="Claire Masinton" userId="cbb3b6a9-670a-4e24-95a8-6090880561ff" providerId="ADAL" clId="{72B4E1AA-C4F1-474A-8647-9B9D988E17AA}" dt="2025-12-11T18:54:46.586" v="6363"/>
      <pc:docMkLst>
        <pc:docMk/>
      </pc:docMkLst>
      <pc:sldChg chg="modSp mod">
        <pc:chgData name="Claire Masinton" userId="cbb3b6a9-670a-4e24-95a8-6090880561ff" providerId="ADAL" clId="{72B4E1AA-C4F1-474A-8647-9B9D988E17AA}" dt="2025-12-11T18:35:34.049" v="6190" actId="6549"/>
        <pc:sldMkLst>
          <pc:docMk/>
          <pc:sldMk cId="218622726" sldId="256"/>
        </pc:sldMkLst>
        <pc:spChg chg="mod">
          <ac:chgData name="Claire Masinton" userId="cbb3b6a9-670a-4e24-95a8-6090880561ff" providerId="ADAL" clId="{72B4E1AA-C4F1-474A-8647-9B9D988E17AA}" dt="2025-12-11T18:35:34.049" v="6190" actId="6549"/>
          <ac:spMkLst>
            <pc:docMk/>
            <pc:sldMk cId="218622726" sldId="256"/>
            <ac:spMk id="2" creationId="{00000000-0000-0000-0000-000000000000}"/>
          </ac:spMkLst>
        </pc:spChg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254848176" sldId="265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331695233" sldId="266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1009720587" sldId="267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1035119099" sldId="268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1562622659" sldId="269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2170255679" sldId="270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2111325383" sldId="276"/>
        </pc:sldMkLst>
      </pc:sldChg>
      <pc:sldChg chg="modAnim">
        <pc:chgData name="Claire Masinton" userId="cbb3b6a9-670a-4e24-95a8-6090880561ff" providerId="ADAL" clId="{72B4E1AA-C4F1-474A-8647-9B9D988E17AA}" dt="2025-12-11T17:21:15.203" v="5222"/>
        <pc:sldMkLst>
          <pc:docMk/>
          <pc:sldMk cId="523015253" sldId="278"/>
        </pc:sldMkLst>
      </pc:sldChg>
      <pc:sldChg chg="modSp mod modAnim modNotesTx">
        <pc:chgData name="Claire Masinton" userId="cbb3b6a9-670a-4e24-95a8-6090880561ff" providerId="ADAL" clId="{72B4E1AA-C4F1-474A-8647-9B9D988E17AA}" dt="2025-12-11T17:41:13.985" v="5482" actId="1076"/>
        <pc:sldMkLst>
          <pc:docMk/>
          <pc:sldMk cId="1449234349" sldId="279"/>
        </pc:sldMkLst>
        <pc:spChg chg="mod">
          <ac:chgData name="Claire Masinton" userId="cbb3b6a9-670a-4e24-95a8-6090880561ff" providerId="ADAL" clId="{72B4E1AA-C4F1-474A-8647-9B9D988E17AA}" dt="2025-12-11T00:34:46.087" v="340" actId="20577"/>
          <ac:spMkLst>
            <pc:docMk/>
            <pc:sldMk cId="1449234349" sldId="279"/>
            <ac:spMk id="2" creationId="{8C26D5BD-305E-49E9-9D25-0E09D78A933F}"/>
          </ac:spMkLst>
        </pc:spChg>
        <pc:spChg chg="mod">
          <ac:chgData name="Claire Masinton" userId="cbb3b6a9-670a-4e24-95a8-6090880561ff" providerId="ADAL" clId="{72B4E1AA-C4F1-474A-8647-9B9D988E17AA}" dt="2025-12-11T17:41:13.985" v="5482" actId="1076"/>
          <ac:spMkLst>
            <pc:docMk/>
            <pc:sldMk cId="1449234349" sldId="279"/>
            <ac:spMk id="3" creationId="{D8998314-D248-2353-BBAF-3A928F386A9C}"/>
          </ac:spMkLst>
        </pc:spChg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991614441" sldId="280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1140842686" sldId="281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147499344" sldId="282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3601210591" sldId="283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134478429" sldId="284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826306908" sldId="285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993445466" sldId="286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4242640600" sldId="287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2489719666" sldId="288"/>
        </pc:sldMkLst>
      </pc:sldChg>
      <pc:sldChg chg="del">
        <pc:chgData name="Claire Masinton" userId="cbb3b6a9-670a-4e24-95a8-6090880561ff" providerId="ADAL" clId="{72B4E1AA-C4F1-474A-8647-9B9D988E17AA}" dt="2025-12-11T02:42:57.253" v="3827" actId="47"/>
        <pc:sldMkLst>
          <pc:docMk/>
          <pc:sldMk cId="2138757005" sldId="289"/>
        </pc:sldMkLst>
      </pc:sldChg>
      <pc:sldChg chg="modSp mod modAnim modNotesTx">
        <pc:chgData name="Claire Masinton" userId="cbb3b6a9-670a-4e24-95a8-6090880561ff" providerId="ADAL" clId="{72B4E1AA-C4F1-474A-8647-9B9D988E17AA}" dt="2025-12-11T18:41:26.163" v="6258" actId="108"/>
        <pc:sldMkLst>
          <pc:docMk/>
          <pc:sldMk cId="259595034" sldId="290"/>
        </pc:sldMkLst>
        <pc:spChg chg="mod">
          <ac:chgData name="Claire Masinton" userId="cbb3b6a9-670a-4e24-95a8-6090880561ff" providerId="ADAL" clId="{72B4E1AA-C4F1-474A-8647-9B9D988E17AA}" dt="2025-12-11T00:34:52.864" v="344" actId="20577"/>
          <ac:spMkLst>
            <pc:docMk/>
            <pc:sldMk cId="259595034" sldId="290"/>
            <ac:spMk id="2" creationId="{39117A4B-F389-666F-3AA2-5914D140B94D}"/>
          </ac:spMkLst>
        </pc:spChg>
        <pc:spChg chg="mod">
          <ac:chgData name="Claire Masinton" userId="cbb3b6a9-670a-4e24-95a8-6090880561ff" providerId="ADAL" clId="{72B4E1AA-C4F1-474A-8647-9B9D988E17AA}" dt="2025-12-11T18:41:26.163" v="6258" actId="108"/>
          <ac:spMkLst>
            <pc:docMk/>
            <pc:sldMk cId="259595034" sldId="290"/>
            <ac:spMk id="3" creationId="{F3761DB5-B7A6-B2D0-586E-8B3ADD0E039F}"/>
          </ac:spMkLst>
        </pc:spChg>
      </pc:sldChg>
      <pc:sldChg chg="modSp mod modNotesTx">
        <pc:chgData name="Claire Masinton" userId="cbb3b6a9-670a-4e24-95a8-6090880561ff" providerId="ADAL" clId="{72B4E1AA-C4F1-474A-8647-9B9D988E17AA}" dt="2025-12-11T17:34:17.467" v="5417" actId="20577"/>
        <pc:sldMkLst>
          <pc:docMk/>
          <pc:sldMk cId="3625591956" sldId="291"/>
        </pc:sldMkLst>
        <pc:spChg chg="mod">
          <ac:chgData name="Claire Masinton" userId="cbb3b6a9-670a-4e24-95a8-6090880561ff" providerId="ADAL" clId="{72B4E1AA-C4F1-474A-8647-9B9D988E17AA}" dt="2025-12-11T00:35:45.871" v="352" actId="20577"/>
          <ac:spMkLst>
            <pc:docMk/>
            <pc:sldMk cId="3625591956" sldId="291"/>
            <ac:spMk id="2" creationId="{BFAB8D7B-5FE4-899F-7BF8-F00740F05CF9}"/>
          </ac:spMkLst>
        </pc:spChg>
        <pc:spChg chg="mod">
          <ac:chgData name="Claire Masinton" userId="cbb3b6a9-670a-4e24-95a8-6090880561ff" providerId="ADAL" clId="{72B4E1AA-C4F1-474A-8647-9B9D988E17AA}" dt="2025-12-11T17:24:17.809" v="5231" actId="114"/>
          <ac:spMkLst>
            <pc:docMk/>
            <pc:sldMk cId="3625591956" sldId="291"/>
            <ac:spMk id="3" creationId="{3EA287C5-12D9-DB79-2695-0342575BAB83}"/>
          </ac:spMkLst>
        </pc:spChg>
      </pc:sldChg>
      <pc:sldChg chg="modSp add mod modNotesTx">
        <pc:chgData name="Claire Masinton" userId="cbb3b6a9-670a-4e24-95a8-6090880561ff" providerId="ADAL" clId="{72B4E1AA-C4F1-474A-8647-9B9D988E17AA}" dt="2025-12-11T18:53:05.250" v="6355" actId="20577"/>
        <pc:sldMkLst>
          <pc:docMk/>
          <pc:sldMk cId="3318936950" sldId="292"/>
        </pc:sldMkLst>
        <pc:spChg chg="mod">
          <ac:chgData name="Claire Masinton" userId="cbb3b6a9-670a-4e24-95a8-6090880561ff" providerId="ADAL" clId="{72B4E1AA-C4F1-474A-8647-9B9D988E17AA}" dt="2025-12-11T00:51:16.559" v="708" actId="20577"/>
          <ac:spMkLst>
            <pc:docMk/>
            <pc:sldMk cId="3318936950" sldId="292"/>
            <ac:spMk id="2" creationId="{5737C429-6A31-D96B-50A0-8815A81DA22B}"/>
          </ac:spMkLst>
        </pc:spChg>
        <pc:spChg chg="mod">
          <ac:chgData name="Claire Masinton" userId="cbb3b6a9-670a-4e24-95a8-6090880561ff" providerId="ADAL" clId="{72B4E1AA-C4F1-474A-8647-9B9D988E17AA}" dt="2025-12-11T18:53:05.250" v="6355" actId="20577"/>
          <ac:spMkLst>
            <pc:docMk/>
            <pc:sldMk cId="3318936950" sldId="292"/>
            <ac:spMk id="3" creationId="{0823993F-4535-2C6D-AFCF-7EA514BDD7CF}"/>
          </ac:spMkLst>
        </pc:spChg>
      </pc:sldChg>
      <pc:sldChg chg="modSp add mod modNotesTx">
        <pc:chgData name="Claire Masinton" userId="cbb3b6a9-670a-4e24-95a8-6090880561ff" providerId="ADAL" clId="{72B4E1AA-C4F1-474A-8647-9B9D988E17AA}" dt="2025-12-11T18:53:17.959" v="6362" actId="20577"/>
        <pc:sldMkLst>
          <pc:docMk/>
          <pc:sldMk cId="270668077" sldId="293"/>
        </pc:sldMkLst>
        <pc:spChg chg="mod">
          <ac:chgData name="Claire Masinton" userId="cbb3b6a9-670a-4e24-95a8-6090880561ff" providerId="ADAL" clId="{72B4E1AA-C4F1-474A-8647-9B9D988E17AA}" dt="2025-12-11T00:36:43.180" v="367" actId="20577"/>
          <ac:spMkLst>
            <pc:docMk/>
            <pc:sldMk cId="270668077" sldId="293"/>
            <ac:spMk id="2" creationId="{536FEA51-0860-87D7-8F5D-3CC77FE1B5AB}"/>
          </ac:spMkLst>
        </pc:spChg>
        <pc:spChg chg="mod">
          <ac:chgData name="Claire Masinton" userId="cbb3b6a9-670a-4e24-95a8-6090880561ff" providerId="ADAL" clId="{72B4E1AA-C4F1-474A-8647-9B9D988E17AA}" dt="2025-12-11T18:53:17.959" v="6362" actId="20577"/>
          <ac:spMkLst>
            <pc:docMk/>
            <pc:sldMk cId="270668077" sldId="293"/>
            <ac:spMk id="3" creationId="{320775C6-A2C2-B42F-D59F-C69A9420A8F7}"/>
          </ac:spMkLst>
        </pc:spChg>
      </pc:sldChg>
      <pc:sldChg chg="modSp add mod modNotesTx">
        <pc:chgData name="Claire Masinton" userId="cbb3b6a9-670a-4e24-95a8-6090880561ff" providerId="ADAL" clId="{72B4E1AA-C4F1-474A-8647-9B9D988E17AA}" dt="2025-12-11T17:24:53.497" v="5232" actId="114"/>
        <pc:sldMkLst>
          <pc:docMk/>
          <pc:sldMk cId="2806915533" sldId="294"/>
        </pc:sldMkLst>
        <pc:spChg chg="mod">
          <ac:chgData name="Claire Masinton" userId="cbb3b6a9-670a-4e24-95a8-6090880561ff" providerId="ADAL" clId="{72B4E1AA-C4F1-474A-8647-9B9D988E17AA}" dt="2025-12-11T17:24:53.497" v="5232" actId="114"/>
          <ac:spMkLst>
            <pc:docMk/>
            <pc:sldMk cId="2806915533" sldId="294"/>
            <ac:spMk id="3" creationId="{6A85E672-3449-488D-3976-6169A0766264}"/>
          </ac:spMkLst>
        </pc:spChg>
      </pc:sldChg>
      <pc:sldChg chg="modSp add mod modNotesTx">
        <pc:chgData name="Claire Masinton" userId="cbb3b6a9-670a-4e24-95a8-6090880561ff" providerId="ADAL" clId="{72B4E1AA-C4F1-474A-8647-9B9D988E17AA}" dt="2025-12-11T17:46:59.778" v="5500" actId="20577"/>
        <pc:sldMkLst>
          <pc:docMk/>
          <pc:sldMk cId="3888153312" sldId="295"/>
        </pc:sldMkLst>
        <pc:spChg chg="mod">
          <ac:chgData name="Claire Masinton" userId="cbb3b6a9-670a-4e24-95a8-6090880561ff" providerId="ADAL" clId="{72B4E1AA-C4F1-474A-8647-9B9D988E17AA}" dt="2025-12-11T01:05:51.361" v="1047" actId="255"/>
          <ac:spMkLst>
            <pc:docMk/>
            <pc:sldMk cId="3888153312" sldId="295"/>
            <ac:spMk id="2" creationId="{1E766812-AC0D-D498-6A7C-892274F0A62A}"/>
          </ac:spMkLst>
        </pc:spChg>
        <pc:spChg chg="mod">
          <ac:chgData name="Claire Masinton" userId="cbb3b6a9-670a-4e24-95a8-6090880561ff" providerId="ADAL" clId="{72B4E1AA-C4F1-474A-8647-9B9D988E17AA}" dt="2025-12-11T17:46:59.778" v="5500" actId="20577"/>
          <ac:spMkLst>
            <pc:docMk/>
            <pc:sldMk cId="3888153312" sldId="295"/>
            <ac:spMk id="3" creationId="{9ABD0B6B-D714-C3FB-144E-F37855F4553C}"/>
          </ac:spMkLst>
        </pc:spChg>
      </pc:sldChg>
      <pc:sldChg chg="modSp add mod modNotesTx">
        <pc:chgData name="Claire Masinton" userId="cbb3b6a9-670a-4e24-95a8-6090880561ff" providerId="ADAL" clId="{72B4E1AA-C4F1-474A-8647-9B9D988E17AA}" dt="2025-12-11T17:48:03.718" v="5513" actId="20577"/>
        <pc:sldMkLst>
          <pc:docMk/>
          <pc:sldMk cId="3375013575" sldId="296"/>
        </pc:sldMkLst>
        <pc:spChg chg="mod">
          <ac:chgData name="Claire Masinton" userId="cbb3b6a9-670a-4e24-95a8-6090880561ff" providerId="ADAL" clId="{72B4E1AA-C4F1-474A-8647-9B9D988E17AA}" dt="2025-12-11T17:48:03.718" v="5513" actId="20577"/>
          <ac:spMkLst>
            <pc:docMk/>
            <pc:sldMk cId="3375013575" sldId="296"/>
            <ac:spMk id="3" creationId="{34E9EDF6-A9EB-6C9C-2893-AFD1B40BCBE0}"/>
          </ac:spMkLst>
        </pc:spChg>
      </pc:sldChg>
      <pc:sldChg chg="modSp add mod ord modNotesTx">
        <pc:chgData name="Claire Masinton" userId="cbb3b6a9-670a-4e24-95a8-6090880561ff" providerId="ADAL" clId="{72B4E1AA-C4F1-474A-8647-9B9D988E17AA}" dt="2025-12-11T17:49:07.710" v="5514" actId="114"/>
        <pc:sldMkLst>
          <pc:docMk/>
          <pc:sldMk cId="3190751004" sldId="297"/>
        </pc:sldMkLst>
        <pc:spChg chg="mod">
          <ac:chgData name="Claire Masinton" userId="cbb3b6a9-670a-4e24-95a8-6090880561ff" providerId="ADAL" clId="{72B4E1AA-C4F1-474A-8647-9B9D988E17AA}" dt="2025-12-11T02:27:55.589" v="3191" actId="20577"/>
          <ac:spMkLst>
            <pc:docMk/>
            <pc:sldMk cId="3190751004" sldId="297"/>
            <ac:spMk id="2" creationId="{A10DF224-B1FA-946F-E7A6-B7FB58B71256}"/>
          </ac:spMkLst>
        </pc:spChg>
        <pc:spChg chg="mod">
          <ac:chgData name="Claire Masinton" userId="cbb3b6a9-670a-4e24-95a8-6090880561ff" providerId="ADAL" clId="{72B4E1AA-C4F1-474A-8647-9B9D988E17AA}" dt="2025-12-11T17:49:07.710" v="5514" actId="114"/>
          <ac:spMkLst>
            <pc:docMk/>
            <pc:sldMk cId="3190751004" sldId="297"/>
            <ac:spMk id="3" creationId="{D2695B85-92D6-40FD-DEBC-4746EC7FD073}"/>
          </ac:spMkLst>
        </pc:spChg>
      </pc:sldChg>
      <pc:sldChg chg="modSp add mod ord modNotesTx">
        <pc:chgData name="Claire Masinton" userId="cbb3b6a9-670a-4e24-95a8-6090880561ff" providerId="ADAL" clId="{72B4E1AA-C4F1-474A-8647-9B9D988E17AA}" dt="2025-12-11T02:32:44.363" v="3516" actId="6549"/>
        <pc:sldMkLst>
          <pc:docMk/>
          <pc:sldMk cId="4173593346" sldId="298"/>
        </pc:sldMkLst>
        <pc:spChg chg="mod">
          <ac:chgData name="Claire Masinton" userId="cbb3b6a9-670a-4e24-95a8-6090880561ff" providerId="ADAL" clId="{72B4E1AA-C4F1-474A-8647-9B9D988E17AA}" dt="2025-12-11T02:32:30.218" v="3515" actId="255"/>
          <ac:spMkLst>
            <pc:docMk/>
            <pc:sldMk cId="4173593346" sldId="298"/>
            <ac:spMk id="3" creationId="{24E3072C-0986-3C4E-439E-DF577DC7019A}"/>
          </ac:spMkLst>
        </pc:spChg>
      </pc:sldChg>
      <pc:sldChg chg="modSp add mod modNotesTx">
        <pc:chgData name="Claire Masinton" userId="cbb3b6a9-670a-4e24-95a8-6090880561ff" providerId="ADAL" clId="{72B4E1AA-C4F1-474A-8647-9B9D988E17AA}" dt="2025-12-11T17:12:40.781" v="5138" actId="20577"/>
        <pc:sldMkLst>
          <pc:docMk/>
          <pc:sldMk cId="568684306" sldId="299"/>
        </pc:sldMkLst>
        <pc:spChg chg="mod">
          <ac:chgData name="Claire Masinton" userId="cbb3b6a9-670a-4e24-95a8-6090880561ff" providerId="ADAL" clId="{72B4E1AA-C4F1-474A-8647-9B9D988E17AA}" dt="2025-12-11T02:33:39.954" v="3543" actId="20577"/>
          <ac:spMkLst>
            <pc:docMk/>
            <pc:sldMk cId="568684306" sldId="299"/>
            <ac:spMk id="2" creationId="{5A8CDF85-F604-3F6F-5564-8E94065E37E6}"/>
          </ac:spMkLst>
        </pc:spChg>
        <pc:spChg chg="mod">
          <ac:chgData name="Claire Masinton" userId="cbb3b6a9-670a-4e24-95a8-6090880561ff" providerId="ADAL" clId="{72B4E1AA-C4F1-474A-8647-9B9D988E17AA}" dt="2025-12-11T17:12:40.781" v="5138" actId="20577"/>
          <ac:spMkLst>
            <pc:docMk/>
            <pc:sldMk cId="568684306" sldId="299"/>
            <ac:spMk id="3" creationId="{9E530CFB-315B-8583-164D-9DAB4388A773}"/>
          </ac:spMkLst>
        </pc:spChg>
      </pc:sldChg>
      <pc:sldChg chg="modSp add mod modNotesTx">
        <pc:chgData name="Claire Masinton" userId="cbb3b6a9-670a-4e24-95a8-6090880561ff" providerId="ADAL" clId="{72B4E1AA-C4F1-474A-8647-9B9D988E17AA}" dt="2025-12-11T18:18:06.041" v="6154" actId="20577"/>
        <pc:sldMkLst>
          <pc:docMk/>
          <pc:sldMk cId="2790019026" sldId="300"/>
        </pc:sldMkLst>
        <pc:spChg chg="mod">
          <ac:chgData name="Claire Masinton" userId="cbb3b6a9-670a-4e24-95a8-6090880561ff" providerId="ADAL" clId="{72B4E1AA-C4F1-474A-8647-9B9D988E17AA}" dt="2025-12-11T18:18:06.041" v="6154" actId="20577"/>
          <ac:spMkLst>
            <pc:docMk/>
            <pc:sldMk cId="2790019026" sldId="300"/>
            <ac:spMk id="2" creationId="{6EEB4691-E6C4-E07A-A1CC-483E7C37E408}"/>
          </ac:spMkLst>
        </pc:spChg>
        <pc:spChg chg="mod">
          <ac:chgData name="Claire Masinton" userId="cbb3b6a9-670a-4e24-95a8-6090880561ff" providerId="ADAL" clId="{72B4E1AA-C4F1-474A-8647-9B9D988E17AA}" dt="2025-12-11T18:17:19.926" v="6111" actId="6549"/>
          <ac:spMkLst>
            <pc:docMk/>
            <pc:sldMk cId="2790019026" sldId="300"/>
            <ac:spMk id="3" creationId="{F58F7244-12D3-066E-59C2-EA844095A4FC}"/>
          </ac:spMkLst>
        </pc:spChg>
      </pc:sldChg>
      <pc:sldChg chg="modSp add mod">
        <pc:chgData name="Claire Masinton" userId="cbb3b6a9-670a-4e24-95a8-6090880561ff" providerId="ADAL" clId="{72B4E1AA-C4F1-474A-8647-9B9D988E17AA}" dt="2025-12-11T18:49:22.289" v="6348" actId="20577"/>
        <pc:sldMkLst>
          <pc:docMk/>
          <pc:sldMk cId="717783199" sldId="301"/>
        </pc:sldMkLst>
        <pc:spChg chg="mod">
          <ac:chgData name="Claire Masinton" userId="cbb3b6a9-670a-4e24-95a8-6090880561ff" providerId="ADAL" clId="{72B4E1AA-C4F1-474A-8647-9B9D988E17AA}" dt="2025-12-11T18:18:54.801" v="6183" actId="20577"/>
          <ac:spMkLst>
            <pc:docMk/>
            <pc:sldMk cId="717783199" sldId="301"/>
            <ac:spMk id="2" creationId="{CACE12D7-AC31-77A9-1411-1BD025C714A2}"/>
          </ac:spMkLst>
        </pc:spChg>
        <pc:spChg chg="mod">
          <ac:chgData name="Claire Masinton" userId="cbb3b6a9-670a-4e24-95a8-6090880561ff" providerId="ADAL" clId="{72B4E1AA-C4F1-474A-8647-9B9D988E17AA}" dt="2025-12-11T18:49:22.289" v="6348" actId="20577"/>
          <ac:spMkLst>
            <pc:docMk/>
            <pc:sldMk cId="717783199" sldId="301"/>
            <ac:spMk id="3" creationId="{0E056152-D5EB-357A-160A-4BF673FF52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106623-A1B9-4241-B260-1237B860536F}" type="datetimeFigureOut">
              <a:rPr lang="en-US" smtClean="0"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A7FA4E6-1407-4686-8701-391E5A85FC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67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ublic.tableau.com/app/profile/madoc/viz/MADOCCELLCAPACITY/CellCapacityHome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ublic.tableau.com/app/profile/madoc/viz/MADOCCELLCAPACITY/CellCapacityHome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ublic.tableau.com/app/profile/madoc/viz/MADOCCELLCAPACITY/CellCapacityHome" TargetMode="Externa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ublic.tableau.com/app/profile/madoc/viz/MADOCCELLCAPACITY/CellCapacityHome" TargetMode="Externa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ublic.tableau.com/app/profile/madoc/viz/MADOCCELLCAPACITY/CellCapacityHome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ublic.tableau.com/app/profile/madoc/viz/MADOCCELLCAPACITY/CellCapacityHome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tableau.com/app/profile/madoc/viz/MADOCCELLCAPACITY/CellCapacityHome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mhlac.sharepoint.com/:b:/r/sites/Files/Advocacy/DOC%20-%20MH/DOC%20Contracts,%20Stats,%20Policies,%20Handbooks/DOC%20Classification%20Manuals,%20Regs,%20Guides/09-2021%20US%20DOJ%20NIC%20Objective%20Prison%20Classification%20Systems%20Guide.pdf?csf=1&amp;web=1&amp;e=acDPfd" TargetMode="Externa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tableau.com/app/profile/madoc/viz/MADOCCELLCAPACITY/CellCapacityHome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mhlac.sharepoint.com/:b:/r/sites/Files/Advocacy/DOC%20-%20MH/DOC%20Contracts,%20Stats,%20Policies,%20Handbooks/DOC%20Classification%20Manuals,%20Regs,%20Guides/09-2021%20US%20DOJ%20NIC%20Objective%20Prison%20Classification%20Systems%20Guide.pdf?csf=1&amp;web=1&amp;e=acDPfd" TargetMode="Externa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hlac.sharepoint.com/:b:/r/sites/Files/Advocacy/DOC%20-%20MH/DOC%20Contracts,%20Stats,%20Policies,%20Handbooks/DOC%20Classification%20Manuals,%20Regs,%20Guides/09-2021%20US%20DOJ%20NIC%20Objective%20Prison%20Classification%20Systems%20Guide.pdf?csf=1&amp;web=1&amp;e=acDPfd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program statistics, see </a:t>
            </a:r>
            <a:r>
              <a:rPr lang="en-US" i="1" u="sng" dirty="0">
                <a:hlinkClick r:id="rId3"/>
              </a:rPr>
              <a:t>Cross-Tracking System/Programs</a:t>
            </a:r>
            <a:r>
              <a:rPr lang="en-US" i="1" dirty="0"/>
              <a:t> </a:t>
            </a:r>
            <a:r>
              <a:rPr lang="en-US" dirty="0"/>
              <a:t>at https://www.mass.gov/info-details/cross-tracking-system-programs.</a:t>
            </a:r>
            <a:r>
              <a:rPr lang="en-US" i="1" dirty="0"/>
              <a:t> </a:t>
            </a:r>
            <a:r>
              <a:rPr lang="en-US" dirty="0"/>
              <a:t>For DOC population count as of 8/31/24 (6054), see</a:t>
            </a:r>
            <a:r>
              <a:rPr lang="en-US" i="1" dirty="0"/>
              <a:t> </a:t>
            </a:r>
            <a:r>
              <a:rPr lang="en-US" i="1" u="sng" dirty="0">
                <a:hlinkClick r:id="rId4"/>
              </a:rPr>
              <a:t>MA DOC Daily Custody, COVID-19 Facility Cell Housing Report</a:t>
            </a:r>
            <a:r>
              <a:rPr lang="en-US" dirty="0"/>
              <a:t> at https://public.tableau.com/app/profile/madoc/viz/MADOCCELLCAPACITY/CellCapacityHome.</a:t>
            </a:r>
            <a:endParaRPr lang="en-US" i="1" dirty="0"/>
          </a:p>
          <a:p>
            <a:endParaRPr lang="en-US" i="1" dirty="0"/>
          </a:p>
          <a:p>
            <a:r>
              <a:rPr lang="en-US" dirty="0"/>
              <a:t>Most recent available data is for 2024. Fall 2024 is defined as 8/31/24 to 12/31/24. See </a:t>
            </a:r>
            <a:r>
              <a:rPr lang="en-US" i="1" u="sng" dirty="0">
                <a:hlinkClick r:id="rId3"/>
              </a:rPr>
              <a:t>Cross-Tracking System/Programs</a:t>
            </a:r>
            <a:r>
              <a:rPr lang="en-US" dirty="0"/>
              <a:t> at https://www.mass.gov/info-details/cross-tracking-system-programs.</a:t>
            </a:r>
            <a:endParaRPr lang="en-US" i="1" u="sng" dirty="0"/>
          </a:p>
          <a:p>
            <a:endParaRPr lang="en-US" i="1" u="sng" dirty="0"/>
          </a:p>
          <a:p>
            <a:r>
              <a:rPr lang="en-US" dirty="0"/>
              <a:t>Reentry programming includes all four programs categorized by the DOC as falling into the “Reentry” program group (Countdown to Freedom; Reentry/Employment Readiness Workshop; New Beginnings Reentry; Reentry Readiness Workshop), along with the Reentry School Continuation Program (which the DOC includes in the “Adult Basic Education/Adult Secondary Education” program group).</a:t>
            </a:r>
          </a:p>
          <a:p>
            <a:endParaRPr lang="en-US" dirty="0"/>
          </a:p>
          <a:p>
            <a:r>
              <a:rPr lang="en-US" dirty="0"/>
              <a:t>Educational/vocational classes and programs include approximately 52 programs/classes categorized by the DOC as falling into the Educational and Vocational program type. </a:t>
            </a:r>
          </a:p>
          <a:p>
            <a:endParaRPr lang="en-US" dirty="0"/>
          </a:p>
          <a:p>
            <a:r>
              <a:rPr lang="en-US" dirty="0"/>
              <a:t>Behavioral Health/Mental Health/Substance Use programs include approximately 46 programs categorized by the DOC as falling into the Behavioral Health/Mental Health/Substance Use program type.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427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15663-BF5F-1155-8464-D7F912D80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1D1D84-AC85-4621-4C2F-2DB381726F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28B327-A860-42A3-B8E5-963163D21D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52091-9F7E-49A8-B0E6-B593978059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92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6878D-CFD8-D8DF-33BF-61816A882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A04430-955A-2393-3240-9CC66232F0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F76831-B409-5F42-7D54-E0B82217ED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Facility Capacity Source: </a:t>
            </a:r>
            <a:r>
              <a:rPr lang="en-US" i="1" u="sng" dirty="0"/>
              <a:t>MA DOC Weekly Inmate Count: 12/1/25</a:t>
            </a:r>
            <a:r>
              <a:rPr lang="en-US" dirty="0"/>
              <a:t> (at https://www.mass.gov/doc/weekly-inmate-count-1212025/download).</a:t>
            </a:r>
          </a:p>
          <a:p>
            <a:endParaRPr lang="en-US" dirty="0"/>
          </a:p>
          <a:p>
            <a:r>
              <a:rPr lang="en-US" dirty="0"/>
              <a:t>Facility Counts Source: </a:t>
            </a:r>
            <a:r>
              <a:rPr lang="en-US" i="1" u="sng" dirty="0"/>
              <a:t>MA DOC Daily Custody, COVID-19 Facility Cell Housing Report</a:t>
            </a:r>
            <a:r>
              <a:rPr lang="en-US" dirty="0"/>
              <a:t> (12/8/25) (at https://public.tableau.com/app/profile/madoc/viz/MADOCCELLCAPACITY/CellCapacityHome).</a:t>
            </a:r>
            <a:endParaRPr lang="en-US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5FC613-FE44-6827-8155-CC134CB61E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570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7A822-D746-1CFF-EAE1-3F7AAACD4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C61410-979C-85E7-5BBF-20F4AC507F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2DB388-12C7-B718-6C9A-51F925C2DE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Facility Counts Source: </a:t>
            </a:r>
            <a:r>
              <a:rPr lang="en-US" i="1" u="sng" dirty="0"/>
              <a:t>MA DOC Daily Custody, COVID-19 Facility Cell Housing Report</a:t>
            </a:r>
            <a:r>
              <a:rPr lang="en-US" dirty="0"/>
              <a:t> (12/8/25) (at https://public.tableau.com/app/profile/madoc/viz/MADOCCELLCAPACITY/CellCapacityHome).</a:t>
            </a:r>
            <a:endParaRPr lang="en-US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F9F9EB-8407-E14C-AE5B-584DF77B63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0493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47B0E-723A-BAC5-6FEE-DDD101260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CA5229-DD3A-4737-4CAD-B08F75786C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2417E2-14CA-C95C-9AB0-B6B3F2AB44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SBCC Counts Source: </a:t>
            </a:r>
            <a:r>
              <a:rPr lang="en-US" i="1" u="sng" dirty="0"/>
              <a:t>MA DOC Daily Custody, COVID-19 Facility Cell Housing Report</a:t>
            </a:r>
            <a:r>
              <a:rPr lang="en-US" dirty="0"/>
              <a:t> (12/8/25) (at https://public.tableau.com/app/profile/madoc/viz/MADOCCELLCAPACITY/CellCapacityHome).</a:t>
            </a:r>
            <a:endParaRPr lang="en-US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7940F-E98D-B665-CE6C-EB91B4B99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02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FA262-6603-9430-4026-D3BEA0397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DED400-DD3A-5DD0-7345-9B1DECB240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AA79DC-920E-F4BC-AB3F-5432830874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program statistics, see </a:t>
            </a:r>
            <a:r>
              <a:rPr lang="en-US" i="1" u="sng" dirty="0">
                <a:hlinkClick r:id="rId3"/>
              </a:rPr>
              <a:t>Cross-Tracking System/Programs</a:t>
            </a:r>
            <a:r>
              <a:rPr lang="en-US" i="1" dirty="0"/>
              <a:t> </a:t>
            </a:r>
            <a:r>
              <a:rPr lang="en-US" dirty="0"/>
              <a:t>at https://www.mass.gov/info-details/cross-tracking-system-programs.</a:t>
            </a:r>
            <a:r>
              <a:rPr lang="en-US" i="1" dirty="0"/>
              <a:t> </a:t>
            </a:r>
            <a:r>
              <a:rPr lang="en-US" dirty="0"/>
              <a:t>For DOC population count as of 8/31/24 (6054), see</a:t>
            </a:r>
            <a:r>
              <a:rPr lang="en-US" i="1" dirty="0"/>
              <a:t> </a:t>
            </a:r>
            <a:r>
              <a:rPr lang="en-US" i="1" u="sng" dirty="0">
                <a:hlinkClick r:id="rId4"/>
              </a:rPr>
              <a:t>MA DOC Daily Custody, COVID-19 Facility Cell Housing Report</a:t>
            </a:r>
            <a:r>
              <a:rPr lang="en-US" dirty="0"/>
              <a:t> at https://public.tableau.com/app/profile/madoc/viz/MADOCCELLCAPACITY/CellCapacityHome.</a:t>
            </a:r>
            <a:endParaRPr lang="en-US" i="1" dirty="0"/>
          </a:p>
          <a:p>
            <a:endParaRPr lang="en-US" i="1" dirty="0"/>
          </a:p>
          <a:p>
            <a:r>
              <a:rPr lang="en-US" dirty="0"/>
              <a:t>Most recent available data is for 2024. Fall 2024 is defined as 8/31/24 to 12/31/24. See </a:t>
            </a:r>
            <a:r>
              <a:rPr lang="en-US" i="1" u="sng" dirty="0">
                <a:hlinkClick r:id="rId3"/>
              </a:rPr>
              <a:t>Cross-Tracking System/Programs</a:t>
            </a:r>
            <a:r>
              <a:rPr lang="en-US" dirty="0"/>
              <a:t> at https://www.mass.gov/info-details/cross-tracking-system-programs.</a:t>
            </a:r>
            <a:endParaRPr lang="en-US" i="1" u="sng" dirty="0"/>
          </a:p>
          <a:p>
            <a:endParaRPr lang="en-US" i="1" u="sng" dirty="0"/>
          </a:p>
          <a:p>
            <a:r>
              <a:rPr lang="en-US" dirty="0"/>
              <a:t>Reentry programming includes all four programs categorized by the DOC as falling into the “Reentry” program group (Countdown to Freedom; Reentry/Employment Readiness Workshop; New Beginnings Reentry; Reentry Readiness Workshop), along with the Reentry School Continuation Program (which the DOC includes in the “Adult Basic Education/Adult Secondary Education” program group).</a:t>
            </a:r>
          </a:p>
          <a:p>
            <a:endParaRPr lang="en-US" dirty="0"/>
          </a:p>
          <a:p>
            <a:r>
              <a:rPr lang="en-US" dirty="0"/>
              <a:t>Educational/vocational classes and programs include approximately 52 programs/classes categorized by the DOC as falling into the Educational and Vocational program type. </a:t>
            </a:r>
          </a:p>
          <a:p>
            <a:endParaRPr lang="en-US" dirty="0"/>
          </a:p>
          <a:p>
            <a:r>
              <a:rPr lang="en-US" dirty="0"/>
              <a:t>Behavioral Health/Mental Health/Substance Use programs include approximately 46 programs categorized by the DOC as falling into the Behavioral Health/Mental Health/Substance Use program type.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E020B-3CC4-8600-8607-DE142F9691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974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E7B8B-5F66-3FAA-73A6-209FB7253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0EA57D-4DD9-E6E4-27BA-C700563EE9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47D314-9635-8320-C895-57243B38A5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 May 2024 email, DOC asserted that only 40% of its total population needs or is eligible for ASE classes. For purposes of these calculations, this 40% figure was applied across all racial/ethnic subgroups. </a:t>
            </a:r>
          </a:p>
          <a:p>
            <a:endParaRPr lang="en-US" dirty="0"/>
          </a:p>
          <a:p>
            <a:r>
              <a:rPr lang="en-US" dirty="0"/>
              <a:t>For program statistics, see </a:t>
            </a:r>
            <a:r>
              <a:rPr lang="en-US" i="1" u="sng" dirty="0">
                <a:hlinkClick r:id="rId3"/>
              </a:rPr>
              <a:t>Cross-Tracking System/</a:t>
            </a:r>
            <a:r>
              <a:rPr lang="en-US" dirty="0">
                <a:hlinkClick r:id="rId3"/>
              </a:rPr>
              <a:t>Programs</a:t>
            </a:r>
            <a:r>
              <a:rPr lang="en-US" dirty="0"/>
              <a:t> (https://www.mass.gov/info-details/cross-tracking-system-programs) - filtered for (</a:t>
            </a:r>
            <a:r>
              <a:rPr lang="en-US" dirty="0" err="1"/>
              <a:t>i</a:t>
            </a:r>
            <a:r>
              <a:rPr lang="en-US" dirty="0"/>
              <a:t>) program type, Educational and Vocational; (ii) program group, Adult Basic Education (ABE)/Adult Secondary Education (ASE); and (iii) program name, Adult Secondary Education.</a:t>
            </a:r>
          </a:p>
          <a:p>
            <a:endParaRPr lang="en-US" dirty="0"/>
          </a:p>
          <a:p>
            <a:r>
              <a:rPr lang="en-US" dirty="0"/>
              <a:t>For DOC population counts at different points in time, see</a:t>
            </a:r>
            <a:r>
              <a:rPr lang="en-US" i="1" dirty="0"/>
              <a:t> </a:t>
            </a:r>
            <a:r>
              <a:rPr lang="en-US" i="1" u="sng" dirty="0">
                <a:hlinkClick r:id="rId4"/>
              </a:rPr>
              <a:t>MA DOC Daily Custody, COVID-19 Facility Cell Housing Report</a:t>
            </a:r>
            <a:r>
              <a:rPr lang="en-US" i="1" u="sng" dirty="0"/>
              <a:t> </a:t>
            </a:r>
            <a:r>
              <a:rPr lang="en-US" dirty="0"/>
              <a:t>at https://public.tableau.com/app/profile/madoc/viz/MADOCCELLCAPACITY/CellCapacityHome. </a:t>
            </a:r>
            <a:endParaRPr lang="en-US" i="1" dirty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F13D8E-2A65-0F32-3BA3-406931D9DD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289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B3552-6DEA-7DC1-CDA0-F253E0394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5BEF10-EDC5-50F1-F57F-5B1F9795AB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792C39-D196-DC4F-7DDD-87D31649E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 May 2024 email, DOC asserted that only 40% of its total population needs or is eligible for ASE classes. For purposes of these calculations, this 40% figure was applied across all racial/ethnic subgroups.</a:t>
            </a:r>
          </a:p>
          <a:p>
            <a:endParaRPr lang="en-US" dirty="0"/>
          </a:p>
          <a:p>
            <a:r>
              <a:rPr lang="en-US" dirty="0"/>
              <a:t>For program statistics, see </a:t>
            </a:r>
            <a:r>
              <a:rPr lang="en-US" i="1" u="sng" dirty="0">
                <a:hlinkClick r:id="rId3"/>
              </a:rPr>
              <a:t>Cross-Tracking System/</a:t>
            </a:r>
            <a:r>
              <a:rPr lang="en-US" dirty="0">
                <a:hlinkClick r:id="rId3"/>
              </a:rPr>
              <a:t>Programs</a:t>
            </a:r>
            <a:r>
              <a:rPr lang="en-US" dirty="0"/>
              <a:t> (https://www.mass.gov/info-details/cross-tracking-system-programs) - filtered for (</a:t>
            </a:r>
            <a:r>
              <a:rPr lang="en-US" dirty="0" err="1"/>
              <a:t>i</a:t>
            </a:r>
            <a:r>
              <a:rPr lang="en-US" dirty="0"/>
              <a:t>) program type, Educational and Vocational; (ii) program group, Adult Basic Education (ABE)/Adult Secondary Education (ASE); and (iii) program name, Adult Secondary Education.</a:t>
            </a:r>
          </a:p>
          <a:p>
            <a:endParaRPr lang="en-US" dirty="0"/>
          </a:p>
          <a:p>
            <a:r>
              <a:rPr lang="en-US" dirty="0"/>
              <a:t>For DOC population counts at different points in time, see</a:t>
            </a:r>
            <a:r>
              <a:rPr lang="en-US" i="1" dirty="0"/>
              <a:t> </a:t>
            </a:r>
            <a:r>
              <a:rPr lang="en-US" i="1" u="sng" dirty="0">
                <a:hlinkClick r:id="rId4"/>
              </a:rPr>
              <a:t>MA DOC Daily Custody, COVID-19 Facility Cell Housing Report</a:t>
            </a:r>
            <a:r>
              <a:rPr lang="en-US" i="1" u="sng" dirty="0"/>
              <a:t> </a:t>
            </a:r>
            <a:r>
              <a:rPr lang="en-US" dirty="0"/>
              <a:t>at https://public.tableau.com/app/profile/madoc/viz/MADOCCELLCAPACITY/CellCapacityHome.</a:t>
            </a:r>
            <a:endParaRPr lang="en-US" i="1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02723-4137-C169-83AB-0B827AE320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6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56712-1A4C-E760-413A-79897F84D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0A322C-C1EC-DE2B-788C-02B7DFBD7B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97809B-95E0-833D-BAE7-3890B8C638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 May 2024 email, DOC asserted that only 40% of its total population needs or is eligible for  ASE classes. For purposes of these calculations, this 40% figure was applied across all racial/ethnic subgroups. </a:t>
            </a:r>
          </a:p>
          <a:p>
            <a:endParaRPr lang="en-US" dirty="0"/>
          </a:p>
          <a:p>
            <a:r>
              <a:rPr lang="en-US" dirty="0"/>
              <a:t>For program statistics, see </a:t>
            </a:r>
            <a:r>
              <a:rPr lang="en-US" i="1" u="sng" dirty="0">
                <a:hlinkClick r:id="rId3"/>
              </a:rPr>
              <a:t>Cross-Tracking System/</a:t>
            </a:r>
            <a:r>
              <a:rPr lang="en-US" dirty="0">
                <a:hlinkClick r:id="rId3"/>
              </a:rPr>
              <a:t>Programs</a:t>
            </a:r>
            <a:r>
              <a:rPr lang="en-US" dirty="0"/>
              <a:t> (https://www.mass.gov/info-details/cross-tracking-system-programs) - filtered for (</a:t>
            </a:r>
            <a:r>
              <a:rPr lang="en-US" dirty="0" err="1"/>
              <a:t>i</a:t>
            </a:r>
            <a:r>
              <a:rPr lang="en-US" dirty="0"/>
              <a:t>) program type, Educational and Vocational; (ii) program group, Adult Basic Education (ABE)/Adult Secondary Education (ASE); and (iii) program name, Adult Secondary Education.</a:t>
            </a:r>
          </a:p>
          <a:p>
            <a:endParaRPr lang="en-US" dirty="0"/>
          </a:p>
          <a:p>
            <a:r>
              <a:rPr lang="en-US" dirty="0"/>
              <a:t>For DOC population counts at different points in time, see</a:t>
            </a:r>
            <a:r>
              <a:rPr lang="en-US" i="1" dirty="0"/>
              <a:t> </a:t>
            </a:r>
            <a:r>
              <a:rPr lang="en-US" i="1" u="sng" dirty="0">
                <a:hlinkClick r:id="rId4"/>
              </a:rPr>
              <a:t>MA DOC Daily Custody, COVID-19 Facility Cell Housing Report</a:t>
            </a:r>
            <a:r>
              <a:rPr lang="en-US" i="1" u="sng" dirty="0"/>
              <a:t> </a:t>
            </a:r>
            <a:r>
              <a:rPr lang="en-US" dirty="0"/>
              <a:t>at https://public.tableau.com/app/profile/madoc/viz/MADOCCELLCAPACITY/CellCapacityHome.</a:t>
            </a:r>
            <a:endParaRPr lang="en-US" i="1" dirty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12E05-9BF0-931F-C6A9-40263D445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854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AAE72-DF02-A836-A5E4-B0286344E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F6E49A-48B8-EAF9-1048-10DB9F4BAA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CB0643-F200-BAD8-82AC-29297C19BB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 May 20245 email, DOC asserted that only 40% of its total population needs or is eligible for  ASE classes. For purposes of these calculations, this 40% figure was applied across all racial/ethnic subgroups.</a:t>
            </a:r>
          </a:p>
          <a:p>
            <a:endParaRPr lang="en-US" dirty="0"/>
          </a:p>
          <a:p>
            <a:r>
              <a:rPr lang="en-US" dirty="0"/>
              <a:t>For program statistics, see </a:t>
            </a:r>
            <a:r>
              <a:rPr lang="en-US" i="1" u="sng" dirty="0">
                <a:hlinkClick r:id="rId3"/>
              </a:rPr>
              <a:t>Cross-Tracking System/</a:t>
            </a:r>
            <a:r>
              <a:rPr lang="en-US" dirty="0">
                <a:hlinkClick r:id="rId3"/>
              </a:rPr>
              <a:t>Programs</a:t>
            </a:r>
            <a:r>
              <a:rPr lang="en-US" dirty="0"/>
              <a:t> (https://www.mass.gov/info-details/cross-tracking-system-programs) - filtered for (</a:t>
            </a:r>
            <a:r>
              <a:rPr lang="en-US" dirty="0" err="1"/>
              <a:t>i</a:t>
            </a:r>
            <a:r>
              <a:rPr lang="en-US" dirty="0"/>
              <a:t>) program type, Educational and Vocational; (ii) program group, Adult Basic Education (ABE)/Adult Secondary Education (ASE); and (iii) program name, Adult Secondary Education.</a:t>
            </a:r>
          </a:p>
          <a:p>
            <a:endParaRPr lang="en-US" dirty="0"/>
          </a:p>
          <a:p>
            <a:r>
              <a:rPr lang="en-US" dirty="0"/>
              <a:t>For DOC population counts at different points in time, see</a:t>
            </a:r>
            <a:r>
              <a:rPr lang="en-US" i="1" dirty="0"/>
              <a:t> </a:t>
            </a:r>
            <a:r>
              <a:rPr lang="en-US" i="1" u="sng" dirty="0">
                <a:hlinkClick r:id="rId4"/>
              </a:rPr>
              <a:t>MA DOC Daily Custody, COVID-19 Facility Cell Housing Report</a:t>
            </a:r>
            <a:r>
              <a:rPr lang="en-US" i="1" u="sng" dirty="0"/>
              <a:t> </a:t>
            </a:r>
            <a:r>
              <a:rPr lang="en-US" dirty="0"/>
              <a:t>at https://public.tableau.com/app/profile/madoc/viz/MADOCCELLCAPACITY/CellCapacityHome.</a:t>
            </a:r>
            <a:endParaRPr lang="en-US" i="1" dirty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94071-DB81-3811-34D1-C9BD595DB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239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C3E47-7CBC-B808-0CB0-37BD9C80C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C3880F-8FB2-DA3B-351C-555B5EA13C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FE59C0-37F9-C939-B351-BB2E7BD39F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 figures for DOC’s custody level breakdown are as of 12/8/25. Figures arrived at by totaling the custody count for (</a:t>
            </a:r>
            <a:r>
              <a:rPr lang="en-US" dirty="0" err="1"/>
              <a:t>i</a:t>
            </a:r>
            <a:r>
              <a:rPr lang="en-US" dirty="0"/>
              <a:t>) SBCC (maximum); (ii) the 6 male medium facilities; and (ii) the 4 male minimum facilities – and dividing each resulting total by DOC’s total custody count on 12/8/25 See</a:t>
            </a:r>
            <a:r>
              <a:rPr lang="en-US" i="1" dirty="0"/>
              <a:t> </a:t>
            </a:r>
            <a:r>
              <a:rPr lang="en-US" i="1" u="sng" dirty="0">
                <a:hlinkClick r:id="rId3"/>
              </a:rPr>
              <a:t>MA DOC Daily Custody, COVID-19 Facility Cell Housing Report</a:t>
            </a:r>
            <a:r>
              <a:rPr lang="en-US" dirty="0"/>
              <a:t> at https://public.tableau.com/app/profile/madoc/viz/MADOCCELLCAPACITY/CellCapacityHome.</a:t>
            </a:r>
            <a:endParaRPr lang="en-US" i="1" dirty="0"/>
          </a:p>
          <a:p>
            <a:endParaRPr lang="en-US" dirty="0"/>
          </a:p>
          <a:p>
            <a:r>
              <a:rPr lang="en-US" dirty="0"/>
              <a:t>National averages compiled from </a:t>
            </a:r>
            <a:r>
              <a:rPr lang="en-US" i="1" u="sng" dirty="0">
                <a:hlinkClick r:id="rId4"/>
              </a:rPr>
              <a:t>Objective Prison Classification: A Guide For Correctional Agencies</a:t>
            </a:r>
            <a:r>
              <a:rPr lang="en-US" b="1" dirty="0"/>
              <a:t> </a:t>
            </a:r>
            <a:r>
              <a:rPr lang="en-US" dirty="0"/>
              <a:t>(2d Ed.) (National Institute of Corrections, U.S. DOJ) (Sept. 2021) at 15 (meta-analysis of validation studies conducted 2004-2020). See https://wehco.media.clients.ellingtoncms.com/news/documents/2025/04/04/Objective_Prison_Classification_.pdf.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7E4A7-A133-DB7A-1E45-B30C428531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0457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FC812-B52B-B293-DF31-116004FBE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E72647-1DA1-D7E8-B06E-A2217C9134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82BEB5-C9AE-2882-5245-267EC95D0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 figures for DOC’s custody level breakdown are as of 12/8/25. Figures arrived at by totaling the custody count for (</a:t>
            </a:r>
            <a:r>
              <a:rPr lang="en-US" dirty="0" err="1"/>
              <a:t>i</a:t>
            </a:r>
            <a:r>
              <a:rPr lang="en-US" dirty="0"/>
              <a:t>) SBCC (maximum); (ii) the 6 male medium facilities; and (ii) the 4 male minimum facilities – and dividing each resulting total by DOC’s total custody count on 12/8/25 </a:t>
            </a:r>
            <a:r>
              <a:rPr lang="en-US" i="1" dirty="0"/>
              <a:t>See </a:t>
            </a:r>
            <a:r>
              <a:rPr lang="en-US" i="1" u="sng" dirty="0">
                <a:hlinkClick r:id="rId3"/>
              </a:rPr>
              <a:t>MA DOC Daily Custody, COVID-19 Facility Cell Housing Report</a:t>
            </a:r>
            <a:r>
              <a:rPr lang="en-US" i="1" dirty="0"/>
              <a:t>.</a:t>
            </a:r>
          </a:p>
          <a:p>
            <a:endParaRPr lang="en-US" i="1" dirty="0"/>
          </a:p>
          <a:p>
            <a:r>
              <a:rPr lang="en-US" dirty="0"/>
              <a:t>For 2020-24, DOC classification figures arrived at through average daily population counts by security level, as compiled in </a:t>
            </a:r>
            <a:r>
              <a:rPr lang="en-US" i="1" dirty="0"/>
              <a:t>MA DOC Prison Population Trends</a:t>
            </a:r>
            <a:r>
              <a:rPr lang="en-US" dirty="0"/>
              <a:t> reports, for each corresponding year. </a:t>
            </a:r>
            <a:r>
              <a:rPr lang="en-US" i="1" dirty="0"/>
              <a:t>See</a:t>
            </a:r>
            <a:r>
              <a:rPr lang="en-US" dirty="0"/>
              <a:t> https://www.mass.gov/lists/prison-population-trends.</a:t>
            </a:r>
            <a:endParaRPr lang="en-US" i="1" dirty="0"/>
          </a:p>
          <a:p>
            <a:endParaRPr lang="en-US" dirty="0"/>
          </a:p>
          <a:p>
            <a:r>
              <a:rPr lang="en-US" dirty="0"/>
              <a:t>National averages compiled from </a:t>
            </a:r>
            <a:r>
              <a:rPr lang="en-US" i="1" u="sng" dirty="0">
                <a:hlinkClick r:id="rId4"/>
              </a:rPr>
              <a:t>Objective Prison Classification: A Guide For Correctional Agencies</a:t>
            </a:r>
            <a:r>
              <a:rPr lang="en-US" b="1" dirty="0"/>
              <a:t> </a:t>
            </a:r>
            <a:r>
              <a:rPr lang="en-US" dirty="0"/>
              <a:t>(2d Ed.) (National Institute of Corrections, U.S. DOJ) (Sept. 2021) at 15 (meta-analysis of validation studies conducted 2004-2020). See https://wehco.media.clients.ellingtoncms.com/news/documents/2025/04/04/Objective_Prison_Classification_.pdf.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90E88-6ED5-2044-1A93-AEAF03D671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363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AA859-1963-3113-84B6-878BF8FF9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7F167B-A4C6-A859-17F3-E0E67A3E9B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80D062-9574-CA3D-7524-0B12DD925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NIC’s recommendations concerning the use of discretionary overrides can be found at p. 21 of </a:t>
            </a:r>
            <a:r>
              <a:rPr lang="en-US" i="1" u="sng" dirty="0">
                <a:hlinkClick r:id="rId3"/>
              </a:rPr>
              <a:t>Objective Prison Classification: A Guide For Correctional Agencies</a:t>
            </a:r>
            <a:r>
              <a:rPr lang="en-US" b="1" dirty="0"/>
              <a:t> </a:t>
            </a:r>
            <a:r>
              <a:rPr lang="en-US" dirty="0"/>
              <a:t>(2d Ed.) (National Institute of Corrections, U.S. DOJ) (Sept. 2021). See https://wehco.media.clients.ellingtoncms.com/news/documents/2025/04/04/Objective_Prison_Classification_.pdf.</a:t>
            </a:r>
          </a:p>
          <a:p>
            <a:endParaRPr lang="en-US" dirty="0"/>
          </a:p>
          <a:p>
            <a:pPr defTabSz="931774">
              <a:defRPr/>
            </a:pPr>
            <a:r>
              <a:rPr lang="en-US" dirty="0"/>
              <a:t>For information concerning the DOC’s use of discretionary overrides, see DOC’s </a:t>
            </a:r>
            <a:r>
              <a:rPr lang="en-US" i="1" u="sng" dirty="0"/>
              <a:t>Objective Point Base Classification Annual Reports</a:t>
            </a:r>
            <a:r>
              <a:rPr lang="en-US" dirty="0"/>
              <a:t> (at https://www.mass.gov/lists/objective-point-base-classification-annual-reports) for FY24, FY23, and FY22, respectively. 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76DCFD-2ECD-08AA-05B9-AF4D442305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FA4E6-1407-4686-8701-391E5A85FCB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632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304801"/>
            <a:ext cx="4953000" cy="25907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3886200"/>
            <a:ext cx="5029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25302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555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1EB82-E33B-46D0-8E01-439B68F594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0"/>
            <a:ext cx="3657600" cy="244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5237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1EB82-E33B-46D0-8E01-439B68F594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0"/>
            <a:ext cx="3657600" cy="244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206147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1EB82-E33B-46D0-8E01-439B68F594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2743200" y="6477000"/>
            <a:ext cx="3657600" cy="244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311333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1EB82-E33B-46D0-8E01-439B68F594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0"/>
            <a:ext cx="3657600" cy="244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214186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1EB82-E33B-46D0-8E01-439B68F594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0"/>
            <a:ext cx="3657600" cy="244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31053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41EB82-E33B-46D0-8E01-439B68F594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0"/>
            <a:ext cx="3657600" cy="244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3193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41EB82-E33B-46D0-8E01-439B68F594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0"/>
            <a:ext cx="3657600" cy="244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51280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2600" y="76200"/>
            <a:ext cx="6934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5635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1EB82-E33B-46D0-8E01-439B68F594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35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spd="slow">
    <p:wip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8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tableau.com/app/profile/madoc/viz/MADOCCELLCAPACITY/CellCapacityHom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ss.gov/lists/prison-population-trends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ehco.media.clients.ellingtoncms.com/news/documents/2025/04/04/Objective_Prison_Classification_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ss.gov/lists/objective-point-base-classification-annual-reports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lists/weekly-inmate-count-2025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lic.tableau.com/app/profile/madoc/viz/MADOCCELLCAPACITY/CellCapacityHom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tableau.com/app/profile/madoc/viz/MADOCCELLCAPACITY/CellCapacityHom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tableau.com/app/profile/madoc/viz/MADOCCELLCAPACITY/CellCapacityHom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lic.tableau.com/app/profile/madoc/viz/MADOCCELLCAPACITY/CellCapacityHom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lic.tableau.com/app/profile/madoc/viz/MADOCCELLCAPACITY/CellCapacityHom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lic.tableau.com/app/profile/madoc/viz/MADOCCELLCAPACITY/CellCapacityHom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lic.tableau.com/app/profile/madoc/viz/MADOCCELLCAPACITY/CellCapacityHom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ass.gov/lists/institutional-fact-cards" TargetMode="External"/><Relationship Id="rId4" Type="http://schemas.openxmlformats.org/officeDocument/2006/relationships/hyperlink" Target="https://public.tableau.com/app/profile/madoc/viz/MADOCCELLCAPACITY/CellCapacityHom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ross-tracking-system-programs-dashboard-faq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ass.gov/lists/institutional-fact-cards" TargetMode="External"/><Relationship Id="rId4" Type="http://schemas.openxmlformats.org/officeDocument/2006/relationships/hyperlink" Target="https://public.tableau.com/app/profile/madoc/viz/MADOCCELLCAPACITY/CellCapacityHom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tableau.com/app/profile/madoc/viz/MADOCCELLCAPACITY/CellCapacityHom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ehco.media.clients.ellingtoncms.com/news/documents/2025/04/04/Objective_Prison_Classification_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81400"/>
            <a:ext cx="8093304" cy="1362075"/>
          </a:xfrm>
        </p:spPr>
        <p:txBody>
          <a:bodyPr>
            <a:noAutofit/>
          </a:bodyPr>
          <a:lstStyle/>
          <a:p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DOC: PROGRAMMING SHORTFALLS, MISCLASSIFICATION, FACILITY UTILIZATION</a:t>
            </a:r>
            <a:b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 Claire Masinton, staff attorney</a:t>
            </a:r>
            <a:b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 health legal advisors committee</a:t>
            </a:r>
            <a:endParaRPr lang="en-US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778104" y="0"/>
            <a:ext cx="7772400" cy="65603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December 12, 2025</a:t>
            </a:r>
          </a:p>
        </p:txBody>
      </p:sp>
      <p:pic>
        <p:nvPicPr>
          <p:cNvPr id="6" name="Picture 5" descr="A blue rectangle with white text&#10;&#10;AI-generated content may be incorrect.">
            <a:extLst>
              <a:ext uri="{FF2B5EF4-FFF2-40B4-BE49-F238E27FC236}">
                <a16:creationId xmlns:a16="http://schemas.microsoft.com/office/drawing/2014/main" id="{7648F7C6-FD4F-604D-5225-8FB5508833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104" y="1036291"/>
            <a:ext cx="2051508" cy="205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22726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F96A6-62B7-095E-E45D-0D1C8F8EC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19175-95A6-B1FE-FCC7-C128F8572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11430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DOC Inmate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9EDF6-A9EB-6C9C-2893-AFD1B40BC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Since at least 2020, inmate classification (male and female combined) has remained consistent – and consistently out of sync with national averages, reflecting over-classification to maximum and medium, and under-classification to minimum.</a:t>
            </a: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000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Class Level		5-Year High		5-Year Low</a:t>
            </a: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Maximum		20.5% (current)		14.9% (2021)	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Medium			75.9% (2021)		72.1% (current)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Minimum		10.7% (2020)		7% (current)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</a:rPr>
              <a:t>Current figures for DOC’s custody level breakdown calculated as of 12/8/25.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2020-24 figures for DOC’s custody level breakdown compiled from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MA DOC Prison Population Trends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 reports, for each corresponding year.</a:t>
            </a: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013575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544C1-B4D1-CE27-2FA6-50824CF51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DF224-B1FA-946F-E7A6-B7FB58B71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11430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DOC Inmate Classification: Overrides to Higher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95B85-92D6-40FD-DEBC-4746EC7FD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>
                <a:solidFill>
                  <a:schemeClr val="tx1"/>
                </a:solidFill>
                <a:latin typeface="Bookman Old Style" panose="02050604050505020204" pitchFamily="18" charset="0"/>
              </a:rPr>
              <a:t>In objective point base classification systems (such as DOC’s), a “discretionary override” allows for an override to higher or lower security based on factors not explicitly used in the scoring process.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Bookman Old Style" panose="02050604050505020204" pitchFamily="18" charset="0"/>
              </a:rPr>
              <a:t>The DOJ’s National Institute of Corrections recommends that discretionary overrides to higher security comprise no more than 50% of all such overrides.</a:t>
            </a:r>
          </a:p>
          <a:p>
            <a:endParaRPr lang="en-US" sz="1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Bookman Old Style" panose="02050604050505020204" pitchFamily="18" charset="0"/>
              </a:rPr>
              <a:t>In the DOC system, the most recent available data reveals that as of 7/1/24, </a:t>
            </a:r>
            <a:r>
              <a:rPr lang="en-US" sz="1800" b="1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58.3% of discretionary overrides were to higher security</a:t>
            </a:r>
            <a:r>
              <a:rPr lang="en-US" sz="1800" dirty="0">
                <a:solidFill>
                  <a:schemeClr val="tx1"/>
                </a:solidFill>
                <a:latin typeface="Bookman Old Style" panose="02050604050505020204" pitchFamily="18" charset="0"/>
              </a:rPr>
              <a:t>. </a:t>
            </a:r>
          </a:p>
          <a:p>
            <a:endParaRPr lang="en-US" sz="1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Bookman Old Style" panose="02050604050505020204" pitchFamily="18" charset="0"/>
              </a:rPr>
              <a:t>As of both 12/30/22 and 12/1/21, </a:t>
            </a:r>
            <a:r>
              <a:rPr lang="en-US" sz="1800" b="1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64% of total discretionary overrides were to higher security</a:t>
            </a:r>
            <a:r>
              <a:rPr lang="en-US" sz="1800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</a:rPr>
              <a:t>The NIC’s recommendations concerning the use of discretionary overrides can be found at p. 21 of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Objective Prison Classification: A Guide For Correctional Agencies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 (2d Ed.) (National Institute of Corrections, U.S. DOJ) (Sept. 2021).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For information concerning the DOC’s use of discretionary overrides, see DOC’s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Objective Point Base Classification Reports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 for FY24, FY23, and FY22.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751004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53E7A-772D-3348-4199-03419DC23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4662E-075A-B8D1-5154-076354548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11430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DOC Inmate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3072C-0986-3C4E-439E-DF577DC70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What is the impact of DOC’s over-classification to maximum and medium security?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UNDER-UTILIZATION OF MINIMUM FACILITIES</a:t>
            </a:r>
          </a:p>
          <a:p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LESS ACCESS TO REENTRY/PRE-RELEASE PROGRAMMING</a:t>
            </a:r>
          </a:p>
          <a:p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EXPOSURE TO HARSHER, MORE RESTRICTIVE CONDITIONS</a:t>
            </a:r>
          </a:p>
          <a:p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IN THE MAX, HIGHLY RESTRICTIVE HOUSING AND LESS ACCESS TO </a:t>
            </a:r>
            <a:r>
              <a:rPr lang="en-US" sz="2000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ALL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 PROGRAMMING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593346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C876A-DD47-C07D-C446-AA523509B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CDF85-F604-3F6F-5564-8E94065E3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11430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DOC Facilities: Under Capacity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30CFB-315B-8583-164D-9DAB4388A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53765"/>
            <a:ext cx="83820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All DOC facilities are under capacity and thus underutilized. DOC overall is at 75.7% capacity. And minimum-security facilities are the least utilized.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100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Minimums		Mediums		Max		</a:t>
            </a:r>
            <a:endParaRPr lang="en-US" sz="21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Bookman Old Style" panose="02050604050505020204" pitchFamily="18" charset="0"/>
              </a:rPr>
              <a:t>NECC 71.8%		MCI-S 99.2%		SBCC 86.5%</a:t>
            </a:r>
          </a:p>
          <a:p>
            <a:pPr marL="0" indent="0">
              <a:buNone/>
            </a:pPr>
            <a:r>
              <a:rPr lang="en-US" sz="21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Pondville</a:t>
            </a:r>
            <a:r>
              <a:rPr lang="en-US" sz="2100" dirty="0">
                <a:solidFill>
                  <a:schemeClr val="tx1"/>
                </a:solidFill>
                <a:latin typeface="Bookman Old Style" panose="02050604050505020204" pitchFamily="18" charset="0"/>
              </a:rPr>
              <a:t> 71.6%	MCI-N 85.1%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Bookman Old Style" panose="02050604050505020204" pitchFamily="18" charset="0"/>
              </a:rPr>
              <a:t>Boston PR 24.5%	OCCC 86.1%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Bookman Old Style" panose="02050604050505020204" pitchFamily="18" charset="0"/>
              </a:rPr>
              <a:t>MASAC 12%		NCCI-G 80.3%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Bookman Old Style" panose="02050604050505020204" pitchFamily="18" charset="0"/>
              </a:rPr>
              <a:t>			MTC 74.1%</a:t>
            </a:r>
          </a:p>
          <a:p>
            <a:pPr marL="0" indent="0">
              <a:buNone/>
            </a:pPr>
            <a:endParaRPr lang="en-US" sz="21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latin typeface="Bookman Old Style" panose="02050604050505020204" pitchFamily="18" charset="0"/>
              </a:rPr>
              <a:t>Others: MCI-F 35.2%, BSH 60.8%, LSH 48.3%</a:t>
            </a:r>
          </a:p>
          <a:p>
            <a:pPr marL="0" indent="0">
              <a:buNone/>
            </a:pPr>
            <a:endParaRPr lang="en-US" sz="21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Source for capacity of DOC facilities,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MA DOC Weekly Inmate Count: 12/1/2025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Source for current facility counts,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 (12/8/25).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684306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10A97-7F0C-1A60-0A29-8016DA798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B4691-E6C4-E07A-A1CC-483E7C37E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11430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DOC Facilities: Overuse of SBCC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F7244-12D3-066E-59C2-EA844095A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24000"/>
            <a:ext cx="83820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Of the 4 largest DOC facilities, max security SBCC is the only facility to have (dramatically) grown in population from 2020-25. Why?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000" b="1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Facility	01-2020	12/8/25	Delta	% Change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SBCC		792		1249		+457	+57.7%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MCI-N		1297		1163		-134	-10.3%	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MCI-S		1327		1025		-302	-22.8%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NCCI-G	899		729		-170	-18.9%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Source for individual facility counts at different points in time,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019026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45E42-8B30-7E32-F4AD-9BFAE978C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E12D7-AC31-77A9-1411-1BD025C71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11430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DOC Facilities: Overuse of SBCC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56152-D5EB-357A-160A-4BF673FF5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24000"/>
            <a:ext cx="83820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Of the 4 largest DOC facilities, as a percentage of DOC’s total population, SBCC has grown dramatically over the past 5 years (+10.5% ). The other 3 facilities have remained largely steady, Why?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000" b="1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Mo./Year	SBCC Count		% DOC Total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01-2020	792			10%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01-2021	620			9.4%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01-2022	519			8.7%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01-2023	888			15.2%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01-2024	1041			17.4%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01-2025	1106			18.5%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12-2025	1249			20.5%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Source for individual facility and total DOC counts at different points in time,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DOC’s 4 largest facilities are, in order of size, SBCC, MCI-N, MCI-S, and NCCI-G. 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83199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272846"/>
            <a:ext cx="69342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WE’RE DONE!</a:t>
            </a:r>
          </a:p>
        </p:txBody>
      </p:sp>
      <p:pic>
        <p:nvPicPr>
          <p:cNvPr id="6146" name="Picture 2" descr="C:\Users\CMasinton\AppData\Local\Microsoft\Windows\Temporary Internet Files\Content.IE5\LSWYIHKW\party3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07594"/>
            <a:ext cx="2133600" cy="2625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CMasinton\AppData\Local\Microsoft\Windows\Temporary Internet Files\Content.IE5\FO52V2XO\large-colored-balloons-0-6043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730" y="4038600"/>
            <a:ext cx="1879670" cy="1951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CMasinton\AppData\Local\Microsoft\Windows\Temporary Internet Files\Content.IE5\DL5GZ80V\fireworks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657600"/>
            <a:ext cx="198626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CMasinton\AppData\Local\Microsoft\Windows\Temporary Internet Files\Content.IE5\LSWYIHKW\wpid-celebration1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539" y="1744278"/>
            <a:ext cx="2454621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015253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457200"/>
            <a:ext cx="4572000" cy="965886"/>
          </a:xfrm>
        </p:spPr>
        <p:txBody>
          <a:bodyPr>
            <a:normAutofit fontScale="90000"/>
          </a:bodyPr>
          <a:lstStyle/>
          <a:p>
            <a:pPr algn="l"/>
            <a:r>
              <a:rPr lang="en-US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Topics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7724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DOC Programming – Unevenly Distributed and Accessed; Falling Short on Key Metrics</a:t>
            </a:r>
          </a:p>
          <a:p>
            <a:endParaRPr lang="en-US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DOC Classification – Extreme Over-Classification to Medium and Maximum Security, Underutilization of Minimum Classification</a:t>
            </a:r>
          </a:p>
          <a:p>
            <a:endParaRPr lang="en-US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DOC Classification – Use of Discretionary Overrides to Higher Security Exceeds Levels Recommended By DOJ</a:t>
            </a:r>
          </a:p>
          <a:p>
            <a:endParaRPr lang="en-US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DOC Facility Counts vs. Capacity – All DOC Facilities Currently Under Capacity, Especially Minimum Facilities</a:t>
            </a:r>
          </a:p>
        </p:txBody>
      </p:sp>
    </p:spTree>
    <p:extLst>
      <p:ext uri="{BB962C8B-B14F-4D97-AF65-F5344CB8AC3E}">
        <p14:creationId xmlns:p14="http://schemas.microsoft.com/office/powerpoint/2010/main" val="21509924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6D5BD-305E-49E9-9D25-0E09D78A9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6934200" cy="11430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Program </a:t>
            </a:r>
            <a:r>
              <a:rPr lang="en-US" sz="32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Enrollments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Fall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98314-D248-2353-BBAF-3A928F386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All Reentry Programs: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 3.2% DOC Population (195 Unique Enrollments)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All Educational/Vocational Classes/Programs: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 14.5% DOC Population (877 Unique Enrollments)</a:t>
            </a:r>
          </a:p>
          <a:p>
            <a:endParaRPr lang="en-US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All Behavioral Health/MH/Substance Use Programs: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 22.3% DOC Population (1391 Unique Enrollments)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For program statistics,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Cross-Tracking System/Programs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; for DOC population count as of 8/31/24,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23434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728E4-90EE-F688-0867-6DAB505BA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17A4B-F389-666F-3AA2-5914D140B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6934200" cy="11430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Program </a:t>
            </a:r>
            <a:r>
              <a:rPr lang="en-US" sz="32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Completions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Fall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61DB5-B7A6-B2D0-586E-8B3ADD0E0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All Reentry Programs: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1.9% DOC Population (117 Unique Exits for Completion)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All Educational/Vocational Classes/Programs: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 7.4% DOC Population (445 Unique Exits for Completion)</a:t>
            </a:r>
          </a:p>
          <a:p>
            <a:endParaRPr lang="en-US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All Behavioral Health/MH/Substance Use Programs: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 12.6% DOC Population (761 Unique Exits for Completion)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3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For program statistics, see </a:t>
            </a:r>
            <a:r>
              <a:rPr lang="en-US" sz="13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Cross-Tracking System/Programs</a:t>
            </a:r>
            <a:r>
              <a:rPr lang="en-US" sz="13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; f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or DOC population count as of 8/31/24, </a:t>
            </a:r>
            <a:r>
              <a:rPr lang="en-US" sz="13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see </a:t>
            </a:r>
            <a:r>
              <a:rPr lang="en-US" sz="13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MA DOC Daily Custody, COVID-19 Facility Cell Housing Report</a:t>
            </a:r>
            <a:r>
              <a:rPr lang="en-US" sz="13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95034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2077D-D62E-8E28-C9EF-60F4A6C5D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B8D7B-5FE4-899F-7BF8-F00740F05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6934200" cy="1143000"/>
          </a:xfrm>
        </p:spPr>
        <p:txBody>
          <a:bodyPr>
            <a:normAutofit/>
          </a:bodyPr>
          <a:lstStyle/>
          <a:p>
            <a:r>
              <a:rPr lang="en-US" sz="24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Case Study: Adult Secondary Education (GED) Classes 2017-24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287C5-12D9-DB79-2695-0342575BA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ASE </a:t>
            </a:r>
            <a:r>
              <a:rPr lang="en-US" sz="24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Enrollments</a:t>
            </a: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as % of DOC High School Eligible Population: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	</a:t>
            </a: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Low: 11.2% (2021)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		High: 17.4% (2023)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These </a:t>
            </a:r>
            <a:r>
              <a:rPr lang="en-US" sz="24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Enrollments</a:t>
            </a: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Actually Dropped by 4.5% from 2023 to 2024:</a:t>
            </a: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	</a:t>
            </a: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17.4% (2023)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		12.9% (2024)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For program statistics,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Cross-Tracking System/Programs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 - </a:t>
            </a:r>
            <a:r>
              <a:rPr lang="en-US" sz="1200" i="1" dirty="0">
                <a:solidFill>
                  <a:schemeClr val="tx1"/>
                </a:solidFill>
              </a:rPr>
              <a:t>filtered for (</a:t>
            </a:r>
            <a:r>
              <a:rPr lang="en-US" sz="1200" i="1" dirty="0" err="1">
                <a:solidFill>
                  <a:schemeClr val="tx1"/>
                </a:solidFill>
              </a:rPr>
              <a:t>i</a:t>
            </a:r>
            <a:r>
              <a:rPr lang="en-US" sz="1200" i="1" dirty="0">
                <a:solidFill>
                  <a:schemeClr val="tx1"/>
                </a:solidFill>
              </a:rPr>
              <a:t>) program type, Educational and Vocational; (ii) program group, Adult Basic Education (ABE)/Adult Secondary Education (ASE); and (iii) program name, Adult Secondary Education.</a:t>
            </a: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F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or DOC population counts,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591956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FDD0F-D971-24C4-434B-26CA8AC41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1E675-0B77-9AA1-243B-4D9260D17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6934200" cy="1143000"/>
          </a:xfrm>
        </p:spPr>
        <p:txBody>
          <a:bodyPr>
            <a:normAutofit/>
          </a:bodyPr>
          <a:lstStyle/>
          <a:p>
            <a:r>
              <a:rPr lang="en-US" sz="24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Case Study: Adult Secondary Education (GED) Classes 2017-24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5E672-3449-488D-3976-6169A0766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83820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ASE </a:t>
            </a:r>
            <a:r>
              <a:rPr lang="en-US" sz="24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Completions</a:t>
            </a: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as % of DOC High School Eligible Population: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	</a:t>
            </a: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Low: 0.4% (2020)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		High: 2.1% (2023)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For program statistics,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Cross-Tracking System/Programs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 - </a:t>
            </a:r>
            <a:r>
              <a:rPr lang="en-US" sz="1200" i="1" dirty="0">
                <a:solidFill>
                  <a:schemeClr val="tx1"/>
                </a:solidFill>
              </a:rPr>
              <a:t>filtered for (</a:t>
            </a:r>
            <a:r>
              <a:rPr lang="en-US" sz="1200" i="1" dirty="0" err="1">
                <a:solidFill>
                  <a:schemeClr val="tx1"/>
                </a:solidFill>
              </a:rPr>
              <a:t>i</a:t>
            </a:r>
            <a:r>
              <a:rPr lang="en-US" sz="1200" i="1" dirty="0">
                <a:solidFill>
                  <a:schemeClr val="tx1"/>
                </a:solidFill>
              </a:rPr>
              <a:t>) program type, Educational and Vocational; (ii) program group, Adult Basic Education (ABE)/Adult Secondary Education (ASE); and (iii) program name, Adult Secondary Education.</a:t>
            </a: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F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or DOC population counts,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915533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B0DE3-44C2-26AE-F038-5DF31DAAD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7C429-6A31-D96B-50A0-8815A81DA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1143000"/>
          </a:xfrm>
        </p:spPr>
        <p:txBody>
          <a:bodyPr>
            <a:normAutofit/>
          </a:bodyPr>
          <a:lstStyle/>
          <a:p>
            <a:r>
              <a:rPr lang="en-US" sz="24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Case Study: Adult Secondary Education (GED) Classes 2017-24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3993F-4535-2C6D-AFCF-7EA514BDD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Black/African-American (30% of DOC)</a:t>
            </a:r>
          </a:p>
          <a:p>
            <a:pPr marL="0" indent="0">
              <a:buNone/>
            </a:pPr>
            <a:endParaRPr lang="en-US" sz="2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Bookman Old Style" panose="02050604050505020204" pitchFamily="18" charset="0"/>
              </a:rPr>
              <a:t>BL/AA </a:t>
            </a:r>
            <a:r>
              <a:rPr lang="en-US" sz="2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Enrollments</a:t>
            </a:r>
            <a:r>
              <a:rPr lang="en-US" sz="2200" dirty="0">
                <a:solidFill>
                  <a:schemeClr val="tx1"/>
                </a:solidFill>
                <a:latin typeface="Bookman Old Style" panose="02050604050505020204" pitchFamily="18" charset="0"/>
              </a:rPr>
              <a:t> as % of BL/AA High School Eligible Population: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Low: 16.3% (2021)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		High: 28.4% (2023)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Bookman Old Style" panose="02050604050505020204" pitchFamily="18" charset="0"/>
              </a:rPr>
              <a:t>BL/AA </a:t>
            </a:r>
            <a:r>
              <a:rPr lang="en-US" sz="2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Completions</a:t>
            </a:r>
            <a:r>
              <a:rPr lang="en-US" sz="2200" dirty="0">
                <a:solidFill>
                  <a:schemeClr val="tx1"/>
                </a:solidFill>
                <a:latin typeface="Bookman Old Style" panose="02050604050505020204" pitchFamily="18" charset="0"/>
              </a:rPr>
              <a:t> as % of BL/AA High School Eligible Population: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Low: 0.6% (2020)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		High: 2.4% (2022)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For program statistics,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Cross-Tracking System/Programs</a:t>
            </a:r>
            <a:r>
              <a:rPr lang="en-US" sz="12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- </a:t>
            </a:r>
            <a:r>
              <a:rPr lang="en-US" sz="1200" i="1" dirty="0">
                <a:solidFill>
                  <a:schemeClr val="tx1"/>
                </a:solidFill>
              </a:rPr>
              <a:t>filtered for (</a:t>
            </a:r>
            <a:r>
              <a:rPr lang="en-US" sz="1200" i="1" dirty="0" err="1">
                <a:solidFill>
                  <a:schemeClr val="tx1"/>
                </a:solidFill>
              </a:rPr>
              <a:t>i</a:t>
            </a:r>
            <a:r>
              <a:rPr lang="en-US" sz="1200" i="1" dirty="0">
                <a:solidFill>
                  <a:schemeClr val="tx1"/>
                </a:solidFill>
              </a:rPr>
              <a:t>) program type, Educational and Vocational; (ii) program group, Adult Basic Education (ABE)/Adult Secondary Education (ASE); and (iii) program name, Adult Secondary Education.</a:t>
            </a: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F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or DOC population counts,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For DOC racial/ethnic breakdowns,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5"/>
              </a:rPr>
              <a:t>MA DOC Institutional Fact Cards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936950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511BD-F5E6-E0F0-191B-0C6AE677E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FEA51-0860-87D7-8F5D-3CC77FE1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1143000"/>
          </a:xfrm>
        </p:spPr>
        <p:txBody>
          <a:bodyPr>
            <a:normAutofit/>
          </a:bodyPr>
          <a:lstStyle/>
          <a:p>
            <a:r>
              <a:rPr lang="en-US" sz="24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Case Study: Adult Secondary Education (GED) Classes 2017-24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775C6-A2C2-B42F-D59F-C69A9420A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Hispanic/Latino (28% of DOC)</a:t>
            </a:r>
          </a:p>
          <a:p>
            <a:pPr marL="0" indent="0">
              <a:buNone/>
            </a:pPr>
            <a:endParaRPr lang="en-US" sz="2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Bookman Old Style" panose="02050604050505020204" pitchFamily="18" charset="0"/>
              </a:rPr>
              <a:t>H/L </a:t>
            </a:r>
            <a:r>
              <a:rPr lang="en-US" sz="2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Enrollments</a:t>
            </a:r>
            <a:r>
              <a:rPr lang="en-US" sz="2200" dirty="0">
                <a:solidFill>
                  <a:schemeClr val="tx1"/>
                </a:solidFill>
                <a:latin typeface="Bookman Old Style" panose="02050604050505020204" pitchFamily="18" charset="0"/>
              </a:rPr>
              <a:t> as % of H/L High School Eligible Population: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Low: 9% (2021)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		High: 18.4% (2023)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Bookman Old Style" panose="02050604050505020204" pitchFamily="18" charset="0"/>
              </a:rPr>
              <a:t>H/L </a:t>
            </a:r>
            <a:r>
              <a:rPr lang="en-US" sz="2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Completions</a:t>
            </a:r>
            <a:r>
              <a:rPr lang="en-US" sz="2200" dirty="0">
                <a:solidFill>
                  <a:schemeClr val="tx1"/>
                </a:solidFill>
                <a:latin typeface="Bookman Old Style" panose="02050604050505020204" pitchFamily="18" charset="0"/>
              </a:rPr>
              <a:t> as % of H/L High School Eligible Population: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		</a:t>
            </a: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Low: 0% (2020)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		High: 2.7% (2024)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For program statistics,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Cross-Tracking System/Programs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 - </a:t>
            </a:r>
            <a:r>
              <a:rPr lang="en-US" sz="1200" i="1" dirty="0">
                <a:solidFill>
                  <a:schemeClr val="tx1"/>
                </a:solidFill>
              </a:rPr>
              <a:t>filtered for (</a:t>
            </a:r>
            <a:r>
              <a:rPr lang="en-US" sz="1200" i="1" dirty="0" err="1">
                <a:solidFill>
                  <a:schemeClr val="tx1"/>
                </a:solidFill>
              </a:rPr>
              <a:t>i</a:t>
            </a:r>
            <a:r>
              <a:rPr lang="en-US" sz="1200" i="1" dirty="0">
                <a:solidFill>
                  <a:schemeClr val="tx1"/>
                </a:solidFill>
              </a:rPr>
              <a:t>) program type, Educational and Vocational; (ii) program group, Adult Basic Education (ABE)/Adult Secondary Education (ASE); and (iii) program name, Adult Secondary Education.</a:t>
            </a: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F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or DOC population counts,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For DOC racial/ethnic breakdowns,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5"/>
              </a:rPr>
              <a:t>MA DOC Institutional Fact Cards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6807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20810-C44F-D356-856F-B95804A4F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66812-AC0D-D498-6A7C-892274F0A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11430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DOC Inmate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D0B6B-D714-C3FB-144E-F37855F45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History of Over-Classification to Higher Security and Under-Classification to Lower Security.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600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Class Level	Current DOC (Male)	National Average (Male)	Delta</a:t>
            </a: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Maximum	21.3%			17.5%		</a:t>
            </a:r>
            <a:r>
              <a:rPr lang="en-US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	</a:t>
            </a:r>
            <a:r>
              <a:rPr lang="en-US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+3.8%</a:t>
            </a: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Medium		71%			42.4%			+28.6%</a:t>
            </a: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Minimum		7.2%			36.5%			-29.3%</a:t>
            </a: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</a:rPr>
              <a:t>Current figures for DOC’s custody level breakdown calculated as of 12/8/25. See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3"/>
              </a:rPr>
              <a:t>MA DOC Daily Custody, COVID-19 Facility Cell Housing Report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en-US" sz="12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National averages compiled from 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  <a:hlinkClick r:id="rId4"/>
              </a:rPr>
              <a:t>Objective Prison Classification: A Guide For Correctional Agencies</a:t>
            </a:r>
            <a:r>
              <a:rPr lang="en-US" sz="12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 (2d Ed.) (National Institute of Corrections, U.S. DOJ) (Sept. 2021) at 15 (meta-analysis of validation studies conducted 2004-2020).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15331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AGO PowerPoint Template 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O PowerPoint Template 2016.potx" id="{10F0E66D-CA13-41B0-9D6D-6AD10E112E03}" vid="{49863202-75EF-48BC-860F-326CDBC5F7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3FD0C3FD136A48A44A4EC29EB07A61" ma:contentTypeVersion="17" ma:contentTypeDescription="Create a new document." ma:contentTypeScope="" ma:versionID="26839203d43931c7b66a8678bba86969">
  <xsd:schema xmlns:xsd="http://www.w3.org/2001/XMLSchema" xmlns:xs="http://www.w3.org/2001/XMLSchema" xmlns:p="http://schemas.microsoft.com/office/2006/metadata/properties" xmlns:ns1="http://schemas.microsoft.com/sharepoint/v3" xmlns:ns2="90bc3d20-02de-4847-bc0a-851570f653a2" xmlns:ns3="82567fb2-6a47-406d-b770-f8cd21ca577c" targetNamespace="http://schemas.microsoft.com/office/2006/metadata/properties" ma:root="true" ma:fieldsID="fe5cb943451438f977f53af7b1d9a8e2" ns1:_="" ns2:_="" ns3:_="">
    <xsd:import namespace="http://schemas.microsoft.com/sharepoint/v3"/>
    <xsd:import namespace="90bc3d20-02de-4847-bc0a-851570f653a2"/>
    <xsd:import namespace="82567fb2-6a47-406d-b770-f8cd21ca577c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c3d20-02de-4847-bc0a-851570f653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147fd38-1f12-454d-9cf0-a7a4989751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567fb2-6a47-406d-b770-f8cd21ca577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89f189e-3624-4f35-baef-984e6dc604fe}" ma:internalName="TaxCatchAll" ma:showField="CatchAllData" ma:web="82567fb2-6a47-406d-b770-f8cd21ca57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82567fb2-6a47-406d-b770-f8cd21ca577c" xsi:nil="true"/>
    <lcf76f155ced4ddcb4097134ff3c332f xmlns="90bc3d20-02de-4847-bc0a-851570f653a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F1F969-AF4F-41E7-A58C-15B41E294C00}"/>
</file>

<file path=customXml/itemProps2.xml><?xml version="1.0" encoding="utf-8"?>
<ds:datastoreItem xmlns:ds="http://schemas.openxmlformats.org/officeDocument/2006/customXml" ds:itemID="{721AABDA-CD6F-4ED7-A7E8-5BB1F3E84AF0}"/>
</file>

<file path=customXml/itemProps3.xml><?xml version="1.0" encoding="utf-8"?>
<ds:datastoreItem xmlns:ds="http://schemas.openxmlformats.org/officeDocument/2006/customXml" ds:itemID="{6EBB48F6-2F66-4AB6-820B-164E8C080D6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13484</TotalTime>
  <Words>3467</Words>
  <Application>Microsoft Office PowerPoint</Application>
  <PresentationFormat>On-screen Show (4:3)</PresentationFormat>
  <Paragraphs>290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Bookman Old Style</vt:lpstr>
      <vt:lpstr>Calibri</vt:lpstr>
      <vt:lpstr>Times New Roman</vt:lpstr>
      <vt:lpstr>AGO PowerPoint Template 2016</vt:lpstr>
      <vt:lpstr>MA DOC: PROGRAMMING SHORTFALLS, MISCLASSIFICATION, FACILITY UTILIZATION    M. Claire Masinton, staff attorney Mental health legal advisors committee</vt:lpstr>
      <vt:lpstr>Topics for Today</vt:lpstr>
      <vt:lpstr>Key Program Enrollments: Fall 2024</vt:lpstr>
      <vt:lpstr>Key Program Completions: Fall 2024</vt:lpstr>
      <vt:lpstr>Case Study: Adult Secondary Education (GED) Classes 2017-24</vt:lpstr>
      <vt:lpstr>Case Study: Adult Secondary Education (GED) Classes 2017-24</vt:lpstr>
      <vt:lpstr>Case Study: Adult Secondary Education (GED) Classes 2017-24</vt:lpstr>
      <vt:lpstr>Case Study: Adult Secondary Education (GED) Classes 2017-24</vt:lpstr>
      <vt:lpstr>DOC Inmate Classification</vt:lpstr>
      <vt:lpstr>DOC Inmate Classification</vt:lpstr>
      <vt:lpstr>DOC Inmate Classification: Overrides to Higher Security</vt:lpstr>
      <vt:lpstr>DOC Inmate Classification</vt:lpstr>
      <vt:lpstr>DOC Facilities: Under Capacity</vt:lpstr>
      <vt:lpstr>DOC Facilities: Overuse of SBCC</vt:lpstr>
      <vt:lpstr>DOC Facilities: Overuse of SBCC</vt:lpstr>
      <vt:lpstr>WE’RE DONE!</vt:lpstr>
    </vt:vector>
  </TitlesOfParts>
  <Company>AGO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Repaying Student Loans</dc:title>
  <dc:creator>AGO</dc:creator>
  <cp:lastModifiedBy>Claire Masinton</cp:lastModifiedBy>
  <cp:revision>87</cp:revision>
  <dcterms:created xsi:type="dcterms:W3CDTF">2016-03-08T21:10:53Z</dcterms:created>
  <dcterms:modified xsi:type="dcterms:W3CDTF">2025-12-11T18:54:57Z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0x0101009E3FD0C3FD136A48A44A4EC29EB07A61</vt:lpwstr>
  </property>
</Properties>
</file>