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4.xml" ContentType="application/vnd.openxmlformats-officedocument.theme+xml"/>
  <Override PartName="/ppt/slideLayouts/slideLayout11.xml" ContentType="application/vnd.openxmlformats-officedocument.presentationml.slideLayout+xml"/>
  <Override PartName="/ppt/theme/theme5.xml" ContentType="application/vnd.openxmlformats-officedocument.theme+xml"/>
  <Override PartName="/ppt/slideLayouts/slideLayout1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2.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3.xml" ContentType="application/vnd.openxmlformats-officedocument.themeOverride+xml"/>
  <Override PartName="/ppt/notesSlides/notesSlide3.xml" ContentType="application/vnd.openxmlformats-officedocument.presentationml.notesSlide+xml"/>
  <Override PartName="/ppt/charts/chart7.xml" ContentType="application/vnd.openxmlformats-officedocument.drawingml.chart+xml"/>
  <Override PartName="/ppt/drawings/drawing1.xml" ContentType="application/vnd.openxmlformats-officedocument.drawingml.chartshapes+xml"/>
  <Override PartName="/ppt/notesSlides/notesSlide4.xml" ContentType="application/vnd.openxmlformats-officedocument.presentationml.notesSlide+xml"/>
  <Override PartName="/ppt/charts/chart8.xml" ContentType="application/vnd.openxmlformats-officedocument.drawingml.chart+xml"/>
  <Override PartName="/ppt/drawings/drawing2.xml" ContentType="application/vnd.openxmlformats-officedocument.drawingml.chartshapes+xml"/>
  <Override PartName="/ppt/notesSlides/notesSlide5.xml" ContentType="application/vnd.openxmlformats-officedocument.presentationml.notesSlid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4.xml" ContentType="application/vnd.openxmlformats-officedocument.themeOverride+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3.xml" ContentType="application/vnd.openxmlformats-officedocument.drawingml.chartshapes+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4.xml" ContentType="application/vnd.openxmlformats-officedocument.drawingml.chartshapes+xml"/>
  <Override PartName="/ppt/notesSlides/notesSlide6.xml" ContentType="application/vnd.openxmlformats-officedocument.presentationml.notesSlide+xml"/>
  <Override PartName="/ppt/charts/chart12.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7.xml" ContentType="application/vnd.openxmlformats-officedocument.presentationml.notesSlide+xml"/>
  <Override PartName="/ppt/charts/chart13.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8.xml" ContentType="application/vnd.openxmlformats-officedocument.presentationml.notesSlide+xml"/>
  <Override PartName="/ppt/charts/chart14.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9.xml" ContentType="application/vnd.openxmlformats-officedocument.presentationml.notesSlide+xml"/>
  <Override PartName="/ppt/charts/chart15.xml" ContentType="application/vnd.openxmlformats-officedocument.drawingml.chart+xml"/>
  <Override PartName="/ppt/drawings/drawing5.xml" ContentType="application/vnd.openxmlformats-officedocument.drawingml.chartshapes+xml"/>
  <Override PartName="/ppt/charts/chart16.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5.xml" ContentType="application/vnd.openxmlformats-officedocument.themeOverride+xml"/>
  <Override PartName="/ppt/charts/chart1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8.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6.xml" ContentType="application/vnd.openxmlformats-officedocument.themeOverride+xml"/>
  <Override PartName="/ppt/charts/chart19.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7.xml" ContentType="application/vnd.openxmlformats-officedocument.themeOverride+xml"/>
  <Override PartName="/ppt/drawings/drawing6.xml" ContentType="application/vnd.openxmlformats-officedocument.drawingml.chartshapes+xml"/>
  <Override PartName="/ppt/notesSlides/notesSlide12.xml" ContentType="application/vnd.openxmlformats-officedocument.presentationml.notesSlide+xml"/>
  <Override PartName="/ppt/charts/chart20.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21.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2.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13.xml" ContentType="application/vnd.openxmlformats-officedocument.presentationml.notesSlide+xml"/>
  <Override PartName="/ppt/charts/chart23.xml" ContentType="application/vnd.openxmlformats-officedocument.drawingml.chart+xml"/>
  <Override PartName="/ppt/drawings/drawing7.xml" ContentType="application/vnd.openxmlformats-officedocument.drawingml.chartshapes+xml"/>
  <Override PartName="/ppt/notesSlides/notesSlide14.xml" ContentType="application/vnd.openxmlformats-officedocument.presentationml.notesSlide+xml"/>
  <Override PartName="/ppt/charts/chart24.xml" ContentType="application/vnd.openxmlformats-officedocument.drawingml.chart+xml"/>
  <Override PartName="/ppt/drawings/drawing8.xml" ContentType="application/vnd.openxmlformats-officedocument.drawingml.chartshapes+xml"/>
  <Override PartName="/ppt/charts/chart25.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8.xml" ContentType="application/vnd.openxmlformats-officedocument.themeOverride+xml"/>
  <Override PartName="/ppt/notesSlides/notesSlide15.xml" ContentType="application/vnd.openxmlformats-officedocument.presentationml.notesSlide+xml"/>
  <Override PartName="/ppt/charts/chart26.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9.xml" ContentType="application/vnd.openxmlformats-officedocument.themeOverride+xml"/>
  <Override PartName="/ppt/notesSlides/notesSlide16.xml" ContentType="application/vnd.openxmlformats-officedocument.presentationml.notesSlide+xml"/>
  <Override PartName="/ppt/charts/chart27.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28.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19.xml" ContentType="application/vnd.openxmlformats-officedocument.presentationml.notesSlide+xml"/>
  <Override PartName="/ppt/charts/chart29.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20.xml" ContentType="application/vnd.openxmlformats-officedocument.presentationml.notesSlide+xml"/>
  <Override PartName="/ppt/charts/chart30.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10.xml" ContentType="application/vnd.openxmlformats-officedocument.themeOverride+xml"/>
  <Override PartName="/ppt/notesSlides/notesSlide21.xml" ContentType="application/vnd.openxmlformats-officedocument.presentationml.notesSlide+xml"/>
  <Override PartName="/ppt/charts/chart31.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22.xml" ContentType="application/vnd.openxmlformats-officedocument.presentationml.notesSlide+xml"/>
  <Override PartName="/ppt/charts/chart32.xml" ContentType="application/vnd.openxmlformats-officedocument.drawingml.chart+xml"/>
  <Override PartName="/ppt/drawings/drawing9.xml" ContentType="application/vnd.openxmlformats-officedocument.drawingml.chartshapes+xml"/>
  <Override PartName="/ppt/notesSlides/notesSlide23.xml" ContentType="application/vnd.openxmlformats-officedocument.presentationml.notesSlide+xml"/>
  <Override PartName="/ppt/charts/chart33.xml" ContentType="application/vnd.openxmlformats-officedocument.drawingml.chart+xml"/>
  <Override PartName="/ppt/charts/style27.xml" ContentType="application/vnd.ms-office.chartstyle+xml"/>
  <Override PartName="/ppt/charts/colors27.xml" ContentType="application/vnd.ms-office.chartcolorstyle+xml"/>
  <Override PartName="/ppt/drawings/drawing10.xml" ContentType="application/vnd.openxmlformats-officedocument.drawingml.chartshapes+xml"/>
  <Override PartName="/ppt/notesSlides/notesSlide24.xml" ContentType="application/vnd.openxmlformats-officedocument.presentationml.notesSlide+xml"/>
  <Override PartName="/ppt/charts/chart34.xml" ContentType="application/vnd.openxmlformats-officedocument.drawingml.chart+xml"/>
  <Override PartName="/ppt/drawings/drawing11.xml" ContentType="application/vnd.openxmlformats-officedocument.drawingml.chartshapes+xml"/>
  <Override PartName="/ppt/notesSlides/notesSlide25.xml" ContentType="application/vnd.openxmlformats-officedocument.presentationml.notesSlide+xml"/>
  <Override PartName="/ppt/charts/chart35.xml" ContentType="application/vnd.openxmlformats-officedocument.drawingml.chart+xml"/>
  <Override PartName="/ppt/charts/style28.xml" ContentType="application/vnd.ms-office.chartstyle+xml"/>
  <Override PartName="/ppt/charts/colors28.xml" ContentType="application/vnd.ms-office.chartcolorstyle+xml"/>
  <Override PartName="/ppt/theme/themeOverride11.xml" ContentType="application/vnd.openxmlformats-officedocument.themeOverr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Ex1.xml" ContentType="application/vnd.ms-office.chartex+xml"/>
  <Override PartName="/ppt/charts/style29.xml" ContentType="application/vnd.ms-office.chartstyle+xml"/>
  <Override PartName="/ppt/charts/colors29.xml" ContentType="application/vnd.ms-office.chartcolorstyle+xml"/>
  <Override PartName="/ppt/theme/themeOverride12.xml" ContentType="application/vnd.openxmlformats-officedocument.themeOverride+xml"/>
  <Override PartName="/ppt/charts/chartEx2.xml" ContentType="application/vnd.ms-office.chartex+xml"/>
  <Override PartName="/ppt/charts/style30.xml" ContentType="application/vnd.ms-office.chartstyle+xml"/>
  <Override PartName="/ppt/charts/colors30.xml" ContentType="application/vnd.ms-office.chartcolorstyle+xml"/>
  <Override PartName="/ppt/theme/themeOverride13.xml" ContentType="application/vnd.openxmlformats-officedocument.themeOverride+xml"/>
  <Override PartName="/ppt/charts/chartEx3.xml" ContentType="application/vnd.ms-office.chartex+xml"/>
  <Override PartName="/ppt/charts/style31.xml" ContentType="application/vnd.ms-office.chartstyle+xml"/>
  <Override PartName="/ppt/charts/colors31.xml" ContentType="application/vnd.ms-office.chartcolorstyle+xml"/>
  <Override PartName="/ppt/theme/themeOverride14.xml" ContentType="application/vnd.openxmlformats-officedocument.themeOverride+xml"/>
  <Override PartName="/ppt/notesSlides/notesSlide28.xml" ContentType="application/vnd.openxmlformats-officedocument.presentationml.notesSlide+xml"/>
  <Override PartName="/ppt/charts/chart36.xml" ContentType="application/vnd.openxmlformats-officedocument.drawingml.chart+xml"/>
  <Override PartName="/ppt/drawings/drawing12.xml" ContentType="application/vnd.openxmlformats-officedocument.drawingml.chartshapes+xml"/>
  <Override PartName="/ppt/notesSlides/notesSlide29.xml" ContentType="application/vnd.openxmlformats-officedocument.presentationml.notesSlide+xml"/>
  <Override PartName="/ppt/charts/chart37.xml" ContentType="application/vnd.openxmlformats-officedocument.drawingml.chart+xml"/>
  <Override PartName="/ppt/drawings/drawing13.xml" ContentType="application/vnd.openxmlformats-officedocument.drawingml.chartshapes+xml"/>
  <Override PartName="/ppt/notesSlides/notesSlide30.xml" ContentType="application/vnd.openxmlformats-officedocument.presentationml.notesSlide+xml"/>
  <Override PartName="/ppt/charts/chart38.xml" ContentType="application/vnd.openxmlformats-officedocument.drawingml.chart+xml"/>
  <Override PartName="/ppt/drawings/drawing14.xml" ContentType="application/vnd.openxmlformats-officedocument.drawingml.chartshape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701" r:id="rId4"/>
    <p:sldMasterId id="2147483703" r:id="rId5"/>
    <p:sldMasterId id="2147483705" r:id="rId6"/>
    <p:sldMasterId id="2147483707" r:id="rId7"/>
    <p:sldMasterId id="2147483661" r:id="rId8"/>
    <p:sldMasterId id="2147483686" r:id="rId9"/>
  </p:sldMasterIdLst>
  <p:notesMasterIdLst>
    <p:notesMasterId r:id="rId83"/>
  </p:notesMasterIdLst>
  <p:handoutMasterIdLst>
    <p:handoutMasterId r:id="rId84"/>
  </p:handoutMasterIdLst>
  <p:sldIdLst>
    <p:sldId id="282" r:id="rId10"/>
    <p:sldId id="291" r:id="rId11"/>
    <p:sldId id="1384" r:id="rId12"/>
    <p:sldId id="1379" r:id="rId13"/>
    <p:sldId id="1352" r:id="rId14"/>
    <p:sldId id="1385" r:id="rId15"/>
    <p:sldId id="1386" r:id="rId16"/>
    <p:sldId id="1405" r:id="rId17"/>
    <p:sldId id="1389" r:id="rId18"/>
    <p:sldId id="1388" r:id="rId19"/>
    <p:sldId id="1390" r:id="rId20"/>
    <p:sldId id="691" r:id="rId21"/>
    <p:sldId id="1434" r:id="rId22"/>
    <p:sldId id="1365" r:id="rId23"/>
    <p:sldId id="1433" r:id="rId24"/>
    <p:sldId id="1381" r:id="rId25"/>
    <p:sldId id="1391" r:id="rId26"/>
    <p:sldId id="1409" r:id="rId27"/>
    <p:sldId id="656" r:id="rId28"/>
    <p:sldId id="1400" r:id="rId29"/>
    <p:sldId id="1422" r:id="rId30"/>
    <p:sldId id="1419" r:id="rId31"/>
    <p:sldId id="1423" r:id="rId32"/>
    <p:sldId id="1417" r:id="rId33"/>
    <p:sldId id="1426" r:id="rId34"/>
    <p:sldId id="1435" r:id="rId35"/>
    <p:sldId id="1427" r:id="rId36"/>
    <p:sldId id="674" r:id="rId37"/>
    <p:sldId id="1396" r:id="rId38"/>
    <p:sldId id="668" r:id="rId39"/>
    <p:sldId id="1428" r:id="rId40"/>
    <p:sldId id="1353" r:id="rId41"/>
    <p:sldId id="1354" r:id="rId42"/>
    <p:sldId id="1355" r:id="rId43"/>
    <p:sldId id="671" r:id="rId44"/>
    <p:sldId id="660" r:id="rId45"/>
    <p:sldId id="1446" r:id="rId46"/>
    <p:sldId id="1429" r:id="rId47"/>
    <p:sldId id="1431" r:id="rId48"/>
    <p:sldId id="1395" r:id="rId49"/>
    <p:sldId id="1366" r:id="rId50"/>
    <p:sldId id="695" r:id="rId51"/>
    <p:sldId id="703" r:id="rId52"/>
    <p:sldId id="1432" r:id="rId53"/>
    <p:sldId id="679" r:id="rId54"/>
    <p:sldId id="680" r:id="rId55"/>
    <p:sldId id="698" r:id="rId56"/>
    <p:sldId id="682" r:id="rId57"/>
    <p:sldId id="1356" r:id="rId58"/>
    <p:sldId id="681" r:id="rId59"/>
    <p:sldId id="1392" r:id="rId60"/>
    <p:sldId id="657" r:id="rId61"/>
    <p:sldId id="1406" r:id="rId62"/>
    <p:sldId id="1430" r:id="rId63"/>
    <p:sldId id="1402" r:id="rId64"/>
    <p:sldId id="1371" r:id="rId65"/>
    <p:sldId id="1368" r:id="rId66"/>
    <p:sldId id="1439" r:id="rId67"/>
    <p:sldId id="1361" r:id="rId68"/>
    <p:sldId id="1360" r:id="rId69"/>
    <p:sldId id="1362" r:id="rId70"/>
    <p:sldId id="1363" r:id="rId71"/>
    <p:sldId id="1420" r:id="rId72"/>
    <p:sldId id="1448" r:id="rId73"/>
    <p:sldId id="1447" r:id="rId74"/>
    <p:sldId id="1425" r:id="rId75"/>
    <p:sldId id="1401" r:id="rId76"/>
    <p:sldId id="1449" r:id="rId77"/>
    <p:sldId id="1436" r:id="rId78"/>
    <p:sldId id="1441" r:id="rId79"/>
    <p:sldId id="1445" r:id="rId80"/>
    <p:sldId id="1443" r:id="rId81"/>
    <p:sldId id="837" r:id="rId82"/>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5831A90-AD28-41BA-B881-0B9AA2EA07B0}">
          <p14:sldIdLst>
            <p14:sldId id="282"/>
            <p14:sldId id="291"/>
            <p14:sldId id="1384"/>
            <p14:sldId id="1379"/>
            <p14:sldId id="1352"/>
            <p14:sldId id="1385"/>
            <p14:sldId id="1386"/>
            <p14:sldId id="1405"/>
            <p14:sldId id="1389"/>
            <p14:sldId id="1388"/>
            <p14:sldId id="1390"/>
            <p14:sldId id="691"/>
            <p14:sldId id="1434"/>
            <p14:sldId id="1365"/>
            <p14:sldId id="1433"/>
            <p14:sldId id="1381"/>
            <p14:sldId id="1391"/>
            <p14:sldId id="1409"/>
            <p14:sldId id="656"/>
            <p14:sldId id="1400"/>
            <p14:sldId id="1422"/>
            <p14:sldId id="1419"/>
            <p14:sldId id="1423"/>
            <p14:sldId id="1417"/>
            <p14:sldId id="1426"/>
            <p14:sldId id="1435"/>
            <p14:sldId id="1427"/>
            <p14:sldId id="674"/>
            <p14:sldId id="1396"/>
            <p14:sldId id="668"/>
            <p14:sldId id="1428"/>
            <p14:sldId id="1353"/>
            <p14:sldId id="1354"/>
            <p14:sldId id="1355"/>
            <p14:sldId id="671"/>
            <p14:sldId id="660"/>
            <p14:sldId id="1446"/>
            <p14:sldId id="1429"/>
            <p14:sldId id="1431"/>
            <p14:sldId id="1395"/>
            <p14:sldId id="1366"/>
            <p14:sldId id="695"/>
            <p14:sldId id="703"/>
            <p14:sldId id="1432"/>
            <p14:sldId id="679"/>
            <p14:sldId id="680"/>
            <p14:sldId id="698"/>
            <p14:sldId id="682"/>
            <p14:sldId id="1356"/>
            <p14:sldId id="681"/>
            <p14:sldId id="1392"/>
            <p14:sldId id="657"/>
            <p14:sldId id="1406"/>
            <p14:sldId id="1430"/>
            <p14:sldId id="1402"/>
            <p14:sldId id="1371"/>
            <p14:sldId id="1368"/>
            <p14:sldId id="1439"/>
            <p14:sldId id="1361"/>
            <p14:sldId id="1360"/>
            <p14:sldId id="1362"/>
            <p14:sldId id="1363"/>
            <p14:sldId id="1420"/>
            <p14:sldId id="1448"/>
            <p14:sldId id="1447"/>
            <p14:sldId id="1425"/>
            <p14:sldId id="1401"/>
            <p14:sldId id="1449"/>
            <p14:sldId id="1436"/>
            <p14:sldId id="1441"/>
            <p14:sldId id="1445"/>
            <p14:sldId id="1443"/>
            <p14:sldId id="837"/>
          </p14:sldIdLst>
        </p14:section>
        <p14:section name="Additional Information" id="{5C41551D-F487-48AE-A525-6DA0135974E7}">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79D742E-711D-345C-B197-B11136CCD503}" name="Michael McNally" initials="MM" userId="S::mcmcnally@umass.edu::c4c09595-dfb8-44c9-bbf6-6ee719a8df5a" providerId="AD"/>
  <p188:author id="{ED4CD045-69EA-9716-A11A-C388E82C9083}" name="Andrea Alexander" initials="AA" userId="S::adalexander@umass.edu::d19f9add-1f3f-4f81-a3ed-2489adaefc91" providerId="AD"/>
  <p188:author id="{B02579BE-C1F6-04C6-459A-E6B58BAE64D9}" name="Denis McAuliffe" initials="DM" userId="S::dmcauliffe@umass.edu::dcf038e3-adcd-4354-8004-0d8c673d71cc" providerId="AD"/>
  <p188:author id="{A76F10CE-03C5-8E52-5DDC-11D671F23AEB}" name="Susan Strate" initials="SS" userId="S::sstrate@umass.edu::bc194d85-4fb9-4b0b-8068-fc0b455f58f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99FF"/>
    <a:srgbClr val="8A2332"/>
    <a:srgbClr val="E2EFDA"/>
    <a:srgbClr val="FAEDD1"/>
    <a:srgbClr val="F2F2F2"/>
    <a:srgbClr val="910513"/>
    <a:srgbClr val="7283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552" autoAdjust="0"/>
  </p:normalViewPr>
  <p:slideViewPr>
    <p:cSldViewPr snapToGrid="0">
      <p:cViewPr varScale="1">
        <p:scale>
          <a:sx n="104" d="100"/>
          <a:sy n="104" d="100"/>
        </p:scale>
        <p:origin x="834" y="114"/>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84" Type="http://schemas.openxmlformats.org/officeDocument/2006/relationships/handoutMaster" Target="handoutMasters/handoutMaster1.xml"/><Relationship Id="rId89" Type="http://schemas.microsoft.com/office/2018/10/relationships/authors" Target="authors.xml"/><Relationship Id="rId16" Type="http://schemas.openxmlformats.org/officeDocument/2006/relationships/slide" Target="slides/slide7.xml"/><Relationship Id="rId11" Type="http://schemas.openxmlformats.org/officeDocument/2006/relationships/slide" Target="slides/slide2.xml"/><Relationship Id="rId32" Type="http://schemas.openxmlformats.org/officeDocument/2006/relationships/slide" Target="slides/slide23.xml"/><Relationship Id="rId37" Type="http://schemas.openxmlformats.org/officeDocument/2006/relationships/slide" Target="slides/slide28.xml"/><Relationship Id="rId53" Type="http://schemas.openxmlformats.org/officeDocument/2006/relationships/slide" Target="slides/slide44.xml"/><Relationship Id="rId58" Type="http://schemas.openxmlformats.org/officeDocument/2006/relationships/slide" Target="slides/slide49.xml"/><Relationship Id="rId74" Type="http://schemas.openxmlformats.org/officeDocument/2006/relationships/slide" Target="slides/slide65.xml"/><Relationship Id="rId79" Type="http://schemas.openxmlformats.org/officeDocument/2006/relationships/slide" Target="slides/slide70.xml"/><Relationship Id="rId5" Type="http://schemas.openxmlformats.org/officeDocument/2006/relationships/slideMaster" Target="slideMasters/slideMaster2.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slide" Target="slides/slide68.xml"/><Relationship Id="rId8" Type="http://schemas.openxmlformats.org/officeDocument/2006/relationships/slideMaster" Target="slideMasters/slideMaster5.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slide" Target="slides/slide71.xml"/><Relationship Id="rId85"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7" Type="http://schemas.openxmlformats.org/officeDocument/2006/relationships/slideMaster" Target="slideMasters/slideMaster4.xml"/><Relationship Id="rId71" Type="http://schemas.openxmlformats.org/officeDocument/2006/relationships/slide" Target="slides/slide62.xml"/><Relationship Id="rId2" Type="http://schemas.openxmlformats.org/officeDocument/2006/relationships/customXml" Target="../customXml/item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 Id="rId87" Type="http://schemas.openxmlformats.org/officeDocument/2006/relationships/theme" Target="theme/theme1.xml"/><Relationship Id="rId61" Type="http://schemas.openxmlformats.org/officeDocument/2006/relationships/slide" Target="slides/slide52.xml"/><Relationship Id="rId82" Type="http://schemas.openxmlformats.org/officeDocument/2006/relationships/slide" Target="slides/slide73.xml"/><Relationship Id="rId19" Type="http://schemas.openxmlformats.org/officeDocument/2006/relationships/slide" Target="slides/slide10.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strate\Desktop\Apportionment%202020%20Census%20Release\census%202020%20change%20tab%20w%20graph_for%20release%20brief.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umdi-files.campus.ads.umass.edu\hadley9-data\EPPR\PopProgram\Projects\Census%202030\Senate%202030%20Committee\2026_2_10_February%20presentation\UMDI_V2024_Long-Term_Population_Projections_MCD,_County,_RPA,_State_Age_Sex_detail_2010-2050(2).xlsx" TargetMode="Externa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3.xml"/></Relationships>
</file>

<file path=ppt/charts/_rels/chart11.xml.rels><?xml version="1.0" encoding="UTF-8" standalone="yes"?>
<Relationships xmlns="http://schemas.openxmlformats.org/package/2006/relationships"><Relationship Id="rId3" Type="http://schemas.openxmlformats.org/officeDocument/2006/relationships/oleObject" Target="file:///\\umdi-files.campus.ads.umass.edu\hadley9-data\EPPR\PopProgram\Projects\Census%202030\Senate%202030%20Committee\2026_2_10_February%20presentation\UMDI_V2024_Long-Term_Population_Projections_MCD,_County,_RPA,_State_Age_Sex_detail_2010-2050(2).xlsx" TargetMode="Externa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4.xml"/></Relationships>
</file>

<file path=ppt/charts/_rels/chart12.xml.rels><?xml version="1.0" encoding="UTF-8" standalone="yes"?>
<Relationships xmlns="http://schemas.openxmlformats.org/package/2006/relationships"><Relationship Id="rId3" Type="http://schemas.openxmlformats.org/officeDocument/2006/relationships/oleObject" Target="file:///\\umdi-files.campus.ads.umass.edu\hadley9-data\EPPR\PopProgram\Projects\Census%202030\Senate%202030%20Committee\2026_2_10_February%20presentation\sc-est2024-agesex-25.xlsx" TargetMode="External"/><Relationship Id="rId2" Type="http://schemas.microsoft.com/office/2011/relationships/chartColorStyle" Target="colors10.xml"/><Relationship Id="rId1" Type="http://schemas.microsoft.com/office/2011/relationships/chartStyle" Target="style10.xml"/></Relationships>
</file>

<file path=ppt/charts/_rels/chart13.xml.rels><?xml version="1.0" encoding="UTF-8" standalone="yes"?>
<Relationships xmlns="http://schemas.openxmlformats.org/package/2006/relationships"><Relationship Id="rId3" Type="http://schemas.openxmlformats.org/officeDocument/2006/relationships/oleObject" Target="file:///\\umdi-files.campus.ads.umass.edu\hadley9-data\EPPR\PopProgram\Projects\Census%202030\Senate%202030%20Committee\2026_2_10_February%20presentation\sc-est2024-agesex-25.xlsx" TargetMode="External"/><Relationship Id="rId2" Type="http://schemas.microsoft.com/office/2011/relationships/chartColorStyle" Target="colors11.xml"/><Relationship Id="rId1" Type="http://schemas.microsoft.com/office/2011/relationships/chartStyle" Target="style11.xml"/></Relationships>
</file>

<file path=ppt/charts/_rels/chart14.xml.rels><?xml version="1.0" encoding="UTF-8" standalone="yes"?>
<Relationships xmlns="http://schemas.openxmlformats.org/package/2006/relationships"><Relationship Id="rId3" Type="http://schemas.openxmlformats.org/officeDocument/2006/relationships/oleObject" Target="file:///\\umdi-files.campus.ads.umass.edu\hadley9-data\EPPR\PopProgram\Projects\Census%202030\Senate%202030%20Committee\2026_2_10_February%20presentation\sc-est2024-agesex-25.xlsx" TargetMode="External"/><Relationship Id="rId2" Type="http://schemas.microsoft.com/office/2011/relationships/chartColorStyle" Target="colors12.xml"/><Relationship Id="rId1" Type="http://schemas.microsoft.com/office/2011/relationships/chartStyle" Target="style12.xml"/></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umdi-files.campus.ads.umass.edu\hadley9-data\EPPR\MassData\SDC\Socioeconomic%20Appendix\Data\Population\State%20Estimates%20%202001-2025%20components_no%20Census%20years.xlsx" TargetMode="Externa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1.xlsx"/></Relationships>
</file>

<file path=ppt/charts/_rels/chart17.xml.rels><?xml version="1.0" encoding="UTF-8" standalone="yes"?>
<Relationships xmlns="http://schemas.openxmlformats.org/package/2006/relationships"><Relationship Id="rId3" Type="http://schemas.openxmlformats.org/officeDocument/2006/relationships/oleObject" Target="file:///C:\Users\sstrate\AppData\Local\Microsoft\Windows\INetCache\Content.Outlook\3J41YAP9\CDC_births%20by%20county%202016-2024%20(002).xlsx" TargetMode="External"/><Relationship Id="rId2" Type="http://schemas.microsoft.com/office/2011/relationships/chartColorStyle" Target="colors14.xml"/><Relationship Id="rId1" Type="http://schemas.microsoft.com/office/2011/relationships/chartStyle" Target="style14.xml"/></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2.xlsx"/></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6.xml"/><Relationship Id="rId1" Type="http://schemas.microsoft.com/office/2011/relationships/chartStyle" Target="style16.xml"/><Relationship Id="rId5" Type="http://schemas.openxmlformats.org/officeDocument/2006/relationships/chartUserShapes" Target="../drawings/drawing6.xml"/><Relationship Id="rId4" Type="http://schemas.openxmlformats.org/officeDocument/2006/relationships/package" Target="../embeddings/Microsoft_Excel_Worksheet3.xlsx"/></Relationships>
</file>

<file path=ppt/charts/_rels/chart2.xml.rels><?xml version="1.0" encoding="UTF-8" standalone="yes"?>
<Relationships xmlns="http://schemas.openxmlformats.org/package/2006/relationships"><Relationship Id="rId3" Type="http://schemas.openxmlformats.org/officeDocument/2006/relationships/oleObject" Target="file:///\\umdi-files.campus.ads.umass.edu\hadley9-data\EPPR\PopProgram\Projects\Census%202030\Senate%202030%20Committee\2026_2_10_February%20presentation\ss_combine_V2024_V2025.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umdi-files.campus.ads.umass.edu\hadley9-data\EPPR\Admin\Director%20Presentations_FY18%20to%20FY20\_Data\Age%20Pyramid\Age%20&amp;%20Labor%20Force%20Pyramid.xlsx" TargetMode="External"/><Relationship Id="rId2" Type="http://schemas.microsoft.com/office/2011/relationships/chartColorStyle" Target="colors17.xml"/><Relationship Id="rId1" Type="http://schemas.microsoft.com/office/2011/relationships/chartStyle" Target="style17.xml"/></Relationships>
</file>

<file path=ppt/charts/_rels/chart21.xml.rels><?xml version="1.0" encoding="UTF-8" standalone="yes"?>
<Relationships xmlns="http://schemas.openxmlformats.org/package/2006/relationships"><Relationship Id="rId3" Type="http://schemas.openxmlformats.org/officeDocument/2006/relationships/oleObject" Target="file:///\\umdi-files.campus.ads.umass.edu\hadley9-data\EPPR\Admin\Director%20Presentations_FY18%20to%20FY20\_Data\Age%20Pyramid\Age%20&amp;%20Labor%20Force%20Pyramid.xlsx" TargetMode="External"/><Relationship Id="rId2" Type="http://schemas.microsoft.com/office/2011/relationships/chartColorStyle" Target="colors18.xml"/><Relationship Id="rId1" Type="http://schemas.microsoft.com/office/2011/relationships/chartStyle" Target="style18.xml"/></Relationships>
</file>

<file path=ppt/charts/_rels/chart22.xml.rels><?xml version="1.0" encoding="UTF-8" standalone="yes"?>
<Relationships xmlns="http://schemas.openxmlformats.org/package/2006/relationships"><Relationship Id="rId3" Type="http://schemas.openxmlformats.org/officeDocument/2006/relationships/oleObject" Target="file:///\\umdi-files.campus.ads.umass.edu\hadley9-data\EPPR\PopProgram\Projects\Census%202030\Senate%202030%20Committee\2026_2_10_February%20presentation\old%20age%20dependency%20ratio.xlsx" TargetMode="External"/><Relationship Id="rId2" Type="http://schemas.microsoft.com/office/2011/relationships/chartColorStyle" Target="colors19.xml"/><Relationship Id="rId1" Type="http://schemas.microsoft.com/office/2011/relationships/chartStyle" Target="style19.xml"/></Relationships>
</file>

<file path=ppt/charts/_rels/chart23.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umdi-files.campus.ads.umass.edu\hadley9-data\EPPR\MassData\SDC\Socioeconomic%20Appendix\Data\Population\State%20Estimates%20%202001-2025%20components_no%20Census%20years.xlsx" TargetMode="External"/></Relationships>
</file>

<file path=ppt/charts/_rels/chart24.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oleObject" Target="file:///\\umdi-files.campus.ads.umass.edu\hadley9-data\EPPR\MassData\SDC\Socioeconomic%20Appendix\Data\Population\State%20Estimates%20%202001-2025%20components_no%20Census%20years.xlsx" TargetMode="External"/></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oleObject" Target="file:///\\umdi-files.campus.ads.umass.edu\hadley9-data\EPPR\PopProgram\Projects\US%20Census%20Estimates%20for%20Massbenchmarks\2026.01.12_DO%20NOT%20RELEASE_pre-review%20files\SS_stcoreview_v2021-2025_MA.xlsx" TargetMode="External"/></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oleObject" Target="../embeddings/oleObject1.bin"/></Relationships>
</file>

<file path=ppt/charts/_rels/chart27.xml.rels><?xml version="1.0" encoding="UTF-8" standalone="yes"?>
<Relationships xmlns="http://schemas.openxmlformats.org/package/2006/relationships"><Relationship Id="rId3" Type="http://schemas.openxmlformats.org/officeDocument/2006/relationships/oleObject" Target="file:///\\umdi-files.campus.ads.umass.edu\hadley9-data\EPPR\Admin\Director%20Presentations_FY18%20to%20FY25\_Data\ACS\Foreign%20Born%20%25%20for%20all%20States,%202024.xlsx" TargetMode="External"/><Relationship Id="rId2" Type="http://schemas.microsoft.com/office/2011/relationships/chartColorStyle" Target="colors22.xml"/><Relationship Id="rId1" Type="http://schemas.microsoft.com/office/2011/relationships/chartStyle" Target="style22.xml"/></Relationships>
</file>

<file path=ppt/charts/_rels/chart28.xml.rels><?xml version="1.0" encoding="UTF-8" standalone="yes"?>
<Relationships xmlns="http://schemas.openxmlformats.org/package/2006/relationships"><Relationship Id="rId3" Type="http://schemas.openxmlformats.org/officeDocument/2006/relationships/oleObject" Target="file:///\\umdi-files.campus.ads.umass.edu\hadley9-data\EPPR\MassData\SDC\Socioeconomic%20Appendix\Data\Research%20Funding\Dept%20of%20Homeland%20Security%20(H1Bs)\H1Bs%20by%20city%20and%20state_2018-2024.xlsx" TargetMode="External"/><Relationship Id="rId2" Type="http://schemas.microsoft.com/office/2011/relationships/chartColorStyle" Target="colors23.xml"/><Relationship Id="rId1" Type="http://schemas.microsoft.com/office/2011/relationships/chartStyle" Target="style23.xml"/></Relationships>
</file>

<file path=ppt/charts/_rels/chart29.xml.rels><?xml version="1.0" encoding="UTF-8" standalone="yes"?>
<Relationships xmlns="http://schemas.openxmlformats.org/package/2006/relationships"><Relationship Id="rId3" Type="http://schemas.openxmlformats.org/officeDocument/2006/relationships/oleObject" Target="file:///\\umdi-files.campus.ads.umass.edu\hadley9-data\EPPR\MassData\SDC\Socioeconomic%20Appendix\Data\Population\Educational%20Attainment%20of%20the%20Foreign%20Born.xlsx" TargetMode="External"/><Relationship Id="rId2" Type="http://schemas.microsoft.com/office/2011/relationships/chartColorStyle" Target="colors24.xml"/><Relationship Id="rId1" Type="http://schemas.microsoft.com/office/2011/relationships/chartStyle" Target="style24.xml"/></Relationships>
</file>

<file path=ppt/charts/_rels/chart3.xml.rels><?xml version="1.0" encoding="UTF-8" standalone="yes"?>
<Relationships xmlns="http://schemas.openxmlformats.org/package/2006/relationships"><Relationship Id="rId3" Type="http://schemas.openxmlformats.org/officeDocument/2006/relationships/oleObject" Target="file:///\\umdi-files.campus.ads.umass.edu\hadley9-data\EPPR\PopProgram\Projects\Census%202030\Senate%202030%20Committee\2026_2_10_February%20presentation\ss_combine_V2024_V2025.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package" Target="../embeddings/Microsoft_Excel_Worksheet4.xlsx"/></Relationships>
</file>

<file path=ppt/charts/_rels/chart31.xml.rels><?xml version="1.0" encoding="UTF-8" standalone="yes"?>
<Relationships xmlns="http://schemas.openxmlformats.org/package/2006/relationships"><Relationship Id="rId3" Type="http://schemas.openxmlformats.org/officeDocument/2006/relationships/oleObject" Target="file:///\\umdi-files.campus.ads.umass.edu\hadley9-data\EPPR\MassData\SDC\Socioeconomic%20Appendix\Data\International%20Immigration\Labor%20Force%20by%20Foreign%20Born%20Status_JH.xlsx" TargetMode="External"/><Relationship Id="rId2" Type="http://schemas.microsoft.com/office/2011/relationships/chartColorStyle" Target="colors26.xml"/><Relationship Id="rId1" Type="http://schemas.microsoft.com/office/2011/relationships/chartStyle" Target="style26.xml"/></Relationships>
</file>

<file path=ppt/charts/_rels/chart32.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oleObject" Target="file:///\\umdi-files.campus.ads.umass.edu\hadley9-data\EPPR\MassData\SDC\Socioeconomic%20Appendix\Data\Population\State%20Estimates%20%202001-2025%20components_no%20Census%20years.xlsx" TargetMode="External"/></Relationships>
</file>

<file path=ppt/charts/_rels/chart33.xml.rels><?xml version="1.0" encoding="UTF-8" standalone="yes"?>
<Relationships xmlns="http://schemas.openxmlformats.org/package/2006/relationships"><Relationship Id="rId3" Type="http://schemas.openxmlformats.org/officeDocument/2006/relationships/oleObject" Target="file:///\\umdi-files.campus.ads.umass.edu\hadley9-data\EPPR\Admin\Director%20Presentations_FY18%20to%20FY25\_Data\Population%20Estimates\International%20Migration%20for%20MA%20and%20US,%202001-2025.xlsx" TargetMode="External"/><Relationship Id="rId2" Type="http://schemas.microsoft.com/office/2011/relationships/chartColorStyle" Target="colors27.xml"/><Relationship Id="rId1" Type="http://schemas.microsoft.com/office/2011/relationships/chartStyle" Target="style27.xml"/><Relationship Id="rId4" Type="http://schemas.openxmlformats.org/officeDocument/2006/relationships/chartUserShapes" Target="../drawings/drawing10.xml"/></Relationships>
</file>

<file path=ppt/charts/_rels/chart34.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oleObject" Target="file:///\\umdi-files.campus.ads.umass.edu\hadley9-data\EPPR\MassData\SDC\Socioeconomic%20Appendix\Data\Population\State%20Estimates%20%202001-2025%20components_no%20Census%20years.xlsx" TargetMode="External"/></Relationships>
</file>

<file path=ppt/charts/_rels/chart35.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28.xml"/><Relationship Id="rId1" Type="http://schemas.microsoft.com/office/2011/relationships/chartStyle" Target="style28.xml"/><Relationship Id="rId4" Type="http://schemas.openxmlformats.org/officeDocument/2006/relationships/package" Target="../embeddings/Microsoft_Excel_Worksheet5.xlsx"/></Relationships>
</file>

<file path=ppt/charts/_rels/chart36.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oleObject" Target="file:///\\umdi-files.campus.ads.umass.edu\hadley9-data\EPPR\MassData\SDC\Socioeconomic%20Appendix\Data\Population\State%20Estimates%20%202001-2025%20components_no%20Census%20years.xlsx" TargetMode="External"/></Relationships>
</file>

<file path=ppt/charts/_rels/chart37.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oleObject" Target="file:///\\umdi-files.campus.ads.umass.edu\hadley9-data\EPPR\MassData\SDC\Socioeconomic%20Appendix\Data\Population\State%20Estimates%20%202001-2025%20components_no%20Census%20years.xlsx" TargetMode="External"/></Relationships>
</file>

<file path=ppt/charts/_rels/chart38.xml.rels><?xml version="1.0" encoding="UTF-8" standalone="yes"?>
<Relationships xmlns="http://schemas.openxmlformats.org/package/2006/relationships"><Relationship Id="rId2" Type="http://schemas.openxmlformats.org/officeDocument/2006/relationships/chartUserShapes" Target="../drawings/drawing14.xml"/><Relationship Id="rId1" Type="http://schemas.openxmlformats.org/officeDocument/2006/relationships/oleObject" Target="file:///\\umdi-files.campus.ads.umass.edu\hadley9-data\EPPR\MassData\SDC\Socioeconomic%20Appendix\Data\Population\State%20Estimates%20%202001-2025%20components_no%20Census%20years.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umdi-files.campus.ads.umass.edu\hadley9-data\EPPR\PopProgram\Projects\US%20Census%20Estimates%20for%20Massbenchmarks\2026.01.12_DO%20NOT%20RELEASE_pre-review%20files\SS_stcoreview_v2021-2025_MA.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umdi-files.campus.ads.umass.edu\hadley9-data\EPPR\PopProgram\Projects\US%20Census%20Estimates%20for%20Massbenchmarks\2026.01.12_DO%20NOT%20RELEASE_pre-review%20files\SS_stcoreview_v2021-2025_MA.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umdi-files.campus.ads.umass.edu\hadley9-data\EPPR\PopProgram\Projects\US%20Census%20Estimates%20for%20Massbenchmarks\2026.01.12_DO%20NOT%20RELEASE_pre-review%20files\SS_stcoreview_v2021-2025_MA.xlsx"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umdi-files.campus.ads.umass.edu\hadley9-data\EPPR\MassData\SDC\Socioeconomic%20Appendix\Data\Population\State%20Estimates%20%202001-2025%20components_no%20Census%20years.xlsx"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umdi-files.campus.ads.umass.edu\hadley9-data\EPPR\MassData\SDC\Socioeconomic%20Appendix\Data\Population\State%20Estimates%20%202001-2025%20components_no%20Census%20years.xlsx"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xlsx"/></Relationships>
</file>

<file path=ppt/charts/_rels/chartEx1.xml.rels><?xml version="1.0" encoding="UTF-8" standalone="yes"?>
<Relationships xmlns="http://schemas.openxmlformats.org/package/2006/relationships"><Relationship Id="rId3" Type="http://schemas.microsoft.com/office/2011/relationships/chartColorStyle" Target="colors29.xml"/><Relationship Id="rId2" Type="http://schemas.microsoft.com/office/2011/relationships/chartStyle" Target="style29.xml"/><Relationship Id="rId1" Type="http://schemas.openxmlformats.org/officeDocument/2006/relationships/oleObject" Target="https://umass-my.sharepoint.com/personal/dmcauliffe_umass_edu/Documents/Census%202030%20Prep/State%20International%20Migration%20Workbook.xlsx" TargetMode="External"/><Relationship Id="rId4" Type="http://schemas.openxmlformats.org/officeDocument/2006/relationships/themeOverride" Target="../theme/themeOverride12.xml"/></Relationships>
</file>

<file path=ppt/charts/_rels/chartEx2.xml.rels><?xml version="1.0" encoding="UTF-8" standalone="yes"?>
<Relationships xmlns="http://schemas.openxmlformats.org/package/2006/relationships"><Relationship Id="rId3" Type="http://schemas.microsoft.com/office/2011/relationships/chartColorStyle" Target="colors30.xml"/><Relationship Id="rId2" Type="http://schemas.microsoft.com/office/2011/relationships/chartStyle" Target="style30.xml"/><Relationship Id="rId1" Type="http://schemas.openxmlformats.org/officeDocument/2006/relationships/oleObject" Target="https://umass-my.sharepoint.com/personal/dmcauliffe_umass_edu/Documents/Census%202030%20Prep/State%20International%20Migration%20Workbook.xlsx" TargetMode="External"/><Relationship Id="rId4" Type="http://schemas.openxmlformats.org/officeDocument/2006/relationships/themeOverride" Target="../theme/themeOverride13.xml"/></Relationships>
</file>

<file path=ppt/charts/_rels/chartEx3.xml.rels><?xml version="1.0" encoding="UTF-8" standalone="yes"?>
<Relationships xmlns="http://schemas.openxmlformats.org/package/2006/relationships"><Relationship Id="rId3" Type="http://schemas.microsoft.com/office/2011/relationships/chartColorStyle" Target="colors31.xml"/><Relationship Id="rId2" Type="http://schemas.microsoft.com/office/2011/relationships/chartStyle" Target="style31.xml"/><Relationship Id="rId1" Type="http://schemas.openxmlformats.org/officeDocument/2006/relationships/oleObject" Target="https://umass-my.sharepoint.com/personal/dmcauliffe_umass_edu/Documents/Census%202030%20Prep/State%20International%20Migration%20Workbook.xlsx" TargetMode="External"/><Relationship Id="rId4" Type="http://schemas.openxmlformats.org/officeDocument/2006/relationships/themeOverride" Target="../theme/themeOverride1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219218303520931"/>
          <c:y val="8.4958851396142218E-2"/>
          <c:w val="0.71976412380057742"/>
          <c:h val="0.80497825348833452"/>
        </c:manualLayout>
      </c:layout>
      <c:barChart>
        <c:barDir val="col"/>
        <c:grouping val="stacked"/>
        <c:varyColors val="0"/>
        <c:ser>
          <c:idx val="1"/>
          <c:order val="1"/>
          <c:tx>
            <c:strRef>
              <c:f>Sheet2!$E$1</c:f>
              <c:strCache>
                <c:ptCount val="1"/>
                <c:pt idx="0">
                  <c:v>Population</c:v>
                </c:pt>
              </c:strCache>
            </c:strRef>
          </c:tx>
          <c:spPr>
            <a:solidFill>
              <a:schemeClr val="accent6">
                <a:lumMod val="10000"/>
                <a:lumOff val="90000"/>
              </a:schemeClr>
            </a:solidFill>
            <a:ln>
              <a:noFill/>
            </a:ln>
            <a:effectLst/>
          </c:spPr>
          <c:invertIfNegative val="0"/>
          <c:cat>
            <c:numRef>
              <c:f>Sheet2!$C$4:$C$13</c:f>
              <c:numCache>
                <c:formatCode>General</c:formatCode>
                <c:ptCount val="10"/>
                <c:pt idx="0">
                  <c:v>1930</c:v>
                </c:pt>
                <c:pt idx="1">
                  <c:v>1940</c:v>
                </c:pt>
                <c:pt idx="2">
                  <c:v>1950</c:v>
                </c:pt>
                <c:pt idx="3">
                  <c:v>1960</c:v>
                </c:pt>
                <c:pt idx="4">
                  <c:v>1970</c:v>
                </c:pt>
                <c:pt idx="5">
                  <c:v>1980</c:v>
                </c:pt>
                <c:pt idx="6">
                  <c:v>1990</c:v>
                </c:pt>
                <c:pt idx="7">
                  <c:v>2000</c:v>
                </c:pt>
                <c:pt idx="8">
                  <c:v>2010</c:v>
                </c:pt>
                <c:pt idx="9">
                  <c:v>2020</c:v>
                </c:pt>
              </c:numCache>
            </c:numRef>
          </c:cat>
          <c:val>
            <c:numRef>
              <c:f>Sheet2!$E$4:$E$13</c:f>
              <c:numCache>
                <c:formatCode>_(* #,##0_);_(* \(#,##0\);_(* "-"??_);_(@_)</c:formatCode>
                <c:ptCount val="10"/>
                <c:pt idx="0">
                  <c:v>4248326</c:v>
                </c:pt>
                <c:pt idx="1">
                  <c:v>4316721</c:v>
                </c:pt>
                <c:pt idx="2">
                  <c:v>4690514</c:v>
                </c:pt>
                <c:pt idx="3">
                  <c:v>5148578</c:v>
                </c:pt>
                <c:pt idx="4">
                  <c:v>5689377</c:v>
                </c:pt>
                <c:pt idx="5">
                  <c:v>5737037</c:v>
                </c:pt>
                <c:pt idx="6">
                  <c:v>6016425</c:v>
                </c:pt>
                <c:pt idx="7">
                  <c:v>6349113</c:v>
                </c:pt>
                <c:pt idx="8">
                  <c:v>6547629</c:v>
                </c:pt>
                <c:pt idx="9" formatCode="#,##0">
                  <c:v>7029917</c:v>
                </c:pt>
              </c:numCache>
            </c:numRef>
          </c:val>
          <c:extLst>
            <c:ext xmlns:c16="http://schemas.microsoft.com/office/drawing/2014/chart" uri="{C3380CC4-5D6E-409C-BE32-E72D297353CC}">
              <c16:uniqueId val="{00000000-4547-4066-946C-87CFB649B31B}"/>
            </c:ext>
          </c:extLst>
        </c:ser>
        <c:dLbls>
          <c:showLegendKey val="0"/>
          <c:showVal val="0"/>
          <c:showCatName val="0"/>
          <c:showSerName val="0"/>
          <c:showPercent val="0"/>
          <c:showBubbleSize val="0"/>
        </c:dLbls>
        <c:gapWidth val="150"/>
        <c:overlap val="100"/>
        <c:axId val="1838965232"/>
        <c:axId val="1798271440"/>
      </c:barChart>
      <c:lineChart>
        <c:grouping val="standard"/>
        <c:varyColors val="0"/>
        <c:ser>
          <c:idx val="0"/>
          <c:order val="0"/>
          <c:tx>
            <c:strRef>
              <c:f>Sheet2!$D$1</c:f>
              <c:strCache>
                <c:ptCount val="1"/>
                <c:pt idx="0">
                  <c:v>10-Year Pct. Growth</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1"/>
              <c:layout>
                <c:manualLayout>
                  <c:x val="-4.3828906146257014E-2"/>
                  <c:y val="-0.14165257320247707"/>
                </c:manualLayout>
              </c:layout>
              <c:dLblPos val="r"/>
              <c:showLegendKey val="0"/>
              <c:showVal val="1"/>
              <c:showCatName val="0"/>
              <c:showSerName val="0"/>
              <c:showPercent val="0"/>
              <c:showBubbleSize val="0"/>
              <c:extLst>
                <c:ext xmlns:c15="http://schemas.microsoft.com/office/drawing/2012/chart" uri="{CE6537A1-D6FC-4f65-9D91-7224C49458BB}">
                  <c15:layout>
                    <c:manualLayout>
                      <c:w val="7.5165619912751377E-2"/>
                      <c:h val="9.8501188378146753E-2"/>
                    </c:manualLayout>
                  </c15:layout>
                </c:ext>
                <c:ext xmlns:c16="http://schemas.microsoft.com/office/drawing/2014/chart" uri="{C3380CC4-5D6E-409C-BE32-E72D297353CC}">
                  <c16:uniqueId val="{00000001-4547-4066-946C-87CFB649B31B}"/>
                </c:ext>
              </c:extLst>
            </c:dLbl>
            <c:dLbl>
              <c:idx val="5"/>
              <c:layout>
                <c:manualLayout>
                  <c:x val="-5.007500233613834E-2"/>
                  <c:y val="-9.6477873530695729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8.7657812292514029E-2"/>
                      <c:h val="0.10671474073954308"/>
                    </c:manualLayout>
                  </c15:layout>
                </c:ext>
                <c:ext xmlns:c16="http://schemas.microsoft.com/office/drawing/2014/chart" uri="{C3380CC4-5D6E-409C-BE32-E72D297353CC}">
                  <c16:uniqueId val="{00000002-4547-4066-946C-87CFB649B31B}"/>
                </c:ext>
              </c:extLst>
            </c:dLbl>
            <c:dLbl>
              <c:idx val="8"/>
              <c:layout>
                <c:manualLayout>
                  <c:x val="-5.5983710968046545E-2"/>
                  <c:y val="-5.7915891930346491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7.449084479680515E-2"/>
                      <c:h val="6.2443693511617E-2"/>
                    </c:manualLayout>
                  </c15:layout>
                </c:ext>
                <c:ext xmlns:c16="http://schemas.microsoft.com/office/drawing/2014/chart" uri="{C3380CC4-5D6E-409C-BE32-E72D297353CC}">
                  <c16:uniqueId val="{00000003-4547-4066-946C-87CFB649B31B}"/>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Sheet2!$C$4:$C$13</c:f>
              <c:numCache>
                <c:formatCode>General</c:formatCode>
                <c:ptCount val="10"/>
                <c:pt idx="0">
                  <c:v>1930</c:v>
                </c:pt>
                <c:pt idx="1">
                  <c:v>1940</c:v>
                </c:pt>
                <c:pt idx="2">
                  <c:v>1950</c:v>
                </c:pt>
                <c:pt idx="3">
                  <c:v>1960</c:v>
                </c:pt>
                <c:pt idx="4">
                  <c:v>1970</c:v>
                </c:pt>
                <c:pt idx="5">
                  <c:v>1980</c:v>
                </c:pt>
                <c:pt idx="6">
                  <c:v>1990</c:v>
                </c:pt>
                <c:pt idx="7">
                  <c:v>2000</c:v>
                </c:pt>
                <c:pt idx="8">
                  <c:v>2010</c:v>
                </c:pt>
                <c:pt idx="9">
                  <c:v>2020</c:v>
                </c:pt>
              </c:numCache>
            </c:numRef>
          </c:cat>
          <c:val>
            <c:numRef>
              <c:f>Sheet2!$D$4:$D$13</c:f>
              <c:numCache>
                <c:formatCode>0.0%</c:formatCode>
                <c:ptCount val="10"/>
                <c:pt idx="0">
                  <c:v>0.10300000000000001</c:v>
                </c:pt>
                <c:pt idx="1">
                  <c:v>1.6E-2</c:v>
                </c:pt>
                <c:pt idx="2">
                  <c:v>8.6999999999999994E-2</c:v>
                </c:pt>
                <c:pt idx="3">
                  <c:v>9.8000000000000004E-2</c:v>
                </c:pt>
                <c:pt idx="4">
                  <c:v>0.105</c:v>
                </c:pt>
                <c:pt idx="5">
                  <c:v>8.0000000000000002E-3</c:v>
                </c:pt>
                <c:pt idx="6">
                  <c:v>4.9000000000000002E-2</c:v>
                </c:pt>
                <c:pt idx="7">
                  <c:v>5.5E-2</c:v>
                </c:pt>
                <c:pt idx="8">
                  <c:v>3.1E-2</c:v>
                </c:pt>
                <c:pt idx="9">
                  <c:v>7.400000000000001E-2</c:v>
                </c:pt>
              </c:numCache>
            </c:numRef>
          </c:val>
          <c:smooth val="0"/>
          <c:extLst>
            <c:ext xmlns:c16="http://schemas.microsoft.com/office/drawing/2014/chart" uri="{C3380CC4-5D6E-409C-BE32-E72D297353CC}">
              <c16:uniqueId val="{00000004-4547-4066-946C-87CFB649B31B}"/>
            </c:ext>
          </c:extLst>
        </c:ser>
        <c:dLbls>
          <c:showLegendKey val="0"/>
          <c:showVal val="0"/>
          <c:showCatName val="0"/>
          <c:showSerName val="0"/>
          <c:showPercent val="0"/>
          <c:showBubbleSize val="0"/>
        </c:dLbls>
        <c:marker val="1"/>
        <c:smooth val="0"/>
        <c:axId val="2096457536"/>
        <c:axId val="2096457120"/>
      </c:lineChart>
      <c:catAx>
        <c:axId val="1838965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798271440"/>
        <c:crosses val="autoZero"/>
        <c:auto val="1"/>
        <c:lblAlgn val="ctr"/>
        <c:lblOffset val="100"/>
        <c:noMultiLvlLbl val="0"/>
      </c:catAx>
      <c:valAx>
        <c:axId val="17982714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dirty="0"/>
                  <a:t>Resident Population</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838965232"/>
        <c:crosses val="autoZero"/>
        <c:crossBetween val="between"/>
      </c:valAx>
      <c:valAx>
        <c:axId val="2096457120"/>
        <c:scaling>
          <c:orientation val="minMax"/>
          <c:max val="0.25"/>
        </c:scaling>
        <c:delete val="0"/>
        <c:axPos val="r"/>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dirty="0"/>
                  <a:t>10-Year Percent Change</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096457536"/>
        <c:crosses val="max"/>
        <c:crossBetween val="between"/>
      </c:valAx>
      <c:catAx>
        <c:axId val="2096457536"/>
        <c:scaling>
          <c:orientation val="minMax"/>
        </c:scaling>
        <c:delete val="1"/>
        <c:axPos val="b"/>
        <c:numFmt formatCode="General" sourceLinked="1"/>
        <c:majorTickMark val="out"/>
        <c:minorTickMark val="none"/>
        <c:tickLblPos val="nextTo"/>
        <c:crossAx val="2096457120"/>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2010</c:v>
          </c:tx>
          <c:spPr>
            <a:ln w="28575" cap="rnd">
              <a:solidFill>
                <a:schemeClr val="accent5">
                  <a:lumMod val="60000"/>
                  <a:lumOff val="40000"/>
                </a:schemeClr>
              </a:solidFill>
              <a:round/>
            </a:ln>
            <a:effectLst/>
          </c:spPr>
          <c:marker>
            <c:symbol val="none"/>
          </c:marker>
          <c:cat>
            <c:strRef>
              <c:f>'State Age 2010-2050'!$C$2:$C$19</c:f>
              <c:strCache>
                <c:ptCount val="18"/>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c:v>
                </c:pt>
              </c:strCache>
              <c:extLst/>
            </c:strRef>
          </c:cat>
          <c:val>
            <c:numRef>
              <c:f>'State Age 2010-2050'!$D$2:$D$19</c:f>
              <c:numCache>
                <c:formatCode>#,##0</c:formatCode>
                <c:ptCount val="18"/>
                <c:pt idx="0">
                  <c:v>367087</c:v>
                </c:pt>
                <c:pt idx="1">
                  <c:v>385687</c:v>
                </c:pt>
                <c:pt idx="2">
                  <c:v>405613</c:v>
                </c:pt>
                <c:pt idx="3">
                  <c:v>462756</c:v>
                </c:pt>
                <c:pt idx="4">
                  <c:v>475668</c:v>
                </c:pt>
                <c:pt idx="5">
                  <c:v>441525</c:v>
                </c:pt>
                <c:pt idx="6">
                  <c:v>403616</c:v>
                </c:pt>
                <c:pt idx="7">
                  <c:v>418195</c:v>
                </c:pt>
                <c:pt idx="8">
                  <c:v>468954</c:v>
                </c:pt>
                <c:pt idx="9">
                  <c:v>515434</c:v>
                </c:pt>
                <c:pt idx="10">
                  <c:v>497001</c:v>
                </c:pt>
                <c:pt idx="11">
                  <c:v>432822</c:v>
                </c:pt>
                <c:pt idx="12">
                  <c:v>370547</c:v>
                </c:pt>
                <c:pt idx="13">
                  <c:v>264459</c:v>
                </c:pt>
                <c:pt idx="14">
                  <c:v>192001</c:v>
                </c:pt>
                <c:pt idx="15">
                  <c:v>162592</c:v>
                </c:pt>
                <c:pt idx="16">
                  <c:v>138473</c:v>
                </c:pt>
                <c:pt idx="17">
                  <c:v>145199</c:v>
                </c:pt>
              </c:numCache>
              <c:extLst/>
            </c:numRef>
          </c:val>
          <c:smooth val="0"/>
          <c:extLst>
            <c:ext xmlns:c16="http://schemas.microsoft.com/office/drawing/2014/chart" uri="{C3380CC4-5D6E-409C-BE32-E72D297353CC}">
              <c16:uniqueId val="{00000000-DB30-492F-AB83-7AEBD3C3E36F}"/>
            </c:ext>
          </c:extLst>
        </c:ser>
        <c:dLbls>
          <c:showLegendKey val="0"/>
          <c:showVal val="0"/>
          <c:showCatName val="0"/>
          <c:showSerName val="0"/>
          <c:showPercent val="0"/>
          <c:showBubbleSize val="0"/>
        </c:dLbls>
        <c:smooth val="0"/>
        <c:axId val="1028688912"/>
        <c:axId val="1028678352"/>
      </c:lineChart>
      <c:catAx>
        <c:axId val="1028688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028678352"/>
        <c:crosses val="autoZero"/>
        <c:auto val="1"/>
        <c:lblAlgn val="ctr"/>
        <c:lblOffset val="100"/>
        <c:noMultiLvlLbl val="0"/>
      </c:catAx>
      <c:valAx>
        <c:axId val="10286783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286889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2010</c:v>
          </c:tx>
          <c:spPr>
            <a:ln w="28575" cap="rnd">
              <a:solidFill>
                <a:schemeClr val="accent5">
                  <a:lumMod val="60000"/>
                  <a:lumOff val="40000"/>
                </a:schemeClr>
              </a:solidFill>
              <a:round/>
            </a:ln>
            <a:effectLst/>
          </c:spPr>
          <c:marker>
            <c:symbol val="none"/>
          </c:marker>
          <c:cat>
            <c:strRef>
              <c:f>'State Age 2010-2050'!$C$2:$C$19</c:f>
              <c:strCache>
                <c:ptCount val="18"/>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c:v>
                </c:pt>
              </c:strCache>
              <c:extLst/>
            </c:strRef>
          </c:cat>
          <c:val>
            <c:numRef>
              <c:f>'State Age 2010-2050'!$D$2:$D$19</c:f>
              <c:numCache>
                <c:formatCode>#,##0</c:formatCode>
                <c:ptCount val="18"/>
                <c:pt idx="0">
                  <c:v>367087</c:v>
                </c:pt>
                <c:pt idx="1">
                  <c:v>385687</c:v>
                </c:pt>
                <c:pt idx="2">
                  <c:v>405613</c:v>
                </c:pt>
                <c:pt idx="3">
                  <c:v>462756</c:v>
                </c:pt>
                <c:pt idx="4">
                  <c:v>475668</c:v>
                </c:pt>
                <c:pt idx="5">
                  <c:v>441525</c:v>
                </c:pt>
                <c:pt idx="6">
                  <c:v>403616</c:v>
                </c:pt>
                <c:pt idx="7">
                  <c:v>418195</c:v>
                </c:pt>
                <c:pt idx="8">
                  <c:v>468954</c:v>
                </c:pt>
                <c:pt idx="9">
                  <c:v>515434</c:v>
                </c:pt>
                <c:pt idx="10">
                  <c:v>497001</c:v>
                </c:pt>
                <c:pt idx="11">
                  <c:v>432822</c:v>
                </c:pt>
                <c:pt idx="12">
                  <c:v>370547</c:v>
                </c:pt>
                <c:pt idx="13">
                  <c:v>264459</c:v>
                </c:pt>
                <c:pt idx="14">
                  <c:v>192001</c:v>
                </c:pt>
                <c:pt idx="15">
                  <c:v>162592</c:v>
                </c:pt>
                <c:pt idx="16">
                  <c:v>138473</c:v>
                </c:pt>
                <c:pt idx="17">
                  <c:v>145199</c:v>
                </c:pt>
              </c:numCache>
              <c:extLst/>
            </c:numRef>
          </c:val>
          <c:smooth val="0"/>
          <c:extLst>
            <c:ext xmlns:c16="http://schemas.microsoft.com/office/drawing/2014/chart" uri="{C3380CC4-5D6E-409C-BE32-E72D297353CC}">
              <c16:uniqueId val="{00000000-DB30-492F-AB83-7AEBD3C3E36F}"/>
            </c:ext>
          </c:extLst>
        </c:ser>
        <c:ser>
          <c:idx val="1"/>
          <c:order val="1"/>
          <c:tx>
            <c:v>2020</c:v>
          </c:tx>
          <c:spPr>
            <a:ln w="28575" cap="rnd">
              <a:solidFill>
                <a:schemeClr val="accent5">
                  <a:lumMod val="75000"/>
                </a:schemeClr>
              </a:solidFill>
              <a:round/>
            </a:ln>
            <a:effectLst/>
          </c:spPr>
          <c:marker>
            <c:symbol val="none"/>
          </c:marker>
          <c:cat>
            <c:strRef>
              <c:f>'State Age 2010-2050'!$C$2:$C$19</c:f>
              <c:strCache>
                <c:ptCount val="18"/>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c:v>
                </c:pt>
              </c:strCache>
              <c:extLst/>
            </c:strRef>
          </c:cat>
          <c:val>
            <c:numRef>
              <c:f>'State Age 2010-2050'!$E$2:$E$19</c:f>
              <c:numCache>
                <c:formatCode>#,##0</c:formatCode>
                <c:ptCount val="18"/>
                <c:pt idx="0">
                  <c:v>341773.35408640309</c:v>
                </c:pt>
                <c:pt idx="1">
                  <c:v>369434.25107032311</c:v>
                </c:pt>
                <c:pt idx="2">
                  <c:v>403467.81546477211</c:v>
                </c:pt>
                <c:pt idx="3">
                  <c:v>452089.20816821966</c:v>
                </c:pt>
                <c:pt idx="4">
                  <c:v>517313.20846415858</c:v>
                </c:pt>
                <c:pt idx="5">
                  <c:v>504463.63776300917</c:v>
                </c:pt>
                <c:pt idx="6">
                  <c:v>495862.87193951732</c:v>
                </c:pt>
                <c:pt idx="7">
                  <c:v>451020.91717992001</c:v>
                </c:pt>
                <c:pt idx="8">
                  <c:v>410370.28646766447</c:v>
                </c:pt>
                <c:pt idx="9">
                  <c:v>421237.43225512403</c:v>
                </c:pt>
                <c:pt idx="10">
                  <c:v>468500.27098136523</c:v>
                </c:pt>
                <c:pt idx="11">
                  <c:v>501056.48100502638</c:v>
                </c:pt>
                <c:pt idx="12">
                  <c:v>470631.86306527437</c:v>
                </c:pt>
                <c:pt idx="13">
                  <c:v>395909.09053985606</c:v>
                </c:pt>
                <c:pt idx="14">
                  <c:v>322464.93201021373</c:v>
                </c:pt>
                <c:pt idx="15">
                  <c:v>216281.52905269995</c:v>
                </c:pt>
                <c:pt idx="16">
                  <c:v>139941.51885434435</c:v>
                </c:pt>
                <c:pt idx="17">
                  <c:v>157328.12281534664</c:v>
                </c:pt>
              </c:numCache>
              <c:extLst/>
            </c:numRef>
          </c:val>
          <c:smooth val="0"/>
          <c:extLst>
            <c:ext xmlns:c16="http://schemas.microsoft.com/office/drawing/2014/chart" uri="{C3380CC4-5D6E-409C-BE32-E72D297353CC}">
              <c16:uniqueId val="{00000001-DB30-492F-AB83-7AEBD3C3E36F}"/>
            </c:ext>
          </c:extLst>
        </c:ser>
        <c:dLbls>
          <c:showLegendKey val="0"/>
          <c:showVal val="0"/>
          <c:showCatName val="0"/>
          <c:showSerName val="0"/>
          <c:showPercent val="0"/>
          <c:showBubbleSize val="0"/>
        </c:dLbls>
        <c:smooth val="0"/>
        <c:axId val="1028688912"/>
        <c:axId val="1028678352"/>
      </c:lineChart>
      <c:catAx>
        <c:axId val="1028688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028678352"/>
        <c:crosses val="autoZero"/>
        <c:auto val="1"/>
        <c:lblAlgn val="ctr"/>
        <c:lblOffset val="100"/>
        <c:noMultiLvlLbl val="0"/>
      </c:catAx>
      <c:valAx>
        <c:axId val="10286783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286889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8458084305727"/>
          <c:y val="3.5859829905814683E-2"/>
          <c:w val="0.84524732186254492"/>
          <c:h val="0.76360979371228555"/>
        </c:manualLayout>
      </c:layout>
      <c:lineChart>
        <c:grouping val="standard"/>
        <c:varyColors val="0"/>
        <c:ser>
          <c:idx val="1"/>
          <c:order val="0"/>
          <c:tx>
            <c:strRef>
              <c:f>'SC-EST2024-AGESEX-25'!$C$2</c:f>
              <c:strCache>
                <c:ptCount val="1"/>
                <c:pt idx="0">
                  <c:v>July 1, 2024</c:v>
                </c:pt>
              </c:strCache>
            </c:strRef>
          </c:tx>
          <c:spPr>
            <a:ln w="28575" cap="rnd">
              <a:solidFill>
                <a:schemeClr val="tx1">
                  <a:lumMod val="95000"/>
                  <a:lumOff val="5000"/>
                </a:schemeClr>
              </a:solidFill>
              <a:round/>
            </a:ln>
            <a:effectLst/>
          </c:spPr>
          <c:marker>
            <c:symbol val="none"/>
          </c:marker>
          <c:cat>
            <c:strRef>
              <c:f>'SC-EST2024-AGESEX-25'!$A$3:$A$20</c:f>
              <c:strCache>
                <c:ptCount val="18"/>
                <c:pt idx="0">
                  <c:v>Under 5</c:v>
                </c:pt>
                <c:pt idx="1">
                  <c:v>5 to 9</c:v>
                </c:pt>
                <c:pt idx="2">
                  <c:v>10 to 14</c:v>
                </c:pt>
                <c:pt idx="3">
                  <c:v>15 to 19</c:v>
                </c:pt>
                <c:pt idx="4">
                  <c:v>20 to 24</c:v>
                </c:pt>
                <c:pt idx="5">
                  <c:v>25 to 29</c:v>
                </c:pt>
                <c:pt idx="6">
                  <c:v>30 to 34</c:v>
                </c:pt>
                <c:pt idx="7">
                  <c:v>35 to 39</c:v>
                </c:pt>
                <c:pt idx="8">
                  <c:v>40 to 44</c:v>
                </c:pt>
                <c:pt idx="9">
                  <c:v>45 to 49</c:v>
                </c:pt>
                <c:pt idx="10">
                  <c:v>50 to 54</c:v>
                </c:pt>
                <c:pt idx="11">
                  <c:v>55 to 59</c:v>
                </c:pt>
                <c:pt idx="12">
                  <c:v>60 to 64</c:v>
                </c:pt>
                <c:pt idx="13">
                  <c:v>65 to 69</c:v>
                </c:pt>
                <c:pt idx="14">
                  <c:v>70 to 74</c:v>
                </c:pt>
                <c:pt idx="15">
                  <c:v>75 to 79</c:v>
                </c:pt>
                <c:pt idx="16">
                  <c:v>80 to 84</c:v>
                </c:pt>
                <c:pt idx="17">
                  <c:v>85 and over</c:v>
                </c:pt>
              </c:strCache>
            </c:strRef>
          </c:cat>
          <c:val>
            <c:numRef>
              <c:f>'SC-EST2024-AGESEX-25'!$C$3:$C$20</c:f>
              <c:numCache>
                <c:formatCode>#,##0</c:formatCode>
                <c:ptCount val="18"/>
                <c:pt idx="0">
                  <c:v>349758</c:v>
                </c:pt>
                <c:pt idx="1">
                  <c:v>369161</c:v>
                </c:pt>
                <c:pt idx="2">
                  <c:v>384929</c:v>
                </c:pt>
                <c:pt idx="3">
                  <c:v>461374</c:v>
                </c:pt>
                <c:pt idx="4">
                  <c:v>500912</c:v>
                </c:pt>
                <c:pt idx="5">
                  <c:v>492501</c:v>
                </c:pt>
                <c:pt idx="6">
                  <c:v>504575</c:v>
                </c:pt>
                <c:pt idx="7">
                  <c:v>497792</c:v>
                </c:pt>
                <c:pt idx="8">
                  <c:v>456492</c:v>
                </c:pt>
                <c:pt idx="9">
                  <c:v>414128</c:v>
                </c:pt>
                <c:pt idx="10">
                  <c:v>431848</c:v>
                </c:pt>
                <c:pt idx="11">
                  <c:v>460096</c:v>
                </c:pt>
                <c:pt idx="12">
                  <c:v>475671</c:v>
                </c:pt>
                <c:pt idx="13">
                  <c:v>426134</c:v>
                </c:pt>
                <c:pt idx="14">
                  <c:v>343812</c:v>
                </c:pt>
                <c:pt idx="15">
                  <c:v>262078</c:v>
                </c:pt>
                <c:pt idx="16">
                  <c:v>159094</c:v>
                </c:pt>
                <c:pt idx="17">
                  <c:v>145816</c:v>
                </c:pt>
              </c:numCache>
            </c:numRef>
          </c:val>
          <c:smooth val="0"/>
          <c:extLst>
            <c:ext xmlns:c16="http://schemas.microsoft.com/office/drawing/2014/chart" uri="{C3380CC4-5D6E-409C-BE32-E72D297353CC}">
              <c16:uniqueId val="{00000001-4380-409F-B008-C37EBCF86089}"/>
            </c:ext>
          </c:extLst>
        </c:ser>
        <c:dLbls>
          <c:showLegendKey val="0"/>
          <c:showVal val="0"/>
          <c:showCatName val="0"/>
          <c:showSerName val="0"/>
          <c:showPercent val="0"/>
          <c:showBubbleSize val="0"/>
        </c:dLbls>
        <c:dropLines>
          <c:spPr>
            <a:ln w="9525" cap="flat" cmpd="sng" algn="ctr">
              <a:solidFill>
                <a:schemeClr val="tx1">
                  <a:lumMod val="35000"/>
                  <a:lumOff val="65000"/>
                </a:schemeClr>
              </a:solidFill>
              <a:round/>
            </a:ln>
            <a:effectLst/>
          </c:spPr>
        </c:dropLines>
        <c:smooth val="0"/>
        <c:axId val="812452656"/>
        <c:axId val="812440176"/>
      </c:lineChart>
      <c:catAx>
        <c:axId val="812452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812440176"/>
        <c:crosses val="autoZero"/>
        <c:auto val="1"/>
        <c:lblAlgn val="ctr"/>
        <c:lblOffset val="100"/>
        <c:noMultiLvlLbl val="0"/>
      </c:catAx>
      <c:valAx>
        <c:axId val="812440176"/>
        <c:scaling>
          <c:orientation val="minMax"/>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12452656"/>
        <c:crosses val="autoZero"/>
        <c:crossBetween val="between"/>
      </c:valAx>
      <c:spPr>
        <a:noFill/>
        <a:ln>
          <a:noFill/>
        </a:ln>
        <a:effectLst/>
      </c:spPr>
    </c:plotArea>
    <c:legend>
      <c:legendPos val="r"/>
      <c:layout>
        <c:manualLayout>
          <c:xMode val="edge"/>
          <c:yMode val="edge"/>
          <c:x val="0.81142033732451901"/>
          <c:y val="0.14438801953553274"/>
          <c:w val="0.15367129485044637"/>
          <c:h val="0.1100252481952006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8458084305727"/>
          <c:y val="3.5859829905814683E-2"/>
          <c:w val="0.84524732186254492"/>
          <c:h val="0.76360979371228555"/>
        </c:manualLayout>
      </c:layout>
      <c:lineChart>
        <c:grouping val="standard"/>
        <c:varyColors val="0"/>
        <c:ser>
          <c:idx val="1"/>
          <c:order val="0"/>
          <c:tx>
            <c:strRef>
              <c:f>'SC-EST2024-AGESEX-25'!$C$2</c:f>
              <c:strCache>
                <c:ptCount val="1"/>
                <c:pt idx="0">
                  <c:v>July 1, 2024</c:v>
                </c:pt>
              </c:strCache>
            </c:strRef>
          </c:tx>
          <c:spPr>
            <a:ln w="28575" cap="rnd">
              <a:solidFill>
                <a:schemeClr val="tx1">
                  <a:lumMod val="95000"/>
                  <a:lumOff val="5000"/>
                </a:schemeClr>
              </a:solidFill>
              <a:round/>
            </a:ln>
            <a:effectLst/>
          </c:spPr>
          <c:marker>
            <c:symbol val="none"/>
          </c:marker>
          <c:cat>
            <c:strRef>
              <c:f>'SC-EST2024-AGESEX-25'!$A$3:$A$20</c:f>
              <c:strCache>
                <c:ptCount val="18"/>
                <c:pt idx="0">
                  <c:v>Under 5</c:v>
                </c:pt>
                <c:pt idx="1">
                  <c:v>5 to 9</c:v>
                </c:pt>
                <c:pt idx="2">
                  <c:v>10 to 14</c:v>
                </c:pt>
                <c:pt idx="3">
                  <c:v>15 to 19</c:v>
                </c:pt>
                <c:pt idx="4">
                  <c:v>20 to 24</c:v>
                </c:pt>
                <c:pt idx="5">
                  <c:v>25 to 29</c:v>
                </c:pt>
                <c:pt idx="6">
                  <c:v>30 to 34</c:v>
                </c:pt>
                <c:pt idx="7">
                  <c:v>35 to 39</c:v>
                </c:pt>
                <c:pt idx="8">
                  <c:v>40 to 44</c:v>
                </c:pt>
                <c:pt idx="9">
                  <c:v>45 to 49</c:v>
                </c:pt>
                <c:pt idx="10">
                  <c:v>50 to 54</c:v>
                </c:pt>
                <c:pt idx="11">
                  <c:v>55 to 59</c:v>
                </c:pt>
                <c:pt idx="12">
                  <c:v>60 to 64</c:v>
                </c:pt>
                <c:pt idx="13">
                  <c:v>65 to 69</c:v>
                </c:pt>
                <c:pt idx="14">
                  <c:v>70 to 74</c:v>
                </c:pt>
                <c:pt idx="15">
                  <c:v>75 to 79</c:v>
                </c:pt>
                <c:pt idx="16">
                  <c:v>80 to 84</c:v>
                </c:pt>
                <c:pt idx="17">
                  <c:v>85 and over</c:v>
                </c:pt>
              </c:strCache>
            </c:strRef>
          </c:cat>
          <c:val>
            <c:numRef>
              <c:f>'SC-EST2024-AGESEX-25'!$C$3:$C$20</c:f>
              <c:numCache>
                <c:formatCode>#,##0</c:formatCode>
                <c:ptCount val="18"/>
                <c:pt idx="0">
                  <c:v>349758</c:v>
                </c:pt>
                <c:pt idx="1">
                  <c:v>369161</c:v>
                </c:pt>
                <c:pt idx="2">
                  <c:v>384929</c:v>
                </c:pt>
                <c:pt idx="3">
                  <c:v>461374</c:v>
                </c:pt>
                <c:pt idx="4">
                  <c:v>500912</c:v>
                </c:pt>
                <c:pt idx="5">
                  <c:v>492501</c:v>
                </c:pt>
                <c:pt idx="6">
                  <c:v>504575</c:v>
                </c:pt>
                <c:pt idx="7">
                  <c:v>497792</c:v>
                </c:pt>
                <c:pt idx="8">
                  <c:v>456492</c:v>
                </c:pt>
                <c:pt idx="9">
                  <c:v>414128</c:v>
                </c:pt>
                <c:pt idx="10">
                  <c:v>431848</c:v>
                </c:pt>
                <c:pt idx="11">
                  <c:v>460096</c:v>
                </c:pt>
                <c:pt idx="12">
                  <c:v>475671</c:v>
                </c:pt>
                <c:pt idx="13">
                  <c:v>426134</c:v>
                </c:pt>
                <c:pt idx="14">
                  <c:v>343812</c:v>
                </c:pt>
                <c:pt idx="15">
                  <c:v>262078</c:v>
                </c:pt>
                <c:pt idx="16">
                  <c:v>159094</c:v>
                </c:pt>
                <c:pt idx="17">
                  <c:v>145816</c:v>
                </c:pt>
              </c:numCache>
            </c:numRef>
          </c:val>
          <c:smooth val="0"/>
          <c:extLst>
            <c:ext xmlns:c16="http://schemas.microsoft.com/office/drawing/2014/chart" uri="{C3380CC4-5D6E-409C-BE32-E72D297353CC}">
              <c16:uniqueId val="{00000001-4380-409F-B008-C37EBCF86089}"/>
            </c:ext>
          </c:extLst>
        </c:ser>
        <c:dLbls>
          <c:showLegendKey val="0"/>
          <c:showVal val="0"/>
          <c:showCatName val="0"/>
          <c:showSerName val="0"/>
          <c:showPercent val="0"/>
          <c:showBubbleSize val="0"/>
        </c:dLbls>
        <c:dropLines>
          <c:spPr>
            <a:ln w="9525" cap="flat" cmpd="sng" algn="ctr">
              <a:solidFill>
                <a:schemeClr val="tx1">
                  <a:lumMod val="35000"/>
                  <a:lumOff val="65000"/>
                </a:schemeClr>
              </a:solidFill>
              <a:round/>
            </a:ln>
            <a:effectLst/>
          </c:spPr>
        </c:dropLines>
        <c:smooth val="0"/>
        <c:axId val="812452656"/>
        <c:axId val="812440176"/>
      </c:lineChart>
      <c:catAx>
        <c:axId val="812452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812440176"/>
        <c:crosses val="autoZero"/>
        <c:auto val="1"/>
        <c:lblAlgn val="ctr"/>
        <c:lblOffset val="100"/>
        <c:noMultiLvlLbl val="0"/>
      </c:catAx>
      <c:valAx>
        <c:axId val="812440176"/>
        <c:scaling>
          <c:orientation val="minMax"/>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1245265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8458084305727"/>
          <c:y val="3.5859829905814683E-2"/>
          <c:w val="0.84524732186254492"/>
          <c:h val="0.76360979371228555"/>
        </c:manualLayout>
      </c:layout>
      <c:lineChart>
        <c:grouping val="standard"/>
        <c:varyColors val="0"/>
        <c:ser>
          <c:idx val="1"/>
          <c:order val="0"/>
          <c:tx>
            <c:strRef>
              <c:f>'SC-EST2024-AGESEX-25'!$C$2</c:f>
              <c:strCache>
                <c:ptCount val="1"/>
                <c:pt idx="0">
                  <c:v>July 1, 2024</c:v>
                </c:pt>
              </c:strCache>
            </c:strRef>
          </c:tx>
          <c:spPr>
            <a:ln w="28575" cap="rnd">
              <a:solidFill>
                <a:schemeClr val="tx1">
                  <a:lumMod val="95000"/>
                  <a:lumOff val="5000"/>
                </a:schemeClr>
              </a:solidFill>
              <a:round/>
            </a:ln>
            <a:effectLst/>
          </c:spPr>
          <c:marker>
            <c:symbol val="none"/>
          </c:marker>
          <c:cat>
            <c:strRef>
              <c:f>'SC-EST2024-AGESEX-25'!$A$3:$A$20</c:f>
              <c:strCache>
                <c:ptCount val="18"/>
                <c:pt idx="0">
                  <c:v>Under 5</c:v>
                </c:pt>
                <c:pt idx="1">
                  <c:v>5 to 9</c:v>
                </c:pt>
                <c:pt idx="2">
                  <c:v>10 to 14</c:v>
                </c:pt>
                <c:pt idx="3">
                  <c:v>15 to 19</c:v>
                </c:pt>
                <c:pt idx="4">
                  <c:v>20 to 24</c:v>
                </c:pt>
                <c:pt idx="5">
                  <c:v>25 to 29</c:v>
                </c:pt>
                <c:pt idx="6">
                  <c:v>30 to 34</c:v>
                </c:pt>
                <c:pt idx="7">
                  <c:v>35 to 39</c:v>
                </c:pt>
                <c:pt idx="8">
                  <c:v>40 to 44</c:v>
                </c:pt>
                <c:pt idx="9">
                  <c:v>45 to 49</c:v>
                </c:pt>
                <c:pt idx="10">
                  <c:v>50 to 54</c:v>
                </c:pt>
                <c:pt idx="11">
                  <c:v>55 to 59</c:v>
                </c:pt>
                <c:pt idx="12">
                  <c:v>60 to 64</c:v>
                </c:pt>
                <c:pt idx="13">
                  <c:v>65 to 69</c:v>
                </c:pt>
                <c:pt idx="14">
                  <c:v>70 to 74</c:v>
                </c:pt>
                <c:pt idx="15">
                  <c:v>75 to 79</c:v>
                </c:pt>
                <c:pt idx="16">
                  <c:v>80 to 84</c:v>
                </c:pt>
                <c:pt idx="17">
                  <c:v>85 and over</c:v>
                </c:pt>
              </c:strCache>
            </c:strRef>
          </c:cat>
          <c:val>
            <c:numRef>
              <c:f>'SC-EST2024-AGESEX-25'!$C$3:$C$20</c:f>
              <c:numCache>
                <c:formatCode>#,##0</c:formatCode>
                <c:ptCount val="18"/>
                <c:pt idx="0">
                  <c:v>349758</c:v>
                </c:pt>
                <c:pt idx="1">
                  <c:v>369161</c:v>
                </c:pt>
                <c:pt idx="2">
                  <c:v>384929</c:v>
                </c:pt>
                <c:pt idx="3">
                  <c:v>461374</c:v>
                </c:pt>
                <c:pt idx="4">
                  <c:v>500912</c:v>
                </c:pt>
                <c:pt idx="5">
                  <c:v>492501</c:v>
                </c:pt>
                <c:pt idx="6">
                  <c:v>504575</c:v>
                </c:pt>
                <c:pt idx="7">
                  <c:v>497792</c:v>
                </c:pt>
                <c:pt idx="8">
                  <c:v>456492</c:v>
                </c:pt>
                <c:pt idx="9">
                  <c:v>414128</c:v>
                </c:pt>
                <c:pt idx="10">
                  <c:v>431848</c:v>
                </c:pt>
                <c:pt idx="11">
                  <c:v>460096</c:v>
                </c:pt>
                <c:pt idx="12">
                  <c:v>475671</c:v>
                </c:pt>
                <c:pt idx="13">
                  <c:v>426134</c:v>
                </c:pt>
                <c:pt idx="14">
                  <c:v>343812</c:v>
                </c:pt>
                <c:pt idx="15">
                  <c:v>262078</c:v>
                </c:pt>
                <c:pt idx="16">
                  <c:v>159094</c:v>
                </c:pt>
                <c:pt idx="17">
                  <c:v>145816</c:v>
                </c:pt>
              </c:numCache>
            </c:numRef>
          </c:val>
          <c:smooth val="0"/>
          <c:extLst>
            <c:ext xmlns:c16="http://schemas.microsoft.com/office/drawing/2014/chart" uri="{C3380CC4-5D6E-409C-BE32-E72D297353CC}">
              <c16:uniqueId val="{00000001-4380-409F-B008-C37EBCF86089}"/>
            </c:ext>
          </c:extLst>
        </c:ser>
        <c:dLbls>
          <c:showLegendKey val="0"/>
          <c:showVal val="0"/>
          <c:showCatName val="0"/>
          <c:showSerName val="0"/>
          <c:showPercent val="0"/>
          <c:showBubbleSize val="0"/>
        </c:dLbls>
        <c:dropLines>
          <c:spPr>
            <a:ln w="9525" cap="flat" cmpd="sng" algn="ctr">
              <a:solidFill>
                <a:schemeClr val="tx1">
                  <a:lumMod val="35000"/>
                  <a:lumOff val="65000"/>
                </a:schemeClr>
              </a:solidFill>
              <a:round/>
            </a:ln>
            <a:effectLst/>
          </c:spPr>
        </c:dropLines>
        <c:smooth val="0"/>
        <c:axId val="812452656"/>
        <c:axId val="812440176"/>
      </c:lineChart>
      <c:catAx>
        <c:axId val="812452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812440176"/>
        <c:crosses val="autoZero"/>
        <c:auto val="1"/>
        <c:lblAlgn val="ctr"/>
        <c:lblOffset val="100"/>
        <c:noMultiLvlLbl val="0"/>
      </c:catAx>
      <c:valAx>
        <c:axId val="812440176"/>
        <c:scaling>
          <c:orientation val="minMax"/>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1245265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005171207455636E-2"/>
          <c:y val="0.10747602463153644"/>
          <c:w val="0.73525642788709478"/>
          <c:h val="0.8163915625370014"/>
        </c:manualLayout>
      </c:layout>
      <c:lineChart>
        <c:grouping val="standard"/>
        <c:varyColors val="0"/>
        <c:ser>
          <c:idx val="0"/>
          <c:order val="0"/>
          <c:tx>
            <c:strRef>
              <c:f>'Figure 5 No 2010 2020'!$B$25</c:f>
              <c:strCache>
                <c:ptCount val="1"/>
                <c:pt idx="0">
                  <c:v> Births </c:v>
                </c:pt>
              </c:strCache>
            </c:strRef>
          </c:tx>
          <c:spPr>
            <a:ln w="25400">
              <a:solidFill>
                <a:schemeClr val="accent1"/>
              </a:solidFill>
            </a:ln>
          </c:spPr>
          <c:marker>
            <c:symbol val="none"/>
          </c:marker>
          <c:dLbls>
            <c:dLbl>
              <c:idx val="23"/>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0E32-48C4-BCE3-FF5A9685288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('Figure 5 No 2010 2020'!$C$24:$L$24,'Figure 5 No 2010 2020'!$N$24:$V$24,'Figure 5 No 2010 2020'!$X$24:$AB$24)</c:f>
              <c:strCache>
                <c:ptCount val="24"/>
                <c:pt idx="0">
                  <c:v>2000</c:v>
                </c:pt>
                <c:pt idx="1">
                  <c:v>2001</c:v>
                </c:pt>
                <c:pt idx="2">
                  <c:v>2002</c:v>
                </c:pt>
                <c:pt idx="3">
                  <c:v>2003</c:v>
                </c:pt>
                <c:pt idx="4">
                  <c:v>2004</c:v>
                </c:pt>
                <c:pt idx="5">
                  <c:v>2005</c:v>
                </c:pt>
                <c:pt idx="6">
                  <c:v>2006</c:v>
                </c:pt>
                <c:pt idx="7">
                  <c:v>2007</c:v>
                </c:pt>
                <c:pt idx="8">
                  <c:v>2008</c:v>
                </c:pt>
                <c:pt idx="9">
                  <c:v>2009</c:v>
                </c:pt>
                <c:pt idx="10">
                  <c:v>2011</c:v>
                </c:pt>
                <c:pt idx="11">
                  <c:v>2012</c:v>
                </c:pt>
                <c:pt idx="12">
                  <c:v>2013</c:v>
                </c:pt>
                <c:pt idx="13">
                  <c:v>2014</c:v>
                </c:pt>
                <c:pt idx="14">
                  <c:v>2015</c:v>
                </c:pt>
                <c:pt idx="15">
                  <c:v>2016</c:v>
                </c:pt>
                <c:pt idx="16">
                  <c:v>2017</c:v>
                </c:pt>
                <c:pt idx="17">
                  <c:v>2018</c:v>
                </c:pt>
                <c:pt idx="18">
                  <c:v>2019</c:v>
                </c:pt>
                <c:pt idx="19">
                  <c:v>2021</c:v>
                </c:pt>
                <c:pt idx="20">
                  <c:v>2022</c:v>
                </c:pt>
                <c:pt idx="21">
                  <c:v>2023</c:v>
                </c:pt>
                <c:pt idx="22">
                  <c:v>2024</c:v>
                </c:pt>
                <c:pt idx="23">
                  <c:v>2025</c:v>
                </c:pt>
              </c:strCache>
              <c:extLst/>
            </c:strRef>
          </c:cat>
          <c:val>
            <c:numRef>
              <c:f>('Figure 5 No 2010 2020'!$C$25:$L$25,'Figure 5 No 2010 2020'!$N$25:$V$25,'Figure 5 No 2010 2020'!$X$25:$AB$25)</c:f>
              <c:numCache>
                <c:formatCode>_(* #,##0_);_(* \(#,##0\);_(* "-"??_);_(@_)</c:formatCode>
                <c:ptCount val="24"/>
                <c:pt idx="0">
                  <c:v>81037</c:v>
                </c:pt>
                <c:pt idx="1">
                  <c:v>81617</c:v>
                </c:pt>
                <c:pt idx="2">
                  <c:v>80664</c:v>
                </c:pt>
                <c:pt idx="3">
                  <c:v>80295</c:v>
                </c:pt>
                <c:pt idx="4">
                  <c:v>79512</c:v>
                </c:pt>
                <c:pt idx="5">
                  <c:v>77498</c:v>
                </c:pt>
                <c:pt idx="6">
                  <c:v>77412</c:v>
                </c:pt>
                <c:pt idx="7">
                  <c:v>78562</c:v>
                </c:pt>
                <c:pt idx="8">
                  <c:v>77599</c:v>
                </c:pt>
                <c:pt idx="9">
                  <c:v>76167</c:v>
                </c:pt>
                <c:pt idx="10" formatCode="General">
                  <c:v>73187</c:v>
                </c:pt>
                <c:pt idx="11" formatCode="General">
                  <c:v>72228</c:v>
                </c:pt>
                <c:pt idx="12" formatCode="General">
                  <c:v>72160</c:v>
                </c:pt>
                <c:pt idx="13" formatCode="General">
                  <c:v>71952</c:v>
                </c:pt>
                <c:pt idx="14" formatCode="General">
                  <c:v>71930</c:v>
                </c:pt>
                <c:pt idx="15" formatCode="General">
                  <c:v>71345</c:v>
                </c:pt>
                <c:pt idx="16" formatCode="General">
                  <c:v>70774</c:v>
                </c:pt>
                <c:pt idx="17" formatCode="General">
                  <c:v>70453</c:v>
                </c:pt>
                <c:pt idx="18" formatCode="General">
                  <c:v>68720</c:v>
                </c:pt>
                <c:pt idx="19" formatCode="General">
                  <c:v>66440</c:v>
                </c:pt>
                <c:pt idx="20" formatCode="General">
                  <c:v>68943</c:v>
                </c:pt>
                <c:pt idx="21" formatCode="General">
                  <c:v>68137</c:v>
                </c:pt>
                <c:pt idx="22" formatCode="General">
                  <c:v>67857</c:v>
                </c:pt>
                <c:pt idx="23" formatCode="General">
                  <c:v>68055</c:v>
                </c:pt>
              </c:numCache>
              <c:extLst/>
            </c:numRef>
          </c:val>
          <c:smooth val="0"/>
          <c:extLst>
            <c:ext xmlns:c16="http://schemas.microsoft.com/office/drawing/2014/chart" uri="{C3380CC4-5D6E-409C-BE32-E72D297353CC}">
              <c16:uniqueId val="{00000001-0E32-48C4-BCE3-FF5A96852885}"/>
            </c:ext>
          </c:extLst>
        </c:ser>
        <c:ser>
          <c:idx val="1"/>
          <c:order val="1"/>
          <c:tx>
            <c:strRef>
              <c:f>'Figure 5 No 2010 2020'!$B$26</c:f>
              <c:strCache>
                <c:ptCount val="1"/>
                <c:pt idx="0">
                  <c:v> Deaths </c:v>
                </c:pt>
              </c:strCache>
            </c:strRef>
          </c:tx>
          <c:spPr>
            <a:ln w="25400">
              <a:solidFill>
                <a:schemeClr val="accent6"/>
              </a:solidFill>
            </a:ln>
          </c:spPr>
          <c:marker>
            <c:symbol val="none"/>
          </c:marker>
          <c:dLbls>
            <c:dLbl>
              <c:idx val="23"/>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0E32-48C4-BCE3-FF5A9685288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('Figure 5 No 2010 2020'!$C$24:$L$24,'Figure 5 No 2010 2020'!$N$24:$V$24,'Figure 5 No 2010 2020'!$X$24:$AB$24)</c:f>
              <c:strCache>
                <c:ptCount val="24"/>
                <c:pt idx="0">
                  <c:v>2000</c:v>
                </c:pt>
                <c:pt idx="1">
                  <c:v>2001</c:v>
                </c:pt>
                <c:pt idx="2">
                  <c:v>2002</c:v>
                </c:pt>
                <c:pt idx="3">
                  <c:v>2003</c:v>
                </c:pt>
                <c:pt idx="4">
                  <c:v>2004</c:v>
                </c:pt>
                <c:pt idx="5">
                  <c:v>2005</c:v>
                </c:pt>
                <c:pt idx="6">
                  <c:v>2006</c:v>
                </c:pt>
                <c:pt idx="7">
                  <c:v>2007</c:v>
                </c:pt>
                <c:pt idx="8">
                  <c:v>2008</c:v>
                </c:pt>
                <c:pt idx="9">
                  <c:v>2009</c:v>
                </c:pt>
                <c:pt idx="10">
                  <c:v>2011</c:v>
                </c:pt>
                <c:pt idx="11">
                  <c:v>2012</c:v>
                </c:pt>
                <c:pt idx="12">
                  <c:v>2013</c:v>
                </c:pt>
                <c:pt idx="13">
                  <c:v>2014</c:v>
                </c:pt>
                <c:pt idx="14">
                  <c:v>2015</c:v>
                </c:pt>
                <c:pt idx="15">
                  <c:v>2016</c:v>
                </c:pt>
                <c:pt idx="16">
                  <c:v>2017</c:v>
                </c:pt>
                <c:pt idx="17">
                  <c:v>2018</c:v>
                </c:pt>
                <c:pt idx="18">
                  <c:v>2019</c:v>
                </c:pt>
                <c:pt idx="19">
                  <c:v>2021</c:v>
                </c:pt>
                <c:pt idx="20">
                  <c:v>2022</c:v>
                </c:pt>
                <c:pt idx="21">
                  <c:v>2023</c:v>
                </c:pt>
                <c:pt idx="22">
                  <c:v>2024</c:v>
                </c:pt>
                <c:pt idx="23">
                  <c:v>2025</c:v>
                </c:pt>
              </c:strCache>
              <c:extLst/>
            </c:strRef>
          </c:cat>
          <c:val>
            <c:numRef>
              <c:f>('Figure 5 No 2010 2020'!$C$26:$L$26,'Figure 5 No 2010 2020'!$N$26:$V$26,'Figure 5 No 2010 2020'!$X$26:$AB$26)</c:f>
              <c:numCache>
                <c:formatCode>_(* #,##0_);_(* \(#,##0\);_(* "-"??_);_(@_)</c:formatCode>
                <c:ptCount val="24"/>
                <c:pt idx="0">
                  <c:v>55981</c:v>
                </c:pt>
                <c:pt idx="1">
                  <c:v>57101</c:v>
                </c:pt>
                <c:pt idx="2">
                  <c:v>56681</c:v>
                </c:pt>
                <c:pt idx="3">
                  <c:v>56176</c:v>
                </c:pt>
                <c:pt idx="4">
                  <c:v>55952</c:v>
                </c:pt>
                <c:pt idx="5">
                  <c:v>54642</c:v>
                </c:pt>
                <c:pt idx="6">
                  <c:v>53694</c:v>
                </c:pt>
                <c:pt idx="7">
                  <c:v>53062</c:v>
                </c:pt>
                <c:pt idx="8">
                  <c:v>53150</c:v>
                </c:pt>
                <c:pt idx="9">
                  <c:v>55257</c:v>
                </c:pt>
                <c:pt idx="10" formatCode="General">
                  <c:v>53996</c:v>
                </c:pt>
                <c:pt idx="11" formatCode="General">
                  <c:v>52396</c:v>
                </c:pt>
                <c:pt idx="12" formatCode="General">
                  <c:v>54782</c:v>
                </c:pt>
                <c:pt idx="13" formatCode="General">
                  <c:v>54729</c:v>
                </c:pt>
                <c:pt idx="14" formatCode="General">
                  <c:v>57488</c:v>
                </c:pt>
                <c:pt idx="15" formatCode="General">
                  <c:v>55985</c:v>
                </c:pt>
                <c:pt idx="16" formatCode="General">
                  <c:v>58151</c:v>
                </c:pt>
                <c:pt idx="17" formatCode="General">
                  <c:v>58914</c:v>
                </c:pt>
                <c:pt idx="18" formatCode="General">
                  <c:v>59297</c:v>
                </c:pt>
                <c:pt idx="19" formatCode="General">
                  <c:v>61619</c:v>
                </c:pt>
                <c:pt idx="20" formatCode="General">
                  <c:v>63685</c:v>
                </c:pt>
                <c:pt idx="21" formatCode="General">
                  <c:v>61772</c:v>
                </c:pt>
                <c:pt idx="22" formatCode="General">
                  <c:v>61060</c:v>
                </c:pt>
                <c:pt idx="23" formatCode="General">
                  <c:v>59636</c:v>
                </c:pt>
              </c:numCache>
              <c:extLst/>
            </c:numRef>
          </c:val>
          <c:smooth val="0"/>
          <c:extLst>
            <c:ext xmlns:c16="http://schemas.microsoft.com/office/drawing/2014/chart" uri="{C3380CC4-5D6E-409C-BE32-E72D297353CC}">
              <c16:uniqueId val="{00000003-0E32-48C4-BCE3-FF5A96852885}"/>
            </c:ext>
          </c:extLst>
        </c:ser>
        <c:dLbls>
          <c:showLegendKey val="0"/>
          <c:showVal val="0"/>
          <c:showCatName val="0"/>
          <c:showSerName val="0"/>
          <c:showPercent val="0"/>
          <c:showBubbleSize val="0"/>
        </c:dLbls>
        <c:smooth val="0"/>
        <c:axId val="319074704"/>
        <c:axId val="319071440"/>
      </c:lineChart>
      <c:catAx>
        <c:axId val="319074704"/>
        <c:scaling>
          <c:orientation val="minMax"/>
        </c:scaling>
        <c:delete val="0"/>
        <c:axPos val="b"/>
        <c:numFmt formatCode="General" sourceLinked="0"/>
        <c:majorTickMark val="out"/>
        <c:minorTickMark val="none"/>
        <c:tickLblPos val="low"/>
        <c:crossAx val="319071440"/>
        <c:crosses val="autoZero"/>
        <c:auto val="1"/>
        <c:lblAlgn val="ctr"/>
        <c:lblOffset val="100"/>
        <c:noMultiLvlLbl val="0"/>
      </c:catAx>
      <c:valAx>
        <c:axId val="319071440"/>
        <c:scaling>
          <c:orientation val="minMax"/>
          <c:min val="-80000"/>
        </c:scaling>
        <c:delete val="0"/>
        <c:axPos val="l"/>
        <c:majorGridlines/>
        <c:numFmt formatCode="_(* #,##0_);_(* \(#,##0\);_(* &quot;-&quot;??_);_(@_)" sourceLinked="1"/>
        <c:majorTickMark val="out"/>
        <c:minorTickMark val="none"/>
        <c:tickLblPos val="nextTo"/>
        <c:crossAx val="319074704"/>
        <c:crosses val="autoZero"/>
        <c:crossBetween val="midCat"/>
        <c:majorUnit val="20000"/>
      </c:valAx>
    </c:plotArea>
    <c:plotVisOnly val="1"/>
    <c:dispBlanksAs val="gap"/>
    <c:showDLblsOverMax val="0"/>
  </c:chart>
  <c:spPr>
    <a:noFill/>
    <a:ln>
      <a:noFill/>
    </a:ln>
  </c:spPr>
  <c:txPr>
    <a:bodyPr/>
    <a:lstStyle/>
    <a:p>
      <a:pPr>
        <a:defRPr sz="1400">
          <a:latin typeface="Calibri" panose="020F0502020204030204" pitchFamily="34" charset="0"/>
          <a:ea typeface="Calibri" panose="020F0502020204030204" pitchFamily="34" charset="0"/>
          <a:cs typeface="Calibri" panose="020F0502020204030204" pitchFamily="34" charset="0"/>
        </a:defRPr>
      </a:pPr>
      <a:endParaRPr lang="en-US"/>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5907745433164397E-2"/>
          <c:y val="3.8791985194327208E-2"/>
          <c:w val="0.786868339595167"/>
          <c:h val="0.80050803023971184"/>
        </c:manualLayout>
      </c:layout>
      <c:lineChart>
        <c:grouping val="standard"/>
        <c:varyColors val="0"/>
        <c:ser>
          <c:idx val="0"/>
          <c:order val="0"/>
          <c:tx>
            <c:strRef>
              <c:f>'0 to 4'!$A$2</c:f>
              <c:strCache>
                <c:ptCount val="1"/>
                <c:pt idx="0">
                  <c:v>United States</c:v>
                </c:pt>
              </c:strCache>
            </c:strRef>
          </c:tx>
          <c:spPr>
            <a:ln w="38100" cap="rnd">
              <a:solidFill>
                <a:srgbClr val="00B0F0"/>
              </a:solidFill>
              <a:round/>
            </a:ln>
            <a:effectLst/>
          </c:spPr>
          <c:marker>
            <c:symbol val="square"/>
            <c:size val="5"/>
            <c:spPr>
              <a:solidFill>
                <a:srgbClr val="00B0F0"/>
              </a:solidFill>
              <a:ln w="9525">
                <a:solidFill>
                  <a:srgbClr val="00B0F0"/>
                </a:solidFill>
              </a:ln>
              <a:effectLst/>
            </c:spPr>
          </c:marker>
          <c:dPt>
            <c:idx val="3"/>
            <c:marker>
              <c:symbol val="square"/>
              <c:size val="5"/>
              <c:spPr>
                <a:solidFill>
                  <a:srgbClr val="00B0F0"/>
                </a:solidFill>
                <a:ln w="9525">
                  <a:solidFill>
                    <a:srgbClr val="00B0F0"/>
                  </a:solidFill>
                </a:ln>
                <a:effectLst/>
              </c:spPr>
            </c:marker>
            <c:bubble3D val="0"/>
            <c:spPr>
              <a:ln w="38100" cap="rnd">
                <a:solidFill>
                  <a:srgbClr val="00B0F0"/>
                </a:solidFill>
                <a:prstDash val="sysDash"/>
                <a:round/>
              </a:ln>
              <a:effectLst/>
            </c:spPr>
            <c:extLst>
              <c:ext xmlns:c16="http://schemas.microsoft.com/office/drawing/2014/chart" uri="{C3380CC4-5D6E-409C-BE32-E72D297353CC}">
                <c16:uniqueId val="{00000001-C732-4E14-8314-AC1D5FC37E35}"/>
              </c:ext>
            </c:extLst>
          </c:dPt>
          <c:dPt>
            <c:idx val="4"/>
            <c:marker>
              <c:symbol val="square"/>
              <c:size val="5"/>
              <c:spPr>
                <a:solidFill>
                  <a:srgbClr val="00B0F0"/>
                </a:solidFill>
                <a:ln w="9525">
                  <a:solidFill>
                    <a:srgbClr val="00B0F0"/>
                  </a:solidFill>
                </a:ln>
                <a:effectLst/>
              </c:spPr>
            </c:marker>
            <c:bubble3D val="0"/>
            <c:spPr>
              <a:ln w="38100" cap="rnd">
                <a:solidFill>
                  <a:srgbClr val="00B0F0"/>
                </a:solidFill>
                <a:prstDash val="sysDash"/>
                <a:round/>
              </a:ln>
              <a:effectLst/>
            </c:spPr>
            <c:extLst>
              <c:ext xmlns:c16="http://schemas.microsoft.com/office/drawing/2014/chart" uri="{C3380CC4-5D6E-409C-BE32-E72D297353CC}">
                <c16:uniqueId val="{00000003-C732-4E14-8314-AC1D5FC37E35}"/>
              </c:ext>
            </c:extLst>
          </c:dPt>
          <c:dPt>
            <c:idx val="5"/>
            <c:marker>
              <c:symbol val="square"/>
              <c:size val="5"/>
              <c:spPr>
                <a:solidFill>
                  <a:srgbClr val="00B0F0"/>
                </a:solidFill>
                <a:ln w="9525">
                  <a:solidFill>
                    <a:srgbClr val="00B0F0"/>
                  </a:solidFill>
                </a:ln>
                <a:effectLst/>
              </c:spPr>
            </c:marker>
            <c:bubble3D val="0"/>
            <c:spPr>
              <a:ln w="38100" cap="rnd">
                <a:solidFill>
                  <a:srgbClr val="00B0F0"/>
                </a:solidFill>
                <a:prstDash val="sysDash"/>
                <a:round/>
              </a:ln>
              <a:effectLst/>
            </c:spPr>
            <c:extLst>
              <c:ext xmlns:c16="http://schemas.microsoft.com/office/drawing/2014/chart" uri="{C3380CC4-5D6E-409C-BE32-E72D297353CC}">
                <c16:uniqueId val="{00000005-C732-4E14-8314-AC1D5FC37E35}"/>
              </c:ext>
            </c:extLst>
          </c:dPt>
          <c:dLbls>
            <c:dLbl>
              <c:idx val="0"/>
              <c:layout>
                <c:manualLayout>
                  <c:x val="-6.5748076151050203E-2"/>
                  <c:y val="-2.957654538031827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732-4E14-8314-AC1D5FC37E35}"/>
                </c:ext>
              </c:extLst>
            </c:dLbl>
            <c:dLbl>
              <c:idx val="1"/>
              <c:delete val="1"/>
              <c:extLst>
                <c:ext xmlns:c15="http://schemas.microsoft.com/office/drawing/2012/chart" uri="{CE6537A1-D6FC-4f65-9D91-7224C49458BB}"/>
                <c:ext xmlns:c16="http://schemas.microsoft.com/office/drawing/2014/chart" uri="{C3380CC4-5D6E-409C-BE32-E72D297353CC}">
                  <c16:uniqueId val="{00000007-C732-4E14-8314-AC1D5FC37E35}"/>
                </c:ext>
              </c:extLst>
            </c:dLbl>
            <c:dLbl>
              <c:idx val="2"/>
              <c:layout>
                <c:manualLayout>
                  <c:x val="-8.9656467478705371E-3"/>
                  <c:y val="-2.3661236304254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732-4E14-8314-AC1D5FC37E35}"/>
                </c:ext>
              </c:extLst>
            </c:dLbl>
            <c:dLbl>
              <c:idx val="3"/>
              <c:delete val="1"/>
              <c:extLst>
                <c:ext xmlns:c15="http://schemas.microsoft.com/office/drawing/2012/chart" uri="{CE6537A1-D6FC-4f65-9D91-7224C49458BB}"/>
                <c:ext xmlns:c16="http://schemas.microsoft.com/office/drawing/2014/chart" uri="{C3380CC4-5D6E-409C-BE32-E72D297353CC}">
                  <c16:uniqueId val="{00000001-C732-4E14-8314-AC1D5FC37E35}"/>
                </c:ext>
              </c:extLst>
            </c:dLbl>
            <c:dLbl>
              <c:idx val="4"/>
              <c:delete val="1"/>
              <c:extLst>
                <c:ext xmlns:c15="http://schemas.microsoft.com/office/drawing/2012/chart" uri="{CE6537A1-D6FC-4f65-9D91-7224C49458BB}"/>
                <c:ext xmlns:c16="http://schemas.microsoft.com/office/drawing/2014/chart" uri="{C3380CC4-5D6E-409C-BE32-E72D297353CC}">
                  <c16:uniqueId val="{00000003-C732-4E14-8314-AC1D5FC37E35}"/>
                </c:ext>
              </c:extLst>
            </c:dLbl>
            <c:dLbl>
              <c:idx val="5"/>
              <c:layout>
                <c:manualLayout>
                  <c:x val="1.7361821970023207E-3"/>
                  <c:y val="-5.3539136406794405E-2"/>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5-C732-4E14-8314-AC1D5FC37E35}"/>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('0 to 4'!$B$1:$D$1,'0 to 4'!$F$1,'0 to 4'!$H$1,'0 to 4'!$J$1)</c:f>
              <c:numCache>
                <c:formatCode>General</c:formatCode>
                <c:ptCount val="6"/>
                <c:pt idx="0">
                  <c:v>2000</c:v>
                </c:pt>
                <c:pt idx="1">
                  <c:v>2010</c:v>
                </c:pt>
                <c:pt idx="2">
                  <c:v>2020</c:v>
                </c:pt>
                <c:pt idx="3">
                  <c:v>2030</c:v>
                </c:pt>
                <c:pt idx="4">
                  <c:v>2040</c:v>
                </c:pt>
                <c:pt idx="5">
                  <c:v>2050</c:v>
                </c:pt>
              </c:numCache>
              <c:extLst/>
            </c:numRef>
          </c:cat>
          <c:val>
            <c:numRef>
              <c:f>('0 to 4'!$B$2:$D$2,'0 to 4'!$F$2,'0 to 4'!$H$2,'0 to 4'!$J$2)</c:f>
              <c:numCache>
                <c:formatCode>0.0%</c:formatCode>
                <c:ptCount val="6"/>
                <c:pt idx="0">
                  <c:v>6.8138967120775593E-2</c:v>
                </c:pt>
                <c:pt idx="1">
                  <c:v>6.5430458139932701E-2</c:v>
                </c:pt>
                <c:pt idx="2">
                  <c:v>5.551448156558228E-2</c:v>
                </c:pt>
                <c:pt idx="3">
                  <c:v>5.3385286120077036E-2</c:v>
                </c:pt>
                <c:pt idx="4">
                  <c:v>5.1500696033471842E-2</c:v>
                </c:pt>
                <c:pt idx="5">
                  <c:v>4.8622239784149195E-2</c:v>
                </c:pt>
              </c:numCache>
              <c:extLst/>
            </c:numRef>
          </c:val>
          <c:smooth val="0"/>
          <c:extLst>
            <c:ext xmlns:c16="http://schemas.microsoft.com/office/drawing/2014/chart" uri="{C3380CC4-5D6E-409C-BE32-E72D297353CC}">
              <c16:uniqueId val="{00000009-C732-4E14-8314-AC1D5FC37E35}"/>
            </c:ext>
          </c:extLst>
        </c:ser>
        <c:ser>
          <c:idx val="1"/>
          <c:order val="1"/>
          <c:tx>
            <c:strRef>
              <c:f>'0 to 4'!$A$3</c:f>
              <c:strCache>
                <c:ptCount val="1"/>
                <c:pt idx="0">
                  <c:v>Massachusetts</c:v>
                </c:pt>
              </c:strCache>
            </c:strRef>
          </c:tx>
          <c:spPr>
            <a:ln w="38100" cap="rnd">
              <a:solidFill>
                <a:srgbClr val="FFC000"/>
              </a:solidFill>
              <a:round/>
            </a:ln>
            <a:effectLst/>
          </c:spPr>
          <c:marker>
            <c:symbol val="circle"/>
            <c:size val="5"/>
            <c:spPr>
              <a:solidFill>
                <a:srgbClr val="FFC000"/>
              </a:solidFill>
              <a:ln w="9525">
                <a:solidFill>
                  <a:srgbClr val="FFC000"/>
                </a:solidFill>
              </a:ln>
              <a:effectLst/>
            </c:spPr>
          </c:marker>
          <c:dPt>
            <c:idx val="3"/>
            <c:marker>
              <c:symbol val="circle"/>
              <c:size val="5"/>
              <c:spPr>
                <a:solidFill>
                  <a:srgbClr val="FFC000"/>
                </a:solidFill>
                <a:ln w="9525">
                  <a:solidFill>
                    <a:srgbClr val="FFC000"/>
                  </a:solidFill>
                </a:ln>
                <a:effectLst/>
              </c:spPr>
            </c:marker>
            <c:bubble3D val="0"/>
            <c:spPr>
              <a:ln w="38100" cap="rnd">
                <a:solidFill>
                  <a:srgbClr val="FFC000"/>
                </a:solidFill>
                <a:prstDash val="sysDash"/>
                <a:round/>
              </a:ln>
              <a:effectLst/>
            </c:spPr>
            <c:extLst>
              <c:ext xmlns:c16="http://schemas.microsoft.com/office/drawing/2014/chart" uri="{C3380CC4-5D6E-409C-BE32-E72D297353CC}">
                <c16:uniqueId val="{0000000B-C732-4E14-8314-AC1D5FC37E35}"/>
              </c:ext>
            </c:extLst>
          </c:dPt>
          <c:dPt>
            <c:idx val="4"/>
            <c:marker>
              <c:symbol val="circle"/>
              <c:size val="5"/>
              <c:spPr>
                <a:solidFill>
                  <a:srgbClr val="FFC000"/>
                </a:solidFill>
                <a:ln w="9525">
                  <a:solidFill>
                    <a:srgbClr val="FFC000"/>
                  </a:solidFill>
                </a:ln>
                <a:effectLst/>
              </c:spPr>
            </c:marker>
            <c:bubble3D val="0"/>
            <c:spPr>
              <a:ln w="38100" cap="rnd">
                <a:solidFill>
                  <a:srgbClr val="FFC000"/>
                </a:solidFill>
                <a:prstDash val="sysDash"/>
                <a:round/>
              </a:ln>
              <a:effectLst/>
            </c:spPr>
            <c:extLst>
              <c:ext xmlns:c16="http://schemas.microsoft.com/office/drawing/2014/chart" uri="{C3380CC4-5D6E-409C-BE32-E72D297353CC}">
                <c16:uniqueId val="{0000000D-C732-4E14-8314-AC1D5FC37E35}"/>
              </c:ext>
            </c:extLst>
          </c:dPt>
          <c:dPt>
            <c:idx val="5"/>
            <c:marker>
              <c:symbol val="circle"/>
              <c:size val="5"/>
              <c:spPr>
                <a:solidFill>
                  <a:srgbClr val="FFC000"/>
                </a:solidFill>
                <a:ln w="9525">
                  <a:solidFill>
                    <a:srgbClr val="FFC000"/>
                  </a:solidFill>
                </a:ln>
                <a:effectLst/>
              </c:spPr>
            </c:marker>
            <c:bubble3D val="0"/>
            <c:spPr>
              <a:ln w="38100" cap="rnd">
                <a:solidFill>
                  <a:srgbClr val="FFC000"/>
                </a:solidFill>
                <a:prstDash val="sysDash"/>
                <a:round/>
              </a:ln>
              <a:effectLst/>
            </c:spPr>
            <c:extLst>
              <c:ext xmlns:c16="http://schemas.microsoft.com/office/drawing/2014/chart" uri="{C3380CC4-5D6E-409C-BE32-E72D297353CC}">
                <c16:uniqueId val="{0000000F-C732-4E14-8314-AC1D5FC37E35}"/>
              </c:ext>
            </c:extLst>
          </c:dPt>
          <c:dLbls>
            <c:dLbl>
              <c:idx val="0"/>
              <c:layout>
                <c:manualLayout>
                  <c:x val="-6.425380169307180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C732-4E14-8314-AC1D5FC37E35}"/>
                </c:ext>
              </c:extLst>
            </c:dLbl>
            <c:dLbl>
              <c:idx val="1"/>
              <c:delete val="1"/>
              <c:extLst>
                <c:ext xmlns:c15="http://schemas.microsoft.com/office/drawing/2012/chart" uri="{CE6537A1-D6FC-4f65-9D91-7224C49458BB}"/>
                <c:ext xmlns:c16="http://schemas.microsoft.com/office/drawing/2014/chart" uri="{C3380CC4-5D6E-409C-BE32-E72D297353CC}">
                  <c16:uniqueId val="{00000011-C732-4E14-8314-AC1D5FC37E35}"/>
                </c:ext>
              </c:extLst>
            </c:dLbl>
            <c:dLbl>
              <c:idx val="2"/>
              <c:layout>
                <c:manualLayout>
                  <c:x val="-8.9656467478705371E-3"/>
                  <c:y val="3.25341999183501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C732-4E14-8314-AC1D5FC37E35}"/>
                </c:ext>
              </c:extLst>
            </c:dLbl>
            <c:dLbl>
              <c:idx val="3"/>
              <c:delete val="1"/>
              <c:extLst>
                <c:ext xmlns:c15="http://schemas.microsoft.com/office/drawing/2012/chart" uri="{CE6537A1-D6FC-4f65-9D91-7224C49458BB}"/>
                <c:ext xmlns:c16="http://schemas.microsoft.com/office/drawing/2014/chart" uri="{C3380CC4-5D6E-409C-BE32-E72D297353CC}">
                  <c16:uniqueId val="{0000000B-C732-4E14-8314-AC1D5FC37E35}"/>
                </c:ext>
              </c:extLst>
            </c:dLbl>
            <c:dLbl>
              <c:idx val="4"/>
              <c:delete val="1"/>
              <c:extLst>
                <c:ext xmlns:c15="http://schemas.microsoft.com/office/drawing/2012/chart" uri="{CE6537A1-D6FC-4f65-9D91-7224C49458BB}"/>
                <c:ext xmlns:c16="http://schemas.microsoft.com/office/drawing/2014/chart" uri="{C3380CC4-5D6E-409C-BE32-E72D297353CC}">
                  <c16:uniqueId val="{0000000D-C732-4E14-8314-AC1D5FC37E35}"/>
                </c:ext>
              </c:extLst>
            </c:dLbl>
            <c:dLbl>
              <c:idx val="5"/>
              <c:layout>
                <c:manualLayout>
                  <c:x val="-8.803276767397237E-4"/>
                  <c:y val="5.2980209564961675E-2"/>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F-C732-4E14-8314-AC1D5FC37E35}"/>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('0 to 4'!$B$1:$D$1,'0 to 4'!$F$1,'0 to 4'!$H$1,'0 to 4'!$J$1)</c:f>
              <c:numCache>
                <c:formatCode>General</c:formatCode>
                <c:ptCount val="6"/>
                <c:pt idx="0">
                  <c:v>2000</c:v>
                </c:pt>
                <c:pt idx="1">
                  <c:v>2010</c:v>
                </c:pt>
                <c:pt idx="2">
                  <c:v>2020</c:v>
                </c:pt>
                <c:pt idx="3">
                  <c:v>2030</c:v>
                </c:pt>
                <c:pt idx="4">
                  <c:v>2040</c:v>
                </c:pt>
                <c:pt idx="5">
                  <c:v>2050</c:v>
                </c:pt>
              </c:numCache>
              <c:extLst/>
            </c:numRef>
          </c:cat>
          <c:val>
            <c:numRef>
              <c:f>('0 to 4'!$B$3:$D$3,'0 to 4'!$F$3,'0 to 4'!$H$3,'0 to 4'!$J$3)</c:f>
              <c:numCache>
                <c:formatCode>0.0%</c:formatCode>
                <c:ptCount val="6"/>
                <c:pt idx="0">
                  <c:v>6.2570934915492357E-2</c:v>
                </c:pt>
                <c:pt idx="1">
                  <c:v>5.6064111146187423E-2</c:v>
                </c:pt>
                <c:pt idx="2">
                  <c:v>4.8553523378356361E-2</c:v>
                </c:pt>
                <c:pt idx="3">
                  <c:v>4.7033821541744653E-2</c:v>
                </c:pt>
                <c:pt idx="4">
                  <c:v>4.463438184522963E-2</c:v>
                </c:pt>
                <c:pt idx="5">
                  <c:v>4.3503685894902472E-2</c:v>
                </c:pt>
              </c:numCache>
              <c:extLst/>
            </c:numRef>
          </c:val>
          <c:smooth val="0"/>
          <c:extLst>
            <c:ext xmlns:c16="http://schemas.microsoft.com/office/drawing/2014/chart" uri="{C3380CC4-5D6E-409C-BE32-E72D297353CC}">
              <c16:uniqueId val="{00000013-C732-4E14-8314-AC1D5FC37E35}"/>
            </c:ext>
          </c:extLst>
        </c:ser>
        <c:dLbls>
          <c:showLegendKey val="0"/>
          <c:showVal val="0"/>
          <c:showCatName val="0"/>
          <c:showSerName val="0"/>
          <c:showPercent val="0"/>
          <c:showBubbleSize val="0"/>
        </c:dLbls>
        <c:marker val="1"/>
        <c:smooth val="0"/>
        <c:axId val="264253599"/>
        <c:axId val="264255519"/>
        <c:extLst>
          <c:ext xmlns:c15="http://schemas.microsoft.com/office/drawing/2012/chart" uri="{02D57815-91ED-43cb-92C2-25804820EDAC}">
            <c15:filteredLineSeries>
              <c15:ser>
                <c:idx val="2"/>
                <c:order val="2"/>
                <c:tx>
                  <c:strRef>
                    <c:extLst>
                      <c:ext uri="{02D57815-91ED-43cb-92C2-25804820EDAC}">
                        <c15:formulaRef>
                          <c15:sqref>'0 to 4'!$A$4</c15:sqref>
                        </c15:formulaRef>
                      </c:ext>
                    </c:extLst>
                    <c:strCache>
                      <c:ptCount val="1"/>
                      <c:pt idx="0">
                        <c:v>Greater MetroWest Region</c:v>
                      </c:pt>
                    </c:strCache>
                  </c:strRef>
                </c:tx>
                <c:spPr>
                  <a:ln w="34925" cap="rnd">
                    <a:solidFill>
                      <a:srgbClr val="92D050"/>
                    </a:solidFill>
                    <a:round/>
                  </a:ln>
                  <a:effectLst/>
                </c:spPr>
                <c:marker>
                  <c:symbol val="triangle"/>
                  <c:size val="5"/>
                  <c:spPr>
                    <a:solidFill>
                      <a:srgbClr val="92D050"/>
                    </a:solidFill>
                    <a:ln w="9525">
                      <a:solidFill>
                        <a:srgbClr val="92D050"/>
                      </a:solidFill>
                    </a:ln>
                    <a:effectLst/>
                  </c:spPr>
                </c:marker>
                <c:dPt>
                  <c:idx val="3"/>
                  <c:marker>
                    <c:symbol val="triangle"/>
                    <c:size val="5"/>
                    <c:spPr>
                      <a:solidFill>
                        <a:srgbClr val="92D050"/>
                      </a:solidFill>
                      <a:ln w="9525">
                        <a:solidFill>
                          <a:srgbClr val="92D050"/>
                        </a:solidFill>
                      </a:ln>
                      <a:effectLst/>
                    </c:spPr>
                  </c:marker>
                  <c:bubble3D val="0"/>
                  <c:spPr>
                    <a:ln w="34925" cap="rnd">
                      <a:solidFill>
                        <a:srgbClr val="92D050"/>
                      </a:solidFill>
                      <a:prstDash val="sysDash"/>
                      <a:round/>
                    </a:ln>
                    <a:effectLst/>
                  </c:spPr>
                  <c:extLst>
                    <c:ext xmlns:c16="http://schemas.microsoft.com/office/drawing/2014/chart" uri="{C3380CC4-5D6E-409C-BE32-E72D297353CC}">
                      <c16:uniqueId val="{00000015-C732-4E14-8314-AC1D5FC37E35}"/>
                    </c:ext>
                  </c:extLst>
                </c:dPt>
                <c:dPt>
                  <c:idx val="4"/>
                  <c:marker>
                    <c:symbol val="triangle"/>
                    <c:size val="5"/>
                    <c:spPr>
                      <a:solidFill>
                        <a:srgbClr val="92D050"/>
                      </a:solidFill>
                      <a:ln w="9525">
                        <a:solidFill>
                          <a:srgbClr val="92D050"/>
                        </a:solidFill>
                      </a:ln>
                      <a:effectLst/>
                    </c:spPr>
                  </c:marker>
                  <c:bubble3D val="0"/>
                  <c:spPr>
                    <a:ln w="34925" cap="rnd">
                      <a:solidFill>
                        <a:srgbClr val="92D050"/>
                      </a:solidFill>
                      <a:prstDash val="sysDash"/>
                      <a:round/>
                    </a:ln>
                    <a:effectLst/>
                  </c:spPr>
                  <c:extLst>
                    <c:ext xmlns:c16="http://schemas.microsoft.com/office/drawing/2014/chart" uri="{C3380CC4-5D6E-409C-BE32-E72D297353CC}">
                      <c16:uniqueId val="{00000017-C732-4E14-8314-AC1D5FC37E35}"/>
                    </c:ext>
                  </c:extLst>
                </c:dPt>
                <c:dPt>
                  <c:idx val="5"/>
                  <c:marker>
                    <c:symbol val="triangle"/>
                    <c:size val="5"/>
                    <c:spPr>
                      <a:solidFill>
                        <a:srgbClr val="92D050"/>
                      </a:solidFill>
                      <a:ln w="9525">
                        <a:solidFill>
                          <a:srgbClr val="92D050"/>
                        </a:solidFill>
                      </a:ln>
                      <a:effectLst/>
                    </c:spPr>
                  </c:marker>
                  <c:bubble3D val="0"/>
                  <c:spPr>
                    <a:ln w="34925" cap="rnd">
                      <a:solidFill>
                        <a:srgbClr val="92D050"/>
                      </a:solidFill>
                      <a:prstDash val="sysDash"/>
                      <a:round/>
                    </a:ln>
                    <a:effectLst/>
                  </c:spPr>
                  <c:extLst>
                    <c:ext xmlns:c16="http://schemas.microsoft.com/office/drawing/2014/chart" uri="{C3380CC4-5D6E-409C-BE32-E72D297353CC}">
                      <c16:uniqueId val="{00000019-C732-4E14-8314-AC1D5FC37E35}"/>
                    </c:ext>
                  </c:extLst>
                </c:dPt>
                <c:dLbls>
                  <c:dLbl>
                    <c:idx val="0"/>
                    <c:layout>
                      <c:manualLayout>
                        <c:x val="-6.4253801693071808E-2"/>
                        <c:y val="-1.1830618152127324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1A-C732-4E14-8314-AC1D5FC37E35}"/>
                      </c:ext>
                    </c:extLst>
                  </c:dLbl>
                  <c:dLbl>
                    <c:idx val="1"/>
                    <c:delete val="1"/>
                    <c:extLst>
                      <c:ext uri="{CE6537A1-D6FC-4f65-9D91-7224C49458BB}"/>
                      <c:ext xmlns:c16="http://schemas.microsoft.com/office/drawing/2014/chart" uri="{C3380CC4-5D6E-409C-BE32-E72D297353CC}">
                        <c16:uniqueId val="{0000001B-C732-4E14-8314-AC1D5FC37E35}"/>
                      </c:ext>
                    </c:extLst>
                  </c:dLbl>
                  <c:dLbl>
                    <c:idx val="2"/>
                    <c:layout>
                      <c:manualLayout>
                        <c:x val="-8.9656467478705371E-3"/>
                        <c:y val="1.183061815212731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1C-C732-4E14-8314-AC1D5FC37E35}"/>
                      </c:ext>
                    </c:extLst>
                  </c:dLbl>
                  <c:dLbl>
                    <c:idx val="3"/>
                    <c:delete val="1"/>
                    <c:extLst>
                      <c:ext uri="{CE6537A1-D6FC-4f65-9D91-7224C49458BB}"/>
                      <c:ext xmlns:c16="http://schemas.microsoft.com/office/drawing/2014/chart" uri="{C3380CC4-5D6E-409C-BE32-E72D297353CC}">
                        <c16:uniqueId val="{00000015-C732-4E14-8314-AC1D5FC37E35}"/>
                      </c:ext>
                    </c:extLst>
                  </c:dLbl>
                  <c:dLbl>
                    <c:idx val="4"/>
                    <c:delete val="1"/>
                    <c:extLst>
                      <c:ext uri="{CE6537A1-D6FC-4f65-9D91-7224C49458BB}"/>
                      <c:ext xmlns:c16="http://schemas.microsoft.com/office/drawing/2014/chart" uri="{C3380CC4-5D6E-409C-BE32-E72D297353CC}">
                        <c16:uniqueId val="{00000017-C732-4E14-8314-AC1D5FC37E35}"/>
                      </c:ext>
                    </c:extLst>
                  </c:dLbl>
                  <c:dLbl>
                    <c:idx val="5"/>
                    <c:layout>
                      <c:manualLayout>
                        <c:x val="-1.9686771835351348E-3"/>
                        <c:y val="2.8374154011825442E-2"/>
                      </c:manualLayout>
                    </c:layout>
                    <c:showLegendKey val="0"/>
                    <c:showVal val="1"/>
                    <c:showCatName val="0"/>
                    <c:showSerName val="1"/>
                    <c:showPercent val="0"/>
                    <c:showBubbleSize val="0"/>
                    <c:extLst>
                      <c:ext uri="{CE6537A1-D6FC-4f65-9D91-7224C49458BB}"/>
                      <c:ext xmlns:c16="http://schemas.microsoft.com/office/drawing/2014/chart" uri="{C3380CC4-5D6E-409C-BE32-E72D297353CC}">
                        <c16:uniqueId val="{00000019-C732-4E14-8314-AC1D5FC37E35}"/>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0"/>
                  <c:showCatName val="0"/>
                  <c:showSerName val="1"/>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('0 to 4'!$B$1:$D$1,'0 to 4'!$F$1,'0 to 4'!$H$1,'0 to 4'!$J$1)</c15:sqref>
                        </c15:formulaRef>
                      </c:ext>
                    </c:extLst>
                    <c:numCache>
                      <c:formatCode>General</c:formatCode>
                      <c:ptCount val="6"/>
                      <c:pt idx="0">
                        <c:v>2000</c:v>
                      </c:pt>
                      <c:pt idx="1">
                        <c:v>2010</c:v>
                      </c:pt>
                      <c:pt idx="2">
                        <c:v>2020</c:v>
                      </c:pt>
                      <c:pt idx="3">
                        <c:v>2030</c:v>
                      </c:pt>
                      <c:pt idx="4">
                        <c:v>2040</c:v>
                      </c:pt>
                      <c:pt idx="5">
                        <c:v>2050</c:v>
                      </c:pt>
                    </c:numCache>
                  </c:numRef>
                </c:cat>
                <c:val>
                  <c:numRef>
                    <c:extLst>
                      <c:ext uri="{02D57815-91ED-43cb-92C2-25804820EDAC}">
                        <c15:formulaRef>
                          <c15:sqref>('0 to 4'!$B$4:$D$4,'0 to 4'!$F$4,'0 to 4'!$H$4,'0 to 4'!$J$4)</c15:sqref>
                        </c15:formulaRef>
                      </c:ext>
                    </c:extLst>
                    <c:numCache>
                      <c:formatCode>0.0%</c:formatCode>
                      <c:ptCount val="6"/>
                      <c:pt idx="0">
                        <c:v>7.358201328564129E-2</c:v>
                      </c:pt>
                      <c:pt idx="1">
                        <c:v>6.2160709391030092E-2</c:v>
                      </c:pt>
                      <c:pt idx="2">
                        <c:v>5.2885471469040872E-2</c:v>
                      </c:pt>
                      <c:pt idx="3">
                        <c:v>5.3024008598988752E-2</c:v>
                      </c:pt>
                      <c:pt idx="4">
                        <c:v>5.0456636360712022E-2</c:v>
                      </c:pt>
                      <c:pt idx="5">
                        <c:v>4.7964825606777999E-2</c:v>
                      </c:pt>
                    </c:numCache>
                  </c:numRef>
                </c:val>
                <c:smooth val="0"/>
                <c:extLst>
                  <c:ext xmlns:c16="http://schemas.microsoft.com/office/drawing/2014/chart" uri="{C3380CC4-5D6E-409C-BE32-E72D297353CC}">
                    <c16:uniqueId val="{0000001D-C732-4E14-8314-AC1D5FC37E35}"/>
                  </c:ext>
                </c:extLst>
              </c15:ser>
            </c15:filteredLineSeries>
          </c:ext>
        </c:extLst>
      </c:lineChart>
      <c:catAx>
        <c:axId val="2642535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264255519"/>
        <c:crosses val="autoZero"/>
        <c:auto val="1"/>
        <c:lblAlgn val="ctr"/>
        <c:lblOffset val="100"/>
        <c:noMultiLvlLbl val="0"/>
      </c:catAx>
      <c:valAx>
        <c:axId val="264255519"/>
        <c:scaling>
          <c:orientation val="minMax"/>
        </c:scaling>
        <c:delete val="0"/>
        <c:axPos val="l"/>
        <c:majorGridlines>
          <c:spPr>
            <a:ln w="9525" cap="flat" cmpd="sng" algn="ctr">
              <a:no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264253599"/>
        <c:crosses val="autoZero"/>
        <c:crossBetween val="between"/>
        <c:majorUnit val="1.0000000000000002E-2"/>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28575">
      <a:solidFill>
        <a:srgbClr val="000000"/>
      </a:solidFill>
    </a:ln>
    <a:effectLst/>
  </c:spPr>
  <c:txPr>
    <a:bodyPr/>
    <a:lstStyle/>
    <a:p>
      <a:pPr>
        <a:defRPr/>
      </a:pPr>
      <a:endParaRPr lang="en-US"/>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1" dirty="0"/>
              <a:t>Massachusetts Births by Year and</a:t>
            </a:r>
            <a:r>
              <a:rPr lang="en-US" sz="1600" b="1" baseline="0" dirty="0"/>
              <a:t> Nativity of Mother, 2018-2024</a:t>
            </a:r>
            <a:r>
              <a:rPr lang="en-US" sz="1600" b="1" dirty="0"/>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'births by nativity of mother'!$G$14</c:f>
              <c:strCache>
                <c:ptCount val="1"/>
                <c:pt idx="0">
                  <c:v>Born in the U.S. (50 US States)</c:v>
                </c:pt>
              </c:strCache>
            </c:strRef>
          </c:tx>
          <c:spPr>
            <a:solidFill>
              <a:schemeClr val="accent1"/>
            </a:solidFill>
            <a:ln>
              <a:noFill/>
            </a:ln>
            <a:effectLst/>
          </c:spPr>
          <c:invertIfNegative val="0"/>
          <c:cat>
            <c:numRef>
              <c:f>'births by nativity of mother'!$H$13:$N$13</c:f>
              <c:numCache>
                <c:formatCode>General</c:formatCode>
                <c:ptCount val="7"/>
                <c:pt idx="0">
                  <c:v>2018</c:v>
                </c:pt>
                <c:pt idx="1">
                  <c:v>2019</c:v>
                </c:pt>
                <c:pt idx="2">
                  <c:v>2020</c:v>
                </c:pt>
                <c:pt idx="3">
                  <c:v>2021</c:v>
                </c:pt>
                <c:pt idx="4">
                  <c:v>2022</c:v>
                </c:pt>
                <c:pt idx="5">
                  <c:v>2023</c:v>
                </c:pt>
                <c:pt idx="6">
                  <c:v>2024</c:v>
                </c:pt>
              </c:numCache>
            </c:numRef>
          </c:cat>
          <c:val>
            <c:numRef>
              <c:f>'births by nativity of mother'!$H$14:$N$14</c:f>
              <c:numCache>
                <c:formatCode>_(* #,##0_);_(* \(#,##0\);_(* "-"??_);_(@_)</c:formatCode>
                <c:ptCount val="7"/>
                <c:pt idx="0">
                  <c:v>45235</c:v>
                </c:pt>
                <c:pt idx="1">
                  <c:v>45172</c:v>
                </c:pt>
                <c:pt idx="2">
                  <c:v>43599</c:v>
                </c:pt>
                <c:pt idx="3">
                  <c:v>46587</c:v>
                </c:pt>
                <c:pt idx="4">
                  <c:v>44298</c:v>
                </c:pt>
                <c:pt idx="5">
                  <c:v>42545</c:v>
                </c:pt>
                <c:pt idx="6">
                  <c:v>41861</c:v>
                </c:pt>
              </c:numCache>
            </c:numRef>
          </c:val>
          <c:extLst>
            <c:ext xmlns:c16="http://schemas.microsoft.com/office/drawing/2014/chart" uri="{C3380CC4-5D6E-409C-BE32-E72D297353CC}">
              <c16:uniqueId val="{00000000-4828-4270-B334-7CBBEA7FC8D3}"/>
            </c:ext>
          </c:extLst>
        </c:ser>
        <c:ser>
          <c:idx val="1"/>
          <c:order val="1"/>
          <c:tx>
            <c:strRef>
              <c:f>'births by nativity of mother'!$G$15</c:f>
              <c:strCache>
                <c:ptCount val="1"/>
                <c:pt idx="0">
                  <c:v>Born outside the U.S. (includes possessions)</c:v>
                </c:pt>
              </c:strCache>
            </c:strRef>
          </c:tx>
          <c:spPr>
            <a:solidFill>
              <a:schemeClr val="accent2"/>
            </a:solidFill>
            <a:ln>
              <a:noFill/>
            </a:ln>
            <a:effectLst/>
          </c:spPr>
          <c:invertIfNegative val="0"/>
          <c:cat>
            <c:numRef>
              <c:f>'births by nativity of mother'!$H$13:$N$13</c:f>
              <c:numCache>
                <c:formatCode>General</c:formatCode>
                <c:ptCount val="7"/>
                <c:pt idx="0">
                  <c:v>2018</c:v>
                </c:pt>
                <c:pt idx="1">
                  <c:v>2019</c:v>
                </c:pt>
                <c:pt idx="2">
                  <c:v>2020</c:v>
                </c:pt>
                <c:pt idx="3">
                  <c:v>2021</c:v>
                </c:pt>
                <c:pt idx="4">
                  <c:v>2022</c:v>
                </c:pt>
                <c:pt idx="5">
                  <c:v>2023</c:v>
                </c:pt>
                <c:pt idx="6">
                  <c:v>2024</c:v>
                </c:pt>
              </c:numCache>
            </c:numRef>
          </c:cat>
          <c:val>
            <c:numRef>
              <c:f>'births by nativity of mother'!$H$15:$N$15</c:f>
              <c:numCache>
                <c:formatCode>_(* #,##0_);_(* \(#,##0\);_(* "-"??_);_(@_)</c:formatCode>
                <c:ptCount val="7"/>
                <c:pt idx="0">
                  <c:v>23046</c:v>
                </c:pt>
                <c:pt idx="1">
                  <c:v>23062</c:v>
                </c:pt>
                <c:pt idx="2">
                  <c:v>22046</c:v>
                </c:pt>
                <c:pt idx="3">
                  <c:v>21663</c:v>
                </c:pt>
                <c:pt idx="4">
                  <c:v>23401</c:v>
                </c:pt>
                <c:pt idx="5">
                  <c:v>23730</c:v>
                </c:pt>
                <c:pt idx="6">
                  <c:v>25534</c:v>
                </c:pt>
              </c:numCache>
            </c:numRef>
          </c:val>
          <c:extLst>
            <c:ext xmlns:c16="http://schemas.microsoft.com/office/drawing/2014/chart" uri="{C3380CC4-5D6E-409C-BE32-E72D297353CC}">
              <c16:uniqueId val="{00000001-4828-4270-B334-7CBBEA7FC8D3}"/>
            </c:ext>
          </c:extLst>
        </c:ser>
        <c:dLbls>
          <c:showLegendKey val="0"/>
          <c:showVal val="0"/>
          <c:showCatName val="0"/>
          <c:showSerName val="0"/>
          <c:showPercent val="0"/>
          <c:showBubbleSize val="0"/>
        </c:dLbls>
        <c:gapWidth val="219"/>
        <c:overlap val="-27"/>
        <c:axId val="1961093647"/>
        <c:axId val="1961099407"/>
      </c:barChart>
      <c:lineChart>
        <c:grouping val="standard"/>
        <c:varyColors val="0"/>
        <c:ser>
          <c:idx val="2"/>
          <c:order val="2"/>
          <c:tx>
            <c:strRef>
              <c:f>'births by nativity of mother'!$G$16</c:f>
              <c:strCache>
                <c:ptCount val="1"/>
                <c:pt idx="0">
                  <c:v>Pct of births to Foreign Born Mothers</c:v>
                </c:pt>
              </c:strCache>
            </c:strRef>
          </c:tx>
          <c:spPr>
            <a:ln w="28575" cap="rnd">
              <a:solidFill>
                <a:schemeClr val="accent3"/>
              </a:solidFill>
              <a:round/>
            </a:ln>
            <a:effectLst/>
          </c:spPr>
          <c:marker>
            <c:symbol val="none"/>
          </c:marker>
          <c:cat>
            <c:numRef>
              <c:f>'births by nativity of mother'!$H$13:$N$13</c:f>
              <c:numCache>
                <c:formatCode>General</c:formatCode>
                <c:ptCount val="7"/>
                <c:pt idx="0">
                  <c:v>2018</c:v>
                </c:pt>
                <c:pt idx="1">
                  <c:v>2019</c:v>
                </c:pt>
                <c:pt idx="2">
                  <c:v>2020</c:v>
                </c:pt>
                <c:pt idx="3">
                  <c:v>2021</c:v>
                </c:pt>
                <c:pt idx="4">
                  <c:v>2022</c:v>
                </c:pt>
                <c:pt idx="5">
                  <c:v>2023</c:v>
                </c:pt>
                <c:pt idx="6">
                  <c:v>2024</c:v>
                </c:pt>
              </c:numCache>
            </c:numRef>
          </c:cat>
          <c:val>
            <c:numRef>
              <c:f>'births by nativity of mother'!$H$16:$N$16</c:f>
              <c:numCache>
                <c:formatCode>0%</c:formatCode>
                <c:ptCount val="7"/>
                <c:pt idx="0">
                  <c:v>0.33751702523395966</c:v>
                </c:pt>
                <c:pt idx="1">
                  <c:v>0.33798399624820469</c:v>
                </c:pt>
                <c:pt idx="2">
                  <c:v>0.33583669738746286</c:v>
                </c:pt>
                <c:pt idx="3">
                  <c:v>0.31740659340659338</c:v>
                </c:pt>
                <c:pt idx="4">
                  <c:v>0.34566241746554605</c:v>
                </c:pt>
                <c:pt idx="5">
                  <c:v>0.35805356469256883</c:v>
                </c:pt>
                <c:pt idx="6">
                  <c:v>0.37887083611543881</c:v>
                </c:pt>
              </c:numCache>
            </c:numRef>
          </c:val>
          <c:smooth val="0"/>
          <c:extLst>
            <c:ext xmlns:c16="http://schemas.microsoft.com/office/drawing/2014/chart" uri="{C3380CC4-5D6E-409C-BE32-E72D297353CC}">
              <c16:uniqueId val="{00000002-4828-4270-B334-7CBBEA7FC8D3}"/>
            </c:ext>
          </c:extLst>
        </c:ser>
        <c:dLbls>
          <c:showLegendKey val="0"/>
          <c:showVal val="0"/>
          <c:showCatName val="0"/>
          <c:showSerName val="0"/>
          <c:showPercent val="0"/>
          <c:showBubbleSize val="0"/>
        </c:dLbls>
        <c:marker val="1"/>
        <c:smooth val="0"/>
        <c:axId val="1961091727"/>
        <c:axId val="1961100367"/>
      </c:lineChart>
      <c:catAx>
        <c:axId val="19610936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961099407"/>
        <c:crosses val="autoZero"/>
        <c:auto val="1"/>
        <c:lblAlgn val="ctr"/>
        <c:lblOffset val="100"/>
        <c:noMultiLvlLbl val="0"/>
      </c:catAx>
      <c:valAx>
        <c:axId val="1961099407"/>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61093647"/>
        <c:crosses val="autoZero"/>
        <c:crossBetween val="between"/>
      </c:valAx>
      <c:valAx>
        <c:axId val="1961100367"/>
        <c:scaling>
          <c:orientation val="minMax"/>
        </c:scaling>
        <c:delete val="0"/>
        <c:axPos val="r"/>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accent3">
                    <a:lumMod val="75000"/>
                  </a:schemeClr>
                </a:solidFill>
                <a:latin typeface="+mn-lt"/>
                <a:ea typeface="+mn-ea"/>
                <a:cs typeface="+mn-cs"/>
              </a:defRPr>
            </a:pPr>
            <a:endParaRPr lang="en-US"/>
          </a:p>
        </c:txPr>
        <c:crossAx val="1961091727"/>
        <c:crosses val="max"/>
        <c:crossBetween val="between"/>
      </c:valAx>
      <c:catAx>
        <c:axId val="1961091727"/>
        <c:scaling>
          <c:orientation val="minMax"/>
        </c:scaling>
        <c:delete val="1"/>
        <c:axPos val="b"/>
        <c:numFmt formatCode="General" sourceLinked="1"/>
        <c:majorTickMark val="none"/>
        <c:minorTickMark val="none"/>
        <c:tickLblPos val="nextTo"/>
        <c:crossAx val="1961100367"/>
        <c:crosses val="autoZero"/>
        <c:auto val="1"/>
        <c:lblAlgn val="ctr"/>
        <c:lblOffset val="100"/>
        <c:noMultiLvlLbl val="0"/>
      </c:catAx>
      <c:spPr>
        <a:noFill/>
        <a:ln>
          <a:noFill/>
        </a:ln>
        <a:effectLst/>
      </c:spPr>
    </c:plotArea>
    <c:legend>
      <c:legendPos val="b"/>
      <c:legendEntry>
        <c:idx val="2"/>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5907745433164397E-2"/>
          <c:y val="3.8791985194327208E-2"/>
          <c:w val="0.82260332965327976"/>
          <c:h val="0.80050803023971184"/>
        </c:manualLayout>
      </c:layout>
      <c:lineChart>
        <c:grouping val="standard"/>
        <c:varyColors val="0"/>
        <c:ser>
          <c:idx val="0"/>
          <c:order val="0"/>
          <c:tx>
            <c:strRef>
              <c:f>Sheet8!$A$2</c:f>
              <c:strCache>
                <c:ptCount val="1"/>
                <c:pt idx="0">
                  <c:v>United States</c:v>
                </c:pt>
              </c:strCache>
            </c:strRef>
          </c:tx>
          <c:spPr>
            <a:ln w="38100" cap="rnd">
              <a:solidFill>
                <a:srgbClr val="00B0F0"/>
              </a:solidFill>
              <a:round/>
            </a:ln>
            <a:effectLst/>
          </c:spPr>
          <c:marker>
            <c:symbol val="square"/>
            <c:size val="4"/>
            <c:spPr>
              <a:solidFill>
                <a:srgbClr val="00B0F0"/>
              </a:solidFill>
              <a:ln w="38100">
                <a:solidFill>
                  <a:srgbClr val="00B0F0"/>
                </a:solidFill>
              </a:ln>
              <a:effectLst/>
            </c:spPr>
          </c:marker>
          <c:dPt>
            <c:idx val="3"/>
            <c:marker>
              <c:symbol val="square"/>
              <c:size val="4"/>
              <c:spPr>
                <a:solidFill>
                  <a:srgbClr val="00B0F0"/>
                </a:solidFill>
                <a:ln w="38100">
                  <a:solidFill>
                    <a:srgbClr val="00B0F0"/>
                  </a:solidFill>
                </a:ln>
                <a:effectLst/>
              </c:spPr>
            </c:marker>
            <c:bubble3D val="0"/>
            <c:spPr>
              <a:ln w="38100" cap="rnd">
                <a:solidFill>
                  <a:srgbClr val="00B0F0"/>
                </a:solidFill>
                <a:prstDash val="sysDash"/>
                <a:round/>
              </a:ln>
              <a:effectLst/>
            </c:spPr>
            <c:extLst>
              <c:ext xmlns:c16="http://schemas.microsoft.com/office/drawing/2014/chart" uri="{C3380CC4-5D6E-409C-BE32-E72D297353CC}">
                <c16:uniqueId val="{00000001-0000-42B9-8F49-2F09D2924F75}"/>
              </c:ext>
            </c:extLst>
          </c:dPt>
          <c:dPt>
            <c:idx val="4"/>
            <c:marker>
              <c:symbol val="square"/>
              <c:size val="4"/>
              <c:spPr>
                <a:solidFill>
                  <a:srgbClr val="00B0F0"/>
                </a:solidFill>
                <a:ln w="38100">
                  <a:solidFill>
                    <a:srgbClr val="00B0F0"/>
                  </a:solidFill>
                </a:ln>
                <a:effectLst/>
              </c:spPr>
            </c:marker>
            <c:bubble3D val="0"/>
            <c:spPr>
              <a:ln w="38100" cap="rnd">
                <a:solidFill>
                  <a:srgbClr val="00B0F0"/>
                </a:solidFill>
                <a:prstDash val="sysDash"/>
                <a:round/>
              </a:ln>
              <a:effectLst/>
            </c:spPr>
            <c:extLst>
              <c:ext xmlns:c16="http://schemas.microsoft.com/office/drawing/2014/chart" uri="{C3380CC4-5D6E-409C-BE32-E72D297353CC}">
                <c16:uniqueId val="{00000003-0000-42B9-8F49-2F09D2924F75}"/>
              </c:ext>
            </c:extLst>
          </c:dPt>
          <c:dPt>
            <c:idx val="5"/>
            <c:marker>
              <c:symbol val="square"/>
              <c:size val="4"/>
              <c:spPr>
                <a:solidFill>
                  <a:srgbClr val="00B0F0"/>
                </a:solidFill>
                <a:ln w="38100">
                  <a:solidFill>
                    <a:srgbClr val="00B0F0"/>
                  </a:solidFill>
                </a:ln>
                <a:effectLst/>
              </c:spPr>
            </c:marker>
            <c:bubble3D val="0"/>
            <c:spPr>
              <a:ln w="38100" cap="rnd">
                <a:solidFill>
                  <a:srgbClr val="00B0F0"/>
                </a:solidFill>
                <a:prstDash val="sysDash"/>
                <a:round/>
              </a:ln>
              <a:effectLst/>
            </c:spPr>
            <c:extLst>
              <c:ext xmlns:c16="http://schemas.microsoft.com/office/drawing/2014/chart" uri="{C3380CC4-5D6E-409C-BE32-E72D297353CC}">
                <c16:uniqueId val="{00000005-0000-42B9-8F49-2F09D2924F75}"/>
              </c:ext>
            </c:extLst>
          </c:dPt>
          <c:dLbls>
            <c:dLbl>
              <c:idx val="0"/>
              <c:delete val="1"/>
              <c:extLst>
                <c:ext xmlns:c15="http://schemas.microsoft.com/office/drawing/2012/chart" uri="{CE6537A1-D6FC-4f65-9D91-7224C49458BB}"/>
                <c:ext xmlns:c16="http://schemas.microsoft.com/office/drawing/2014/chart" uri="{C3380CC4-5D6E-409C-BE32-E72D297353CC}">
                  <c16:uniqueId val="{00000006-0000-42B9-8F49-2F09D2924F75}"/>
                </c:ext>
              </c:extLst>
            </c:dLbl>
            <c:dLbl>
              <c:idx val="1"/>
              <c:delete val="1"/>
              <c:extLst>
                <c:ext xmlns:c15="http://schemas.microsoft.com/office/drawing/2012/chart" uri="{CE6537A1-D6FC-4f65-9D91-7224C49458BB}"/>
                <c:ext xmlns:c16="http://schemas.microsoft.com/office/drawing/2014/chart" uri="{C3380CC4-5D6E-409C-BE32-E72D297353CC}">
                  <c16:uniqueId val="{00000007-0000-42B9-8F49-2F09D2924F75}"/>
                </c:ext>
              </c:extLst>
            </c:dLbl>
            <c:dLbl>
              <c:idx val="2"/>
              <c:delete val="1"/>
              <c:extLst>
                <c:ext xmlns:c15="http://schemas.microsoft.com/office/drawing/2012/chart" uri="{CE6537A1-D6FC-4f65-9D91-7224C49458BB}"/>
                <c:ext xmlns:c16="http://schemas.microsoft.com/office/drawing/2014/chart" uri="{C3380CC4-5D6E-409C-BE32-E72D297353CC}">
                  <c16:uniqueId val="{00000008-0000-42B9-8F49-2F09D2924F75}"/>
                </c:ext>
              </c:extLst>
            </c:dLbl>
            <c:dLbl>
              <c:idx val="3"/>
              <c:delete val="1"/>
              <c:extLst>
                <c:ext xmlns:c15="http://schemas.microsoft.com/office/drawing/2012/chart" uri="{CE6537A1-D6FC-4f65-9D91-7224C49458BB}"/>
                <c:ext xmlns:c16="http://schemas.microsoft.com/office/drawing/2014/chart" uri="{C3380CC4-5D6E-409C-BE32-E72D297353CC}">
                  <c16:uniqueId val="{00000001-0000-42B9-8F49-2F09D2924F75}"/>
                </c:ext>
              </c:extLst>
            </c:dLbl>
            <c:dLbl>
              <c:idx val="4"/>
              <c:delete val="1"/>
              <c:extLst>
                <c:ext xmlns:c15="http://schemas.microsoft.com/office/drawing/2012/chart" uri="{CE6537A1-D6FC-4f65-9D91-7224C49458BB}"/>
                <c:ext xmlns:c16="http://schemas.microsoft.com/office/drawing/2014/chart" uri="{C3380CC4-5D6E-409C-BE32-E72D297353CC}">
                  <c16:uniqueId val="{00000003-0000-42B9-8F49-2F09D2924F75}"/>
                </c:ext>
              </c:extLst>
            </c:dLbl>
            <c:dLbl>
              <c:idx val="5"/>
              <c:layout>
                <c:manualLayout>
                  <c:x val="-9.7824803149606301E-3"/>
                  <c:y val="-4.3788276465441825E-2"/>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5-0000-42B9-8F49-2F09D2924F75}"/>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(Sheet8!$B$1:$D$1,Sheet8!$F$1,Sheet8!$H$1,Sheet8!$J$1)</c:f>
              <c:numCache>
                <c:formatCode>General</c:formatCode>
                <c:ptCount val="6"/>
                <c:pt idx="0">
                  <c:v>2000</c:v>
                </c:pt>
                <c:pt idx="1">
                  <c:v>2010</c:v>
                </c:pt>
                <c:pt idx="2">
                  <c:v>2020</c:v>
                </c:pt>
                <c:pt idx="3">
                  <c:v>2030</c:v>
                </c:pt>
                <c:pt idx="4">
                  <c:v>2040</c:v>
                </c:pt>
                <c:pt idx="5">
                  <c:v>2050</c:v>
                </c:pt>
              </c:numCache>
              <c:extLst/>
            </c:numRef>
          </c:cat>
          <c:val>
            <c:numRef>
              <c:f>(Sheet8!$B$2:$D$2,Sheet8!$F$2,Sheet8!$H$2,Sheet8!$J$2)</c:f>
              <c:numCache>
                <c:formatCode>0.0%</c:formatCode>
                <c:ptCount val="6"/>
                <c:pt idx="0">
                  <c:v>0.1243391230531997</c:v>
                </c:pt>
                <c:pt idx="1">
                  <c:v>0.13042450511462939</c:v>
                </c:pt>
                <c:pt idx="2">
                  <c:v>0.16832892450896583</c:v>
                </c:pt>
                <c:pt idx="3">
                  <c:v>0.2062849931723979</c:v>
                </c:pt>
                <c:pt idx="4">
                  <c:v>0.22035435730034941</c:v>
                </c:pt>
                <c:pt idx="5">
                  <c:v>0.22773560978616345</c:v>
                </c:pt>
              </c:numCache>
              <c:extLst/>
            </c:numRef>
          </c:val>
          <c:smooth val="0"/>
          <c:extLst>
            <c:ext xmlns:c16="http://schemas.microsoft.com/office/drawing/2014/chart" uri="{C3380CC4-5D6E-409C-BE32-E72D297353CC}">
              <c16:uniqueId val="{00000009-0000-42B9-8F49-2F09D2924F75}"/>
            </c:ext>
          </c:extLst>
        </c:ser>
        <c:ser>
          <c:idx val="1"/>
          <c:order val="1"/>
          <c:tx>
            <c:strRef>
              <c:f>Sheet8!$A$3</c:f>
              <c:strCache>
                <c:ptCount val="1"/>
                <c:pt idx="0">
                  <c:v>Massachusetts</c:v>
                </c:pt>
              </c:strCache>
            </c:strRef>
          </c:tx>
          <c:spPr>
            <a:ln w="38100" cap="rnd">
              <a:solidFill>
                <a:srgbClr val="FFC000"/>
              </a:solidFill>
              <a:round/>
            </a:ln>
            <a:effectLst/>
          </c:spPr>
          <c:marker>
            <c:symbol val="circle"/>
            <c:size val="4"/>
            <c:spPr>
              <a:solidFill>
                <a:srgbClr val="FFC000"/>
              </a:solidFill>
              <a:ln w="38100">
                <a:solidFill>
                  <a:srgbClr val="FFC000"/>
                </a:solidFill>
              </a:ln>
              <a:effectLst/>
            </c:spPr>
          </c:marker>
          <c:dPt>
            <c:idx val="3"/>
            <c:marker>
              <c:symbol val="circle"/>
              <c:size val="4"/>
              <c:spPr>
                <a:solidFill>
                  <a:srgbClr val="FFC000"/>
                </a:solidFill>
                <a:ln w="38100">
                  <a:solidFill>
                    <a:srgbClr val="FFC000"/>
                  </a:solidFill>
                </a:ln>
                <a:effectLst/>
              </c:spPr>
            </c:marker>
            <c:bubble3D val="0"/>
            <c:spPr>
              <a:ln w="38100" cap="rnd">
                <a:solidFill>
                  <a:srgbClr val="FFC000"/>
                </a:solidFill>
                <a:prstDash val="sysDash"/>
                <a:round/>
              </a:ln>
              <a:effectLst/>
            </c:spPr>
            <c:extLst>
              <c:ext xmlns:c16="http://schemas.microsoft.com/office/drawing/2014/chart" uri="{C3380CC4-5D6E-409C-BE32-E72D297353CC}">
                <c16:uniqueId val="{0000000B-0000-42B9-8F49-2F09D2924F75}"/>
              </c:ext>
            </c:extLst>
          </c:dPt>
          <c:dPt>
            <c:idx val="4"/>
            <c:marker>
              <c:symbol val="circle"/>
              <c:size val="4"/>
              <c:spPr>
                <a:solidFill>
                  <a:srgbClr val="FFC000"/>
                </a:solidFill>
                <a:ln w="38100">
                  <a:solidFill>
                    <a:srgbClr val="FFC000"/>
                  </a:solidFill>
                </a:ln>
                <a:effectLst/>
              </c:spPr>
            </c:marker>
            <c:bubble3D val="0"/>
            <c:spPr>
              <a:ln w="38100" cap="rnd">
                <a:solidFill>
                  <a:srgbClr val="FFC000"/>
                </a:solidFill>
                <a:prstDash val="sysDash"/>
                <a:round/>
              </a:ln>
              <a:effectLst/>
            </c:spPr>
            <c:extLst>
              <c:ext xmlns:c16="http://schemas.microsoft.com/office/drawing/2014/chart" uri="{C3380CC4-5D6E-409C-BE32-E72D297353CC}">
                <c16:uniqueId val="{0000000D-0000-42B9-8F49-2F09D2924F75}"/>
              </c:ext>
            </c:extLst>
          </c:dPt>
          <c:dPt>
            <c:idx val="5"/>
            <c:marker>
              <c:symbol val="circle"/>
              <c:size val="4"/>
              <c:spPr>
                <a:solidFill>
                  <a:srgbClr val="FFC000"/>
                </a:solidFill>
                <a:ln w="38100">
                  <a:solidFill>
                    <a:srgbClr val="FFC000"/>
                  </a:solidFill>
                </a:ln>
                <a:effectLst/>
              </c:spPr>
            </c:marker>
            <c:bubble3D val="0"/>
            <c:spPr>
              <a:ln w="38100" cap="rnd">
                <a:solidFill>
                  <a:srgbClr val="FFC000"/>
                </a:solidFill>
                <a:prstDash val="sysDash"/>
                <a:round/>
              </a:ln>
              <a:effectLst/>
            </c:spPr>
            <c:extLst>
              <c:ext xmlns:c16="http://schemas.microsoft.com/office/drawing/2014/chart" uri="{C3380CC4-5D6E-409C-BE32-E72D297353CC}">
                <c16:uniqueId val="{0000000F-0000-42B9-8F49-2F09D2924F75}"/>
              </c:ext>
            </c:extLst>
          </c:dPt>
          <c:dLbls>
            <c:dLbl>
              <c:idx val="0"/>
              <c:delete val="1"/>
              <c:extLst>
                <c:ext xmlns:c15="http://schemas.microsoft.com/office/drawing/2012/chart" uri="{CE6537A1-D6FC-4f65-9D91-7224C49458BB}"/>
                <c:ext xmlns:c16="http://schemas.microsoft.com/office/drawing/2014/chart" uri="{C3380CC4-5D6E-409C-BE32-E72D297353CC}">
                  <c16:uniqueId val="{00000010-0000-42B9-8F49-2F09D2924F75}"/>
                </c:ext>
              </c:extLst>
            </c:dLbl>
            <c:dLbl>
              <c:idx val="1"/>
              <c:delete val="1"/>
              <c:extLst>
                <c:ext xmlns:c15="http://schemas.microsoft.com/office/drawing/2012/chart" uri="{CE6537A1-D6FC-4f65-9D91-7224C49458BB}"/>
                <c:ext xmlns:c16="http://schemas.microsoft.com/office/drawing/2014/chart" uri="{C3380CC4-5D6E-409C-BE32-E72D297353CC}">
                  <c16:uniqueId val="{00000011-0000-42B9-8F49-2F09D2924F75}"/>
                </c:ext>
              </c:extLst>
            </c:dLbl>
            <c:dLbl>
              <c:idx val="2"/>
              <c:delete val="1"/>
              <c:extLst>
                <c:ext xmlns:c15="http://schemas.microsoft.com/office/drawing/2012/chart" uri="{CE6537A1-D6FC-4f65-9D91-7224C49458BB}"/>
                <c:ext xmlns:c16="http://schemas.microsoft.com/office/drawing/2014/chart" uri="{C3380CC4-5D6E-409C-BE32-E72D297353CC}">
                  <c16:uniqueId val="{00000012-0000-42B9-8F49-2F09D2924F75}"/>
                </c:ext>
              </c:extLst>
            </c:dLbl>
            <c:dLbl>
              <c:idx val="3"/>
              <c:delete val="1"/>
              <c:extLst>
                <c:ext xmlns:c15="http://schemas.microsoft.com/office/drawing/2012/chart" uri="{CE6537A1-D6FC-4f65-9D91-7224C49458BB}"/>
                <c:ext xmlns:c16="http://schemas.microsoft.com/office/drawing/2014/chart" uri="{C3380CC4-5D6E-409C-BE32-E72D297353CC}">
                  <c16:uniqueId val="{0000000B-0000-42B9-8F49-2F09D2924F75}"/>
                </c:ext>
              </c:extLst>
            </c:dLbl>
            <c:dLbl>
              <c:idx val="4"/>
              <c:delete val="1"/>
              <c:extLst>
                <c:ext xmlns:c15="http://schemas.microsoft.com/office/drawing/2012/chart" uri="{CE6537A1-D6FC-4f65-9D91-7224C49458BB}"/>
                <c:ext xmlns:c16="http://schemas.microsoft.com/office/drawing/2014/chart" uri="{C3380CC4-5D6E-409C-BE32-E72D297353CC}">
                  <c16:uniqueId val="{0000000D-0000-42B9-8F49-2F09D2924F75}"/>
                </c:ext>
              </c:extLst>
            </c:dLbl>
            <c:dLbl>
              <c:idx val="5"/>
              <c:layout>
                <c:manualLayout>
                  <c:x val="0"/>
                  <c:y val="2.4439632545931747E-2"/>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F-0000-42B9-8F49-2F09D2924F75}"/>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(Sheet8!$B$1:$D$1,Sheet8!$F$1,Sheet8!$H$1,Sheet8!$J$1)</c:f>
              <c:numCache>
                <c:formatCode>General</c:formatCode>
                <c:ptCount val="6"/>
                <c:pt idx="0">
                  <c:v>2000</c:v>
                </c:pt>
                <c:pt idx="1">
                  <c:v>2010</c:v>
                </c:pt>
                <c:pt idx="2">
                  <c:v>2020</c:v>
                </c:pt>
                <c:pt idx="3">
                  <c:v>2030</c:v>
                </c:pt>
                <c:pt idx="4">
                  <c:v>2040</c:v>
                </c:pt>
                <c:pt idx="5">
                  <c:v>2050</c:v>
                </c:pt>
              </c:numCache>
              <c:extLst/>
            </c:numRef>
          </c:cat>
          <c:val>
            <c:numRef>
              <c:f>(Sheet8!$B$3:$D$3,Sheet8!$F$3,Sheet8!$H$3,Sheet8!$J$3)</c:f>
              <c:numCache>
                <c:formatCode>0.0%</c:formatCode>
                <c:ptCount val="6"/>
                <c:pt idx="0">
                  <c:v>0.13548060915432508</c:v>
                </c:pt>
                <c:pt idx="1">
                  <c:v>0.13787036498249977</c:v>
                </c:pt>
                <c:pt idx="2">
                  <c:v>0.17501058435313319</c:v>
                </c:pt>
                <c:pt idx="3">
                  <c:v>0.22275680553699201</c:v>
                </c:pt>
                <c:pt idx="4">
                  <c:v>0.2311911146578691</c:v>
                </c:pt>
                <c:pt idx="5">
                  <c:v>0.22675591828921951</c:v>
                </c:pt>
              </c:numCache>
              <c:extLst/>
            </c:numRef>
          </c:val>
          <c:smooth val="0"/>
          <c:extLst>
            <c:ext xmlns:c16="http://schemas.microsoft.com/office/drawing/2014/chart" uri="{C3380CC4-5D6E-409C-BE32-E72D297353CC}">
              <c16:uniqueId val="{00000013-0000-42B9-8F49-2F09D2924F75}"/>
            </c:ext>
          </c:extLst>
        </c:ser>
        <c:dLbls>
          <c:showLegendKey val="0"/>
          <c:showVal val="0"/>
          <c:showCatName val="0"/>
          <c:showSerName val="0"/>
          <c:showPercent val="0"/>
          <c:showBubbleSize val="0"/>
        </c:dLbls>
        <c:marker val="1"/>
        <c:smooth val="0"/>
        <c:axId val="264253599"/>
        <c:axId val="264255519"/>
        <c:extLst>
          <c:ext xmlns:c15="http://schemas.microsoft.com/office/drawing/2012/chart" uri="{02D57815-91ED-43cb-92C2-25804820EDAC}">
            <c15:filteredLineSeries>
              <c15:ser>
                <c:idx val="2"/>
                <c:order val="2"/>
                <c:tx>
                  <c:strRef>
                    <c:extLst>
                      <c:ext uri="{02D57815-91ED-43cb-92C2-25804820EDAC}">
                        <c15:formulaRef>
                          <c15:sqref>Sheet8!$A$4</c15:sqref>
                        </c15:formulaRef>
                      </c:ext>
                    </c:extLst>
                    <c:strCache>
                      <c:ptCount val="1"/>
                      <c:pt idx="0">
                        <c:v>Greater MetroWest Region</c:v>
                      </c:pt>
                    </c:strCache>
                  </c:strRef>
                </c:tx>
                <c:spPr>
                  <a:ln w="38100" cap="rnd">
                    <a:solidFill>
                      <a:srgbClr val="00B050"/>
                    </a:solidFill>
                    <a:round/>
                  </a:ln>
                  <a:effectLst/>
                </c:spPr>
                <c:marker>
                  <c:symbol val="triangle"/>
                  <c:size val="4"/>
                  <c:spPr>
                    <a:solidFill>
                      <a:srgbClr val="00B050"/>
                    </a:solidFill>
                    <a:ln w="38100">
                      <a:solidFill>
                        <a:srgbClr val="00B050"/>
                      </a:solidFill>
                    </a:ln>
                    <a:effectLst/>
                  </c:spPr>
                </c:marker>
                <c:dPt>
                  <c:idx val="3"/>
                  <c:marker>
                    <c:symbol val="triangle"/>
                    <c:size val="4"/>
                    <c:spPr>
                      <a:solidFill>
                        <a:srgbClr val="00B050"/>
                      </a:solidFill>
                      <a:ln w="38100">
                        <a:solidFill>
                          <a:srgbClr val="00B050"/>
                        </a:solidFill>
                      </a:ln>
                      <a:effectLst/>
                    </c:spPr>
                  </c:marker>
                  <c:bubble3D val="0"/>
                  <c:spPr>
                    <a:ln w="38100" cap="rnd">
                      <a:solidFill>
                        <a:srgbClr val="00B050"/>
                      </a:solidFill>
                      <a:prstDash val="sysDash"/>
                      <a:round/>
                    </a:ln>
                    <a:effectLst/>
                  </c:spPr>
                  <c:extLst>
                    <c:ext xmlns:c16="http://schemas.microsoft.com/office/drawing/2014/chart" uri="{C3380CC4-5D6E-409C-BE32-E72D297353CC}">
                      <c16:uniqueId val="{00000015-0000-42B9-8F49-2F09D2924F75}"/>
                    </c:ext>
                  </c:extLst>
                </c:dPt>
                <c:dPt>
                  <c:idx val="4"/>
                  <c:marker>
                    <c:symbol val="triangle"/>
                    <c:size val="4"/>
                    <c:spPr>
                      <a:solidFill>
                        <a:srgbClr val="00B050"/>
                      </a:solidFill>
                      <a:ln w="38100">
                        <a:solidFill>
                          <a:srgbClr val="00B050"/>
                        </a:solidFill>
                      </a:ln>
                      <a:effectLst/>
                    </c:spPr>
                  </c:marker>
                  <c:bubble3D val="0"/>
                  <c:spPr>
                    <a:ln w="38100" cap="rnd">
                      <a:solidFill>
                        <a:srgbClr val="00B050"/>
                      </a:solidFill>
                      <a:prstDash val="sysDash"/>
                      <a:round/>
                    </a:ln>
                    <a:effectLst/>
                  </c:spPr>
                  <c:extLst>
                    <c:ext xmlns:c16="http://schemas.microsoft.com/office/drawing/2014/chart" uri="{C3380CC4-5D6E-409C-BE32-E72D297353CC}">
                      <c16:uniqueId val="{00000017-0000-42B9-8F49-2F09D2924F75}"/>
                    </c:ext>
                  </c:extLst>
                </c:dPt>
                <c:dPt>
                  <c:idx val="5"/>
                  <c:marker>
                    <c:symbol val="triangle"/>
                    <c:size val="4"/>
                    <c:spPr>
                      <a:solidFill>
                        <a:srgbClr val="00B050"/>
                      </a:solidFill>
                      <a:ln w="38100">
                        <a:solidFill>
                          <a:srgbClr val="00B050"/>
                        </a:solidFill>
                      </a:ln>
                      <a:effectLst/>
                    </c:spPr>
                  </c:marker>
                  <c:bubble3D val="0"/>
                  <c:spPr>
                    <a:ln w="38100" cap="rnd">
                      <a:solidFill>
                        <a:srgbClr val="00B050"/>
                      </a:solidFill>
                      <a:prstDash val="sysDash"/>
                      <a:round/>
                    </a:ln>
                    <a:effectLst/>
                  </c:spPr>
                  <c:extLst>
                    <c:ext xmlns:c16="http://schemas.microsoft.com/office/drawing/2014/chart" uri="{C3380CC4-5D6E-409C-BE32-E72D297353CC}">
                      <c16:uniqueId val="{00000019-0000-42B9-8F49-2F09D2924F75}"/>
                    </c:ext>
                  </c:extLst>
                </c:dPt>
                <c:dLbls>
                  <c:dLbl>
                    <c:idx val="0"/>
                    <c:delete val="1"/>
                    <c:extLst>
                      <c:ext uri="{CE6537A1-D6FC-4f65-9D91-7224C49458BB}"/>
                      <c:ext xmlns:c16="http://schemas.microsoft.com/office/drawing/2014/chart" uri="{C3380CC4-5D6E-409C-BE32-E72D297353CC}">
                        <c16:uniqueId val="{0000001A-0000-42B9-8F49-2F09D2924F75}"/>
                      </c:ext>
                    </c:extLst>
                  </c:dLbl>
                  <c:dLbl>
                    <c:idx val="1"/>
                    <c:delete val="1"/>
                    <c:extLst>
                      <c:ext uri="{CE6537A1-D6FC-4f65-9D91-7224C49458BB}"/>
                      <c:ext xmlns:c16="http://schemas.microsoft.com/office/drawing/2014/chart" uri="{C3380CC4-5D6E-409C-BE32-E72D297353CC}">
                        <c16:uniqueId val="{0000001B-0000-42B9-8F49-2F09D2924F75}"/>
                      </c:ext>
                    </c:extLst>
                  </c:dLbl>
                  <c:dLbl>
                    <c:idx val="2"/>
                    <c:delete val="1"/>
                    <c:extLst>
                      <c:ext uri="{CE6537A1-D6FC-4f65-9D91-7224C49458BB}"/>
                      <c:ext xmlns:c16="http://schemas.microsoft.com/office/drawing/2014/chart" uri="{C3380CC4-5D6E-409C-BE32-E72D297353CC}">
                        <c16:uniqueId val="{0000001C-0000-42B9-8F49-2F09D2924F75}"/>
                      </c:ext>
                    </c:extLst>
                  </c:dLbl>
                  <c:dLbl>
                    <c:idx val="3"/>
                    <c:delete val="1"/>
                    <c:extLst>
                      <c:ext uri="{CE6537A1-D6FC-4f65-9D91-7224C49458BB}"/>
                      <c:ext xmlns:c16="http://schemas.microsoft.com/office/drawing/2014/chart" uri="{C3380CC4-5D6E-409C-BE32-E72D297353CC}">
                        <c16:uniqueId val="{00000015-0000-42B9-8F49-2F09D2924F75}"/>
                      </c:ext>
                    </c:extLst>
                  </c:dLbl>
                  <c:dLbl>
                    <c:idx val="4"/>
                    <c:delete val="1"/>
                    <c:extLst>
                      <c:ext uri="{CE6537A1-D6FC-4f65-9D91-7224C49458BB}"/>
                      <c:ext xmlns:c16="http://schemas.microsoft.com/office/drawing/2014/chart" uri="{C3380CC4-5D6E-409C-BE32-E72D297353CC}">
                        <c16:uniqueId val="{00000017-0000-42B9-8F49-2F09D2924F75}"/>
                      </c:ext>
                    </c:extLst>
                  </c:dLbl>
                  <c:dLbl>
                    <c:idx val="5"/>
                    <c:layout>
                      <c:manualLayout>
                        <c:x val="-1.9687277498816433E-3"/>
                        <c:y val="4.1909601043915383E-2"/>
                      </c:manualLayout>
                    </c:layout>
                    <c:showLegendKey val="0"/>
                    <c:showVal val="1"/>
                    <c:showCatName val="0"/>
                    <c:showSerName val="1"/>
                    <c:showPercent val="0"/>
                    <c:showBubbleSize val="0"/>
                    <c:extLst>
                      <c:ext uri="{CE6537A1-D6FC-4f65-9D91-7224C49458BB}"/>
                      <c:ext xmlns:c16="http://schemas.microsoft.com/office/drawing/2014/chart" uri="{C3380CC4-5D6E-409C-BE32-E72D297353CC}">
                        <c16:uniqueId val="{00000019-0000-42B9-8F49-2F09D2924F75}"/>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0"/>
                  <c:showCatName val="0"/>
                  <c:showSerName val="1"/>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(Sheet8!$B$1:$D$1,Sheet8!$F$1,Sheet8!$H$1,Sheet8!$J$1)</c15:sqref>
                        </c15:formulaRef>
                      </c:ext>
                    </c:extLst>
                    <c:numCache>
                      <c:formatCode>General</c:formatCode>
                      <c:ptCount val="6"/>
                      <c:pt idx="0">
                        <c:v>2000</c:v>
                      </c:pt>
                      <c:pt idx="1">
                        <c:v>2010</c:v>
                      </c:pt>
                      <c:pt idx="2">
                        <c:v>2020</c:v>
                      </c:pt>
                      <c:pt idx="3">
                        <c:v>2030</c:v>
                      </c:pt>
                      <c:pt idx="4">
                        <c:v>2040</c:v>
                      </c:pt>
                      <c:pt idx="5">
                        <c:v>2050</c:v>
                      </c:pt>
                    </c:numCache>
                  </c:numRef>
                </c:cat>
                <c:val>
                  <c:numRef>
                    <c:extLst>
                      <c:ext uri="{02D57815-91ED-43cb-92C2-25804820EDAC}">
                        <c15:formulaRef>
                          <c15:sqref>(Sheet8!$B$4:$D$4,Sheet8!$F$4,Sheet8!$H$4,Sheet8!$J$4)</c15:sqref>
                        </c15:formulaRef>
                      </c:ext>
                    </c:extLst>
                    <c:numCache>
                      <c:formatCode>0.0%</c:formatCode>
                      <c:ptCount val="6"/>
                      <c:pt idx="0">
                        <c:v>0.11635303962735036</c:v>
                      </c:pt>
                      <c:pt idx="1">
                        <c:v>0.1292125432067123</c:v>
                      </c:pt>
                      <c:pt idx="2">
                        <c:v>0.16508943747470659</c:v>
                      </c:pt>
                      <c:pt idx="3">
                        <c:v>0.20977023032564346</c:v>
                      </c:pt>
                      <c:pt idx="4">
                        <c:v>0.21258228373742896</c:v>
                      </c:pt>
                      <c:pt idx="5">
                        <c:v>0.20717909140328591</c:v>
                      </c:pt>
                    </c:numCache>
                  </c:numRef>
                </c:val>
                <c:smooth val="0"/>
                <c:extLst>
                  <c:ext xmlns:c16="http://schemas.microsoft.com/office/drawing/2014/chart" uri="{C3380CC4-5D6E-409C-BE32-E72D297353CC}">
                    <c16:uniqueId val="{0000001D-0000-42B9-8F49-2F09D2924F75}"/>
                  </c:ext>
                </c:extLst>
              </c15:ser>
            </c15:filteredLineSeries>
          </c:ext>
        </c:extLst>
      </c:lineChart>
      <c:catAx>
        <c:axId val="2642535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264255519"/>
        <c:crosses val="autoZero"/>
        <c:auto val="1"/>
        <c:lblAlgn val="ctr"/>
        <c:lblOffset val="100"/>
        <c:noMultiLvlLbl val="0"/>
      </c:catAx>
      <c:valAx>
        <c:axId val="264255519"/>
        <c:scaling>
          <c:orientation val="minMax"/>
        </c:scaling>
        <c:delete val="0"/>
        <c:axPos val="l"/>
        <c:majorGridlines>
          <c:spPr>
            <a:ln w="9525" cap="flat" cmpd="sng" algn="ctr">
              <a:no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2642535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28575">
      <a:solidFill>
        <a:srgbClr val="000000"/>
      </a:solidFill>
    </a:ln>
    <a:effectLst/>
  </c:spPr>
  <c:txPr>
    <a:bodyPr/>
    <a:lstStyle/>
    <a:p>
      <a:pPr>
        <a:defRPr/>
      </a:pPr>
      <a:endParaRPr lang="en-US"/>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9735413664045162E-2"/>
          <c:y val="3.8791867181034362E-2"/>
          <c:w val="0.81077667608819226"/>
          <c:h val="0.80050803023971184"/>
        </c:manualLayout>
      </c:layout>
      <c:lineChart>
        <c:grouping val="standard"/>
        <c:varyColors val="0"/>
        <c:ser>
          <c:idx val="0"/>
          <c:order val="0"/>
          <c:tx>
            <c:strRef>
              <c:f>Sheet8!$A$2</c:f>
              <c:strCache>
                <c:ptCount val="1"/>
                <c:pt idx="0">
                  <c:v>United States</c:v>
                </c:pt>
              </c:strCache>
            </c:strRef>
          </c:tx>
          <c:spPr>
            <a:ln w="38100" cap="rnd">
              <a:solidFill>
                <a:srgbClr val="00B0F0"/>
              </a:solidFill>
              <a:round/>
            </a:ln>
            <a:effectLst/>
          </c:spPr>
          <c:marker>
            <c:symbol val="square"/>
            <c:size val="5"/>
            <c:spPr>
              <a:solidFill>
                <a:srgbClr val="00B0F0"/>
              </a:solidFill>
              <a:ln w="9525">
                <a:solidFill>
                  <a:srgbClr val="00B0F0"/>
                </a:solidFill>
              </a:ln>
              <a:effectLst/>
            </c:spPr>
          </c:marker>
          <c:dPt>
            <c:idx val="3"/>
            <c:marker>
              <c:symbol val="square"/>
              <c:size val="5"/>
              <c:spPr>
                <a:solidFill>
                  <a:srgbClr val="00B0F0"/>
                </a:solidFill>
                <a:ln w="9525">
                  <a:solidFill>
                    <a:srgbClr val="00B0F0"/>
                  </a:solidFill>
                </a:ln>
                <a:effectLst/>
              </c:spPr>
            </c:marker>
            <c:bubble3D val="0"/>
            <c:spPr>
              <a:ln w="38100" cap="rnd">
                <a:solidFill>
                  <a:srgbClr val="00B0F0"/>
                </a:solidFill>
                <a:prstDash val="sysDash"/>
                <a:round/>
              </a:ln>
              <a:effectLst/>
            </c:spPr>
            <c:extLst>
              <c:ext xmlns:c16="http://schemas.microsoft.com/office/drawing/2014/chart" uri="{C3380CC4-5D6E-409C-BE32-E72D297353CC}">
                <c16:uniqueId val="{00000001-2DEF-4C20-9783-8AE9F03B7829}"/>
              </c:ext>
            </c:extLst>
          </c:dPt>
          <c:dPt>
            <c:idx val="4"/>
            <c:marker>
              <c:symbol val="square"/>
              <c:size val="5"/>
              <c:spPr>
                <a:solidFill>
                  <a:srgbClr val="00B0F0"/>
                </a:solidFill>
                <a:ln w="9525">
                  <a:solidFill>
                    <a:srgbClr val="00B0F0"/>
                  </a:solidFill>
                </a:ln>
                <a:effectLst/>
              </c:spPr>
            </c:marker>
            <c:bubble3D val="0"/>
            <c:spPr>
              <a:ln w="38100" cap="rnd">
                <a:solidFill>
                  <a:srgbClr val="00B0F0"/>
                </a:solidFill>
                <a:prstDash val="sysDash"/>
                <a:round/>
              </a:ln>
              <a:effectLst/>
            </c:spPr>
            <c:extLst>
              <c:ext xmlns:c16="http://schemas.microsoft.com/office/drawing/2014/chart" uri="{C3380CC4-5D6E-409C-BE32-E72D297353CC}">
                <c16:uniqueId val="{00000003-2DEF-4C20-9783-8AE9F03B7829}"/>
              </c:ext>
            </c:extLst>
          </c:dPt>
          <c:dPt>
            <c:idx val="5"/>
            <c:marker>
              <c:symbol val="square"/>
              <c:size val="5"/>
              <c:spPr>
                <a:solidFill>
                  <a:srgbClr val="00B0F0"/>
                </a:solidFill>
                <a:ln w="9525">
                  <a:solidFill>
                    <a:srgbClr val="00B0F0"/>
                  </a:solidFill>
                </a:ln>
                <a:effectLst/>
              </c:spPr>
            </c:marker>
            <c:bubble3D val="0"/>
            <c:spPr>
              <a:ln w="38100" cap="rnd">
                <a:solidFill>
                  <a:srgbClr val="00B0F0"/>
                </a:solidFill>
                <a:prstDash val="sysDash"/>
                <a:round/>
              </a:ln>
              <a:effectLst/>
            </c:spPr>
            <c:extLst>
              <c:ext xmlns:c16="http://schemas.microsoft.com/office/drawing/2014/chart" uri="{C3380CC4-5D6E-409C-BE32-E72D297353CC}">
                <c16:uniqueId val="{00000005-2DEF-4C20-9783-8AE9F03B7829}"/>
              </c:ext>
            </c:extLst>
          </c:dPt>
          <c:dLbls>
            <c:dLbl>
              <c:idx val="0"/>
              <c:layout>
                <c:manualLayout>
                  <c:x val="-4.1666666666666664E-2"/>
                  <c:y val="3.8888888888888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DEF-4C20-9783-8AE9F03B7829}"/>
                </c:ext>
              </c:extLst>
            </c:dLbl>
            <c:dLbl>
              <c:idx val="1"/>
              <c:delete val="1"/>
              <c:extLst>
                <c:ext xmlns:c15="http://schemas.microsoft.com/office/drawing/2012/chart" uri="{CE6537A1-D6FC-4f65-9D91-7224C49458BB}"/>
                <c:ext xmlns:c16="http://schemas.microsoft.com/office/drawing/2014/chart" uri="{C3380CC4-5D6E-409C-BE32-E72D297353CC}">
                  <c16:uniqueId val="{00000007-2DEF-4C20-9783-8AE9F03B7829}"/>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DEF-4C20-9783-8AE9F03B7829}"/>
                </c:ext>
              </c:extLst>
            </c:dLbl>
            <c:dLbl>
              <c:idx val="3"/>
              <c:delete val="1"/>
              <c:extLst>
                <c:ext xmlns:c15="http://schemas.microsoft.com/office/drawing/2012/chart" uri="{CE6537A1-D6FC-4f65-9D91-7224C49458BB}"/>
                <c:ext xmlns:c16="http://schemas.microsoft.com/office/drawing/2014/chart" uri="{C3380CC4-5D6E-409C-BE32-E72D297353CC}">
                  <c16:uniqueId val="{00000001-2DEF-4C20-9783-8AE9F03B7829}"/>
                </c:ext>
              </c:extLst>
            </c:dLbl>
            <c:dLbl>
              <c:idx val="4"/>
              <c:delete val="1"/>
              <c:extLst>
                <c:ext xmlns:c15="http://schemas.microsoft.com/office/drawing/2012/chart" uri="{CE6537A1-D6FC-4f65-9D91-7224C49458BB}"/>
                <c:ext xmlns:c16="http://schemas.microsoft.com/office/drawing/2014/chart" uri="{C3380CC4-5D6E-409C-BE32-E72D297353CC}">
                  <c16:uniqueId val="{00000003-2DEF-4C20-9783-8AE9F03B7829}"/>
                </c:ext>
              </c:extLst>
            </c:dLbl>
            <c:dLbl>
              <c:idx val="5"/>
              <c:layout>
                <c:manualLayout>
                  <c:x val="-4.3429571303587053E-3"/>
                  <c:y val="4.7236220472440922E-2"/>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5-2DEF-4C20-9783-8AE9F03B7829}"/>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(Sheet8!$B$1:$D$1,Sheet8!$F$1,Sheet8!$H$1,Sheet8!$J$1)</c:f>
              <c:numCache>
                <c:formatCode>General</c:formatCode>
                <c:ptCount val="6"/>
                <c:pt idx="0">
                  <c:v>2000</c:v>
                </c:pt>
                <c:pt idx="1">
                  <c:v>2010</c:v>
                </c:pt>
                <c:pt idx="2">
                  <c:v>2020</c:v>
                </c:pt>
                <c:pt idx="3">
                  <c:v>2030</c:v>
                </c:pt>
                <c:pt idx="4">
                  <c:v>2040</c:v>
                </c:pt>
                <c:pt idx="5">
                  <c:v>2050</c:v>
                </c:pt>
              </c:numCache>
              <c:extLst/>
            </c:numRef>
          </c:cat>
          <c:val>
            <c:numRef>
              <c:f>(Sheet8!$B$2:$D$2,Sheet8!$F$2,Sheet8!$H$2,Sheet8!$J$2)</c:f>
              <c:numCache>
                <c:formatCode>0.0%</c:formatCode>
                <c:ptCount val="6"/>
                <c:pt idx="0">
                  <c:v>1.5064879135599344E-2</c:v>
                </c:pt>
                <c:pt idx="1">
                  <c:v>1.7792752684250939E-2</c:v>
                </c:pt>
                <c:pt idx="2">
                  <c:v>1.9117359316281033E-2</c:v>
                </c:pt>
                <c:pt idx="3">
                  <c:v>2.0997383557908877E-2</c:v>
                </c:pt>
                <c:pt idx="4">
                  <c:v>3.2693675006802952E-2</c:v>
                </c:pt>
                <c:pt idx="5">
                  <c:v>4.2031963211139708E-2</c:v>
                </c:pt>
              </c:numCache>
              <c:extLst/>
            </c:numRef>
          </c:val>
          <c:smooth val="0"/>
          <c:extLst>
            <c:ext xmlns:c16="http://schemas.microsoft.com/office/drawing/2014/chart" uri="{C3380CC4-5D6E-409C-BE32-E72D297353CC}">
              <c16:uniqueId val="{00000009-2DEF-4C20-9783-8AE9F03B7829}"/>
            </c:ext>
          </c:extLst>
        </c:ser>
        <c:ser>
          <c:idx val="1"/>
          <c:order val="1"/>
          <c:tx>
            <c:strRef>
              <c:f>Sheet8!$A$3</c:f>
              <c:strCache>
                <c:ptCount val="1"/>
                <c:pt idx="0">
                  <c:v>Massachusetts</c:v>
                </c:pt>
              </c:strCache>
            </c:strRef>
          </c:tx>
          <c:spPr>
            <a:ln w="38100" cap="rnd">
              <a:solidFill>
                <a:srgbClr val="FFC000"/>
              </a:solidFill>
              <a:round/>
            </a:ln>
            <a:effectLst/>
          </c:spPr>
          <c:marker>
            <c:symbol val="circle"/>
            <c:size val="5"/>
            <c:spPr>
              <a:solidFill>
                <a:srgbClr val="FFC000"/>
              </a:solidFill>
              <a:ln w="9525">
                <a:solidFill>
                  <a:srgbClr val="FFC000"/>
                </a:solidFill>
              </a:ln>
              <a:effectLst/>
            </c:spPr>
          </c:marker>
          <c:dPt>
            <c:idx val="3"/>
            <c:marker>
              <c:symbol val="circle"/>
              <c:size val="5"/>
              <c:spPr>
                <a:solidFill>
                  <a:srgbClr val="FFC000"/>
                </a:solidFill>
                <a:ln w="9525">
                  <a:solidFill>
                    <a:srgbClr val="FFC000"/>
                  </a:solidFill>
                </a:ln>
                <a:effectLst/>
              </c:spPr>
            </c:marker>
            <c:bubble3D val="0"/>
            <c:spPr>
              <a:ln w="38100" cap="rnd">
                <a:solidFill>
                  <a:srgbClr val="FFC000"/>
                </a:solidFill>
                <a:prstDash val="sysDash"/>
                <a:round/>
              </a:ln>
              <a:effectLst/>
            </c:spPr>
            <c:extLst>
              <c:ext xmlns:c16="http://schemas.microsoft.com/office/drawing/2014/chart" uri="{C3380CC4-5D6E-409C-BE32-E72D297353CC}">
                <c16:uniqueId val="{0000000B-2DEF-4C20-9783-8AE9F03B7829}"/>
              </c:ext>
            </c:extLst>
          </c:dPt>
          <c:dPt>
            <c:idx val="4"/>
            <c:marker>
              <c:symbol val="circle"/>
              <c:size val="5"/>
              <c:spPr>
                <a:solidFill>
                  <a:srgbClr val="FFC000"/>
                </a:solidFill>
                <a:ln w="9525">
                  <a:solidFill>
                    <a:srgbClr val="FFC000"/>
                  </a:solidFill>
                </a:ln>
                <a:effectLst/>
              </c:spPr>
            </c:marker>
            <c:bubble3D val="0"/>
            <c:spPr>
              <a:ln w="38100" cap="rnd">
                <a:solidFill>
                  <a:srgbClr val="FFC000"/>
                </a:solidFill>
                <a:prstDash val="sysDash"/>
                <a:round/>
              </a:ln>
              <a:effectLst/>
            </c:spPr>
            <c:extLst>
              <c:ext xmlns:c16="http://schemas.microsoft.com/office/drawing/2014/chart" uri="{C3380CC4-5D6E-409C-BE32-E72D297353CC}">
                <c16:uniqueId val="{0000000D-2DEF-4C20-9783-8AE9F03B7829}"/>
              </c:ext>
            </c:extLst>
          </c:dPt>
          <c:dPt>
            <c:idx val="5"/>
            <c:marker>
              <c:symbol val="circle"/>
              <c:size val="5"/>
              <c:spPr>
                <a:solidFill>
                  <a:srgbClr val="FFC000"/>
                </a:solidFill>
                <a:ln w="9525">
                  <a:solidFill>
                    <a:srgbClr val="FFC000"/>
                  </a:solidFill>
                </a:ln>
                <a:effectLst/>
              </c:spPr>
            </c:marker>
            <c:bubble3D val="0"/>
            <c:spPr>
              <a:ln w="38100" cap="rnd">
                <a:solidFill>
                  <a:srgbClr val="FFC000"/>
                </a:solidFill>
                <a:prstDash val="sysDash"/>
                <a:round/>
              </a:ln>
              <a:effectLst/>
            </c:spPr>
            <c:extLst>
              <c:ext xmlns:c16="http://schemas.microsoft.com/office/drawing/2014/chart" uri="{C3380CC4-5D6E-409C-BE32-E72D297353CC}">
                <c16:uniqueId val="{0000000F-2DEF-4C20-9783-8AE9F03B7829}"/>
              </c:ext>
            </c:extLst>
          </c:dPt>
          <c:dLbls>
            <c:dLbl>
              <c:idx val="0"/>
              <c:layout>
                <c:manualLayout>
                  <c:x val="-5.6944444444444457E-2"/>
                  <c:y val="-1.94444444444444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2DEF-4C20-9783-8AE9F03B7829}"/>
                </c:ext>
              </c:extLst>
            </c:dLbl>
            <c:dLbl>
              <c:idx val="1"/>
              <c:delete val="1"/>
              <c:extLst>
                <c:ext xmlns:c15="http://schemas.microsoft.com/office/drawing/2012/chart" uri="{CE6537A1-D6FC-4f65-9D91-7224C49458BB}"/>
                <c:ext xmlns:c16="http://schemas.microsoft.com/office/drawing/2014/chart" uri="{C3380CC4-5D6E-409C-BE32-E72D297353CC}">
                  <c16:uniqueId val="{00000011-2DEF-4C20-9783-8AE9F03B7829}"/>
                </c:ext>
              </c:extLst>
            </c:dLbl>
            <c:dLbl>
              <c:idx val="2"/>
              <c:layout>
                <c:manualLayout>
                  <c:x val="-1.6666666666666666E-2"/>
                  <c:y val="-3.61111111111111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2DEF-4C20-9783-8AE9F03B7829}"/>
                </c:ext>
              </c:extLst>
            </c:dLbl>
            <c:dLbl>
              <c:idx val="3"/>
              <c:delete val="1"/>
              <c:extLst>
                <c:ext xmlns:c15="http://schemas.microsoft.com/office/drawing/2012/chart" uri="{CE6537A1-D6FC-4f65-9D91-7224C49458BB}"/>
                <c:ext xmlns:c16="http://schemas.microsoft.com/office/drawing/2014/chart" uri="{C3380CC4-5D6E-409C-BE32-E72D297353CC}">
                  <c16:uniqueId val="{0000000B-2DEF-4C20-9783-8AE9F03B7829}"/>
                </c:ext>
              </c:extLst>
            </c:dLbl>
            <c:dLbl>
              <c:idx val="4"/>
              <c:delete val="1"/>
              <c:extLst>
                <c:ext xmlns:c15="http://schemas.microsoft.com/office/drawing/2012/chart" uri="{CE6537A1-D6FC-4f65-9D91-7224C49458BB}"/>
                <c:ext xmlns:c16="http://schemas.microsoft.com/office/drawing/2014/chart" uri="{C3380CC4-5D6E-409C-BE32-E72D297353CC}">
                  <c16:uniqueId val="{0000000D-2DEF-4C20-9783-8AE9F03B7829}"/>
                </c:ext>
              </c:extLst>
            </c:dLbl>
            <c:dLbl>
              <c:idx val="5"/>
              <c:layout>
                <c:manualLayout>
                  <c:x val="-3.6649825021872369E-2"/>
                  <c:y val="-5.4091644794400699E-2"/>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F-2DEF-4C20-9783-8AE9F03B7829}"/>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(Sheet8!$B$1:$D$1,Sheet8!$F$1,Sheet8!$H$1,Sheet8!$J$1)</c:f>
              <c:numCache>
                <c:formatCode>General</c:formatCode>
                <c:ptCount val="6"/>
                <c:pt idx="0">
                  <c:v>2000</c:v>
                </c:pt>
                <c:pt idx="1">
                  <c:v>2010</c:v>
                </c:pt>
                <c:pt idx="2">
                  <c:v>2020</c:v>
                </c:pt>
                <c:pt idx="3">
                  <c:v>2030</c:v>
                </c:pt>
                <c:pt idx="4">
                  <c:v>2040</c:v>
                </c:pt>
                <c:pt idx="5">
                  <c:v>2050</c:v>
                </c:pt>
              </c:numCache>
              <c:extLst/>
            </c:numRef>
          </c:cat>
          <c:val>
            <c:numRef>
              <c:f>(Sheet8!$B$3:$D$3,Sheet8!$F$3,Sheet8!$H$3,Sheet8!$J$3)</c:f>
              <c:numCache>
                <c:formatCode>0.0%</c:formatCode>
                <c:ptCount val="6"/>
                <c:pt idx="0">
                  <c:v>1.8379841017588237E-2</c:v>
                </c:pt>
                <c:pt idx="1">
                  <c:v>2.2175813565490653E-2</c:v>
                </c:pt>
                <c:pt idx="2">
                  <c:v>2.2350318696647418E-2</c:v>
                </c:pt>
                <c:pt idx="3">
                  <c:v>2.7565356921148657E-2</c:v>
                </c:pt>
                <c:pt idx="4">
                  <c:v>3.8651762023176384E-2</c:v>
                </c:pt>
                <c:pt idx="5">
                  <c:v>4.6307503941111133E-2</c:v>
                </c:pt>
              </c:numCache>
              <c:extLst/>
            </c:numRef>
          </c:val>
          <c:smooth val="0"/>
          <c:extLst>
            <c:ext xmlns:c16="http://schemas.microsoft.com/office/drawing/2014/chart" uri="{C3380CC4-5D6E-409C-BE32-E72D297353CC}">
              <c16:uniqueId val="{00000013-2DEF-4C20-9783-8AE9F03B7829}"/>
            </c:ext>
          </c:extLst>
        </c:ser>
        <c:dLbls>
          <c:showLegendKey val="0"/>
          <c:showVal val="0"/>
          <c:showCatName val="0"/>
          <c:showSerName val="0"/>
          <c:showPercent val="0"/>
          <c:showBubbleSize val="0"/>
        </c:dLbls>
        <c:marker val="1"/>
        <c:smooth val="0"/>
        <c:axId val="264253599"/>
        <c:axId val="264255519"/>
        <c:extLst>
          <c:ext xmlns:c15="http://schemas.microsoft.com/office/drawing/2012/chart" uri="{02D57815-91ED-43cb-92C2-25804820EDAC}">
            <c15:filteredLineSeries>
              <c15:ser>
                <c:idx val="2"/>
                <c:order val="2"/>
                <c:tx>
                  <c:strRef>
                    <c:extLst>
                      <c:ext uri="{02D57815-91ED-43cb-92C2-25804820EDAC}">
                        <c15:formulaRef>
                          <c15:sqref>Sheet8!$A$4</c15:sqref>
                        </c15:formulaRef>
                      </c:ext>
                    </c:extLst>
                    <c:strCache>
                      <c:ptCount val="1"/>
                      <c:pt idx="0">
                        <c:v>Greater MetroWest Region</c:v>
                      </c:pt>
                    </c:strCache>
                  </c:strRef>
                </c:tx>
                <c:spPr>
                  <a:ln w="38100" cap="rnd">
                    <a:solidFill>
                      <a:srgbClr val="92D050"/>
                    </a:solidFill>
                    <a:round/>
                  </a:ln>
                  <a:effectLst/>
                </c:spPr>
                <c:marker>
                  <c:symbol val="triangle"/>
                  <c:size val="5"/>
                  <c:spPr>
                    <a:solidFill>
                      <a:srgbClr val="92D050"/>
                    </a:solidFill>
                    <a:ln w="9525">
                      <a:solidFill>
                        <a:srgbClr val="92D050"/>
                      </a:solidFill>
                    </a:ln>
                    <a:effectLst/>
                  </c:spPr>
                </c:marker>
                <c:dPt>
                  <c:idx val="3"/>
                  <c:marker>
                    <c:symbol val="triangle"/>
                    <c:size val="5"/>
                    <c:spPr>
                      <a:solidFill>
                        <a:srgbClr val="92D050"/>
                      </a:solidFill>
                      <a:ln w="9525">
                        <a:solidFill>
                          <a:srgbClr val="92D050"/>
                        </a:solidFill>
                      </a:ln>
                      <a:effectLst/>
                    </c:spPr>
                  </c:marker>
                  <c:bubble3D val="0"/>
                  <c:spPr>
                    <a:ln w="38100" cap="rnd">
                      <a:solidFill>
                        <a:srgbClr val="92D050"/>
                      </a:solidFill>
                      <a:prstDash val="sysDash"/>
                      <a:round/>
                    </a:ln>
                    <a:effectLst/>
                  </c:spPr>
                  <c:extLst>
                    <c:ext xmlns:c16="http://schemas.microsoft.com/office/drawing/2014/chart" uri="{C3380CC4-5D6E-409C-BE32-E72D297353CC}">
                      <c16:uniqueId val="{00000015-2DEF-4C20-9783-8AE9F03B7829}"/>
                    </c:ext>
                  </c:extLst>
                </c:dPt>
                <c:dPt>
                  <c:idx val="4"/>
                  <c:marker>
                    <c:symbol val="triangle"/>
                    <c:size val="5"/>
                    <c:spPr>
                      <a:solidFill>
                        <a:srgbClr val="92D050"/>
                      </a:solidFill>
                      <a:ln w="9525">
                        <a:solidFill>
                          <a:srgbClr val="92D050"/>
                        </a:solidFill>
                      </a:ln>
                      <a:effectLst/>
                    </c:spPr>
                  </c:marker>
                  <c:bubble3D val="0"/>
                  <c:spPr>
                    <a:ln w="38100" cap="rnd">
                      <a:solidFill>
                        <a:srgbClr val="92D050"/>
                      </a:solidFill>
                      <a:prstDash val="sysDash"/>
                      <a:round/>
                    </a:ln>
                    <a:effectLst/>
                  </c:spPr>
                  <c:extLst>
                    <c:ext xmlns:c16="http://schemas.microsoft.com/office/drawing/2014/chart" uri="{C3380CC4-5D6E-409C-BE32-E72D297353CC}">
                      <c16:uniqueId val="{00000017-2DEF-4C20-9783-8AE9F03B7829}"/>
                    </c:ext>
                  </c:extLst>
                </c:dPt>
                <c:dPt>
                  <c:idx val="5"/>
                  <c:marker>
                    <c:symbol val="triangle"/>
                    <c:size val="5"/>
                    <c:spPr>
                      <a:solidFill>
                        <a:srgbClr val="92D050"/>
                      </a:solidFill>
                      <a:ln w="9525">
                        <a:solidFill>
                          <a:srgbClr val="92D050"/>
                        </a:solidFill>
                      </a:ln>
                      <a:effectLst/>
                    </c:spPr>
                  </c:marker>
                  <c:bubble3D val="0"/>
                  <c:spPr>
                    <a:ln w="38100" cap="rnd">
                      <a:solidFill>
                        <a:srgbClr val="92D050"/>
                      </a:solidFill>
                      <a:prstDash val="sysDash"/>
                      <a:round/>
                    </a:ln>
                    <a:effectLst/>
                  </c:spPr>
                  <c:extLst>
                    <c:ext xmlns:c16="http://schemas.microsoft.com/office/drawing/2014/chart" uri="{C3380CC4-5D6E-409C-BE32-E72D297353CC}">
                      <c16:uniqueId val="{00000019-2DEF-4C20-9783-8AE9F03B7829}"/>
                    </c:ext>
                  </c:extLst>
                </c:dPt>
                <c:dLbls>
                  <c:dLbl>
                    <c:idx val="0"/>
                    <c:layout>
                      <c:manualLayout>
                        <c:x val="-5.2777777777777778E-2"/>
                        <c:y val="-8.3333333333333332E-3"/>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1A-2DEF-4C20-9783-8AE9F03B7829}"/>
                      </c:ext>
                    </c:extLst>
                  </c:dLbl>
                  <c:dLbl>
                    <c:idx val="1"/>
                    <c:delete val="1"/>
                    <c:extLst>
                      <c:ext uri="{CE6537A1-D6FC-4f65-9D91-7224C49458BB}"/>
                      <c:ext xmlns:c16="http://schemas.microsoft.com/office/drawing/2014/chart" uri="{C3380CC4-5D6E-409C-BE32-E72D297353CC}">
                        <c16:uniqueId val="{0000001B-2DEF-4C20-9783-8AE9F03B7829}"/>
                      </c:ext>
                    </c:extLst>
                  </c:dLbl>
                  <c:dLbl>
                    <c:idx val="2"/>
                    <c:layout>
                      <c:manualLayout>
                        <c:x val="-5.0925337632079971E-17"/>
                        <c:y val="1.1111111111111009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1C-2DEF-4C20-9783-8AE9F03B7829}"/>
                      </c:ext>
                    </c:extLst>
                  </c:dLbl>
                  <c:dLbl>
                    <c:idx val="3"/>
                    <c:delete val="1"/>
                    <c:extLst>
                      <c:ext uri="{CE6537A1-D6FC-4f65-9D91-7224C49458BB}"/>
                      <c:ext xmlns:c16="http://schemas.microsoft.com/office/drawing/2014/chart" uri="{C3380CC4-5D6E-409C-BE32-E72D297353CC}">
                        <c16:uniqueId val="{00000015-2DEF-4C20-9783-8AE9F03B7829}"/>
                      </c:ext>
                    </c:extLst>
                  </c:dLbl>
                  <c:dLbl>
                    <c:idx val="4"/>
                    <c:delete val="1"/>
                    <c:extLst>
                      <c:ext uri="{CE6537A1-D6FC-4f65-9D91-7224C49458BB}"/>
                      <c:ext xmlns:c16="http://schemas.microsoft.com/office/drawing/2014/chart" uri="{C3380CC4-5D6E-409C-BE32-E72D297353CC}">
                        <c16:uniqueId val="{00000017-2DEF-4C20-9783-8AE9F03B7829}"/>
                      </c:ext>
                    </c:extLst>
                  </c:dLbl>
                  <c:dLbl>
                    <c:idx val="5"/>
                    <c:layout>
                      <c:manualLayout>
                        <c:x val="-1.9687226596675415E-3"/>
                        <c:y val="1.0628171478565179E-2"/>
                      </c:manualLayout>
                    </c:layout>
                    <c:showLegendKey val="0"/>
                    <c:showVal val="1"/>
                    <c:showCatName val="0"/>
                    <c:showSerName val="1"/>
                    <c:showPercent val="0"/>
                    <c:showBubbleSize val="0"/>
                    <c:extLst>
                      <c:ext uri="{CE6537A1-D6FC-4f65-9D91-7224C49458BB}"/>
                      <c:ext xmlns:c16="http://schemas.microsoft.com/office/drawing/2014/chart" uri="{C3380CC4-5D6E-409C-BE32-E72D297353CC}">
                        <c16:uniqueId val="{00000019-2DEF-4C20-9783-8AE9F03B7829}"/>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0"/>
                  <c:showCatName val="0"/>
                  <c:showSerName val="1"/>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(Sheet8!$B$1:$D$1,Sheet8!$F$1,Sheet8!$H$1,Sheet8!$J$1)</c15:sqref>
                        </c15:formulaRef>
                      </c:ext>
                    </c:extLst>
                    <c:numCache>
                      <c:formatCode>General</c:formatCode>
                      <c:ptCount val="6"/>
                      <c:pt idx="0">
                        <c:v>2000</c:v>
                      </c:pt>
                      <c:pt idx="1">
                        <c:v>2010</c:v>
                      </c:pt>
                      <c:pt idx="2">
                        <c:v>2020</c:v>
                      </c:pt>
                      <c:pt idx="3">
                        <c:v>2030</c:v>
                      </c:pt>
                      <c:pt idx="4">
                        <c:v>2040</c:v>
                      </c:pt>
                      <c:pt idx="5">
                        <c:v>2050</c:v>
                      </c:pt>
                    </c:numCache>
                  </c:numRef>
                </c:cat>
                <c:val>
                  <c:numRef>
                    <c:extLst>
                      <c:ext uri="{02D57815-91ED-43cb-92C2-25804820EDAC}">
                        <c15:formulaRef>
                          <c15:sqref>(Sheet8!$B$4:$D$4,Sheet8!$F$4,Sheet8!$H$4,Sheet8!$J$4)</c15:sqref>
                        </c15:formulaRef>
                      </c:ext>
                    </c:extLst>
                    <c:numCache>
                      <c:formatCode>0.0%</c:formatCode>
                      <c:ptCount val="6"/>
                      <c:pt idx="0">
                        <c:v>1.5570268008560871E-2</c:v>
                      </c:pt>
                      <c:pt idx="1">
                        <c:v>2.0287131074303084E-2</c:v>
                      </c:pt>
                      <c:pt idx="2">
                        <c:v>2.1898826386078509E-2</c:v>
                      </c:pt>
                      <c:pt idx="3">
                        <c:v>2.8857885031767457E-2</c:v>
                      </c:pt>
                      <c:pt idx="4">
                        <c:v>3.8112979117257431E-2</c:v>
                      </c:pt>
                      <c:pt idx="5">
                        <c:v>4.5373502595547996E-2</c:v>
                      </c:pt>
                    </c:numCache>
                  </c:numRef>
                </c:val>
                <c:smooth val="0"/>
                <c:extLst>
                  <c:ext xmlns:c16="http://schemas.microsoft.com/office/drawing/2014/chart" uri="{C3380CC4-5D6E-409C-BE32-E72D297353CC}">
                    <c16:uniqueId val="{0000001D-2DEF-4C20-9783-8AE9F03B7829}"/>
                  </c:ext>
                </c:extLst>
              </c15:ser>
            </c15:filteredLineSeries>
          </c:ext>
        </c:extLst>
      </c:lineChart>
      <c:catAx>
        <c:axId val="2642535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264255519"/>
        <c:crosses val="autoZero"/>
        <c:auto val="1"/>
        <c:lblAlgn val="ctr"/>
        <c:lblOffset val="100"/>
        <c:noMultiLvlLbl val="0"/>
      </c:catAx>
      <c:valAx>
        <c:axId val="264255519"/>
        <c:scaling>
          <c:orientation val="minMax"/>
        </c:scaling>
        <c:delete val="0"/>
        <c:axPos val="l"/>
        <c:majorGridlines>
          <c:spPr>
            <a:ln w="9525" cap="flat" cmpd="sng" algn="ctr">
              <a:no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264253599"/>
        <c:crosses val="autoZero"/>
        <c:crossBetween val="between"/>
        <c:majorUnit val="1.0000000000000002E-2"/>
      </c:valAx>
      <c:spPr>
        <a:noFill/>
        <a:ln w="28575">
          <a:noFill/>
        </a:ln>
        <a:effectLst/>
      </c:spPr>
    </c:plotArea>
    <c:legend>
      <c:legendPos val="b"/>
      <c:overlay val="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28575">
      <a:solidFill>
        <a:srgbClr val="000000"/>
      </a:solidFill>
    </a:ln>
    <a:effectLst/>
  </c:spPr>
  <c:txPr>
    <a:bodyPr/>
    <a:lstStyle/>
    <a:p>
      <a:pPr>
        <a:defRPr/>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'2020-2025'!$A$3</c:f>
              <c:strCache>
                <c:ptCount val="1"/>
                <c:pt idx="0">
                  <c:v>V2025</c:v>
                </c:pt>
              </c:strCache>
            </c:strRef>
          </c:tx>
          <c:spPr>
            <a:ln w="28575" cap="rnd">
              <a:solidFill>
                <a:schemeClr val="accent6">
                  <a:lumMod val="75000"/>
                  <a:lumOff val="25000"/>
                </a:schemeClr>
              </a:solidFill>
              <a:round/>
            </a:ln>
            <a:effectLst/>
          </c:spPr>
          <c:marker>
            <c:symbol val="none"/>
          </c:marker>
          <c:dPt>
            <c:idx val="6"/>
            <c:marker>
              <c:symbol val="none"/>
            </c:marker>
            <c:bubble3D val="0"/>
            <c:spPr>
              <a:ln w="28575" cap="rnd">
                <a:solidFill>
                  <a:schemeClr val="bg1"/>
                </a:solidFill>
                <a:round/>
              </a:ln>
              <a:effectLst/>
            </c:spPr>
            <c:extLst>
              <c:ext xmlns:c16="http://schemas.microsoft.com/office/drawing/2014/chart" uri="{C3380CC4-5D6E-409C-BE32-E72D297353CC}">
                <c16:uniqueId val="{00000001-FF0A-45FF-BE8C-6B5E29B86E14}"/>
              </c:ext>
            </c:extLst>
          </c:dPt>
          <c:cat>
            <c:strRef>
              <c:f>'2020-2025'!$B$2:$H$2</c:f>
              <c:strCache>
                <c:ptCount val="7"/>
                <c:pt idx="0">
                  <c:v>April 1, 2020</c:v>
                </c:pt>
                <c:pt idx="1">
                  <c:v>July 1, 2020</c:v>
                </c:pt>
                <c:pt idx="2">
                  <c:v>July 1, 2021</c:v>
                </c:pt>
                <c:pt idx="3">
                  <c:v>July 1, 2022</c:v>
                </c:pt>
                <c:pt idx="4">
                  <c:v>July 1, 2023</c:v>
                </c:pt>
                <c:pt idx="5">
                  <c:v>July 1, 2024</c:v>
                </c:pt>
                <c:pt idx="6">
                  <c:v>July 1, 2025</c:v>
                </c:pt>
              </c:strCache>
            </c:strRef>
          </c:cat>
          <c:val>
            <c:numRef>
              <c:f>'2020-2025'!$B$3:$H$3</c:f>
              <c:numCache>
                <c:formatCode>#,##0</c:formatCode>
                <c:ptCount val="7"/>
                <c:pt idx="0">
                  <c:v>7033112</c:v>
                </c:pt>
                <c:pt idx="1">
                  <c:v>6985320</c:v>
                </c:pt>
                <c:pt idx="2">
                  <c:v>6996721</c:v>
                </c:pt>
                <c:pt idx="3">
                  <c:v>7025465</c:v>
                </c:pt>
                <c:pt idx="4">
                  <c:v>7073479</c:v>
                </c:pt>
                <c:pt idx="5">
                  <c:v>7138560</c:v>
                </c:pt>
                <c:pt idx="6">
                  <c:v>7154084</c:v>
                </c:pt>
              </c:numCache>
            </c:numRef>
          </c:val>
          <c:smooth val="0"/>
          <c:extLst>
            <c:ext xmlns:c16="http://schemas.microsoft.com/office/drawing/2014/chart" uri="{C3380CC4-5D6E-409C-BE32-E72D297353CC}">
              <c16:uniqueId val="{00000000-FF0A-45FF-BE8C-6B5E29B86E14}"/>
            </c:ext>
          </c:extLst>
        </c:ser>
        <c:dLbls>
          <c:showLegendKey val="0"/>
          <c:showVal val="0"/>
          <c:showCatName val="0"/>
          <c:showSerName val="0"/>
          <c:showPercent val="0"/>
          <c:showBubbleSize val="0"/>
        </c:dLbls>
        <c:smooth val="0"/>
        <c:axId val="2105195648"/>
        <c:axId val="2105196608"/>
      </c:lineChart>
      <c:catAx>
        <c:axId val="2105195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2105196608"/>
        <c:crosses val="autoZero"/>
        <c:auto val="1"/>
        <c:lblAlgn val="ctr"/>
        <c:lblOffset val="100"/>
        <c:noMultiLvlLbl val="0"/>
      </c:catAx>
      <c:valAx>
        <c:axId val="21051966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0519564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v>Female</c:v>
          </c:tx>
          <c:spPr>
            <a:solidFill>
              <a:schemeClr val="accent6">
                <a:lumMod val="75000"/>
              </a:schemeClr>
            </a:solidFill>
            <a:ln>
              <a:solidFill>
                <a:schemeClr val="bg1"/>
              </a:solidFill>
            </a:ln>
            <a:effectLst/>
          </c:spPr>
          <c:invertIfNegative val="0"/>
          <c:dLbls>
            <c:dLbl>
              <c:idx val="6"/>
              <c:layout>
                <c:manualLayout>
                  <c:x val="-0.1593387164258237"/>
                  <c:y val="9.4993073421729667E-7"/>
                </c:manualLayout>
              </c:layout>
              <c:tx>
                <c:rich>
                  <a:bodyPr/>
                  <a:lstStyle/>
                  <a:p>
                    <a:fld id="{0B5B47FC-DE42-4BCE-BA4E-5365457DB616}" type="VALUE">
                      <a:rPr lang="en-US">
                        <a:latin typeface="Calibri" panose="020F0502020204030204" pitchFamily="34" charset="0"/>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CFA-42BB-951A-87D596BDAB18}"/>
                </c:ext>
              </c:extLst>
            </c:dLbl>
            <c:dLbl>
              <c:idx val="7"/>
              <c:layout>
                <c:manualLayout>
                  <c:x val="-0.15935217643840766"/>
                  <c:y val="3.1664357821988088E-7"/>
                </c:manualLayout>
              </c:layout>
              <c:tx>
                <c:rich>
                  <a:bodyPr/>
                  <a:lstStyle/>
                  <a:p>
                    <a:fld id="{100DC8C2-F82E-46FB-9227-E7E85121F060}" type="VALUE">
                      <a:rPr lang="en-US">
                        <a:latin typeface="Calibri" panose="020F0502020204030204" pitchFamily="34" charset="0"/>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CFA-42BB-951A-87D596BDAB18}"/>
                </c:ext>
              </c:extLst>
            </c:dLbl>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'New Charts'!$L$3:$L$10</c:f>
              <c:strCache>
                <c:ptCount val="8"/>
                <c:pt idx="0">
                  <c:v>0-15</c:v>
                </c:pt>
                <c:pt idx="1">
                  <c:v>16-24</c:v>
                </c:pt>
                <c:pt idx="2">
                  <c:v>25-34</c:v>
                </c:pt>
                <c:pt idx="3">
                  <c:v>35-44</c:v>
                </c:pt>
                <c:pt idx="4">
                  <c:v>45-54</c:v>
                </c:pt>
                <c:pt idx="5">
                  <c:v>55-64</c:v>
                </c:pt>
                <c:pt idx="6">
                  <c:v>65-74</c:v>
                </c:pt>
                <c:pt idx="7">
                  <c:v>75+</c:v>
                </c:pt>
              </c:strCache>
            </c:strRef>
          </c:cat>
          <c:val>
            <c:numRef>
              <c:f>'New Charts'!$N$3:$N$10</c:f>
              <c:numCache>
                <c:formatCode>_(* #,##0_);_(* \(#,##0\);_(* "-"??_);_(@_)</c:formatCode>
                <c:ptCount val="8"/>
                <c:pt idx="0">
                  <c:v>555969</c:v>
                </c:pt>
                <c:pt idx="1">
                  <c:v>467288</c:v>
                </c:pt>
                <c:pt idx="2">
                  <c:v>428548</c:v>
                </c:pt>
                <c:pt idx="3">
                  <c:v>454740</c:v>
                </c:pt>
                <c:pt idx="4">
                  <c:v>518830</c:v>
                </c:pt>
                <c:pt idx="5">
                  <c:v>418480</c:v>
                </c:pt>
                <c:pt idx="6">
                  <c:v>247542</c:v>
                </c:pt>
                <c:pt idx="7">
                  <c:v>278757</c:v>
                </c:pt>
              </c:numCache>
            </c:numRef>
          </c:val>
          <c:extLst>
            <c:ext xmlns:c16="http://schemas.microsoft.com/office/drawing/2014/chart" uri="{C3380CC4-5D6E-409C-BE32-E72D297353CC}">
              <c16:uniqueId val="{00000002-9CFA-42BB-951A-87D596BDAB18}"/>
            </c:ext>
          </c:extLst>
        </c:ser>
        <c:ser>
          <c:idx val="1"/>
          <c:order val="1"/>
          <c:tx>
            <c:v>Male</c:v>
          </c:tx>
          <c:spPr>
            <a:solidFill>
              <a:schemeClr val="accent5"/>
            </a:solidFill>
            <a:ln>
              <a:solidFill>
                <a:schemeClr val="bg1"/>
              </a:solidFill>
            </a:ln>
            <a:effectLst/>
          </c:spPr>
          <c:invertIfNegative val="0"/>
          <c:dLbls>
            <c:dLbl>
              <c:idx val="0"/>
              <c:tx>
                <c:rich>
                  <a:bodyPr/>
                  <a:lstStyle/>
                  <a:p>
                    <a:fld id="{07657BF4-5842-4767-8B44-E63DF7D0A941}"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9CFA-42BB-951A-87D596BDAB18}"/>
                </c:ext>
              </c:extLst>
            </c:dLbl>
            <c:dLbl>
              <c:idx val="1"/>
              <c:tx>
                <c:rich>
                  <a:bodyPr/>
                  <a:lstStyle/>
                  <a:p>
                    <a:fld id="{D2214682-A2A2-4EA0-9268-E1013507146B}"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9CFA-42BB-951A-87D596BDAB18}"/>
                </c:ext>
              </c:extLst>
            </c:dLbl>
            <c:dLbl>
              <c:idx val="2"/>
              <c:tx>
                <c:rich>
                  <a:bodyPr/>
                  <a:lstStyle/>
                  <a:p>
                    <a:fld id="{B3D07E09-00EF-4504-9C2A-F0CADB3BF531}"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9CFA-42BB-951A-87D596BDAB18}"/>
                </c:ext>
              </c:extLst>
            </c:dLbl>
            <c:dLbl>
              <c:idx val="3"/>
              <c:tx>
                <c:rich>
                  <a:bodyPr/>
                  <a:lstStyle/>
                  <a:p>
                    <a:fld id="{B03476A3-76D5-422D-99C2-FDC5CB19BE87}"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9CFA-42BB-951A-87D596BDAB18}"/>
                </c:ext>
              </c:extLst>
            </c:dLbl>
            <c:dLbl>
              <c:idx val="4"/>
              <c:tx>
                <c:rich>
                  <a:bodyPr/>
                  <a:lstStyle/>
                  <a:p>
                    <a:fld id="{A562E8DE-1F8C-4862-98D9-6CFD53FD4802}"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9CFA-42BB-951A-87D596BDAB18}"/>
                </c:ext>
              </c:extLst>
            </c:dLbl>
            <c:dLbl>
              <c:idx val="5"/>
              <c:tx>
                <c:rich>
                  <a:bodyPr/>
                  <a:lstStyle/>
                  <a:p>
                    <a:fld id="{E7E4CAB1-DE82-42AD-9391-DB827E921B9F}"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9CFA-42BB-951A-87D596BDAB18}"/>
                </c:ext>
              </c:extLst>
            </c:dLbl>
            <c:dLbl>
              <c:idx val="6"/>
              <c:layout>
                <c:manualLayout>
                  <c:x val="-0.15155791660906237"/>
                  <c:y val="3.1664357807243224E-7"/>
                </c:manualLayout>
              </c:layout>
              <c:tx>
                <c:rich>
                  <a:bodyPr/>
                  <a:lstStyle/>
                  <a:p>
                    <a:fld id="{4379811A-D722-43CC-9904-0D0F3B5FD38C}" type="CELLRANGE">
                      <a:rPr lang="en-US">
                        <a:latin typeface="Calibri" panose="020F0502020204030204" pitchFamily="34" charset="0"/>
                      </a:rPr>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9CFA-42BB-951A-87D596BDAB18}"/>
                </c:ext>
              </c:extLst>
            </c:dLbl>
            <c:dLbl>
              <c:idx val="7"/>
              <c:layout>
                <c:manualLayout>
                  <c:x val="-1.2816897745425026E-2"/>
                  <c:y val="7.9287551949337026E-4"/>
                </c:manualLayout>
              </c:layout>
              <c:tx>
                <c:rich>
                  <a:bodyPr/>
                  <a:lstStyle/>
                  <a:p>
                    <a:fld id="{7B84A5D2-C8DF-4A58-A859-B46E65568E83}" type="CELLRANGE">
                      <a:rPr lang="en-US">
                        <a:latin typeface="Calibri" panose="020F0502020204030204" pitchFamily="34" charset="0"/>
                      </a:rPr>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9CFA-42BB-951A-87D596BDAB18}"/>
                </c:ext>
              </c:extLst>
            </c:dLbl>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dLblPos val="in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'New Charts'!$L$3:$L$10</c:f>
              <c:strCache>
                <c:ptCount val="8"/>
                <c:pt idx="0">
                  <c:v>0-15</c:v>
                </c:pt>
                <c:pt idx="1">
                  <c:v>16-24</c:v>
                </c:pt>
                <c:pt idx="2">
                  <c:v>25-34</c:v>
                </c:pt>
                <c:pt idx="3">
                  <c:v>35-44</c:v>
                </c:pt>
                <c:pt idx="4">
                  <c:v>45-54</c:v>
                </c:pt>
                <c:pt idx="5">
                  <c:v>55-64</c:v>
                </c:pt>
                <c:pt idx="6">
                  <c:v>65-74</c:v>
                </c:pt>
                <c:pt idx="7">
                  <c:v>75+</c:v>
                </c:pt>
              </c:strCache>
            </c:strRef>
          </c:cat>
          <c:val>
            <c:numRef>
              <c:f>'New Charts'!$N$11:$N$18</c:f>
              <c:numCache>
                <c:formatCode>_(* #,##0_);_(* \(#,##0\);_(* "-"??_);_(@_)</c:formatCode>
                <c:ptCount val="8"/>
                <c:pt idx="0">
                  <c:v>-591571</c:v>
                </c:pt>
                <c:pt idx="1">
                  <c:v>-471136</c:v>
                </c:pt>
                <c:pt idx="2">
                  <c:v>-416593</c:v>
                </c:pt>
                <c:pt idx="3">
                  <c:v>-432409</c:v>
                </c:pt>
                <c:pt idx="4">
                  <c:v>-493605</c:v>
                </c:pt>
                <c:pt idx="5">
                  <c:v>-384889</c:v>
                </c:pt>
                <c:pt idx="6">
                  <c:v>-208918</c:v>
                </c:pt>
                <c:pt idx="7">
                  <c:v>-167507</c:v>
                </c:pt>
              </c:numCache>
            </c:numRef>
          </c:val>
          <c:extLst>
            <c:ext xmlns:c15="http://schemas.microsoft.com/office/drawing/2012/chart" uri="{02D57815-91ED-43cb-92C2-25804820EDAC}">
              <c15:datalabelsRange>
                <c15:f>'New Charts'!$D$11:$D$18</c15:f>
                <c15:dlblRangeCache>
                  <c:ptCount val="8"/>
                  <c:pt idx="0">
                    <c:v> 591,571 </c:v>
                  </c:pt>
                  <c:pt idx="1">
                    <c:v> 471,136 </c:v>
                  </c:pt>
                  <c:pt idx="2">
                    <c:v> 416,593 </c:v>
                  </c:pt>
                  <c:pt idx="3">
                    <c:v> 432,409 </c:v>
                  </c:pt>
                  <c:pt idx="4">
                    <c:v> 493,605 </c:v>
                  </c:pt>
                  <c:pt idx="5">
                    <c:v> 384,889 </c:v>
                  </c:pt>
                  <c:pt idx="6">
                    <c:v> 208,918 </c:v>
                  </c:pt>
                  <c:pt idx="7">
                    <c:v> 167,507 </c:v>
                  </c:pt>
                </c15:dlblRangeCache>
              </c15:datalabelsRange>
            </c:ext>
            <c:ext xmlns:c16="http://schemas.microsoft.com/office/drawing/2014/chart" uri="{C3380CC4-5D6E-409C-BE32-E72D297353CC}">
              <c16:uniqueId val="{0000000B-9CFA-42BB-951A-87D596BDAB18}"/>
            </c:ext>
          </c:extLst>
        </c:ser>
        <c:dLbls>
          <c:showLegendKey val="0"/>
          <c:showVal val="0"/>
          <c:showCatName val="0"/>
          <c:showSerName val="0"/>
          <c:showPercent val="0"/>
          <c:showBubbleSize val="0"/>
        </c:dLbls>
        <c:gapWidth val="0"/>
        <c:overlap val="100"/>
        <c:axId val="1918979568"/>
        <c:axId val="1918970000"/>
      </c:barChart>
      <c:catAx>
        <c:axId val="1918979568"/>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918970000"/>
        <c:crosses val="autoZero"/>
        <c:auto val="1"/>
        <c:lblAlgn val="ctr"/>
        <c:lblOffset val="100"/>
        <c:noMultiLvlLbl val="0"/>
      </c:catAx>
      <c:valAx>
        <c:axId val="1918970000"/>
        <c:scaling>
          <c:orientation val="minMax"/>
          <c:max val="600000"/>
          <c:min val="-600000"/>
        </c:scaling>
        <c:delete val="1"/>
        <c:axPos val="t"/>
        <c:numFmt formatCode="_(* #,##0_);_(* \(#,##0\);_(* &quot;-&quot;??_);_(@_)" sourceLinked="1"/>
        <c:majorTickMark val="out"/>
        <c:minorTickMark val="none"/>
        <c:tickLblPos val="nextTo"/>
        <c:crossAx val="191897956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200">
          <a:solidFill>
            <a:sysClr val="windowText" lastClr="000000"/>
          </a:solidFill>
          <a:latin typeface="+mn-lt"/>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v>Female</c:v>
          </c:tx>
          <c:spPr>
            <a:solidFill>
              <a:schemeClr val="accent6">
                <a:lumMod val="75000"/>
              </a:schemeClr>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'New Charts'!$L$3:$L$10</c:f>
              <c:strCache>
                <c:ptCount val="8"/>
                <c:pt idx="0">
                  <c:v>0-15</c:v>
                </c:pt>
                <c:pt idx="1">
                  <c:v>16-24</c:v>
                </c:pt>
                <c:pt idx="2">
                  <c:v>25-34</c:v>
                </c:pt>
                <c:pt idx="3">
                  <c:v>35-44</c:v>
                </c:pt>
                <c:pt idx="4">
                  <c:v>45-54</c:v>
                </c:pt>
                <c:pt idx="5">
                  <c:v>55-64</c:v>
                </c:pt>
                <c:pt idx="6">
                  <c:v>65-74</c:v>
                </c:pt>
                <c:pt idx="7">
                  <c:v>75+</c:v>
                </c:pt>
              </c:strCache>
            </c:strRef>
          </c:cat>
          <c:val>
            <c:numRef>
              <c:f>'New Charts'!$T$3:$T$10</c:f>
              <c:numCache>
                <c:formatCode>_(* #,##0_);_(* \(#,##0\);_(* "-"??_);_(@_)</c:formatCode>
                <c:ptCount val="8"/>
                <c:pt idx="0">
                  <c:v>539415</c:v>
                </c:pt>
                <c:pt idx="1">
                  <c:v>436837</c:v>
                </c:pt>
                <c:pt idx="2">
                  <c:v>435476</c:v>
                </c:pt>
                <c:pt idx="3">
                  <c:v>476751</c:v>
                </c:pt>
                <c:pt idx="4">
                  <c:v>512262</c:v>
                </c:pt>
                <c:pt idx="5">
                  <c:v>455574</c:v>
                </c:pt>
                <c:pt idx="6">
                  <c:v>410230</c:v>
                </c:pt>
                <c:pt idx="7">
                  <c:v>555726</c:v>
                </c:pt>
              </c:numCache>
            </c:numRef>
          </c:val>
          <c:extLst>
            <c:ext xmlns:c16="http://schemas.microsoft.com/office/drawing/2014/chart" uri="{C3380CC4-5D6E-409C-BE32-E72D297353CC}">
              <c16:uniqueId val="{00000000-C3B6-49BF-BD1C-D0E73E3E1513}"/>
            </c:ext>
          </c:extLst>
        </c:ser>
        <c:ser>
          <c:idx val="1"/>
          <c:order val="1"/>
          <c:tx>
            <c:v>Male</c:v>
          </c:tx>
          <c:spPr>
            <a:solidFill>
              <a:schemeClr val="accent5"/>
            </a:solidFill>
            <a:ln>
              <a:solidFill>
                <a:schemeClr val="bg1"/>
              </a:solidFill>
            </a:ln>
            <a:effectLst/>
          </c:spPr>
          <c:invertIfNegative val="0"/>
          <c:dLbls>
            <c:dLbl>
              <c:idx val="0"/>
              <c:tx>
                <c:rich>
                  <a:bodyPr/>
                  <a:lstStyle/>
                  <a:p>
                    <a:fld id="{D9760384-03A8-4046-9AFA-1BA2113748D2}"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3B6-49BF-BD1C-D0E73E3E1513}"/>
                </c:ext>
              </c:extLst>
            </c:dLbl>
            <c:dLbl>
              <c:idx val="1"/>
              <c:tx>
                <c:rich>
                  <a:bodyPr/>
                  <a:lstStyle/>
                  <a:p>
                    <a:fld id="{285E6C68-76F4-4306-86E0-36D110496E57}"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C3B6-49BF-BD1C-D0E73E3E1513}"/>
                </c:ext>
              </c:extLst>
            </c:dLbl>
            <c:dLbl>
              <c:idx val="2"/>
              <c:tx>
                <c:rich>
                  <a:bodyPr/>
                  <a:lstStyle/>
                  <a:p>
                    <a:fld id="{826E1DE7-4D7C-47EB-87F5-155A8D41C017}"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C3B6-49BF-BD1C-D0E73E3E1513}"/>
                </c:ext>
              </c:extLst>
            </c:dLbl>
            <c:dLbl>
              <c:idx val="3"/>
              <c:tx>
                <c:rich>
                  <a:bodyPr/>
                  <a:lstStyle/>
                  <a:p>
                    <a:fld id="{E8C0E47F-69EB-4022-BBCA-5F9422A81BE6}"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C3B6-49BF-BD1C-D0E73E3E1513}"/>
                </c:ext>
              </c:extLst>
            </c:dLbl>
            <c:dLbl>
              <c:idx val="4"/>
              <c:tx>
                <c:rich>
                  <a:bodyPr/>
                  <a:lstStyle/>
                  <a:p>
                    <a:fld id="{CA411260-0E3B-42D8-B3BD-FD761B3ECF9B}"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C3B6-49BF-BD1C-D0E73E3E1513}"/>
                </c:ext>
              </c:extLst>
            </c:dLbl>
            <c:dLbl>
              <c:idx val="5"/>
              <c:tx>
                <c:rich>
                  <a:bodyPr/>
                  <a:lstStyle/>
                  <a:p>
                    <a:fld id="{9585F179-D332-4E41-A1CC-5C9D0C06C0BA}"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C3B6-49BF-BD1C-D0E73E3E1513}"/>
                </c:ext>
              </c:extLst>
            </c:dLbl>
            <c:dLbl>
              <c:idx val="6"/>
              <c:tx>
                <c:rich>
                  <a:bodyPr/>
                  <a:lstStyle/>
                  <a:p>
                    <a:fld id="{351CC553-C0D0-4B4D-AB3F-E8A6123CFF84}"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C3B6-49BF-BD1C-D0E73E3E1513}"/>
                </c:ext>
              </c:extLst>
            </c:dLbl>
            <c:dLbl>
              <c:idx val="7"/>
              <c:tx>
                <c:rich>
                  <a:bodyPr/>
                  <a:lstStyle/>
                  <a:p>
                    <a:fld id="{8924C251-F908-4B79-9C16-770B682ED0BC}"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C3B6-49BF-BD1C-D0E73E3E1513}"/>
                </c:ext>
              </c:extLst>
            </c:dLbl>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dLblPos val="in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'New Charts'!$L$3:$L$10</c:f>
              <c:strCache>
                <c:ptCount val="8"/>
                <c:pt idx="0">
                  <c:v>0-15</c:v>
                </c:pt>
                <c:pt idx="1">
                  <c:v>16-24</c:v>
                </c:pt>
                <c:pt idx="2">
                  <c:v>25-34</c:v>
                </c:pt>
                <c:pt idx="3">
                  <c:v>35-44</c:v>
                </c:pt>
                <c:pt idx="4">
                  <c:v>45-54</c:v>
                </c:pt>
                <c:pt idx="5">
                  <c:v>55-64</c:v>
                </c:pt>
                <c:pt idx="6">
                  <c:v>65-74</c:v>
                </c:pt>
                <c:pt idx="7">
                  <c:v>75+</c:v>
                </c:pt>
              </c:strCache>
            </c:strRef>
          </c:cat>
          <c:val>
            <c:numRef>
              <c:f>'New Charts'!$T$11:$T$18</c:f>
              <c:numCache>
                <c:formatCode>_(* #,##0_);_(* \(#,##0\);_(* "-"??_);_(@_)</c:formatCode>
                <c:ptCount val="8"/>
                <c:pt idx="0">
                  <c:v>-549370</c:v>
                </c:pt>
                <c:pt idx="1">
                  <c:v>-428443</c:v>
                </c:pt>
                <c:pt idx="2">
                  <c:v>-433741</c:v>
                </c:pt>
                <c:pt idx="3">
                  <c:v>-473788</c:v>
                </c:pt>
                <c:pt idx="4">
                  <c:v>-501234</c:v>
                </c:pt>
                <c:pt idx="5">
                  <c:v>-434909</c:v>
                </c:pt>
                <c:pt idx="6">
                  <c:v>-358573</c:v>
                </c:pt>
                <c:pt idx="7">
                  <c:v>-399528</c:v>
                </c:pt>
              </c:numCache>
            </c:numRef>
          </c:val>
          <c:extLst>
            <c:ext xmlns:c15="http://schemas.microsoft.com/office/drawing/2012/chart" uri="{02D57815-91ED-43cb-92C2-25804820EDAC}">
              <c15:datalabelsRange>
                <c15:f>'New Charts'!$H$11:$H$18</c15:f>
                <c15:dlblRangeCache>
                  <c:ptCount val="8"/>
                  <c:pt idx="0">
                    <c:v> 557,077 </c:v>
                  </c:pt>
                  <c:pt idx="1">
                    <c:v> 429,062 </c:v>
                  </c:pt>
                  <c:pt idx="2">
                    <c:v> 434,653 </c:v>
                  </c:pt>
                  <c:pt idx="3">
                    <c:v> 490,595 </c:v>
                  </c:pt>
                  <c:pt idx="4">
                    <c:v> 454,594 </c:v>
                  </c:pt>
                  <c:pt idx="5">
                    <c:v> 421,877 </c:v>
                  </c:pt>
                  <c:pt idx="6">
                    <c:v> 397,620 </c:v>
                  </c:pt>
                  <c:pt idx="7">
                    <c:v> 319,221 </c:v>
                  </c:pt>
                </c15:dlblRangeCache>
              </c15:datalabelsRange>
            </c:ext>
            <c:ext xmlns:c16="http://schemas.microsoft.com/office/drawing/2014/chart" uri="{C3380CC4-5D6E-409C-BE32-E72D297353CC}">
              <c16:uniqueId val="{00000009-C3B6-49BF-BD1C-D0E73E3E1513}"/>
            </c:ext>
          </c:extLst>
        </c:ser>
        <c:dLbls>
          <c:showLegendKey val="0"/>
          <c:showVal val="0"/>
          <c:showCatName val="0"/>
          <c:showSerName val="0"/>
          <c:showPercent val="0"/>
          <c:showBubbleSize val="0"/>
        </c:dLbls>
        <c:gapWidth val="0"/>
        <c:overlap val="100"/>
        <c:axId val="1918979568"/>
        <c:axId val="1918970000"/>
      </c:barChart>
      <c:catAx>
        <c:axId val="1918979568"/>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918970000"/>
        <c:crosses val="autoZero"/>
        <c:auto val="1"/>
        <c:lblAlgn val="ctr"/>
        <c:lblOffset val="100"/>
        <c:noMultiLvlLbl val="0"/>
      </c:catAx>
      <c:valAx>
        <c:axId val="1918970000"/>
        <c:scaling>
          <c:orientation val="minMax"/>
          <c:max val="600000"/>
          <c:min val="-600000"/>
        </c:scaling>
        <c:delete val="1"/>
        <c:axPos val="t"/>
        <c:numFmt formatCode="_(* #,##0_);_(* \(#,##0\);_(* &quot;-&quot;??_);_(@_)" sourceLinked="1"/>
        <c:majorTickMark val="out"/>
        <c:minorTickMark val="none"/>
        <c:tickLblPos val="nextTo"/>
        <c:crossAx val="191897956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200">
          <a:solidFill>
            <a:sysClr val="windowText" lastClr="000000"/>
          </a:solidFill>
          <a:latin typeface="+mn-lt"/>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2"/>
          <c:tx>
            <c:strRef>
              <c:f>'State Age 2010-2050'!$C$23</c:f>
              <c:strCache>
                <c:ptCount val="1"/>
                <c:pt idx="0">
                  <c:v>Old Age Dependency Ratio</c:v>
                </c:pt>
              </c:strCache>
            </c:strRef>
          </c:tx>
          <c:spPr>
            <a:solidFill>
              <a:schemeClr val="accent5">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'State Age 2010-2050'!$D$23:$K$23</c:f>
              <c:numCache>
                <c:formatCode>0</c:formatCode>
                <c:ptCount val="8"/>
                <c:pt idx="0">
                  <c:v>20.120815295960028</c:v>
                </c:pt>
                <c:pt idx="1">
                  <c:v>26.25280917286787</c:v>
                </c:pt>
                <c:pt idx="2">
                  <c:v>31.246879468405194</c:v>
                </c:pt>
                <c:pt idx="3">
                  <c:v>35.196040354136841</c:v>
                </c:pt>
                <c:pt idx="4">
                  <c:v>37.06817136510999</c:v>
                </c:pt>
                <c:pt idx="5">
                  <c:v>36.832414010140035</c:v>
                </c:pt>
                <c:pt idx="6">
                  <c:v>35.819015228739168</c:v>
                </c:pt>
                <c:pt idx="7">
                  <c:v>35.637925095190568</c:v>
                </c:pt>
              </c:numCache>
            </c:numRef>
          </c:val>
          <c:extLst>
            <c:ext xmlns:c16="http://schemas.microsoft.com/office/drawing/2014/chart" uri="{C3380CC4-5D6E-409C-BE32-E72D297353CC}">
              <c16:uniqueId val="{00000000-ABCF-4409-96CE-E342C982F462}"/>
            </c:ext>
          </c:extLst>
        </c:ser>
        <c:dLbls>
          <c:showLegendKey val="0"/>
          <c:showVal val="0"/>
          <c:showCatName val="0"/>
          <c:showSerName val="0"/>
          <c:showPercent val="0"/>
          <c:showBubbleSize val="0"/>
        </c:dLbls>
        <c:gapWidth val="52"/>
        <c:overlap val="20"/>
        <c:axId val="1231687119"/>
        <c:axId val="1231686639"/>
      </c:barChart>
      <c:lineChart>
        <c:grouping val="standard"/>
        <c:varyColors val="0"/>
        <c:ser>
          <c:idx val="0"/>
          <c:order val="0"/>
          <c:tx>
            <c:strRef>
              <c:f>'State Age 2010-2050'!$C$21</c:f>
              <c:strCache>
                <c:ptCount val="1"/>
                <c:pt idx="0">
                  <c:v>Pop 65+</c:v>
                </c:pt>
              </c:strCache>
            </c:strRef>
          </c:tx>
          <c:spPr>
            <a:ln w="28575" cap="rnd">
              <a:solidFill>
                <a:schemeClr val="accent1"/>
              </a:solidFill>
              <a:round/>
            </a:ln>
            <a:effectLst/>
          </c:spPr>
          <c:marker>
            <c:symbol val="none"/>
          </c:marker>
          <c:cat>
            <c:numRef>
              <c:f>'State Age 2010-2050'!$D$1:$K$1</c:f>
              <c:numCache>
                <c:formatCode>General</c:formatCode>
                <c:ptCount val="8"/>
                <c:pt idx="0">
                  <c:v>2010</c:v>
                </c:pt>
                <c:pt idx="1">
                  <c:v>2020</c:v>
                </c:pt>
                <c:pt idx="2">
                  <c:v>2025</c:v>
                </c:pt>
                <c:pt idx="3">
                  <c:v>2030</c:v>
                </c:pt>
                <c:pt idx="4">
                  <c:v>2035</c:v>
                </c:pt>
                <c:pt idx="5">
                  <c:v>2040</c:v>
                </c:pt>
                <c:pt idx="6">
                  <c:v>2045</c:v>
                </c:pt>
                <c:pt idx="7">
                  <c:v>2050</c:v>
                </c:pt>
              </c:numCache>
            </c:numRef>
          </c:cat>
          <c:val>
            <c:numRef>
              <c:f>'State Age 2010-2050'!$D$21:$K$21</c:f>
              <c:numCache>
                <c:formatCode>#,##0</c:formatCode>
                <c:ptCount val="8"/>
                <c:pt idx="0">
                  <c:v>902724</c:v>
                </c:pt>
                <c:pt idx="1">
                  <c:v>1231925.1932724605</c:v>
                </c:pt>
                <c:pt idx="2">
                  <c:v>1434408</c:v>
                </c:pt>
                <c:pt idx="3">
                  <c:v>1584959</c:v>
                </c:pt>
                <c:pt idx="4">
                  <c:v>1652184</c:v>
                </c:pt>
                <c:pt idx="5">
                  <c:v>1642052</c:v>
                </c:pt>
                <c:pt idx="6">
                  <c:v>1604439</c:v>
                </c:pt>
                <c:pt idx="7">
                  <c:v>1592166</c:v>
                </c:pt>
              </c:numCache>
            </c:numRef>
          </c:val>
          <c:smooth val="0"/>
          <c:extLst>
            <c:ext xmlns:c16="http://schemas.microsoft.com/office/drawing/2014/chart" uri="{C3380CC4-5D6E-409C-BE32-E72D297353CC}">
              <c16:uniqueId val="{00000001-ABCF-4409-96CE-E342C982F462}"/>
            </c:ext>
          </c:extLst>
        </c:ser>
        <c:ser>
          <c:idx val="1"/>
          <c:order val="1"/>
          <c:tx>
            <c:strRef>
              <c:f>'State Age 2010-2050'!$C$22</c:f>
              <c:strCache>
                <c:ptCount val="1"/>
                <c:pt idx="0">
                  <c:v>Pop 15-64</c:v>
                </c:pt>
              </c:strCache>
            </c:strRef>
          </c:tx>
          <c:spPr>
            <a:ln w="28575" cap="rnd">
              <a:solidFill>
                <a:schemeClr val="accent2"/>
              </a:solidFill>
              <a:round/>
            </a:ln>
            <a:effectLst/>
          </c:spPr>
          <c:marker>
            <c:symbol val="none"/>
          </c:marker>
          <c:cat>
            <c:numRef>
              <c:f>'State Age 2010-2050'!$D$1:$K$1</c:f>
              <c:numCache>
                <c:formatCode>General</c:formatCode>
                <c:ptCount val="8"/>
                <c:pt idx="0">
                  <c:v>2010</c:v>
                </c:pt>
                <c:pt idx="1">
                  <c:v>2020</c:v>
                </c:pt>
                <c:pt idx="2">
                  <c:v>2025</c:v>
                </c:pt>
                <c:pt idx="3">
                  <c:v>2030</c:v>
                </c:pt>
                <c:pt idx="4">
                  <c:v>2035</c:v>
                </c:pt>
                <c:pt idx="5">
                  <c:v>2040</c:v>
                </c:pt>
                <c:pt idx="6">
                  <c:v>2045</c:v>
                </c:pt>
                <c:pt idx="7">
                  <c:v>2050</c:v>
                </c:pt>
              </c:numCache>
            </c:numRef>
          </c:cat>
          <c:val>
            <c:numRef>
              <c:f>'State Age 2010-2050'!$D$22:$K$22</c:f>
              <c:numCache>
                <c:formatCode>#,##0</c:formatCode>
                <c:ptCount val="8"/>
                <c:pt idx="0">
                  <c:v>4486518</c:v>
                </c:pt>
                <c:pt idx="1">
                  <c:v>4692546.1772892792</c:v>
                </c:pt>
                <c:pt idx="2">
                  <c:v>4590564</c:v>
                </c:pt>
                <c:pt idx="3">
                  <c:v>4503231</c:v>
                </c:pt>
                <c:pt idx="4">
                  <c:v>4457150</c:v>
                </c:pt>
                <c:pt idx="5">
                  <c:v>4458171</c:v>
                </c:pt>
                <c:pt idx="6">
                  <c:v>4479294</c:v>
                </c:pt>
                <c:pt idx="7">
                  <c:v>4467617</c:v>
                </c:pt>
              </c:numCache>
            </c:numRef>
          </c:val>
          <c:smooth val="0"/>
          <c:extLst>
            <c:ext xmlns:c16="http://schemas.microsoft.com/office/drawing/2014/chart" uri="{C3380CC4-5D6E-409C-BE32-E72D297353CC}">
              <c16:uniqueId val="{00000002-ABCF-4409-96CE-E342C982F462}"/>
            </c:ext>
          </c:extLst>
        </c:ser>
        <c:dLbls>
          <c:showLegendKey val="0"/>
          <c:showVal val="0"/>
          <c:showCatName val="0"/>
          <c:showSerName val="0"/>
          <c:showPercent val="0"/>
          <c:showBubbleSize val="0"/>
        </c:dLbls>
        <c:marker val="1"/>
        <c:smooth val="0"/>
        <c:axId val="805276176"/>
        <c:axId val="805276656"/>
      </c:lineChart>
      <c:catAx>
        <c:axId val="805276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805276656"/>
        <c:crosses val="autoZero"/>
        <c:auto val="1"/>
        <c:lblAlgn val="ctr"/>
        <c:lblOffset val="100"/>
        <c:noMultiLvlLbl val="0"/>
      </c:catAx>
      <c:valAx>
        <c:axId val="805276656"/>
        <c:scaling>
          <c:orientation val="minMax"/>
          <c:max val="600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805276176"/>
        <c:crosses val="autoZero"/>
        <c:crossBetween val="between"/>
      </c:valAx>
      <c:valAx>
        <c:axId val="1231686639"/>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1687119"/>
        <c:crosses val="max"/>
        <c:crossBetween val="between"/>
      </c:valAx>
      <c:catAx>
        <c:axId val="1231687119"/>
        <c:scaling>
          <c:orientation val="minMax"/>
        </c:scaling>
        <c:delete val="1"/>
        <c:axPos val="b"/>
        <c:majorTickMark val="out"/>
        <c:minorTickMark val="none"/>
        <c:tickLblPos val="nextTo"/>
        <c:crossAx val="1231686639"/>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005171207455636E-2"/>
          <c:y val="0.10747602463153644"/>
          <c:w val="0.73525642788709478"/>
          <c:h val="0.8163915625370014"/>
        </c:manualLayout>
      </c:layout>
      <c:lineChart>
        <c:grouping val="standard"/>
        <c:varyColors val="0"/>
        <c:ser>
          <c:idx val="0"/>
          <c:order val="0"/>
          <c:tx>
            <c:strRef>
              <c:f>'Figure 5 No 2010 2020'!$B$25</c:f>
              <c:strCache>
                <c:ptCount val="1"/>
                <c:pt idx="0">
                  <c:v> Births </c:v>
                </c:pt>
              </c:strCache>
            </c:strRef>
          </c:tx>
          <c:spPr>
            <a:ln w="25400">
              <a:solidFill>
                <a:schemeClr val="accent1"/>
              </a:solidFill>
            </a:ln>
          </c:spPr>
          <c:marker>
            <c:symbol val="none"/>
          </c:marker>
          <c:dLbls>
            <c:dLbl>
              <c:idx val="23"/>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0E32-48C4-BCE3-FF5A9685288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('Figure 5 No 2010 2020'!$C$24:$L$24,'Figure 5 No 2010 2020'!$N$24:$V$24,'Figure 5 No 2010 2020'!$X$24:$AB$24)</c:f>
              <c:strCache>
                <c:ptCount val="24"/>
                <c:pt idx="0">
                  <c:v>2000</c:v>
                </c:pt>
                <c:pt idx="1">
                  <c:v>2001</c:v>
                </c:pt>
                <c:pt idx="2">
                  <c:v>2002</c:v>
                </c:pt>
                <c:pt idx="3">
                  <c:v>2003</c:v>
                </c:pt>
                <c:pt idx="4">
                  <c:v>2004</c:v>
                </c:pt>
                <c:pt idx="5">
                  <c:v>2005</c:v>
                </c:pt>
                <c:pt idx="6">
                  <c:v>2006</c:v>
                </c:pt>
                <c:pt idx="7">
                  <c:v>2007</c:v>
                </c:pt>
                <c:pt idx="8">
                  <c:v>2008</c:v>
                </c:pt>
                <c:pt idx="9">
                  <c:v>2009</c:v>
                </c:pt>
                <c:pt idx="10">
                  <c:v>2011</c:v>
                </c:pt>
                <c:pt idx="11">
                  <c:v>2012</c:v>
                </c:pt>
                <c:pt idx="12">
                  <c:v>2013</c:v>
                </c:pt>
                <c:pt idx="13">
                  <c:v>2014</c:v>
                </c:pt>
                <c:pt idx="14">
                  <c:v>2015</c:v>
                </c:pt>
                <c:pt idx="15">
                  <c:v>2016</c:v>
                </c:pt>
                <c:pt idx="16">
                  <c:v>2017</c:v>
                </c:pt>
                <c:pt idx="17">
                  <c:v>2018</c:v>
                </c:pt>
                <c:pt idx="18">
                  <c:v>2019</c:v>
                </c:pt>
                <c:pt idx="19">
                  <c:v>2021</c:v>
                </c:pt>
                <c:pt idx="20">
                  <c:v>2022</c:v>
                </c:pt>
                <c:pt idx="21">
                  <c:v>2023</c:v>
                </c:pt>
                <c:pt idx="22">
                  <c:v>2024</c:v>
                </c:pt>
                <c:pt idx="23">
                  <c:v>2025</c:v>
                </c:pt>
              </c:strCache>
              <c:extLst/>
            </c:strRef>
          </c:cat>
          <c:val>
            <c:numRef>
              <c:f>('Figure 5 No 2010 2020'!$C$25:$L$25,'Figure 5 No 2010 2020'!$N$25:$V$25,'Figure 5 No 2010 2020'!$X$25:$AB$25)</c:f>
              <c:numCache>
                <c:formatCode>_(* #,##0_);_(* \(#,##0\);_(* "-"??_);_(@_)</c:formatCode>
                <c:ptCount val="24"/>
                <c:pt idx="0">
                  <c:v>81037</c:v>
                </c:pt>
                <c:pt idx="1">
                  <c:v>81617</c:v>
                </c:pt>
                <c:pt idx="2">
                  <c:v>80664</c:v>
                </c:pt>
                <c:pt idx="3">
                  <c:v>80295</c:v>
                </c:pt>
                <c:pt idx="4">
                  <c:v>79512</c:v>
                </c:pt>
                <c:pt idx="5">
                  <c:v>77498</c:v>
                </c:pt>
                <c:pt idx="6">
                  <c:v>77412</c:v>
                </c:pt>
                <c:pt idx="7">
                  <c:v>78562</c:v>
                </c:pt>
                <c:pt idx="8">
                  <c:v>77599</c:v>
                </c:pt>
                <c:pt idx="9">
                  <c:v>76167</c:v>
                </c:pt>
                <c:pt idx="10" formatCode="General">
                  <c:v>73187</c:v>
                </c:pt>
                <c:pt idx="11" formatCode="General">
                  <c:v>72228</c:v>
                </c:pt>
                <c:pt idx="12" formatCode="General">
                  <c:v>72160</c:v>
                </c:pt>
                <c:pt idx="13" formatCode="General">
                  <c:v>71952</c:v>
                </c:pt>
                <c:pt idx="14" formatCode="General">
                  <c:v>71930</c:v>
                </c:pt>
                <c:pt idx="15" formatCode="General">
                  <c:v>71345</c:v>
                </c:pt>
                <c:pt idx="16" formatCode="General">
                  <c:v>70774</c:v>
                </c:pt>
                <c:pt idx="17" formatCode="General">
                  <c:v>70453</c:v>
                </c:pt>
                <c:pt idx="18" formatCode="General">
                  <c:v>68720</c:v>
                </c:pt>
                <c:pt idx="19" formatCode="General">
                  <c:v>66440</c:v>
                </c:pt>
                <c:pt idx="20" formatCode="General">
                  <c:v>68943</c:v>
                </c:pt>
                <c:pt idx="21" formatCode="General">
                  <c:v>68137</c:v>
                </c:pt>
                <c:pt idx="22" formatCode="General">
                  <c:v>67857</c:v>
                </c:pt>
                <c:pt idx="23" formatCode="General">
                  <c:v>68055</c:v>
                </c:pt>
              </c:numCache>
              <c:extLst/>
            </c:numRef>
          </c:val>
          <c:smooth val="0"/>
          <c:extLst>
            <c:ext xmlns:c16="http://schemas.microsoft.com/office/drawing/2014/chart" uri="{C3380CC4-5D6E-409C-BE32-E72D297353CC}">
              <c16:uniqueId val="{00000001-0E32-48C4-BCE3-FF5A96852885}"/>
            </c:ext>
          </c:extLst>
        </c:ser>
        <c:ser>
          <c:idx val="1"/>
          <c:order val="1"/>
          <c:tx>
            <c:strRef>
              <c:f>'Figure 5 No 2010 2020'!$B$26</c:f>
              <c:strCache>
                <c:ptCount val="1"/>
                <c:pt idx="0">
                  <c:v> Deaths </c:v>
                </c:pt>
              </c:strCache>
            </c:strRef>
          </c:tx>
          <c:spPr>
            <a:ln w="25400">
              <a:solidFill>
                <a:schemeClr val="accent6"/>
              </a:solidFill>
            </a:ln>
          </c:spPr>
          <c:marker>
            <c:symbol val="none"/>
          </c:marker>
          <c:dLbls>
            <c:dLbl>
              <c:idx val="23"/>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0E32-48C4-BCE3-FF5A9685288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('Figure 5 No 2010 2020'!$C$24:$L$24,'Figure 5 No 2010 2020'!$N$24:$V$24,'Figure 5 No 2010 2020'!$X$24:$AB$24)</c:f>
              <c:strCache>
                <c:ptCount val="24"/>
                <c:pt idx="0">
                  <c:v>2000</c:v>
                </c:pt>
                <c:pt idx="1">
                  <c:v>2001</c:v>
                </c:pt>
                <c:pt idx="2">
                  <c:v>2002</c:v>
                </c:pt>
                <c:pt idx="3">
                  <c:v>2003</c:v>
                </c:pt>
                <c:pt idx="4">
                  <c:v>2004</c:v>
                </c:pt>
                <c:pt idx="5">
                  <c:v>2005</c:v>
                </c:pt>
                <c:pt idx="6">
                  <c:v>2006</c:v>
                </c:pt>
                <c:pt idx="7">
                  <c:v>2007</c:v>
                </c:pt>
                <c:pt idx="8">
                  <c:v>2008</c:v>
                </c:pt>
                <c:pt idx="9">
                  <c:v>2009</c:v>
                </c:pt>
                <c:pt idx="10">
                  <c:v>2011</c:v>
                </c:pt>
                <c:pt idx="11">
                  <c:v>2012</c:v>
                </c:pt>
                <c:pt idx="12">
                  <c:v>2013</c:v>
                </c:pt>
                <c:pt idx="13">
                  <c:v>2014</c:v>
                </c:pt>
                <c:pt idx="14">
                  <c:v>2015</c:v>
                </c:pt>
                <c:pt idx="15">
                  <c:v>2016</c:v>
                </c:pt>
                <c:pt idx="16">
                  <c:v>2017</c:v>
                </c:pt>
                <c:pt idx="17">
                  <c:v>2018</c:v>
                </c:pt>
                <c:pt idx="18">
                  <c:v>2019</c:v>
                </c:pt>
                <c:pt idx="19">
                  <c:v>2021</c:v>
                </c:pt>
                <c:pt idx="20">
                  <c:v>2022</c:v>
                </c:pt>
                <c:pt idx="21">
                  <c:v>2023</c:v>
                </c:pt>
                <c:pt idx="22">
                  <c:v>2024</c:v>
                </c:pt>
                <c:pt idx="23">
                  <c:v>2025</c:v>
                </c:pt>
              </c:strCache>
              <c:extLst/>
            </c:strRef>
          </c:cat>
          <c:val>
            <c:numRef>
              <c:f>('Figure 5 No 2010 2020'!$C$26:$L$26,'Figure 5 No 2010 2020'!$N$26:$V$26,'Figure 5 No 2010 2020'!$X$26:$AB$26)</c:f>
              <c:numCache>
                <c:formatCode>_(* #,##0_);_(* \(#,##0\);_(* "-"??_);_(@_)</c:formatCode>
                <c:ptCount val="24"/>
                <c:pt idx="0">
                  <c:v>55981</c:v>
                </c:pt>
                <c:pt idx="1">
                  <c:v>57101</c:v>
                </c:pt>
                <c:pt idx="2">
                  <c:v>56681</c:v>
                </c:pt>
                <c:pt idx="3">
                  <c:v>56176</c:v>
                </c:pt>
                <c:pt idx="4">
                  <c:v>55952</c:v>
                </c:pt>
                <c:pt idx="5">
                  <c:v>54642</c:v>
                </c:pt>
                <c:pt idx="6">
                  <c:v>53694</c:v>
                </c:pt>
                <c:pt idx="7">
                  <c:v>53062</c:v>
                </c:pt>
                <c:pt idx="8">
                  <c:v>53150</c:v>
                </c:pt>
                <c:pt idx="9">
                  <c:v>55257</c:v>
                </c:pt>
                <c:pt idx="10" formatCode="General">
                  <c:v>53996</c:v>
                </c:pt>
                <c:pt idx="11" formatCode="General">
                  <c:v>52396</c:v>
                </c:pt>
                <c:pt idx="12" formatCode="General">
                  <c:v>54782</c:v>
                </c:pt>
                <c:pt idx="13" formatCode="General">
                  <c:v>54729</c:v>
                </c:pt>
                <c:pt idx="14" formatCode="General">
                  <c:v>57488</c:v>
                </c:pt>
                <c:pt idx="15" formatCode="General">
                  <c:v>55985</c:v>
                </c:pt>
                <c:pt idx="16" formatCode="General">
                  <c:v>58151</c:v>
                </c:pt>
                <c:pt idx="17" formatCode="General">
                  <c:v>58914</c:v>
                </c:pt>
                <c:pt idx="18" formatCode="General">
                  <c:v>59297</c:v>
                </c:pt>
                <c:pt idx="19" formatCode="General">
                  <c:v>61619</c:v>
                </c:pt>
                <c:pt idx="20" formatCode="General">
                  <c:v>63685</c:v>
                </c:pt>
                <c:pt idx="21" formatCode="General">
                  <c:v>61772</c:v>
                </c:pt>
                <c:pt idx="22" formatCode="General">
                  <c:v>61060</c:v>
                </c:pt>
                <c:pt idx="23" formatCode="General">
                  <c:v>59636</c:v>
                </c:pt>
              </c:numCache>
              <c:extLst/>
            </c:numRef>
          </c:val>
          <c:smooth val="0"/>
          <c:extLst>
            <c:ext xmlns:c16="http://schemas.microsoft.com/office/drawing/2014/chart" uri="{C3380CC4-5D6E-409C-BE32-E72D297353CC}">
              <c16:uniqueId val="{00000003-0E32-48C4-BCE3-FF5A96852885}"/>
            </c:ext>
          </c:extLst>
        </c:ser>
        <c:dLbls>
          <c:showLegendKey val="0"/>
          <c:showVal val="0"/>
          <c:showCatName val="0"/>
          <c:showSerName val="0"/>
          <c:showPercent val="0"/>
          <c:showBubbleSize val="0"/>
        </c:dLbls>
        <c:smooth val="0"/>
        <c:axId val="319074704"/>
        <c:axId val="319071440"/>
      </c:lineChart>
      <c:catAx>
        <c:axId val="319074704"/>
        <c:scaling>
          <c:orientation val="minMax"/>
        </c:scaling>
        <c:delete val="0"/>
        <c:axPos val="b"/>
        <c:numFmt formatCode="General" sourceLinked="0"/>
        <c:majorTickMark val="out"/>
        <c:minorTickMark val="none"/>
        <c:tickLblPos val="low"/>
        <c:crossAx val="319071440"/>
        <c:crosses val="autoZero"/>
        <c:auto val="1"/>
        <c:lblAlgn val="ctr"/>
        <c:lblOffset val="100"/>
        <c:noMultiLvlLbl val="0"/>
      </c:catAx>
      <c:valAx>
        <c:axId val="319071440"/>
        <c:scaling>
          <c:orientation val="minMax"/>
          <c:min val="-80000"/>
        </c:scaling>
        <c:delete val="0"/>
        <c:axPos val="l"/>
        <c:majorGridlines/>
        <c:numFmt formatCode="_(* #,##0_);_(* \(#,##0\);_(* &quot;-&quot;??_);_(@_)" sourceLinked="1"/>
        <c:majorTickMark val="out"/>
        <c:minorTickMark val="none"/>
        <c:tickLblPos val="nextTo"/>
        <c:crossAx val="319074704"/>
        <c:crosses val="autoZero"/>
        <c:crossBetween val="midCat"/>
        <c:majorUnit val="20000"/>
      </c:valAx>
    </c:plotArea>
    <c:plotVisOnly val="1"/>
    <c:dispBlanksAs val="gap"/>
    <c:showDLblsOverMax val="0"/>
  </c:chart>
  <c:spPr>
    <a:noFill/>
    <a:ln>
      <a:noFill/>
    </a:ln>
  </c:spPr>
  <c:txPr>
    <a:bodyPr/>
    <a:lstStyle/>
    <a:p>
      <a:pPr>
        <a:defRPr sz="1400">
          <a:latin typeface="Calibri" panose="020F0502020204030204" pitchFamily="34" charset="0"/>
          <a:ea typeface="Calibri" panose="020F0502020204030204" pitchFamily="34" charset="0"/>
          <a:cs typeface="Calibri" panose="020F0502020204030204" pitchFamily="34" charset="0"/>
        </a:defRPr>
      </a:pPr>
      <a:endParaRPr lang="en-US"/>
    </a:p>
  </c:txPr>
  <c:externalData r:id="rId1">
    <c:autoUpdate val="0"/>
  </c:externalData>
  <c:userShapes r:id="rId2"/>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005171207455636E-2"/>
          <c:y val="0.10747602463153644"/>
          <c:w val="0.73525642788709478"/>
          <c:h val="0.8163915625370014"/>
        </c:manualLayout>
      </c:layout>
      <c:lineChart>
        <c:grouping val="standard"/>
        <c:varyColors val="0"/>
        <c:ser>
          <c:idx val="0"/>
          <c:order val="0"/>
          <c:tx>
            <c:strRef>
              <c:f>'Figure 5 No 2010 2020'!$B$25</c:f>
              <c:strCache>
                <c:ptCount val="1"/>
                <c:pt idx="0">
                  <c:v> Births </c:v>
                </c:pt>
              </c:strCache>
            </c:strRef>
          </c:tx>
          <c:spPr>
            <a:ln w="25400">
              <a:solidFill>
                <a:schemeClr val="accent1"/>
              </a:solidFill>
            </a:ln>
          </c:spPr>
          <c:marker>
            <c:symbol val="none"/>
          </c:marker>
          <c:dLbls>
            <c:dLbl>
              <c:idx val="23"/>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0E32-48C4-BCE3-FF5A9685288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('Figure 5 No 2010 2020'!$C$24:$L$24,'Figure 5 No 2010 2020'!$N$24:$V$24,'Figure 5 No 2010 2020'!$X$24:$AB$24)</c:f>
              <c:strCache>
                <c:ptCount val="24"/>
                <c:pt idx="0">
                  <c:v>2000</c:v>
                </c:pt>
                <c:pt idx="1">
                  <c:v>2001</c:v>
                </c:pt>
                <c:pt idx="2">
                  <c:v>2002</c:v>
                </c:pt>
                <c:pt idx="3">
                  <c:v>2003</c:v>
                </c:pt>
                <c:pt idx="4">
                  <c:v>2004</c:v>
                </c:pt>
                <c:pt idx="5">
                  <c:v>2005</c:v>
                </c:pt>
                <c:pt idx="6">
                  <c:v>2006</c:v>
                </c:pt>
                <c:pt idx="7">
                  <c:v>2007</c:v>
                </c:pt>
                <c:pt idx="8">
                  <c:v>2008</c:v>
                </c:pt>
                <c:pt idx="9">
                  <c:v>2009</c:v>
                </c:pt>
                <c:pt idx="10">
                  <c:v>2011</c:v>
                </c:pt>
                <c:pt idx="11">
                  <c:v>2012</c:v>
                </c:pt>
                <c:pt idx="12">
                  <c:v>2013</c:v>
                </c:pt>
                <c:pt idx="13">
                  <c:v>2014</c:v>
                </c:pt>
                <c:pt idx="14">
                  <c:v>2015</c:v>
                </c:pt>
                <c:pt idx="15">
                  <c:v>2016</c:v>
                </c:pt>
                <c:pt idx="16">
                  <c:v>2017</c:v>
                </c:pt>
                <c:pt idx="17">
                  <c:v>2018</c:v>
                </c:pt>
                <c:pt idx="18">
                  <c:v>2019</c:v>
                </c:pt>
                <c:pt idx="19">
                  <c:v>2021</c:v>
                </c:pt>
                <c:pt idx="20">
                  <c:v>2022</c:v>
                </c:pt>
                <c:pt idx="21">
                  <c:v>2023</c:v>
                </c:pt>
                <c:pt idx="22">
                  <c:v>2024</c:v>
                </c:pt>
                <c:pt idx="23">
                  <c:v>2025</c:v>
                </c:pt>
              </c:strCache>
              <c:extLst/>
            </c:strRef>
          </c:cat>
          <c:val>
            <c:numRef>
              <c:f>('Figure 5 No 2010 2020'!$C$25:$L$25,'Figure 5 No 2010 2020'!$N$25:$V$25,'Figure 5 No 2010 2020'!$X$25:$AB$25)</c:f>
              <c:numCache>
                <c:formatCode>_(* #,##0_);_(* \(#,##0\);_(* "-"??_);_(@_)</c:formatCode>
                <c:ptCount val="24"/>
                <c:pt idx="0">
                  <c:v>81037</c:v>
                </c:pt>
                <c:pt idx="1">
                  <c:v>81617</c:v>
                </c:pt>
                <c:pt idx="2">
                  <c:v>80664</c:v>
                </c:pt>
                <c:pt idx="3">
                  <c:v>80295</c:v>
                </c:pt>
                <c:pt idx="4">
                  <c:v>79512</c:v>
                </c:pt>
                <c:pt idx="5">
                  <c:v>77498</c:v>
                </c:pt>
                <c:pt idx="6">
                  <c:v>77412</c:v>
                </c:pt>
                <c:pt idx="7">
                  <c:v>78562</c:v>
                </c:pt>
                <c:pt idx="8">
                  <c:v>77599</c:v>
                </c:pt>
                <c:pt idx="9">
                  <c:v>76167</c:v>
                </c:pt>
                <c:pt idx="10" formatCode="General">
                  <c:v>73187</c:v>
                </c:pt>
                <c:pt idx="11" formatCode="General">
                  <c:v>72228</c:v>
                </c:pt>
                <c:pt idx="12" formatCode="General">
                  <c:v>72160</c:v>
                </c:pt>
                <c:pt idx="13" formatCode="General">
                  <c:v>71952</c:v>
                </c:pt>
                <c:pt idx="14" formatCode="General">
                  <c:v>71930</c:v>
                </c:pt>
                <c:pt idx="15" formatCode="General">
                  <c:v>71345</c:v>
                </c:pt>
                <c:pt idx="16" formatCode="General">
                  <c:v>70774</c:v>
                </c:pt>
                <c:pt idx="17" formatCode="General">
                  <c:v>70453</c:v>
                </c:pt>
                <c:pt idx="18" formatCode="General">
                  <c:v>68720</c:v>
                </c:pt>
                <c:pt idx="19" formatCode="General">
                  <c:v>66440</c:v>
                </c:pt>
                <c:pt idx="20" formatCode="General">
                  <c:v>68943</c:v>
                </c:pt>
                <c:pt idx="21" formatCode="General">
                  <c:v>68137</c:v>
                </c:pt>
                <c:pt idx="22" formatCode="General">
                  <c:v>67857</c:v>
                </c:pt>
                <c:pt idx="23" formatCode="General">
                  <c:v>68055</c:v>
                </c:pt>
              </c:numCache>
              <c:extLst/>
            </c:numRef>
          </c:val>
          <c:smooth val="0"/>
          <c:extLst>
            <c:ext xmlns:c16="http://schemas.microsoft.com/office/drawing/2014/chart" uri="{C3380CC4-5D6E-409C-BE32-E72D297353CC}">
              <c16:uniqueId val="{00000001-0E32-48C4-BCE3-FF5A96852885}"/>
            </c:ext>
          </c:extLst>
        </c:ser>
        <c:ser>
          <c:idx val="1"/>
          <c:order val="1"/>
          <c:tx>
            <c:strRef>
              <c:f>'Figure 5 No 2010 2020'!$B$26</c:f>
              <c:strCache>
                <c:ptCount val="1"/>
                <c:pt idx="0">
                  <c:v> Deaths </c:v>
                </c:pt>
              </c:strCache>
            </c:strRef>
          </c:tx>
          <c:spPr>
            <a:ln w="25400">
              <a:solidFill>
                <a:schemeClr val="accent6"/>
              </a:solidFill>
            </a:ln>
          </c:spPr>
          <c:marker>
            <c:symbol val="none"/>
          </c:marker>
          <c:dLbls>
            <c:dLbl>
              <c:idx val="23"/>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0E32-48C4-BCE3-FF5A9685288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('Figure 5 No 2010 2020'!$C$24:$L$24,'Figure 5 No 2010 2020'!$N$24:$V$24,'Figure 5 No 2010 2020'!$X$24:$AB$24)</c:f>
              <c:strCache>
                <c:ptCount val="24"/>
                <c:pt idx="0">
                  <c:v>2000</c:v>
                </c:pt>
                <c:pt idx="1">
                  <c:v>2001</c:v>
                </c:pt>
                <c:pt idx="2">
                  <c:v>2002</c:v>
                </c:pt>
                <c:pt idx="3">
                  <c:v>2003</c:v>
                </c:pt>
                <c:pt idx="4">
                  <c:v>2004</c:v>
                </c:pt>
                <c:pt idx="5">
                  <c:v>2005</c:v>
                </c:pt>
                <c:pt idx="6">
                  <c:v>2006</c:v>
                </c:pt>
                <c:pt idx="7">
                  <c:v>2007</c:v>
                </c:pt>
                <c:pt idx="8">
                  <c:v>2008</c:v>
                </c:pt>
                <c:pt idx="9">
                  <c:v>2009</c:v>
                </c:pt>
                <c:pt idx="10">
                  <c:v>2011</c:v>
                </c:pt>
                <c:pt idx="11">
                  <c:v>2012</c:v>
                </c:pt>
                <c:pt idx="12">
                  <c:v>2013</c:v>
                </c:pt>
                <c:pt idx="13">
                  <c:v>2014</c:v>
                </c:pt>
                <c:pt idx="14">
                  <c:v>2015</c:v>
                </c:pt>
                <c:pt idx="15">
                  <c:v>2016</c:v>
                </c:pt>
                <c:pt idx="16">
                  <c:v>2017</c:v>
                </c:pt>
                <c:pt idx="17">
                  <c:v>2018</c:v>
                </c:pt>
                <c:pt idx="18">
                  <c:v>2019</c:v>
                </c:pt>
                <c:pt idx="19">
                  <c:v>2021</c:v>
                </c:pt>
                <c:pt idx="20">
                  <c:v>2022</c:v>
                </c:pt>
                <c:pt idx="21">
                  <c:v>2023</c:v>
                </c:pt>
                <c:pt idx="22">
                  <c:v>2024</c:v>
                </c:pt>
                <c:pt idx="23">
                  <c:v>2025</c:v>
                </c:pt>
              </c:strCache>
              <c:extLst/>
            </c:strRef>
          </c:cat>
          <c:val>
            <c:numRef>
              <c:f>('Figure 5 No 2010 2020'!$C$26:$L$26,'Figure 5 No 2010 2020'!$N$26:$V$26,'Figure 5 No 2010 2020'!$X$26:$AB$26)</c:f>
              <c:numCache>
                <c:formatCode>_(* #,##0_);_(* \(#,##0\);_(* "-"??_);_(@_)</c:formatCode>
                <c:ptCount val="24"/>
                <c:pt idx="0">
                  <c:v>55981</c:v>
                </c:pt>
                <c:pt idx="1">
                  <c:v>57101</c:v>
                </c:pt>
                <c:pt idx="2">
                  <c:v>56681</c:v>
                </c:pt>
                <c:pt idx="3">
                  <c:v>56176</c:v>
                </c:pt>
                <c:pt idx="4">
                  <c:v>55952</c:v>
                </c:pt>
                <c:pt idx="5">
                  <c:v>54642</c:v>
                </c:pt>
                <c:pt idx="6">
                  <c:v>53694</c:v>
                </c:pt>
                <c:pt idx="7">
                  <c:v>53062</c:v>
                </c:pt>
                <c:pt idx="8">
                  <c:v>53150</c:v>
                </c:pt>
                <c:pt idx="9">
                  <c:v>55257</c:v>
                </c:pt>
                <c:pt idx="10" formatCode="General">
                  <c:v>53996</c:v>
                </c:pt>
                <c:pt idx="11" formatCode="General">
                  <c:v>52396</c:v>
                </c:pt>
                <c:pt idx="12" formatCode="General">
                  <c:v>54782</c:v>
                </c:pt>
                <c:pt idx="13" formatCode="General">
                  <c:v>54729</c:v>
                </c:pt>
                <c:pt idx="14" formatCode="General">
                  <c:v>57488</c:v>
                </c:pt>
                <c:pt idx="15" formatCode="General">
                  <c:v>55985</c:v>
                </c:pt>
                <c:pt idx="16" formatCode="General">
                  <c:v>58151</c:v>
                </c:pt>
                <c:pt idx="17" formatCode="General">
                  <c:v>58914</c:v>
                </c:pt>
                <c:pt idx="18" formatCode="General">
                  <c:v>59297</c:v>
                </c:pt>
                <c:pt idx="19" formatCode="General">
                  <c:v>61619</c:v>
                </c:pt>
                <c:pt idx="20" formatCode="General">
                  <c:v>63685</c:v>
                </c:pt>
                <c:pt idx="21" formatCode="General">
                  <c:v>61772</c:v>
                </c:pt>
                <c:pt idx="22" formatCode="General">
                  <c:v>61060</c:v>
                </c:pt>
                <c:pt idx="23" formatCode="General">
                  <c:v>59636</c:v>
                </c:pt>
              </c:numCache>
              <c:extLst/>
            </c:numRef>
          </c:val>
          <c:smooth val="0"/>
          <c:extLst>
            <c:ext xmlns:c16="http://schemas.microsoft.com/office/drawing/2014/chart" uri="{C3380CC4-5D6E-409C-BE32-E72D297353CC}">
              <c16:uniqueId val="{00000003-0E32-48C4-BCE3-FF5A96852885}"/>
            </c:ext>
          </c:extLst>
        </c:ser>
        <c:ser>
          <c:idx val="4"/>
          <c:order val="2"/>
          <c:tx>
            <c:strRef>
              <c:f>'Figure 5 No 2010 2020'!$B$29</c:f>
              <c:strCache>
                <c:ptCount val="1"/>
                <c:pt idx="0">
                  <c:v>Domestic Migration</c:v>
                </c:pt>
              </c:strCache>
            </c:strRef>
          </c:tx>
          <c:spPr>
            <a:ln w="19050">
              <a:solidFill>
                <a:schemeClr val="accent4">
                  <a:lumMod val="75000"/>
                </a:schemeClr>
              </a:solidFill>
            </a:ln>
          </c:spPr>
          <c:marker>
            <c:symbol val="none"/>
          </c:marker>
          <c:dLbls>
            <c:dLbl>
              <c:idx val="4"/>
              <c:layout>
                <c:manualLayout>
                  <c:x val="-2.7798892098519427E-2"/>
                  <c:y val="2.9043109579423639E-2"/>
                </c:manualLayout>
              </c:layout>
              <c:numFmt formatCode="#,##0" sourceLinked="0"/>
              <c:spPr>
                <a:noFill/>
                <a:ln>
                  <a:noFill/>
                </a:ln>
                <a:effectLst/>
              </c:spPr>
              <c:txPr>
                <a:bodyPr wrap="square" lIns="38100" tIns="19050" rIns="38100" bIns="19050" anchor="ctr">
                  <a:spAutoFit/>
                </a:bodyPr>
                <a:lstStyle/>
                <a:p>
                  <a:pPr>
                    <a:defRPr b="1"/>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688-4D26-BC72-B067F18AFD7B}"/>
                </c:ext>
              </c:extLst>
            </c:dLbl>
            <c:dLbl>
              <c:idx val="9"/>
              <c:layout>
                <c:manualLayout>
                  <c:x val="-1.4503769790531874E-2"/>
                  <c:y val="-2.25890852284406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1B4-4755-B4D9-260562F1AAE7}"/>
                </c:ext>
              </c:extLst>
            </c:dLbl>
            <c:dLbl>
              <c:idx val="20"/>
              <c:layout>
                <c:manualLayout>
                  <c:x val="-3.5050776993785275E-2"/>
                  <c:y val="3.2270121754915171E-2"/>
                </c:manualLayout>
              </c:layout>
              <c:numFmt formatCode="#,##0" sourceLinked="0"/>
              <c:spPr>
                <a:noFill/>
                <a:ln>
                  <a:noFill/>
                </a:ln>
                <a:effectLst/>
              </c:spPr>
              <c:txPr>
                <a:bodyPr wrap="square" lIns="38100" tIns="19050" rIns="38100" bIns="19050" anchor="ctr">
                  <a:spAutoFit/>
                </a:bodyPr>
                <a:lstStyle/>
                <a:p>
                  <a:pPr>
                    <a:defRPr b="1"/>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688-4D26-BC72-B067F18AFD7B}"/>
                </c:ext>
              </c:extLst>
            </c:dLbl>
            <c:dLbl>
              <c:idx val="22"/>
              <c:layout>
                <c:manualLayout>
                  <c:x val="-3.2633482028696717E-2"/>
                  <c:y val="-3.2270121754915344E-2"/>
                </c:manualLayout>
              </c:layout>
              <c:numFmt formatCode="#,##0" sourceLinked="0"/>
              <c:spPr>
                <a:noFill/>
                <a:ln>
                  <a:noFill/>
                </a:ln>
                <a:effectLst/>
              </c:spPr>
              <c:txPr>
                <a:bodyPr wrap="square" lIns="38100" tIns="19050" rIns="38100" bIns="19050" anchor="ctr">
                  <a:spAutoFit/>
                </a:bodyPr>
                <a:lstStyle/>
                <a:p>
                  <a:pPr>
                    <a:defRPr b="1"/>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688-4D26-BC72-B067F18AFD7B}"/>
                </c:ext>
              </c:extLst>
            </c:dLbl>
            <c:dLbl>
              <c:idx val="23"/>
              <c:layout>
                <c:manualLayout>
                  <c:x val="-9.6691798603545827E-3"/>
                  <c:y val="-2.5816097403932228E-2"/>
                </c:manualLayout>
              </c:layout>
              <c:tx>
                <c:rich>
                  <a:bodyPr wrap="square" lIns="38100" tIns="19050" rIns="38100" bIns="19050" anchor="ctr" anchorCtr="0">
                    <a:spAutoFit/>
                  </a:bodyPr>
                  <a:lstStyle/>
                  <a:p>
                    <a:pPr algn="l">
                      <a:defRPr b="1"/>
                    </a:pPr>
                    <a:fld id="{3D2E8A3E-129F-4330-8748-68B3D3065B20}" type="SERIESNAME">
                      <a:rPr lang="en-US" b="0" dirty="0"/>
                      <a:pPr algn="l">
                        <a:defRPr b="1"/>
                      </a:pPr>
                      <a:t>[SERIES NAME]</a:t>
                    </a:fld>
                    <a:endParaRPr lang="en-US" b="0" baseline="0" dirty="0"/>
                  </a:p>
                  <a:p>
                    <a:pPr algn="l">
                      <a:defRPr b="1"/>
                    </a:pPr>
                    <a:fld id="{CC8EEA96-CD22-4871-BB3C-DBB8B39C6763}" type="VALUE">
                      <a:rPr lang="en-US" b="1" dirty="0"/>
                      <a:pPr algn="l">
                        <a:defRPr b="1"/>
                      </a:pPr>
                      <a:t>[VALUE]</a:t>
                    </a:fld>
                    <a:endParaRPr lang="en-US"/>
                  </a:p>
                </c:rich>
              </c:tx>
              <c:numFmt formatCode="#,##0" sourceLinked="0"/>
              <c:spPr>
                <a:noFill/>
                <a:ln>
                  <a:noFill/>
                </a:ln>
                <a:effectLst/>
              </c:spP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8-0E32-48C4-BCE3-FF5A96852885}"/>
                </c:ext>
              </c:extLst>
            </c:dLbl>
            <c:spPr>
              <a:noFill/>
              <a:ln>
                <a:noFill/>
              </a:ln>
              <a:effectLst/>
            </c:spPr>
            <c:txPr>
              <a:bodyPr wrap="square" lIns="38100" tIns="19050" rIns="38100" bIns="19050" anchor="ctr">
                <a:spAutoFit/>
              </a:bodyPr>
              <a:lstStyle/>
              <a:p>
                <a:pPr>
                  <a:defRPr b="1"/>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('Figure 5 No 2010 2020'!$C$24:$L$24,'Figure 5 No 2010 2020'!$N$24:$V$24,'Figure 5 No 2010 2020'!$X$24:$AB$24)</c:f>
              <c:strCache>
                <c:ptCount val="24"/>
                <c:pt idx="0">
                  <c:v>2000</c:v>
                </c:pt>
                <c:pt idx="1">
                  <c:v>2001</c:v>
                </c:pt>
                <c:pt idx="2">
                  <c:v>2002</c:v>
                </c:pt>
                <c:pt idx="3">
                  <c:v>2003</c:v>
                </c:pt>
                <c:pt idx="4">
                  <c:v>2004</c:v>
                </c:pt>
                <c:pt idx="5">
                  <c:v>2005</c:v>
                </c:pt>
                <c:pt idx="6">
                  <c:v>2006</c:v>
                </c:pt>
                <c:pt idx="7">
                  <c:v>2007</c:v>
                </c:pt>
                <c:pt idx="8">
                  <c:v>2008</c:v>
                </c:pt>
                <c:pt idx="9">
                  <c:v>2009</c:v>
                </c:pt>
                <c:pt idx="10">
                  <c:v>2011</c:v>
                </c:pt>
                <c:pt idx="11">
                  <c:v>2012</c:v>
                </c:pt>
                <c:pt idx="12">
                  <c:v>2013</c:v>
                </c:pt>
                <c:pt idx="13">
                  <c:v>2014</c:v>
                </c:pt>
                <c:pt idx="14">
                  <c:v>2015</c:v>
                </c:pt>
                <c:pt idx="15">
                  <c:v>2016</c:v>
                </c:pt>
                <c:pt idx="16">
                  <c:v>2017</c:v>
                </c:pt>
                <c:pt idx="17">
                  <c:v>2018</c:v>
                </c:pt>
                <c:pt idx="18">
                  <c:v>2019</c:v>
                </c:pt>
                <c:pt idx="19">
                  <c:v>2021</c:v>
                </c:pt>
                <c:pt idx="20">
                  <c:v>2022</c:v>
                </c:pt>
                <c:pt idx="21">
                  <c:v>2023</c:v>
                </c:pt>
                <c:pt idx="22">
                  <c:v>2024</c:v>
                </c:pt>
                <c:pt idx="23">
                  <c:v>2025</c:v>
                </c:pt>
              </c:strCache>
              <c:extLst/>
            </c:strRef>
          </c:cat>
          <c:val>
            <c:numRef>
              <c:f>('Figure 5 No 2010 2020'!$C$29:$L$29,'Figure 5 No 2010 2020'!$N$29:$V$29,'Figure 5 No 2010 2020'!$X$29:$AB$29)</c:f>
              <c:numCache>
                <c:formatCode>_(* #,##0_);_(* \(#,##0\);_(* "-"??_);_(@_)</c:formatCode>
                <c:ptCount val="24"/>
                <c:pt idx="0">
                  <c:v>-13797</c:v>
                </c:pt>
                <c:pt idx="1">
                  <c:v>-13970</c:v>
                </c:pt>
                <c:pt idx="2">
                  <c:v>-29936</c:v>
                </c:pt>
                <c:pt idx="3">
                  <c:v>-41300</c:v>
                </c:pt>
                <c:pt idx="4">
                  <c:v>-55788</c:v>
                </c:pt>
                <c:pt idx="5">
                  <c:v>-55426</c:v>
                </c:pt>
                <c:pt idx="6">
                  <c:v>-42821</c:v>
                </c:pt>
                <c:pt idx="7">
                  <c:v>-26666</c:v>
                </c:pt>
                <c:pt idx="8">
                  <c:v>-9799</c:v>
                </c:pt>
                <c:pt idx="9">
                  <c:v>6843</c:v>
                </c:pt>
                <c:pt idx="10" formatCode="General">
                  <c:v>-5601</c:v>
                </c:pt>
                <c:pt idx="11" formatCode="General">
                  <c:v>-7714</c:v>
                </c:pt>
                <c:pt idx="12" formatCode="General">
                  <c:v>-3074</c:v>
                </c:pt>
                <c:pt idx="13" formatCode="General">
                  <c:v>-10847</c:v>
                </c:pt>
                <c:pt idx="14" formatCode="General">
                  <c:v>-22139</c:v>
                </c:pt>
                <c:pt idx="15" formatCode="General">
                  <c:v>-30252</c:v>
                </c:pt>
                <c:pt idx="16" formatCode="General">
                  <c:v>-24724</c:v>
                </c:pt>
                <c:pt idx="17" formatCode="General">
                  <c:v>-27035</c:v>
                </c:pt>
                <c:pt idx="18" formatCode="General">
                  <c:v>-30338</c:v>
                </c:pt>
                <c:pt idx="19" formatCode="General">
                  <c:v>-9433</c:v>
                </c:pt>
                <c:pt idx="20" formatCode="General">
                  <c:v>-47954</c:v>
                </c:pt>
                <c:pt idx="21" formatCode="General">
                  <c:v>-35360</c:v>
                </c:pt>
                <c:pt idx="22" formatCode="General">
                  <c:v>-19195</c:v>
                </c:pt>
                <c:pt idx="23" formatCode="General">
                  <c:v>-33340</c:v>
                </c:pt>
              </c:numCache>
              <c:extLst/>
            </c:numRef>
          </c:val>
          <c:smooth val="0"/>
          <c:extLst>
            <c:ext xmlns:c16="http://schemas.microsoft.com/office/drawing/2014/chart" uri="{C3380CC4-5D6E-409C-BE32-E72D297353CC}">
              <c16:uniqueId val="{00000009-0E32-48C4-BCE3-FF5A96852885}"/>
            </c:ext>
          </c:extLst>
        </c:ser>
        <c:dLbls>
          <c:showLegendKey val="0"/>
          <c:showVal val="0"/>
          <c:showCatName val="0"/>
          <c:showSerName val="0"/>
          <c:showPercent val="0"/>
          <c:showBubbleSize val="0"/>
        </c:dLbls>
        <c:smooth val="0"/>
        <c:axId val="319074704"/>
        <c:axId val="319071440"/>
      </c:lineChart>
      <c:catAx>
        <c:axId val="319074704"/>
        <c:scaling>
          <c:orientation val="minMax"/>
        </c:scaling>
        <c:delete val="0"/>
        <c:axPos val="b"/>
        <c:numFmt formatCode="General" sourceLinked="0"/>
        <c:majorTickMark val="out"/>
        <c:minorTickMark val="none"/>
        <c:tickLblPos val="low"/>
        <c:crossAx val="319071440"/>
        <c:crosses val="autoZero"/>
        <c:auto val="1"/>
        <c:lblAlgn val="ctr"/>
        <c:lblOffset val="100"/>
        <c:noMultiLvlLbl val="0"/>
      </c:catAx>
      <c:valAx>
        <c:axId val="319071440"/>
        <c:scaling>
          <c:orientation val="minMax"/>
        </c:scaling>
        <c:delete val="0"/>
        <c:axPos val="l"/>
        <c:majorGridlines/>
        <c:numFmt formatCode="_(* #,##0_);_(* \(#,##0\);_(* &quot;-&quot;??_);_(@_)" sourceLinked="1"/>
        <c:majorTickMark val="out"/>
        <c:minorTickMark val="none"/>
        <c:tickLblPos val="nextTo"/>
        <c:crossAx val="319074704"/>
        <c:crosses val="autoZero"/>
        <c:crossBetween val="midCat"/>
        <c:majorUnit val="20000"/>
      </c:valAx>
    </c:plotArea>
    <c:plotVisOnly val="1"/>
    <c:dispBlanksAs val="gap"/>
    <c:showDLblsOverMax val="0"/>
  </c:chart>
  <c:spPr>
    <a:noFill/>
    <a:ln>
      <a:noFill/>
    </a:ln>
  </c:spPr>
  <c:txPr>
    <a:bodyPr/>
    <a:lstStyle/>
    <a:p>
      <a:pPr>
        <a:defRPr sz="1400">
          <a:latin typeface="Calibri" panose="020F0502020204030204" pitchFamily="34" charset="0"/>
          <a:ea typeface="Calibri" panose="020F0502020204030204" pitchFamily="34" charset="0"/>
          <a:cs typeface="Calibri" panose="020F0502020204030204" pitchFamily="34" charset="0"/>
        </a:defRPr>
      </a:pPr>
      <a:endParaRPr lang="en-US"/>
    </a:p>
  </c:txPr>
  <c:externalData r:id="rId1">
    <c:autoUpdate val="0"/>
  </c:externalData>
  <c:userShapes r:id="rId2"/>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320" b="0" i="0" u="none" strike="noStrike" kern="1200" spc="0" baseline="0">
                <a:solidFill>
                  <a:schemeClr val="tx1"/>
                </a:solidFill>
                <a:latin typeface="+mn-lt"/>
                <a:ea typeface="+mn-ea"/>
                <a:cs typeface="+mn-cs"/>
              </a:defRPr>
            </a:pPr>
            <a:r>
              <a:rPr lang="en-US" dirty="0"/>
              <a:t> </a:t>
            </a:r>
          </a:p>
        </c:rich>
      </c:tx>
      <c:overlay val="0"/>
      <c:spPr>
        <a:noFill/>
        <a:ln>
          <a:noFill/>
        </a:ln>
        <a:effectLst/>
      </c:spPr>
      <c:txPr>
        <a:bodyPr rot="0" spcFirstLastPara="1" vertOverflow="ellipsis" vert="horz" wrap="square" anchor="ctr" anchorCtr="1"/>
        <a:lstStyle/>
        <a:p>
          <a:pPr>
            <a:defRPr sz="132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0087438589407094"/>
          <c:y val="5.5349157206742355E-2"/>
          <c:w val="0.87562134060165553"/>
          <c:h val="0.76301144648585595"/>
        </c:manualLayout>
      </c:layout>
      <c:lineChart>
        <c:grouping val="standard"/>
        <c:varyColors val="0"/>
        <c:ser>
          <c:idx val="0"/>
          <c:order val="0"/>
          <c:tx>
            <c:strRef>
              <c:f>'International Migraiton by Vint'!$N$2</c:f>
              <c:strCache>
                <c:ptCount val="1"/>
                <c:pt idx="0">
                  <c:v>V2023</c:v>
                </c:pt>
              </c:strCache>
            </c:strRef>
          </c:tx>
          <c:spPr>
            <a:ln w="28575" cap="rnd">
              <a:solidFill>
                <a:schemeClr val="accent1"/>
              </a:solidFill>
              <a:round/>
            </a:ln>
            <a:effectLst/>
          </c:spPr>
          <c:marker>
            <c:symbol val="none"/>
          </c:marker>
          <c:dLbls>
            <c:dLbl>
              <c:idx val="0"/>
              <c:layout>
                <c:manualLayout>
                  <c:x val="-9.9074074074074092E-2"/>
                  <c:y val="-4.2437781360066642E-17"/>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D8D-4CC4-9722-E787BB9F0D5D}"/>
                </c:ext>
              </c:extLst>
            </c:dLbl>
            <c:dLbl>
              <c:idx val="1"/>
              <c:layout>
                <c:manualLayout>
                  <c:x val="-0.15824074074074074"/>
                  <c:y val="-1.6975112544026657E-16"/>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D8D-4CC4-9722-E787BB9F0D5D}"/>
                </c:ext>
              </c:extLst>
            </c:dLbl>
            <c:dLbl>
              <c:idx val="2"/>
              <c:layout>
                <c:manualLayout>
                  <c:x val="-4.3518518518518519E-2"/>
                  <c:y val="9.259259259259258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D8D-4CC4-9722-E787BB9F0D5D}"/>
                </c:ext>
              </c:extLst>
            </c:dLbl>
            <c:dLbl>
              <c:idx val="3"/>
              <c:layout>
                <c:manualLayout>
                  <c:x val="-8.6390004462293613E-2"/>
                  <c:y val="-2.59179206888951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D8D-4CC4-9722-E787BB9F0D5D}"/>
                </c:ext>
              </c:extLst>
            </c:dLbl>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'International Migraiton by Vint'!$H$4:$H$8</c:f>
              <c:numCache>
                <c:formatCode>General</c:formatCode>
                <c:ptCount val="5"/>
                <c:pt idx="0">
                  <c:v>2021</c:v>
                </c:pt>
                <c:pt idx="1">
                  <c:v>2022</c:v>
                </c:pt>
                <c:pt idx="2">
                  <c:v>2023</c:v>
                </c:pt>
                <c:pt idx="3">
                  <c:v>2024</c:v>
                </c:pt>
                <c:pt idx="4">
                  <c:v>2025</c:v>
                </c:pt>
              </c:numCache>
            </c:numRef>
          </c:cat>
          <c:val>
            <c:numRef>
              <c:f>'International Migraiton by Vint'!$N$3:$N$7</c:f>
              <c:numCache>
                <c:formatCode>General</c:formatCode>
                <c:ptCount val="5"/>
                <c:pt idx="0">
                  <c:v>-26269</c:v>
                </c:pt>
                <c:pt idx="1">
                  <c:v>-56813</c:v>
                </c:pt>
                <c:pt idx="2">
                  <c:v>-39149</c:v>
                </c:pt>
              </c:numCache>
            </c:numRef>
          </c:val>
          <c:smooth val="0"/>
          <c:extLst>
            <c:ext xmlns:c16="http://schemas.microsoft.com/office/drawing/2014/chart" uri="{C3380CC4-5D6E-409C-BE32-E72D297353CC}">
              <c16:uniqueId val="{00000004-8D8D-4CC4-9722-E787BB9F0D5D}"/>
            </c:ext>
          </c:extLst>
        </c:ser>
        <c:ser>
          <c:idx val="1"/>
          <c:order val="1"/>
          <c:tx>
            <c:strRef>
              <c:f>'International Migraiton by Vint'!$O$2</c:f>
              <c:strCache>
                <c:ptCount val="1"/>
                <c:pt idx="0">
                  <c:v>V2024</c:v>
                </c:pt>
              </c:strCache>
            </c:strRef>
          </c:tx>
          <c:spPr>
            <a:ln w="28575" cap="rnd">
              <a:solidFill>
                <a:schemeClr val="accent2"/>
              </a:solidFill>
              <a:round/>
            </a:ln>
            <a:effectLst/>
          </c:spPr>
          <c:marker>
            <c:symbol val="none"/>
          </c:marker>
          <c:dLbls>
            <c:dLbl>
              <c:idx val="0"/>
              <c:layout>
                <c:manualLayout>
                  <c:x val="-0.10740740740740741"/>
                  <c:y val="-3.00579615048118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D8D-4CC4-9722-E787BB9F0D5D}"/>
                </c:ext>
              </c:extLst>
            </c:dLbl>
            <c:dLbl>
              <c:idx val="1"/>
              <c:layout>
                <c:manualLayout>
                  <c:x val="4.9871682706328288E-2"/>
                  <c:y val="3.6690726159230094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D8D-4CC4-9722-E787BB9F0D5D}"/>
                </c:ext>
              </c:extLst>
            </c:dLbl>
            <c:dLbl>
              <c:idx val="2"/>
              <c:layout>
                <c:manualLayout>
                  <c:x val="1.5709572761738032E-2"/>
                  <c:y val="3.388633712452601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D8D-4CC4-9722-E787BB9F0D5D}"/>
                </c:ext>
              </c:extLst>
            </c:dLbl>
            <c:dLbl>
              <c:idx val="3"/>
              <c:layout>
                <c:manualLayout>
                  <c:x val="-2.5287782802250251E-2"/>
                  <c:y val="5.353490506739561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D8D-4CC4-9722-E787BB9F0D5D}"/>
                </c:ext>
              </c:extLst>
            </c:dLbl>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'International Migraiton by Vint'!$H$4:$H$8</c:f>
              <c:numCache>
                <c:formatCode>General</c:formatCode>
                <c:ptCount val="5"/>
                <c:pt idx="0">
                  <c:v>2021</c:v>
                </c:pt>
                <c:pt idx="1">
                  <c:v>2022</c:v>
                </c:pt>
                <c:pt idx="2">
                  <c:v>2023</c:v>
                </c:pt>
                <c:pt idx="3">
                  <c:v>2024</c:v>
                </c:pt>
                <c:pt idx="4">
                  <c:v>2025</c:v>
                </c:pt>
              </c:numCache>
            </c:numRef>
          </c:cat>
          <c:val>
            <c:numRef>
              <c:f>'International Migraiton by Vint'!$O$3:$O$7</c:f>
              <c:numCache>
                <c:formatCode>General</c:formatCode>
                <c:ptCount val="5"/>
                <c:pt idx="0">
                  <c:v>-14713</c:v>
                </c:pt>
                <c:pt idx="1">
                  <c:v>-54843</c:v>
                </c:pt>
                <c:pt idx="2">
                  <c:v>-36572</c:v>
                </c:pt>
                <c:pt idx="3">
                  <c:v>-27480</c:v>
                </c:pt>
              </c:numCache>
            </c:numRef>
          </c:val>
          <c:smooth val="0"/>
          <c:extLst>
            <c:ext xmlns:c16="http://schemas.microsoft.com/office/drawing/2014/chart" uri="{C3380CC4-5D6E-409C-BE32-E72D297353CC}">
              <c16:uniqueId val="{00000009-8D8D-4CC4-9722-E787BB9F0D5D}"/>
            </c:ext>
          </c:extLst>
        </c:ser>
        <c:ser>
          <c:idx val="2"/>
          <c:order val="2"/>
          <c:tx>
            <c:strRef>
              <c:f>'International Migraiton by Vint'!$P$2</c:f>
              <c:strCache>
                <c:ptCount val="1"/>
                <c:pt idx="0">
                  <c:v>V2025</c:v>
                </c:pt>
              </c:strCache>
            </c:strRef>
          </c:tx>
          <c:spPr>
            <a:ln w="28575" cap="rnd">
              <a:solidFill>
                <a:schemeClr val="accent3"/>
              </a:solidFill>
              <a:round/>
            </a:ln>
            <a:effectLst/>
          </c:spPr>
          <c:marker>
            <c:symbol val="none"/>
          </c:marker>
          <c:dLbls>
            <c:dLbl>
              <c:idx val="0"/>
              <c:layout>
                <c:manualLayout>
                  <c:x val="2.3733778069407949E-2"/>
                  <c:y val="-5.09259259259259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D8D-4CC4-9722-E787BB9F0D5D}"/>
                </c:ext>
              </c:extLst>
            </c:dLbl>
            <c:dLbl>
              <c:idx val="1"/>
              <c:layout>
                <c:manualLayout>
                  <c:x val="-3.3467118693496604E-2"/>
                  <c:y val="-8.85830417031205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D8D-4CC4-9722-E787BB9F0D5D}"/>
                </c:ext>
              </c:extLst>
            </c:dLbl>
            <c:dLbl>
              <c:idx val="2"/>
              <c:layout>
                <c:manualLayout>
                  <c:x val="-9.7975174978127813E-2"/>
                  <c:y val="-3.929680664916885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D8D-4CC4-9722-E787BB9F0D5D}"/>
                </c:ext>
              </c:extLst>
            </c:dLbl>
            <c:dLbl>
              <c:idx val="3"/>
              <c:layout>
                <c:manualLayout>
                  <c:x val="-8.7460954930834445E-2"/>
                  <c:y val="-4.03167655160591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D8D-4CC4-9722-E787BB9F0D5D}"/>
                </c:ext>
              </c:extLst>
            </c:dLbl>
            <c:numFmt formatCode="#,##0" sourceLinked="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'International Migraiton by Vint'!$H$4:$H$8</c:f>
              <c:numCache>
                <c:formatCode>General</c:formatCode>
                <c:ptCount val="5"/>
                <c:pt idx="0">
                  <c:v>2021</c:v>
                </c:pt>
                <c:pt idx="1">
                  <c:v>2022</c:v>
                </c:pt>
                <c:pt idx="2">
                  <c:v>2023</c:v>
                </c:pt>
                <c:pt idx="3">
                  <c:v>2024</c:v>
                </c:pt>
                <c:pt idx="4">
                  <c:v>2025</c:v>
                </c:pt>
              </c:numCache>
            </c:numRef>
          </c:cat>
          <c:val>
            <c:numRef>
              <c:f>'International Migraiton by Vint'!$P$3:$P$7</c:f>
              <c:numCache>
                <c:formatCode>General</c:formatCode>
                <c:ptCount val="5"/>
                <c:pt idx="0">
                  <c:v>-9433</c:v>
                </c:pt>
                <c:pt idx="1">
                  <c:v>-47954</c:v>
                </c:pt>
                <c:pt idx="2">
                  <c:v>-35360</c:v>
                </c:pt>
                <c:pt idx="3">
                  <c:v>-19195</c:v>
                </c:pt>
                <c:pt idx="4">
                  <c:v>-33340</c:v>
                </c:pt>
              </c:numCache>
            </c:numRef>
          </c:val>
          <c:smooth val="0"/>
          <c:extLst>
            <c:ext xmlns:c16="http://schemas.microsoft.com/office/drawing/2014/chart" uri="{C3380CC4-5D6E-409C-BE32-E72D297353CC}">
              <c16:uniqueId val="{0000000E-8D8D-4CC4-9722-E787BB9F0D5D}"/>
            </c:ext>
          </c:extLst>
        </c:ser>
        <c:dLbls>
          <c:showLegendKey val="0"/>
          <c:showVal val="0"/>
          <c:showCatName val="0"/>
          <c:showSerName val="0"/>
          <c:showPercent val="0"/>
          <c:showBubbleSize val="0"/>
        </c:dLbls>
        <c:smooth val="0"/>
        <c:axId val="1717473055"/>
        <c:axId val="1717467775"/>
      </c:lineChart>
      <c:catAx>
        <c:axId val="1717473055"/>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717467775"/>
        <c:crosses val="autoZero"/>
        <c:auto val="1"/>
        <c:lblAlgn val="ctr"/>
        <c:lblOffset val="100"/>
        <c:noMultiLvlLbl val="0"/>
      </c:catAx>
      <c:valAx>
        <c:axId val="171746777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7174730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100">
          <a:solidFill>
            <a:schemeClr val="tx1"/>
          </a:solidFill>
        </a:defRPr>
      </a:pPr>
      <a:endParaRPr lang="en-US"/>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clustered"/>
        <c:varyColors val="0"/>
        <c:ser>
          <c:idx val="1"/>
          <c:order val="0"/>
          <c:tx>
            <c:strRef>
              <c:f>'2022'!$C$2</c:f>
              <c:strCache>
                <c:ptCount val="1"/>
                <c:pt idx="0">
                  <c:v>Out-Movers</c:v>
                </c:pt>
              </c:strCache>
            </c:strRef>
          </c:tx>
          <c:spPr>
            <a:solidFill>
              <a:schemeClr val="accent5"/>
            </a:solidFill>
            <a:ln w="12700">
              <a:solidFill>
                <a:srgbClr val="000000"/>
              </a:solidFill>
            </a:ln>
            <a:effectLst/>
          </c:spPr>
          <c:invertIfNegative val="0"/>
          <c:dLbls>
            <c:dLbl>
              <c:idx val="0"/>
              <c:tx>
                <c:rich>
                  <a:bodyPr/>
                  <a:lstStyle/>
                  <a:p>
                    <a:fld id="{59DEE6F2-7642-4405-A548-AD1E3AEB1546}"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02B6-4B75-8959-9503C76FFA78}"/>
                </c:ext>
              </c:extLst>
            </c:dLbl>
            <c:dLbl>
              <c:idx val="1"/>
              <c:layout>
                <c:manualLayout>
                  <c:x val="-9.2561809939046877E-2"/>
                  <c:y val="1.9461235170204666E-7"/>
                </c:manualLayout>
              </c:layout>
              <c:tx>
                <c:rich>
                  <a:bodyPr/>
                  <a:lstStyle/>
                  <a:p>
                    <a:fld id="{CD88EF89-9E5E-4E6C-8030-47898AA8D0FF}" type="CELLRANGE">
                      <a:rPr lang="en-US" dirty="0"/>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02B6-4B75-8959-9503C76FFA78}"/>
                </c:ext>
              </c:extLst>
            </c:dLbl>
            <c:dLbl>
              <c:idx val="2"/>
              <c:layout>
                <c:manualLayout>
                  <c:x val="-0.11024207272926904"/>
                  <c:y val="0"/>
                </c:manualLayout>
              </c:layout>
              <c:tx>
                <c:rich>
                  <a:bodyPr/>
                  <a:lstStyle/>
                  <a:p>
                    <a:fld id="{4C28B668-BB05-4BFE-AF58-97EB5DA726A1}" type="CELLRANGE">
                      <a:rPr lang="en-US" dirty="0"/>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02B6-4B75-8959-9503C76FFA78}"/>
                </c:ext>
              </c:extLst>
            </c:dLbl>
            <c:dLbl>
              <c:idx val="3"/>
              <c:tx>
                <c:rich>
                  <a:bodyPr/>
                  <a:lstStyle/>
                  <a:p>
                    <a:fld id="{3582BA9B-1342-403B-B9F0-339C348ACF05}"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02B6-4B75-8959-9503C76FFA78}"/>
                </c:ext>
              </c:extLst>
            </c:dLbl>
            <c:dLbl>
              <c:idx val="4"/>
              <c:tx>
                <c:rich>
                  <a:bodyPr/>
                  <a:lstStyle/>
                  <a:p>
                    <a:fld id="{1303CA6F-3874-4188-8AF6-6D7230F27186}"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02B6-4B75-8959-9503C76FFA78}"/>
                </c:ext>
              </c:extLst>
            </c:dLbl>
            <c:dLbl>
              <c:idx val="5"/>
              <c:tx>
                <c:rich>
                  <a:bodyPr/>
                  <a:lstStyle/>
                  <a:p>
                    <a:fld id="{0359463C-6CEF-45E3-8358-13806EA08E3E}"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02B6-4B75-8959-9503C76FFA78}"/>
                </c:ext>
              </c:extLst>
            </c:dLbl>
            <c:dLbl>
              <c:idx val="6"/>
              <c:tx>
                <c:rich>
                  <a:bodyPr/>
                  <a:lstStyle/>
                  <a:p>
                    <a:fld id="{DC274702-CF3B-48AA-9CB0-79BDE8D70CD4}"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02B6-4B75-8959-9503C76FFA78}"/>
                </c:ext>
              </c:extLst>
            </c:dLbl>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('2022'!$A$3:$A$8,'2022'!$A$12)</c:f>
              <c:strCache>
                <c:ptCount val="7"/>
                <c:pt idx="0">
                  <c:v>0-17</c:v>
                </c:pt>
                <c:pt idx="1">
                  <c:v>18-24</c:v>
                </c:pt>
                <c:pt idx="2">
                  <c:v>25-34</c:v>
                </c:pt>
                <c:pt idx="3">
                  <c:v>35-44</c:v>
                </c:pt>
                <c:pt idx="4">
                  <c:v>45-54</c:v>
                </c:pt>
                <c:pt idx="5">
                  <c:v>55-64</c:v>
                </c:pt>
                <c:pt idx="6">
                  <c:v>65 and Over</c:v>
                </c:pt>
              </c:strCache>
              <c:extLst/>
            </c:strRef>
          </c:cat>
          <c:val>
            <c:numRef>
              <c:f>('2022'!$D$3:$D$8,'2022'!$D$12)</c:f>
              <c:numCache>
                <c:formatCode>_(* #,##0_);_(* \(#,##0\);_(* "-"??_);_(@_)</c:formatCode>
                <c:ptCount val="7"/>
                <c:pt idx="0">
                  <c:v>-23226</c:v>
                </c:pt>
                <c:pt idx="1">
                  <c:v>-52974</c:v>
                </c:pt>
                <c:pt idx="2">
                  <c:v>-64626</c:v>
                </c:pt>
                <c:pt idx="3">
                  <c:v>-24680</c:v>
                </c:pt>
                <c:pt idx="4">
                  <c:v>-14586</c:v>
                </c:pt>
                <c:pt idx="5">
                  <c:v>-15107</c:v>
                </c:pt>
                <c:pt idx="6">
                  <c:v>-16869</c:v>
                </c:pt>
              </c:numCache>
              <c:extLst/>
            </c:numRef>
          </c:val>
          <c:extLst>
            <c:ext xmlns:c15="http://schemas.microsoft.com/office/drawing/2012/chart" uri="{02D57815-91ED-43cb-92C2-25804820EDAC}">
              <c15:datalabelsRange>
                <c15:f>'2022'!$C$3:$C$12</c15:f>
                <c15:dlblRangeCache>
                  <c:ptCount val="10"/>
                  <c:pt idx="0">
                    <c:v> 23,226 </c:v>
                  </c:pt>
                  <c:pt idx="1">
                    <c:v> 52,974 </c:v>
                  </c:pt>
                  <c:pt idx="2">
                    <c:v> 64,626 </c:v>
                  </c:pt>
                  <c:pt idx="3">
                    <c:v> 24,680 </c:v>
                  </c:pt>
                  <c:pt idx="4">
                    <c:v> 14,586 </c:v>
                  </c:pt>
                  <c:pt idx="5">
                    <c:v> 15,107 </c:v>
                  </c:pt>
                  <c:pt idx="6">
                    <c:v> 8,742 </c:v>
                  </c:pt>
                  <c:pt idx="7">
                    <c:v> 6,946 </c:v>
                  </c:pt>
                  <c:pt idx="8">
                    <c:v> 1,181 </c:v>
                  </c:pt>
                  <c:pt idx="9">
                    <c:v> 16,869 </c:v>
                  </c:pt>
                </c15:dlblRangeCache>
              </c15:datalabelsRange>
            </c:ext>
            <c:ext xmlns:c16="http://schemas.microsoft.com/office/drawing/2014/chart" uri="{C3380CC4-5D6E-409C-BE32-E72D297353CC}">
              <c16:uniqueId val="{00000007-02B6-4B75-8959-9503C76FFA78}"/>
            </c:ext>
          </c:extLst>
        </c:ser>
        <c:ser>
          <c:idx val="0"/>
          <c:order val="1"/>
          <c:tx>
            <c:strRef>
              <c:f>'2022'!$B$2</c:f>
              <c:strCache>
                <c:ptCount val="1"/>
                <c:pt idx="0">
                  <c:v>In-Movers</c:v>
                </c:pt>
              </c:strCache>
            </c:strRef>
          </c:tx>
          <c:spPr>
            <a:solidFill>
              <a:schemeClr val="accent2"/>
            </a:solidFill>
            <a:ln w="12700">
              <a:solidFill>
                <a:srgbClr val="000000"/>
              </a:solidFill>
            </a:ln>
            <a:effectLst/>
          </c:spPr>
          <c:invertIfNegative val="0"/>
          <c:dLbls>
            <c:dLbl>
              <c:idx val="0"/>
              <c:layout>
                <c:manualLayout>
                  <c:x val="-8.7349081364829391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2B6-4B75-8959-9503C76FFA78}"/>
                </c:ext>
              </c:extLst>
            </c:dLbl>
            <c:dLbl>
              <c:idx val="3"/>
              <c:layout>
                <c:manualLayout>
                  <c:x val="-1.0694663167104214E-2"/>
                  <c:y val="9.061783015747042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2B6-4B75-8959-9503C76FFA78}"/>
                </c:ext>
              </c:extLst>
            </c:dLbl>
            <c:dLbl>
              <c:idx val="4"/>
              <c:layout>
                <c:manualLayout>
                  <c:x val="-8.9247594050743655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2B6-4B75-8959-9503C76FFA78}"/>
                </c:ext>
              </c:extLst>
            </c:dLbl>
            <c:dLbl>
              <c:idx val="5"/>
              <c:layout>
                <c:manualLayout>
                  <c:x val="-1.0920822397200452E-2"/>
                  <c:y val="9.061783015747042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2B6-4B75-8959-9503C76FFA78}"/>
                </c:ext>
              </c:extLst>
            </c:dLbl>
            <c:dLbl>
              <c:idx val="6"/>
              <c:layout>
                <c:manualLayout>
                  <c:x val="-8.6319144114236964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02B6-4B75-8959-9503C76FFA78}"/>
                </c:ext>
              </c:extLst>
            </c:dLbl>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('2022'!$A$3:$A$8,'2022'!$A$12)</c:f>
              <c:strCache>
                <c:ptCount val="7"/>
                <c:pt idx="0">
                  <c:v>0-17</c:v>
                </c:pt>
                <c:pt idx="1">
                  <c:v>18-24</c:v>
                </c:pt>
                <c:pt idx="2">
                  <c:v>25-34</c:v>
                </c:pt>
                <c:pt idx="3">
                  <c:v>35-44</c:v>
                </c:pt>
                <c:pt idx="4">
                  <c:v>45-54</c:v>
                </c:pt>
                <c:pt idx="5">
                  <c:v>55-64</c:v>
                </c:pt>
                <c:pt idx="6">
                  <c:v>65 and Over</c:v>
                </c:pt>
              </c:strCache>
              <c:extLst/>
            </c:strRef>
          </c:cat>
          <c:val>
            <c:numRef>
              <c:f>('2022'!$B$3:$B$8,'2022'!$B$12)</c:f>
              <c:numCache>
                <c:formatCode>_(* #,##0_);_(* \(#,##0\);_(* "-"??_);_(@_)</c:formatCode>
                <c:ptCount val="7"/>
                <c:pt idx="0">
                  <c:v>16384</c:v>
                </c:pt>
                <c:pt idx="1">
                  <c:v>59985</c:v>
                </c:pt>
                <c:pt idx="2">
                  <c:v>50898</c:v>
                </c:pt>
                <c:pt idx="3">
                  <c:v>18398</c:v>
                </c:pt>
                <c:pt idx="4">
                  <c:v>10986</c:v>
                </c:pt>
                <c:pt idx="5">
                  <c:v>8659</c:v>
                </c:pt>
                <c:pt idx="6">
                  <c:v>11656</c:v>
                </c:pt>
              </c:numCache>
              <c:extLst/>
            </c:numRef>
          </c:val>
          <c:extLst>
            <c:ext xmlns:c16="http://schemas.microsoft.com/office/drawing/2014/chart" uri="{C3380CC4-5D6E-409C-BE32-E72D297353CC}">
              <c16:uniqueId val="{0000000F-02B6-4B75-8959-9503C76FFA78}"/>
            </c:ext>
          </c:extLst>
        </c:ser>
        <c:ser>
          <c:idx val="2"/>
          <c:order val="2"/>
          <c:tx>
            <c:strRef>
              <c:f>'2022'!$E$2</c:f>
              <c:strCache>
                <c:ptCount val="1"/>
                <c:pt idx="0">
                  <c:v>Net-Movers</c:v>
                </c:pt>
              </c:strCache>
            </c:strRef>
          </c:tx>
          <c:spPr>
            <a:noFill/>
            <a:ln w="19050">
              <a:solidFill>
                <a:sysClr val="windowText" lastClr="000000"/>
              </a:solidFill>
            </a:ln>
            <a:effectLst/>
          </c:spPr>
          <c:invertIfNegative val="0"/>
          <c:cat>
            <c:strRef>
              <c:f>('2022'!$A$3:$A$8,'2022'!$A$12)</c:f>
              <c:strCache>
                <c:ptCount val="7"/>
                <c:pt idx="0">
                  <c:v>0-17</c:v>
                </c:pt>
                <c:pt idx="1">
                  <c:v>18-24</c:v>
                </c:pt>
                <c:pt idx="2">
                  <c:v>25-34</c:v>
                </c:pt>
                <c:pt idx="3">
                  <c:v>35-44</c:v>
                </c:pt>
                <c:pt idx="4">
                  <c:v>45-54</c:v>
                </c:pt>
                <c:pt idx="5">
                  <c:v>55-64</c:v>
                </c:pt>
                <c:pt idx="6">
                  <c:v>65 and Over</c:v>
                </c:pt>
              </c:strCache>
              <c:extLst/>
            </c:strRef>
          </c:cat>
          <c:val>
            <c:numRef>
              <c:f>('2022'!$E$3:$E$8,'2022'!$E$12)</c:f>
              <c:numCache>
                <c:formatCode>_(* #,##0_);_(* \(#,##0\);_(* "-"??_);_(@_)</c:formatCode>
                <c:ptCount val="7"/>
                <c:pt idx="0">
                  <c:v>-6842</c:v>
                </c:pt>
                <c:pt idx="1">
                  <c:v>7011</c:v>
                </c:pt>
                <c:pt idx="2">
                  <c:v>-13728</c:v>
                </c:pt>
                <c:pt idx="3">
                  <c:v>-6282</c:v>
                </c:pt>
                <c:pt idx="4">
                  <c:v>-3600</c:v>
                </c:pt>
                <c:pt idx="5">
                  <c:v>-6448</c:v>
                </c:pt>
                <c:pt idx="6">
                  <c:v>-5213</c:v>
                </c:pt>
              </c:numCache>
              <c:extLst/>
            </c:numRef>
          </c:val>
          <c:extLst>
            <c:ext xmlns:c16="http://schemas.microsoft.com/office/drawing/2014/chart" uri="{C3380CC4-5D6E-409C-BE32-E72D297353CC}">
              <c16:uniqueId val="{00000010-02B6-4B75-8959-9503C76FFA78}"/>
            </c:ext>
          </c:extLst>
        </c:ser>
        <c:dLbls>
          <c:showLegendKey val="0"/>
          <c:showVal val="0"/>
          <c:showCatName val="0"/>
          <c:showSerName val="0"/>
          <c:showPercent val="0"/>
          <c:showBubbleSize val="0"/>
        </c:dLbls>
        <c:gapWidth val="72"/>
        <c:overlap val="100"/>
        <c:axId val="1809354879"/>
        <c:axId val="1683574895"/>
      </c:barChart>
      <c:catAx>
        <c:axId val="1809354879"/>
        <c:scaling>
          <c:orientation val="maxMin"/>
        </c:scaling>
        <c:delete val="0"/>
        <c:axPos val="l"/>
        <c:title>
          <c:tx>
            <c:rich>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n-US" b="0" dirty="0"/>
                  <a:t>Age Groups</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title>
        <c:numFmt formatCode="General" sourceLinked="1"/>
        <c:majorTickMark val="cross"/>
        <c:minorTickMark val="none"/>
        <c:tickLblPos val="low"/>
        <c:spPr>
          <a:noFill/>
          <a:ln w="12700" cap="flat" cmpd="sng" algn="ctr">
            <a:solidFill>
              <a:schemeClr val="tx1"/>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1683574895"/>
        <c:crosses val="autoZero"/>
        <c:auto val="1"/>
        <c:lblAlgn val="ctr"/>
        <c:lblOffset val="100"/>
        <c:noMultiLvlLbl val="0"/>
      </c:catAx>
      <c:valAx>
        <c:axId val="1683574895"/>
        <c:scaling>
          <c:orientation val="minMax"/>
        </c:scaling>
        <c:delete val="1"/>
        <c:axPos val="t"/>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crossAx val="1809354879"/>
        <c:crosses val="autoZero"/>
        <c:crossBetween val="between"/>
      </c:valAx>
      <c:spPr>
        <a:noFill/>
        <a:ln>
          <a:noFill/>
        </a:ln>
        <a:effectLst/>
      </c:spPr>
    </c:plotArea>
    <c:legend>
      <c:legendPos val="t"/>
      <c:layout>
        <c:manualLayout>
          <c:xMode val="edge"/>
          <c:yMode val="edge"/>
          <c:x val="0.25861701683402782"/>
          <c:y val="2.9657087012414332E-2"/>
          <c:w val="0.57337350126852282"/>
          <c:h val="4.1705570511670384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28575" cap="flat" cmpd="sng" algn="ctr">
      <a:solidFill>
        <a:srgbClr val="000000"/>
      </a:solidFill>
      <a:round/>
    </a:ln>
    <a:effectLst/>
  </c:spPr>
  <c:txPr>
    <a:bodyPr/>
    <a:lstStyle/>
    <a:p>
      <a:pPr>
        <a:defRPr sz="1600" b="1">
          <a:solidFill>
            <a:schemeClr val="tx1"/>
          </a:solidFill>
        </a:defRPr>
      </a:pPr>
      <a:endParaRPr lang="en-US"/>
    </a:p>
  </c:txPr>
  <c:externalData r:id="rId4">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'Data Work'!$E$1</c:f>
              <c:strCache>
                <c:ptCount val="1"/>
                <c:pt idx="0">
                  <c:v>% Foreign Born</c:v>
                </c:pt>
              </c:strCache>
            </c:strRef>
          </c:tx>
          <c:spPr>
            <a:solidFill>
              <a:srgbClr val="CAC2A4"/>
            </a:solidFill>
            <a:ln>
              <a:noFill/>
            </a:ln>
            <a:effectLst/>
          </c:spPr>
          <c:invertIfNegative val="0"/>
          <c:dPt>
            <c:idx val="5"/>
            <c:invertIfNegative val="0"/>
            <c:bubble3D val="0"/>
            <c:spPr>
              <a:solidFill>
                <a:schemeClr val="accent1"/>
              </a:solidFill>
              <a:ln>
                <a:noFill/>
              </a:ln>
              <a:effectLst/>
            </c:spPr>
            <c:extLst>
              <c:ext xmlns:c16="http://schemas.microsoft.com/office/drawing/2014/chart" uri="{C3380CC4-5D6E-409C-BE32-E72D297353CC}">
                <c16:uniqueId val="{00000000-42C9-4D36-BF7C-1D43CDAFC170}"/>
              </c:ext>
            </c:extLst>
          </c:dPt>
          <c:dPt>
            <c:idx val="13"/>
            <c:invertIfNegative val="0"/>
            <c:bubble3D val="0"/>
            <c:spPr>
              <a:solidFill>
                <a:schemeClr val="accent2"/>
              </a:solidFill>
              <a:ln>
                <a:noFill/>
              </a:ln>
              <a:effectLst/>
            </c:spPr>
            <c:extLst>
              <c:ext xmlns:c16="http://schemas.microsoft.com/office/drawing/2014/chart" uri="{C3380CC4-5D6E-409C-BE32-E72D297353CC}">
                <c16:uniqueId val="{00000001-42C9-4D36-BF7C-1D43CDAFC170}"/>
              </c:ext>
            </c:extLst>
          </c:dPt>
          <c:dLbls>
            <c:dLbl>
              <c:idx val="5"/>
              <c:layout>
                <c:manualLayout>
                  <c:x val="0"/>
                  <c:y val="-1.97870066361777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2C9-4D36-BF7C-1D43CDAFC170}"/>
                </c:ext>
              </c:extLst>
            </c:dLbl>
            <c:dLbl>
              <c:idx val="1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2C9-4D36-BF7C-1D43CDAFC170}"/>
                </c:ext>
              </c:extLst>
            </c:dLbl>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Work'!$A$2:$A$52</c:f>
              <c:strCache>
                <c:ptCount val="51"/>
                <c:pt idx="0">
                  <c:v>California</c:v>
                </c:pt>
                <c:pt idx="1">
                  <c:v>New Jersey</c:v>
                </c:pt>
                <c:pt idx="2">
                  <c:v>New York</c:v>
                </c:pt>
                <c:pt idx="3">
                  <c:v>Florida</c:v>
                </c:pt>
                <c:pt idx="4">
                  <c:v>Nevada</c:v>
                </c:pt>
                <c:pt idx="5">
                  <c:v>Massachusetts</c:v>
                </c:pt>
                <c:pt idx="6">
                  <c:v>Hawaii</c:v>
                </c:pt>
                <c:pt idx="7">
                  <c:v>Texas</c:v>
                </c:pt>
                <c:pt idx="8">
                  <c:v>Maryland</c:v>
                </c:pt>
                <c:pt idx="9">
                  <c:v>Washington</c:v>
                </c:pt>
                <c:pt idx="10">
                  <c:v>Connecticut</c:v>
                </c:pt>
                <c:pt idx="11">
                  <c:v>Rhode Island</c:v>
                </c:pt>
                <c:pt idx="12">
                  <c:v>Illinois</c:v>
                </c:pt>
                <c:pt idx="13">
                  <c:v>United States</c:v>
                </c:pt>
                <c:pt idx="14">
                  <c:v>Virginia</c:v>
                </c:pt>
                <c:pt idx="15">
                  <c:v>Arizona</c:v>
                </c:pt>
                <c:pt idx="16">
                  <c:v>Georgia</c:v>
                </c:pt>
                <c:pt idx="17">
                  <c:v>Delaware</c:v>
                </c:pt>
                <c:pt idx="18">
                  <c:v>Colorado</c:v>
                </c:pt>
                <c:pt idx="19">
                  <c:v>Oregon</c:v>
                </c:pt>
                <c:pt idx="20">
                  <c:v>New Mexico</c:v>
                </c:pt>
                <c:pt idx="21">
                  <c:v>North Carolina</c:v>
                </c:pt>
                <c:pt idx="22">
                  <c:v>Utah</c:v>
                </c:pt>
                <c:pt idx="23">
                  <c:v>Minnesota</c:v>
                </c:pt>
                <c:pt idx="24">
                  <c:v>Nebraska</c:v>
                </c:pt>
                <c:pt idx="25">
                  <c:v>Pennsylvania</c:v>
                </c:pt>
                <c:pt idx="26">
                  <c:v>Kansas</c:v>
                </c:pt>
                <c:pt idx="27">
                  <c:v>Michigan</c:v>
                </c:pt>
                <c:pt idx="28">
                  <c:v>Alaska</c:v>
                </c:pt>
                <c:pt idx="29">
                  <c:v>Indiana</c:v>
                </c:pt>
                <c:pt idx="30">
                  <c:v>Oklahoma</c:v>
                </c:pt>
                <c:pt idx="31">
                  <c:v>Tennessee</c:v>
                </c:pt>
                <c:pt idx="32">
                  <c:v>South Carolina</c:v>
                </c:pt>
                <c:pt idx="33">
                  <c:v>Idaho</c:v>
                </c:pt>
                <c:pt idx="34">
                  <c:v>Iowa</c:v>
                </c:pt>
                <c:pt idx="35">
                  <c:v>New Hampshire</c:v>
                </c:pt>
                <c:pt idx="36">
                  <c:v>Arkansas</c:v>
                </c:pt>
                <c:pt idx="37">
                  <c:v>Ohio</c:v>
                </c:pt>
                <c:pt idx="38">
                  <c:v>Wisconsin</c:v>
                </c:pt>
                <c:pt idx="39">
                  <c:v>North Dakota</c:v>
                </c:pt>
                <c:pt idx="40">
                  <c:v>Louisiana</c:v>
                </c:pt>
                <c:pt idx="41">
                  <c:v>Kentucky</c:v>
                </c:pt>
                <c:pt idx="42">
                  <c:v>Missouri</c:v>
                </c:pt>
                <c:pt idx="43">
                  <c:v>Maine</c:v>
                </c:pt>
                <c:pt idx="44">
                  <c:v>Vermont</c:v>
                </c:pt>
                <c:pt idx="45">
                  <c:v>Alabama</c:v>
                </c:pt>
                <c:pt idx="46">
                  <c:v>South Dakota</c:v>
                </c:pt>
                <c:pt idx="47">
                  <c:v>Wyoming</c:v>
                </c:pt>
                <c:pt idx="48">
                  <c:v>Mississippi</c:v>
                </c:pt>
                <c:pt idx="49">
                  <c:v>Montana</c:v>
                </c:pt>
                <c:pt idx="50">
                  <c:v>West Virginia</c:v>
                </c:pt>
              </c:strCache>
            </c:strRef>
          </c:cat>
          <c:val>
            <c:numRef>
              <c:f>'Data Work'!$E$2:$E$52</c:f>
              <c:numCache>
                <c:formatCode>0.0%</c:formatCode>
                <c:ptCount val="51"/>
                <c:pt idx="0">
                  <c:v>0.27648168408909446</c:v>
                </c:pt>
                <c:pt idx="1">
                  <c:v>0.25012748857970724</c:v>
                </c:pt>
                <c:pt idx="2">
                  <c:v>0.23261309266386568</c:v>
                </c:pt>
                <c:pt idx="3">
                  <c:v>0.23071891132269662</c:v>
                </c:pt>
                <c:pt idx="4">
                  <c:v>0.19884240605949502</c:v>
                </c:pt>
                <c:pt idx="5">
                  <c:v>0.1874690222529701</c:v>
                </c:pt>
                <c:pt idx="6">
                  <c:v>0.18590446607742234</c:v>
                </c:pt>
                <c:pt idx="7">
                  <c:v>0.18415864378929406</c:v>
                </c:pt>
                <c:pt idx="8">
                  <c:v>0.17097467436877517</c:v>
                </c:pt>
                <c:pt idx="9">
                  <c:v>0.16094245166608445</c:v>
                </c:pt>
                <c:pt idx="10">
                  <c:v>0.15895483867105625</c:v>
                </c:pt>
                <c:pt idx="11">
                  <c:v>0.15721275042524194</c:v>
                </c:pt>
                <c:pt idx="12">
                  <c:v>0.15400925779207467</c:v>
                </c:pt>
                <c:pt idx="13">
                  <c:v>0.1477013665450799</c:v>
                </c:pt>
                <c:pt idx="14">
                  <c:v>0.13546187548907951</c:v>
                </c:pt>
                <c:pt idx="15">
                  <c:v>0.13425210329627199</c:v>
                </c:pt>
                <c:pt idx="16">
                  <c:v>0.11923723700410647</c:v>
                </c:pt>
                <c:pt idx="17">
                  <c:v>0.11558231305321617</c:v>
                </c:pt>
                <c:pt idx="18">
                  <c:v>0.10552809620958074</c:v>
                </c:pt>
                <c:pt idx="19">
                  <c:v>0.10044188578192297</c:v>
                </c:pt>
                <c:pt idx="20">
                  <c:v>9.9908180049721726E-2</c:v>
                </c:pt>
                <c:pt idx="21">
                  <c:v>9.896465913889016E-2</c:v>
                </c:pt>
                <c:pt idx="22">
                  <c:v>9.7532461490467126E-2</c:v>
                </c:pt>
                <c:pt idx="23">
                  <c:v>9.0373787943728717E-2</c:v>
                </c:pt>
                <c:pt idx="24">
                  <c:v>9.0182032505163393E-2</c:v>
                </c:pt>
                <c:pt idx="25">
                  <c:v>8.3392901967473801E-2</c:v>
                </c:pt>
                <c:pt idx="26">
                  <c:v>7.8261809206606331E-2</c:v>
                </c:pt>
                <c:pt idx="27">
                  <c:v>7.6799975227945794E-2</c:v>
                </c:pt>
                <c:pt idx="28">
                  <c:v>7.6791603671232056E-2</c:v>
                </c:pt>
                <c:pt idx="29">
                  <c:v>7.0385852670496185E-2</c:v>
                </c:pt>
                <c:pt idx="30">
                  <c:v>6.640095346160918E-2</c:v>
                </c:pt>
                <c:pt idx="31">
                  <c:v>6.5407768669364597E-2</c:v>
                </c:pt>
                <c:pt idx="32">
                  <c:v>6.4066403946389294E-2</c:v>
                </c:pt>
                <c:pt idx="33">
                  <c:v>6.2953539110090384E-2</c:v>
                </c:pt>
                <c:pt idx="34">
                  <c:v>6.2794926280769825E-2</c:v>
                </c:pt>
                <c:pt idx="35">
                  <c:v>5.9484099722362585E-2</c:v>
                </c:pt>
                <c:pt idx="36">
                  <c:v>5.8318767861456296E-2</c:v>
                </c:pt>
                <c:pt idx="37">
                  <c:v>5.5101931247403924E-2</c:v>
                </c:pt>
                <c:pt idx="38">
                  <c:v>5.4862333762513683E-2</c:v>
                </c:pt>
                <c:pt idx="39">
                  <c:v>5.2613210673790559E-2</c:v>
                </c:pt>
                <c:pt idx="40">
                  <c:v>5.203099783806827E-2</c:v>
                </c:pt>
                <c:pt idx="41">
                  <c:v>5.1920594058197551E-2</c:v>
                </c:pt>
                <c:pt idx="42">
                  <c:v>4.9398075339774486E-2</c:v>
                </c:pt>
                <c:pt idx="43">
                  <c:v>4.6843016287405372E-2</c:v>
                </c:pt>
                <c:pt idx="44">
                  <c:v>4.4762241072764088E-2</c:v>
                </c:pt>
                <c:pt idx="45">
                  <c:v>4.4758331186057966E-2</c:v>
                </c:pt>
                <c:pt idx="46">
                  <c:v>4.1484033746129696E-2</c:v>
                </c:pt>
                <c:pt idx="47">
                  <c:v>3.4811731430963652E-2</c:v>
                </c:pt>
                <c:pt idx="48">
                  <c:v>2.7062107443141373E-2</c:v>
                </c:pt>
                <c:pt idx="49">
                  <c:v>2.1443275036865796E-2</c:v>
                </c:pt>
                <c:pt idx="50">
                  <c:v>2.1047142367225827E-2</c:v>
                </c:pt>
              </c:numCache>
            </c:numRef>
          </c:val>
          <c:extLst>
            <c:ext xmlns:c16="http://schemas.microsoft.com/office/drawing/2014/chart" uri="{C3380CC4-5D6E-409C-BE32-E72D297353CC}">
              <c16:uniqueId val="{00000002-42C9-4D36-BF7C-1D43CDAFC170}"/>
            </c:ext>
          </c:extLst>
        </c:ser>
        <c:dLbls>
          <c:showLegendKey val="0"/>
          <c:showVal val="0"/>
          <c:showCatName val="0"/>
          <c:showSerName val="0"/>
          <c:showPercent val="0"/>
          <c:showBubbleSize val="0"/>
        </c:dLbls>
        <c:gapWidth val="72"/>
        <c:overlap val="-27"/>
        <c:axId val="1774493488"/>
        <c:axId val="1774495408"/>
      </c:barChart>
      <c:catAx>
        <c:axId val="1774493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crossAx val="1774495408"/>
        <c:crosses val="autoZero"/>
        <c:auto val="1"/>
        <c:lblAlgn val="ctr"/>
        <c:lblOffset val="100"/>
        <c:noMultiLvlLbl val="0"/>
      </c:catAx>
      <c:valAx>
        <c:axId val="17744954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177449348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ysClr val="windowText" lastClr="000000"/>
          </a:solidFill>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'All Approvals_states'!$D$16</c:f>
              <c:strCache>
                <c:ptCount val="1"/>
                <c:pt idx="0">
                  <c:v>H1B Visas (Initial and Continuing Approvals Per 1,000 Residents</c:v>
                </c:pt>
              </c:strCache>
            </c:strRef>
          </c:tx>
          <c:spPr>
            <a:solidFill>
              <a:schemeClr val="tx2"/>
            </a:solidFill>
            <a:ln>
              <a:noFill/>
            </a:ln>
            <a:effectLst/>
          </c:spPr>
          <c:invertIfNegative val="0"/>
          <c:dPt>
            <c:idx val="7"/>
            <c:invertIfNegative val="0"/>
            <c:bubble3D val="0"/>
            <c:spPr>
              <a:solidFill>
                <a:schemeClr val="accent5"/>
              </a:solidFill>
              <a:ln>
                <a:noFill/>
              </a:ln>
              <a:effectLst/>
            </c:spPr>
            <c:extLst>
              <c:ext xmlns:c16="http://schemas.microsoft.com/office/drawing/2014/chart" uri="{C3380CC4-5D6E-409C-BE32-E72D297353CC}">
                <c16:uniqueId val="{00000001-04B7-4820-AFDF-248D3198E2D4}"/>
              </c:ext>
            </c:extLst>
          </c:dPt>
          <c:dLbls>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 Approvals_states'!$B$17:$B$26</c:f>
              <c:strCache>
                <c:ptCount val="10"/>
                <c:pt idx="0">
                  <c:v>Pennsylvania</c:v>
                </c:pt>
                <c:pt idx="1">
                  <c:v>Michigan</c:v>
                </c:pt>
                <c:pt idx="2">
                  <c:v>Washington</c:v>
                </c:pt>
                <c:pt idx="3">
                  <c:v>New York</c:v>
                </c:pt>
                <c:pt idx="4">
                  <c:v>Illinois</c:v>
                </c:pt>
                <c:pt idx="5">
                  <c:v>Texas</c:v>
                </c:pt>
                <c:pt idx="6">
                  <c:v>California</c:v>
                </c:pt>
                <c:pt idx="7">
                  <c:v>Massachusetts</c:v>
                </c:pt>
                <c:pt idx="8">
                  <c:v>Virginia</c:v>
                </c:pt>
                <c:pt idx="9">
                  <c:v>New Jersey</c:v>
                </c:pt>
              </c:strCache>
            </c:strRef>
          </c:cat>
          <c:val>
            <c:numRef>
              <c:f>'All Approvals_states'!$D$17:$D$26</c:f>
              <c:numCache>
                <c:formatCode>0.0</c:formatCode>
                <c:ptCount val="10"/>
                <c:pt idx="0">
                  <c:v>0.96293598677733072</c:v>
                </c:pt>
                <c:pt idx="1">
                  <c:v>1.1473839596412745</c:v>
                </c:pt>
                <c:pt idx="2">
                  <c:v>1.2269136913213825</c:v>
                </c:pt>
                <c:pt idx="3">
                  <c:v>1.4338674385098529</c:v>
                </c:pt>
                <c:pt idx="4">
                  <c:v>1.566148902318917</c:v>
                </c:pt>
                <c:pt idx="5">
                  <c:v>1.7818957892169753</c:v>
                </c:pt>
                <c:pt idx="6">
                  <c:v>1.9999359391556899</c:v>
                </c:pt>
                <c:pt idx="7">
                  <c:v>2.2503664780454393</c:v>
                </c:pt>
                <c:pt idx="8">
                  <c:v>2.8757733769369533</c:v>
                </c:pt>
                <c:pt idx="9">
                  <c:v>3.2929681772716992</c:v>
                </c:pt>
              </c:numCache>
            </c:numRef>
          </c:val>
          <c:extLst>
            <c:ext xmlns:c16="http://schemas.microsoft.com/office/drawing/2014/chart" uri="{C3380CC4-5D6E-409C-BE32-E72D297353CC}">
              <c16:uniqueId val="{00000000-04B7-4820-AFDF-248D3198E2D4}"/>
            </c:ext>
          </c:extLst>
        </c:ser>
        <c:dLbls>
          <c:dLblPos val="outEnd"/>
          <c:showLegendKey val="0"/>
          <c:showVal val="1"/>
          <c:showCatName val="0"/>
          <c:showSerName val="0"/>
          <c:showPercent val="0"/>
          <c:showBubbleSize val="0"/>
        </c:dLbls>
        <c:gapWidth val="72"/>
        <c:overlap val="-27"/>
        <c:axId val="1567032592"/>
        <c:axId val="1567028272"/>
      </c:barChart>
      <c:catAx>
        <c:axId val="1567032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1567028272"/>
        <c:crosses val="autoZero"/>
        <c:auto val="1"/>
        <c:lblAlgn val="ctr"/>
        <c:lblOffset val="100"/>
        <c:noMultiLvlLbl val="0"/>
      </c:catAx>
      <c:valAx>
        <c:axId val="15670282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r>
                  <a:rPr lang="en-US" b="0" dirty="0"/>
                  <a:t>H1B Visa (Initial and Continuing Approvals) Per 1,000 Residents</a:t>
                </a:r>
              </a:p>
            </c:rich>
          </c:tx>
          <c:layout>
            <c:manualLayout>
              <c:xMode val="edge"/>
              <c:yMode val="edge"/>
              <c:x val="6.1340655572218964E-3"/>
              <c:y val="8.4305544615337707E-2"/>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156703259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28575">
      <a:solidFill>
        <a:schemeClr val="tx1"/>
      </a:solidFill>
    </a:ln>
    <a:effectLst/>
  </c:spPr>
  <c:txPr>
    <a:bodyPr/>
    <a:lstStyle/>
    <a:p>
      <a:pPr>
        <a:defRPr sz="1400" b="1">
          <a:solidFill>
            <a:sysClr val="windowText" lastClr="000000"/>
          </a:solidFill>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'Graph-2024'!$B$1:$B$2</c:f>
              <c:strCache>
                <c:ptCount val="2"/>
                <c:pt idx="0">
                  <c:v>Massachusetts</c:v>
                </c:pt>
                <c:pt idx="1">
                  <c:v>Foreign Born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'Graph-2024'!$A$3:$A$7</c:f>
              <c:strCache>
                <c:ptCount val="5"/>
                <c:pt idx="0">
                  <c:v>Less than high school graduate</c:v>
                </c:pt>
                <c:pt idx="1">
                  <c:v>High school graduate (includes equivalency)</c:v>
                </c:pt>
                <c:pt idx="2">
                  <c:v>Some college or associate's degree</c:v>
                </c:pt>
                <c:pt idx="3">
                  <c:v>Bachelor's degree</c:v>
                </c:pt>
                <c:pt idx="4">
                  <c:v>Graduate or professional degree</c:v>
                </c:pt>
              </c:strCache>
            </c:strRef>
          </c:cat>
          <c:val>
            <c:numRef>
              <c:f>'Graph-2024'!$B$3:$B$7</c:f>
              <c:numCache>
                <c:formatCode>0.0%</c:formatCode>
                <c:ptCount val="5"/>
                <c:pt idx="0">
                  <c:v>0.20444032252289543</c:v>
                </c:pt>
                <c:pt idx="1">
                  <c:v>0.22012720319763304</c:v>
                </c:pt>
                <c:pt idx="2">
                  <c:v>0.15472837672267065</c:v>
                </c:pt>
                <c:pt idx="3">
                  <c:v>0.18297925852569694</c:v>
                </c:pt>
                <c:pt idx="4">
                  <c:v>0.23772483903110392</c:v>
                </c:pt>
              </c:numCache>
            </c:numRef>
          </c:val>
          <c:extLst>
            <c:ext xmlns:c16="http://schemas.microsoft.com/office/drawing/2014/chart" uri="{C3380CC4-5D6E-409C-BE32-E72D297353CC}">
              <c16:uniqueId val="{00000000-EAC3-4F83-8101-F8BB90B4714A}"/>
            </c:ext>
          </c:extLst>
        </c:ser>
        <c:ser>
          <c:idx val="1"/>
          <c:order val="1"/>
          <c:tx>
            <c:strRef>
              <c:f>'Graph-2024'!$C$1:$C$2</c:f>
              <c:strCache>
                <c:ptCount val="2"/>
                <c:pt idx="0">
                  <c:v>Massachusetts</c:v>
                </c:pt>
                <c:pt idx="1">
                  <c:v>Native Born</c:v>
                </c:pt>
              </c:strCache>
            </c:strRef>
          </c:tx>
          <c:spPr>
            <a:solidFill>
              <a:schemeClr val="bg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'Graph-2024'!$A$3:$A$7</c:f>
              <c:strCache>
                <c:ptCount val="5"/>
                <c:pt idx="0">
                  <c:v>Less than high school graduate</c:v>
                </c:pt>
                <c:pt idx="1">
                  <c:v>High school graduate (includes equivalency)</c:v>
                </c:pt>
                <c:pt idx="2">
                  <c:v>Some college or associate's degree</c:v>
                </c:pt>
                <c:pt idx="3">
                  <c:v>Bachelor's degree</c:v>
                </c:pt>
                <c:pt idx="4">
                  <c:v>Graduate or professional degree</c:v>
                </c:pt>
              </c:strCache>
            </c:strRef>
          </c:cat>
          <c:val>
            <c:numRef>
              <c:f>'Graph-2024'!$C$3:$C$7</c:f>
              <c:numCache>
                <c:formatCode>0.0%</c:formatCode>
                <c:ptCount val="5"/>
                <c:pt idx="0">
                  <c:v>5.1547561936198937E-2</c:v>
                </c:pt>
                <c:pt idx="1">
                  <c:v>0.22302376156233578</c:v>
                </c:pt>
                <c:pt idx="2">
                  <c:v>0.22461414342959016</c:v>
                </c:pt>
                <c:pt idx="3">
                  <c:v>0.27885840664046146</c:v>
                </c:pt>
                <c:pt idx="4">
                  <c:v>0.22195612643141366</c:v>
                </c:pt>
              </c:numCache>
            </c:numRef>
          </c:val>
          <c:extLst>
            <c:ext xmlns:c16="http://schemas.microsoft.com/office/drawing/2014/chart" uri="{C3380CC4-5D6E-409C-BE32-E72D297353CC}">
              <c16:uniqueId val="{00000001-EAC3-4F83-8101-F8BB90B4714A}"/>
            </c:ext>
          </c:extLst>
        </c:ser>
        <c:dLbls>
          <c:dLblPos val="outEnd"/>
          <c:showLegendKey val="0"/>
          <c:showVal val="1"/>
          <c:showCatName val="0"/>
          <c:showSerName val="0"/>
          <c:showPercent val="0"/>
          <c:showBubbleSize val="0"/>
        </c:dLbls>
        <c:gapWidth val="219"/>
        <c:overlap val="-27"/>
        <c:axId val="1712396832"/>
        <c:axId val="1712410272"/>
      </c:barChart>
      <c:catAx>
        <c:axId val="1712396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712410272"/>
        <c:crosses val="autoZero"/>
        <c:auto val="1"/>
        <c:lblAlgn val="ctr"/>
        <c:lblOffset val="100"/>
        <c:noMultiLvlLbl val="0"/>
      </c:catAx>
      <c:valAx>
        <c:axId val="17124102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71239683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'2020-2025'!$A$3</c:f>
              <c:strCache>
                <c:ptCount val="1"/>
                <c:pt idx="0">
                  <c:v>V2025</c:v>
                </c:pt>
              </c:strCache>
            </c:strRef>
          </c:tx>
          <c:spPr>
            <a:ln w="28575" cap="rnd">
              <a:solidFill>
                <a:schemeClr val="accent6">
                  <a:lumMod val="75000"/>
                  <a:lumOff val="25000"/>
                </a:schemeClr>
              </a:solidFill>
              <a:round/>
            </a:ln>
            <a:effectLst/>
          </c:spPr>
          <c:marker>
            <c:symbol val="none"/>
          </c:marker>
          <c:dPt>
            <c:idx val="6"/>
            <c:marker>
              <c:symbol val="none"/>
            </c:marker>
            <c:bubble3D val="0"/>
            <c:spPr>
              <a:ln w="28575" cap="rnd">
                <a:solidFill>
                  <a:schemeClr val="tx2"/>
                </a:solidFill>
                <a:round/>
              </a:ln>
              <a:effectLst/>
            </c:spPr>
            <c:extLst>
              <c:ext xmlns:c16="http://schemas.microsoft.com/office/drawing/2014/chart" uri="{C3380CC4-5D6E-409C-BE32-E72D297353CC}">
                <c16:uniqueId val="{00000000-8A79-45D6-BB0B-7CC1BD43C27C}"/>
              </c:ext>
            </c:extLst>
          </c:dPt>
          <c:cat>
            <c:strRef>
              <c:f>'2020-2025'!$B$2:$H$2</c:f>
              <c:strCache>
                <c:ptCount val="7"/>
                <c:pt idx="0">
                  <c:v>April 1, 2020</c:v>
                </c:pt>
                <c:pt idx="1">
                  <c:v>July 1, 2020</c:v>
                </c:pt>
                <c:pt idx="2">
                  <c:v>July 1, 2021</c:v>
                </c:pt>
                <c:pt idx="3">
                  <c:v>July 1, 2022</c:v>
                </c:pt>
                <c:pt idx="4">
                  <c:v>July 1, 2023</c:v>
                </c:pt>
                <c:pt idx="5">
                  <c:v>July 1, 2024</c:v>
                </c:pt>
                <c:pt idx="6">
                  <c:v>July 1, 2025</c:v>
                </c:pt>
              </c:strCache>
            </c:strRef>
          </c:cat>
          <c:val>
            <c:numRef>
              <c:f>'2020-2025'!$B$3:$H$3</c:f>
              <c:numCache>
                <c:formatCode>#,##0</c:formatCode>
                <c:ptCount val="7"/>
                <c:pt idx="0">
                  <c:v>7033112</c:v>
                </c:pt>
                <c:pt idx="1">
                  <c:v>6985320</c:v>
                </c:pt>
                <c:pt idx="2">
                  <c:v>6996721</c:v>
                </c:pt>
                <c:pt idx="3">
                  <c:v>7025465</c:v>
                </c:pt>
                <c:pt idx="4">
                  <c:v>7073479</c:v>
                </c:pt>
                <c:pt idx="5">
                  <c:v>7138560</c:v>
                </c:pt>
                <c:pt idx="6">
                  <c:v>7154084</c:v>
                </c:pt>
              </c:numCache>
            </c:numRef>
          </c:val>
          <c:smooth val="0"/>
          <c:extLst>
            <c:ext xmlns:c16="http://schemas.microsoft.com/office/drawing/2014/chart" uri="{C3380CC4-5D6E-409C-BE32-E72D297353CC}">
              <c16:uniqueId val="{00000000-FF0A-45FF-BE8C-6B5E29B86E14}"/>
            </c:ext>
          </c:extLst>
        </c:ser>
        <c:dLbls>
          <c:showLegendKey val="0"/>
          <c:showVal val="0"/>
          <c:showCatName val="0"/>
          <c:showSerName val="0"/>
          <c:showPercent val="0"/>
          <c:showBubbleSize val="0"/>
        </c:dLbls>
        <c:smooth val="0"/>
        <c:axId val="2105195648"/>
        <c:axId val="2105196608"/>
      </c:lineChart>
      <c:catAx>
        <c:axId val="2105195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2105196608"/>
        <c:crosses val="autoZero"/>
        <c:auto val="1"/>
        <c:lblAlgn val="ctr"/>
        <c:lblOffset val="100"/>
        <c:noMultiLvlLbl val="0"/>
      </c:catAx>
      <c:valAx>
        <c:axId val="21051966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0519564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96412791858533"/>
          <c:y val="4.2892389400390224E-2"/>
          <c:w val="0.85016062331010822"/>
          <c:h val="0.64114423922055097"/>
        </c:manualLayout>
      </c:layout>
      <c:barChart>
        <c:barDir val="col"/>
        <c:grouping val="clustered"/>
        <c:varyColors val="0"/>
        <c:ser>
          <c:idx val="0"/>
          <c:order val="0"/>
          <c:tx>
            <c:strRef>
              <c:f>'tables (2)'!$K$11</c:f>
              <c:strCache>
                <c:ptCount val="1"/>
                <c:pt idx="0">
                  <c:v>ROYA U.S. and MA</c:v>
                </c:pt>
              </c:strCache>
            </c:strRef>
          </c:tx>
          <c:spPr>
            <a:solidFill>
              <a:schemeClr val="accent1"/>
            </a:solidFill>
            <a:ln>
              <a:noFill/>
            </a:ln>
            <a:effectLst/>
          </c:spPr>
          <c:invertIfNegative val="0"/>
          <c:cat>
            <c:strRef>
              <c:f>'tables (2)'!$L$10:$AC$10</c:f>
              <c:strCache>
                <c:ptCount val="18"/>
                <c:pt idx="0">
                  <c:v>0 to 4</c:v>
                </c:pt>
                <c:pt idx="1">
                  <c:v>5 to 9</c:v>
                </c:pt>
                <c:pt idx="2">
                  <c:v>10 to 14</c:v>
                </c:pt>
                <c:pt idx="3">
                  <c:v>15 to 19</c:v>
                </c:pt>
                <c:pt idx="4">
                  <c:v>20 to 24</c:v>
                </c:pt>
                <c:pt idx="5">
                  <c:v>25 to 29</c:v>
                </c:pt>
                <c:pt idx="6">
                  <c:v>30 to 34</c:v>
                </c:pt>
                <c:pt idx="7">
                  <c:v>35 to 39</c:v>
                </c:pt>
                <c:pt idx="8">
                  <c:v>40 to 44</c:v>
                </c:pt>
                <c:pt idx="9">
                  <c:v>45 to 49</c:v>
                </c:pt>
                <c:pt idx="10">
                  <c:v>50 to 54</c:v>
                </c:pt>
                <c:pt idx="11">
                  <c:v>55 to 59</c:v>
                </c:pt>
                <c:pt idx="12">
                  <c:v>60 to 64</c:v>
                </c:pt>
                <c:pt idx="13">
                  <c:v>65 to 69</c:v>
                </c:pt>
                <c:pt idx="14">
                  <c:v>70 to 74</c:v>
                </c:pt>
                <c:pt idx="15">
                  <c:v>75 to 79</c:v>
                </c:pt>
                <c:pt idx="16">
                  <c:v>80 to 84</c:v>
                </c:pt>
                <c:pt idx="17">
                  <c:v>85+</c:v>
                </c:pt>
              </c:strCache>
            </c:strRef>
          </c:cat>
          <c:val>
            <c:numRef>
              <c:f>'tables (2)'!$L$11:$AC$11</c:f>
              <c:numCache>
                <c:formatCode>General</c:formatCode>
                <c:ptCount val="18"/>
                <c:pt idx="0">
                  <c:v>4.9000000000000004</c:v>
                </c:pt>
                <c:pt idx="1">
                  <c:v>5.2</c:v>
                </c:pt>
                <c:pt idx="2">
                  <c:v>5.4</c:v>
                </c:pt>
                <c:pt idx="3">
                  <c:v>6.5</c:v>
                </c:pt>
                <c:pt idx="4">
                  <c:v>6.8</c:v>
                </c:pt>
                <c:pt idx="5">
                  <c:v>6.6</c:v>
                </c:pt>
                <c:pt idx="6">
                  <c:v>7</c:v>
                </c:pt>
                <c:pt idx="7">
                  <c:v>6.8</c:v>
                </c:pt>
                <c:pt idx="8">
                  <c:v>6.4</c:v>
                </c:pt>
                <c:pt idx="9">
                  <c:v>5.8</c:v>
                </c:pt>
                <c:pt idx="10">
                  <c:v>6.4</c:v>
                </c:pt>
                <c:pt idx="11">
                  <c:v>6.5</c:v>
                </c:pt>
                <c:pt idx="12">
                  <c:v>7.1</c:v>
                </c:pt>
                <c:pt idx="13">
                  <c:v>6</c:v>
                </c:pt>
                <c:pt idx="14">
                  <c:v>4.9000000000000004</c:v>
                </c:pt>
                <c:pt idx="15">
                  <c:v>3.5</c:v>
                </c:pt>
                <c:pt idx="16">
                  <c:v>2.2000000000000002</c:v>
                </c:pt>
                <c:pt idx="17">
                  <c:v>2</c:v>
                </c:pt>
              </c:numCache>
            </c:numRef>
          </c:val>
          <c:extLst>
            <c:ext xmlns:c16="http://schemas.microsoft.com/office/drawing/2014/chart" uri="{C3380CC4-5D6E-409C-BE32-E72D297353CC}">
              <c16:uniqueId val="{00000000-EF48-4FFF-AFDD-4EFCA1EBF19D}"/>
            </c:ext>
          </c:extLst>
        </c:ser>
        <c:ser>
          <c:idx val="1"/>
          <c:order val="1"/>
          <c:tx>
            <c:strRef>
              <c:f>'tables (2)'!$K$12</c:f>
              <c:strCache>
                <c:ptCount val="1"/>
                <c:pt idx="0">
                  <c:v>ROYA Abroad</c:v>
                </c:pt>
              </c:strCache>
            </c:strRef>
          </c:tx>
          <c:spPr>
            <a:solidFill>
              <a:schemeClr val="accent2"/>
            </a:solidFill>
            <a:ln>
              <a:noFill/>
            </a:ln>
            <a:effectLst/>
          </c:spPr>
          <c:invertIfNegative val="0"/>
          <c:cat>
            <c:strRef>
              <c:f>'tables (2)'!$L$10:$AC$10</c:f>
              <c:strCache>
                <c:ptCount val="18"/>
                <c:pt idx="0">
                  <c:v>0 to 4</c:v>
                </c:pt>
                <c:pt idx="1">
                  <c:v>5 to 9</c:v>
                </c:pt>
                <c:pt idx="2">
                  <c:v>10 to 14</c:v>
                </c:pt>
                <c:pt idx="3">
                  <c:v>15 to 19</c:v>
                </c:pt>
                <c:pt idx="4">
                  <c:v>20 to 24</c:v>
                </c:pt>
                <c:pt idx="5">
                  <c:v>25 to 29</c:v>
                </c:pt>
                <c:pt idx="6">
                  <c:v>30 to 34</c:v>
                </c:pt>
                <c:pt idx="7">
                  <c:v>35 to 39</c:v>
                </c:pt>
                <c:pt idx="8">
                  <c:v>40 to 44</c:v>
                </c:pt>
                <c:pt idx="9">
                  <c:v>45 to 49</c:v>
                </c:pt>
                <c:pt idx="10">
                  <c:v>50 to 54</c:v>
                </c:pt>
                <c:pt idx="11">
                  <c:v>55 to 59</c:v>
                </c:pt>
                <c:pt idx="12">
                  <c:v>60 to 64</c:v>
                </c:pt>
                <c:pt idx="13">
                  <c:v>65 to 69</c:v>
                </c:pt>
                <c:pt idx="14">
                  <c:v>70 to 74</c:v>
                </c:pt>
                <c:pt idx="15">
                  <c:v>75 to 79</c:v>
                </c:pt>
                <c:pt idx="16">
                  <c:v>80 to 84</c:v>
                </c:pt>
                <c:pt idx="17">
                  <c:v>85+</c:v>
                </c:pt>
              </c:strCache>
            </c:strRef>
          </c:cat>
          <c:val>
            <c:numRef>
              <c:f>'tables (2)'!$L$12:$AC$12</c:f>
              <c:numCache>
                <c:formatCode>General</c:formatCode>
                <c:ptCount val="18"/>
                <c:pt idx="0">
                  <c:v>4.7</c:v>
                </c:pt>
                <c:pt idx="1">
                  <c:v>6.6</c:v>
                </c:pt>
                <c:pt idx="2">
                  <c:v>6.3</c:v>
                </c:pt>
                <c:pt idx="3">
                  <c:v>7.6</c:v>
                </c:pt>
                <c:pt idx="4">
                  <c:v>13.7</c:v>
                </c:pt>
                <c:pt idx="5">
                  <c:v>14.6</c:v>
                </c:pt>
                <c:pt idx="6">
                  <c:v>10.7</c:v>
                </c:pt>
                <c:pt idx="7">
                  <c:v>10.9</c:v>
                </c:pt>
                <c:pt idx="8">
                  <c:v>8.1999999999999993</c:v>
                </c:pt>
                <c:pt idx="9">
                  <c:v>3.6</c:v>
                </c:pt>
                <c:pt idx="10">
                  <c:v>2.5</c:v>
                </c:pt>
                <c:pt idx="11">
                  <c:v>2.2000000000000002</c:v>
                </c:pt>
                <c:pt idx="12">
                  <c:v>3.1</c:v>
                </c:pt>
                <c:pt idx="13">
                  <c:v>1.6</c:v>
                </c:pt>
                <c:pt idx="14">
                  <c:v>1.9</c:v>
                </c:pt>
                <c:pt idx="15">
                  <c:v>0.8</c:v>
                </c:pt>
                <c:pt idx="16">
                  <c:v>0.2</c:v>
                </c:pt>
                <c:pt idx="17">
                  <c:v>0.8</c:v>
                </c:pt>
              </c:numCache>
            </c:numRef>
          </c:val>
          <c:extLst>
            <c:ext xmlns:c16="http://schemas.microsoft.com/office/drawing/2014/chart" uri="{C3380CC4-5D6E-409C-BE32-E72D297353CC}">
              <c16:uniqueId val="{00000001-EF48-4FFF-AFDD-4EFCA1EBF19D}"/>
            </c:ext>
          </c:extLst>
        </c:ser>
        <c:dLbls>
          <c:showLegendKey val="0"/>
          <c:showVal val="0"/>
          <c:showCatName val="0"/>
          <c:showSerName val="0"/>
          <c:showPercent val="0"/>
          <c:showBubbleSize val="0"/>
        </c:dLbls>
        <c:gapWidth val="0"/>
        <c:axId val="1420496096"/>
        <c:axId val="1420497056"/>
      </c:barChart>
      <c:catAx>
        <c:axId val="1420496096"/>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Calibri" panose="020F0502020204030204" pitchFamily="34" charset="0"/>
                  </a:defRPr>
                </a:pPr>
                <a:r>
                  <a:rPr lang="en-US" b="0" dirty="0"/>
                  <a:t>Age Group</a:t>
                </a:r>
              </a:p>
            </c:rich>
          </c:tx>
          <c:layout>
            <c:manualLayout>
              <c:xMode val="edge"/>
              <c:yMode val="edge"/>
              <c:x val="0.49277762588641388"/>
              <c:y val="0.8479715249250410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4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1420497056"/>
        <c:crosses val="autoZero"/>
        <c:auto val="1"/>
        <c:lblAlgn val="ctr"/>
        <c:lblOffset val="100"/>
        <c:noMultiLvlLbl val="0"/>
      </c:catAx>
      <c:valAx>
        <c:axId val="14204970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Calibri" panose="020F0502020204030204" pitchFamily="34" charset="0"/>
                  </a:defRPr>
                </a:pPr>
                <a:r>
                  <a:rPr lang="en-US" b="0" dirty="0"/>
                  <a:t>Percent of Population</a:t>
                </a:r>
              </a:p>
            </c:rich>
          </c:tx>
          <c:layout>
            <c:manualLayout>
              <c:xMode val="edge"/>
              <c:yMode val="edge"/>
              <c:x val="1.1017144093111927E-2"/>
              <c:y val="0.14044395683856853"/>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14204960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28575">
      <a:solidFill>
        <a:srgbClr val="FFFFFF"/>
      </a:solidFill>
    </a:ln>
    <a:effectLst/>
  </c:spPr>
  <c:txPr>
    <a:bodyPr/>
    <a:lstStyle/>
    <a:p>
      <a:pPr>
        <a:defRPr sz="1400" b="1">
          <a:solidFill>
            <a:schemeClr val="tx1"/>
          </a:solidFill>
          <a:latin typeface="Calibri" panose="020F0502020204030204" pitchFamily="34" charset="0"/>
          <a:cs typeface="Calibri" panose="020F0502020204030204" pitchFamily="34" charset="0"/>
        </a:defRPr>
      </a:pPr>
      <a:endParaRPr lang="en-US"/>
    </a:p>
  </c:txPr>
  <c:externalData r:id="rId4">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540720577638233E-2"/>
          <c:y val="0.1400390338955059"/>
          <c:w val="0.85361174254869621"/>
          <c:h val="0.75285846941011869"/>
        </c:manualLayout>
      </c:layout>
      <c:scatterChart>
        <c:scatterStyle val="lineMarker"/>
        <c:varyColors val="0"/>
        <c:ser>
          <c:idx val="0"/>
          <c:order val="0"/>
          <c:tx>
            <c:strRef>
              <c:f>'Growth in Labor force 1990-2020'!$F$2</c:f>
              <c:strCache>
                <c:ptCount val="1"/>
                <c:pt idx="0">
                  <c:v>Native Born Labor Force Growth</c:v>
                </c:pt>
              </c:strCache>
            </c:strRef>
          </c:tx>
          <c:spPr>
            <a:ln w="28575" cap="rnd">
              <a:solidFill>
                <a:schemeClr val="bg2">
                  <a:lumMod val="75000"/>
                </a:schemeClr>
              </a:solidFill>
              <a:round/>
            </a:ln>
            <a:effectLst/>
          </c:spPr>
          <c:marker>
            <c:symbol val="circle"/>
            <c:size val="9"/>
            <c:spPr>
              <a:solidFill>
                <a:schemeClr val="bg2">
                  <a:lumMod val="60000"/>
                  <a:lumOff val="40000"/>
                </a:schemeClr>
              </a:solidFill>
              <a:ln w="9525">
                <a:solidFill>
                  <a:schemeClr val="bg2">
                    <a:lumMod val="75000"/>
                  </a:schemeClr>
                </a:solidFill>
              </a:ln>
              <a:effectLst/>
            </c:spPr>
          </c:marker>
          <c:dLbls>
            <c:dLbl>
              <c:idx val="3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182-4507-84E4-6B0BCE741C7F}"/>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'Growth in Labor force 1990-2020'!$A$3:$A$37</c:f>
              <c:numCache>
                <c:formatCode>General</c:formatCode>
                <c:ptCount val="3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numCache>
            </c:numRef>
          </c:xVal>
          <c:yVal>
            <c:numRef>
              <c:f>'Growth in Labor force 1990-2020'!$F$3:$F$37</c:f>
              <c:numCache>
                <c:formatCode>General</c:formatCode>
                <c:ptCount val="35"/>
                <c:pt idx="0">
                  <c:v>1</c:v>
                </c:pt>
                <c:pt idx="20">
                  <c:v>0.99572400124425131</c:v>
                </c:pt>
                <c:pt idx="25">
                  <c:v>1.0313885300797052</c:v>
                </c:pt>
                <c:pt idx="30">
                  <c:v>1.0423240779343792</c:v>
                </c:pt>
                <c:pt idx="31">
                  <c:v>1.0425653974552944</c:v>
                </c:pt>
                <c:pt idx="32">
                  <c:v>0.99152994073416967</c:v>
                </c:pt>
                <c:pt idx="33">
                  <c:v>1.0456673871304678</c:v>
                </c:pt>
                <c:pt idx="34">
                  <c:v>1.0617586401877441</c:v>
                </c:pt>
              </c:numCache>
            </c:numRef>
          </c:yVal>
          <c:smooth val="0"/>
          <c:extLst>
            <c:ext xmlns:c16="http://schemas.microsoft.com/office/drawing/2014/chart" uri="{C3380CC4-5D6E-409C-BE32-E72D297353CC}">
              <c16:uniqueId val="{00000000-7182-4507-84E4-6B0BCE741C7F}"/>
            </c:ext>
          </c:extLst>
        </c:ser>
        <c:ser>
          <c:idx val="1"/>
          <c:order val="1"/>
          <c:tx>
            <c:strRef>
              <c:f>'Growth in Labor force 1990-2020'!$G$2</c:f>
              <c:strCache>
                <c:ptCount val="1"/>
                <c:pt idx="0">
                  <c:v>Foreign Born Labor Force Growth</c:v>
                </c:pt>
              </c:strCache>
            </c:strRef>
          </c:tx>
          <c:spPr>
            <a:ln w="28575" cap="rnd">
              <a:solidFill>
                <a:schemeClr val="accent1"/>
              </a:solidFill>
              <a:round/>
            </a:ln>
            <a:effectLst/>
          </c:spPr>
          <c:marker>
            <c:symbol val="circle"/>
            <c:size val="9"/>
            <c:spPr>
              <a:solidFill>
                <a:schemeClr val="accent1"/>
              </a:solidFill>
              <a:ln w="9525">
                <a:solidFill>
                  <a:schemeClr val="accent1"/>
                </a:solidFill>
              </a:ln>
              <a:effectLst/>
            </c:spPr>
          </c:marker>
          <c:dLbls>
            <c:dLbl>
              <c:idx val="34"/>
              <c:numFmt formatCode="#,##0.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182-4507-84E4-6B0BCE741C7F}"/>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'Growth in Labor force 1990-2020'!$A$3:$A$37</c:f>
              <c:numCache>
                <c:formatCode>General</c:formatCode>
                <c:ptCount val="3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numCache>
            </c:numRef>
          </c:xVal>
          <c:yVal>
            <c:numRef>
              <c:f>'Growth in Labor force 1990-2020'!$G$3:$G$37</c:f>
              <c:numCache>
                <c:formatCode>General</c:formatCode>
                <c:ptCount val="35"/>
                <c:pt idx="0">
                  <c:v>1</c:v>
                </c:pt>
                <c:pt idx="20">
                  <c:v>1.8629740511533819</c:v>
                </c:pt>
                <c:pt idx="25">
                  <c:v>2.046789365954969</c:v>
                </c:pt>
                <c:pt idx="30">
                  <c:v>2.2808099785710425</c:v>
                </c:pt>
                <c:pt idx="31">
                  <c:v>2.4419392155921176</c:v>
                </c:pt>
                <c:pt idx="32">
                  <c:v>2.3038290005222182</c:v>
                </c:pt>
                <c:pt idx="33">
                  <c:v>2.557546240328457</c:v>
                </c:pt>
                <c:pt idx="34">
                  <c:v>2.6814624873196995</c:v>
                </c:pt>
              </c:numCache>
            </c:numRef>
          </c:yVal>
          <c:smooth val="0"/>
          <c:extLst>
            <c:ext xmlns:c16="http://schemas.microsoft.com/office/drawing/2014/chart" uri="{C3380CC4-5D6E-409C-BE32-E72D297353CC}">
              <c16:uniqueId val="{00000001-7182-4507-84E4-6B0BCE741C7F}"/>
            </c:ext>
          </c:extLst>
        </c:ser>
        <c:dLbls>
          <c:showLegendKey val="0"/>
          <c:showVal val="0"/>
          <c:showCatName val="0"/>
          <c:showSerName val="0"/>
          <c:showPercent val="0"/>
          <c:showBubbleSize val="0"/>
        </c:dLbls>
        <c:axId val="1077437488"/>
        <c:axId val="1077439888"/>
      </c:scatterChart>
      <c:valAx>
        <c:axId val="1077437488"/>
        <c:scaling>
          <c:orientation val="minMax"/>
          <c:max val="2024"/>
          <c:min val="1990"/>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1077439888"/>
        <c:crosses val="autoZero"/>
        <c:crossBetween val="midCat"/>
      </c:valAx>
      <c:valAx>
        <c:axId val="10774398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r>
                  <a:rPr lang="en-US" dirty="0"/>
                  <a:t>Labor Force Growth (Indexed to 1990)</a:t>
                </a:r>
              </a:p>
            </c:rich>
          </c:tx>
          <c:overlay val="0"/>
          <c:spPr>
            <a:noFill/>
            <a:ln>
              <a:noFill/>
            </a:ln>
            <a:effectLst/>
          </c:spPr>
          <c:txPr>
            <a:bodyPr rot="-54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1077437488"/>
        <c:crosses val="autoZero"/>
        <c:crossBetween val="midCat"/>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legend>
    <c:plotVisOnly val="1"/>
    <c:dispBlanksAs val="span"/>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ysClr val="windowText" lastClr="000000"/>
          </a:solidFill>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005171207455636E-2"/>
          <c:y val="0.10747602463153644"/>
          <c:w val="0.73525642788709478"/>
          <c:h val="0.8163915625370014"/>
        </c:manualLayout>
      </c:layout>
      <c:lineChart>
        <c:grouping val="standard"/>
        <c:varyColors val="0"/>
        <c:ser>
          <c:idx val="0"/>
          <c:order val="0"/>
          <c:tx>
            <c:strRef>
              <c:f>'Figure 5 No 2010 2020'!$B$25</c:f>
              <c:strCache>
                <c:ptCount val="1"/>
                <c:pt idx="0">
                  <c:v> Births </c:v>
                </c:pt>
              </c:strCache>
            </c:strRef>
          </c:tx>
          <c:spPr>
            <a:ln w="25400">
              <a:solidFill>
                <a:schemeClr val="accent1"/>
              </a:solidFill>
            </a:ln>
          </c:spPr>
          <c:marker>
            <c:symbol val="none"/>
          </c:marker>
          <c:dLbls>
            <c:dLbl>
              <c:idx val="23"/>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0E32-48C4-BCE3-FF5A9685288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('Figure 5 No 2010 2020'!$C$24:$L$24,'Figure 5 No 2010 2020'!$N$24:$V$24,'Figure 5 No 2010 2020'!$X$24:$AB$24)</c:f>
              <c:strCache>
                <c:ptCount val="24"/>
                <c:pt idx="0">
                  <c:v>2000</c:v>
                </c:pt>
                <c:pt idx="1">
                  <c:v>2001</c:v>
                </c:pt>
                <c:pt idx="2">
                  <c:v>2002</c:v>
                </c:pt>
                <c:pt idx="3">
                  <c:v>2003</c:v>
                </c:pt>
                <c:pt idx="4">
                  <c:v>2004</c:v>
                </c:pt>
                <c:pt idx="5">
                  <c:v>2005</c:v>
                </c:pt>
                <c:pt idx="6">
                  <c:v>2006</c:v>
                </c:pt>
                <c:pt idx="7">
                  <c:v>2007</c:v>
                </c:pt>
                <c:pt idx="8">
                  <c:v>2008</c:v>
                </c:pt>
                <c:pt idx="9">
                  <c:v>2009</c:v>
                </c:pt>
                <c:pt idx="10">
                  <c:v>2011</c:v>
                </c:pt>
                <c:pt idx="11">
                  <c:v>2012</c:v>
                </c:pt>
                <c:pt idx="12">
                  <c:v>2013</c:v>
                </c:pt>
                <c:pt idx="13">
                  <c:v>2014</c:v>
                </c:pt>
                <c:pt idx="14">
                  <c:v>2015</c:v>
                </c:pt>
                <c:pt idx="15">
                  <c:v>2016</c:v>
                </c:pt>
                <c:pt idx="16">
                  <c:v>2017</c:v>
                </c:pt>
                <c:pt idx="17">
                  <c:v>2018</c:v>
                </c:pt>
                <c:pt idx="18">
                  <c:v>2019</c:v>
                </c:pt>
                <c:pt idx="19">
                  <c:v>2021</c:v>
                </c:pt>
                <c:pt idx="20">
                  <c:v>2022</c:v>
                </c:pt>
                <c:pt idx="21">
                  <c:v>2023</c:v>
                </c:pt>
                <c:pt idx="22">
                  <c:v>2024</c:v>
                </c:pt>
                <c:pt idx="23">
                  <c:v>2025</c:v>
                </c:pt>
              </c:strCache>
              <c:extLst/>
            </c:strRef>
          </c:cat>
          <c:val>
            <c:numRef>
              <c:f>('Figure 5 No 2010 2020'!$C$25:$L$25,'Figure 5 No 2010 2020'!$N$25:$V$25,'Figure 5 No 2010 2020'!$X$25:$AB$25)</c:f>
              <c:numCache>
                <c:formatCode>_(* #,##0_);_(* \(#,##0\);_(* "-"??_);_(@_)</c:formatCode>
                <c:ptCount val="24"/>
                <c:pt idx="0">
                  <c:v>81037</c:v>
                </c:pt>
                <c:pt idx="1">
                  <c:v>81617</c:v>
                </c:pt>
                <c:pt idx="2">
                  <c:v>80664</c:v>
                </c:pt>
                <c:pt idx="3">
                  <c:v>80295</c:v>
                </c:pt>
                <c:pt idx="4">
                  <c:v>79512</c:v>
                </c:pt>
                <c:pt idx="5">
                  <c:v>77498</c:v>
                </c:pt>
                <c:pt idx="6">
                  <c:v>77412</c:v>
                </c:pt>
                <c:pt idx="7">
                  <c:v>78562</c:v>
                </c:pt>
                <c:pt idx="8">
                  <c:v>77599</c:v>
                </c:pt>
                <c:pt idx="9">
                  <c:v>76167</c:v>
                </c:pt>
                <c:pt idx="10" formatCode="General">
                  <c:v>73187</c:v>
                </c:pt>
                <c:pt idx="11" formatCode="General">
                  <c:v>72228</c:v>
                </c:pt>
                <c:pt idx="12" formatCode="General">
                  <c:v>72160</c:v>
                </c:pt>
                <c:pt idx="13" formatCode="General">
                  <c:v>71952</c:v>
                </c:pt>
                <c:pt idx="14" formatCode="General">
                  <c:v>71930</c:v>
                </c:pt>
                <c:pt idx="15" formatCode="General">
                  <c:v>71345</c:v>
                </c:pt>
                <c:pt idx="16" formatCode="General">
                  <c:v>70774</c:v>
                </c:pt>
                <c:pt idx="17" formatCode="General">
                  <c:v>70453</c:v>
                </c:pt>
                <c:pt idx="18" formatCode="General">
                  <c:v>68720</c:v>
                </c:pt>
                <c:pt idx="19" formatCode="General">
                  <c:v>66440</c:v>
                </c:pt>
                <c:pt idx="20" formatCode="General">
                  <c:v>68943</c:v>
                </c:pt>
                <c:pt idx="21" formatCode="General">
                  <c:v>68137</c:v>
                </c:pt>
                <c:pt idx="22" formatCode="General">
                  <c:v>67857</c:v>
                </c:pt>
                <c:pt idx="23" formatCode="General">
                  <c:v>68055</c:v>
                </c:pt>
              </c:numCache>
              <c:extLst/>
            </c:numRef>
          </c:val>
          <c:smooth val="0"/>
          <c:extLst>
            <c:ext xmlns:c16="http://schemas.microsoft.com/office/drawing/2014/chart" uri="{C3380CC4-5D6E-409C-BE32-E72D297353CC}">
              <c16:uniqueId val="{00000001-0E32-48C4-BCE3-FF5A96852885}"/>
            </c:ext>
          </c:extLst>
        </c:ser>
        <c:ser>
          <c:idx val="1"/>
          <c:order val="1"/>
          <c:tx>
            <c:strRef>
              <c:f>'Figure 5 No 2010 2020'!$B$26</c:f>
              <c:strCache>
                <c:ptCount val="1"/>
                <c:pt idx="0">
                  <c:v> Deaths </c:v>
                </c:pt>
              </c:strCache>
            </c:strRef>
          </c:tx>
          <c:spPr>
            <a:ln w="25400">
              <a:solidFill>
                <a:schemeClr val="accent6"/>
              </a:solidFill>
            </a:ln>
          </c:spPr>
          <c:marker>
            <c:symbol val="none"/>
          </c:marker>
          <c:dLbls>
            <c:dLbl>
              <c:idx val="23"/>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0E32-48C4-BCE3-FF5A9685288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('Figure 5 No 2010 2020'!$C$24:$L$24,'Figure 5 No 2010 2020'!$N$24:$V$24,'Figure 5 No 2010 2020'!$X$24:$AB$24)</c:f>
              <c:strCache>
                <c:ptCount val="24"/>
                <c:pt idx="0">
                  <c:v>2000</c:v>
                </c:pt>
                <c:pt idx="1">
                  <c:v>2001</c:v>
                </c:pt>
                <c:pt idx="2">
                  <c:v>2002</c:v>
                </c:pt>
                <c:pt idx="3">
                  <c:v>2003</c:v>
                </c:pt>
                <c:pt idx="4">
                  <c:v>2004</c:v>
                </c:pt>
                <c:pt idx="5">
                  <c:v>2005</c:v>
                </c:pt>
                <c:pt idx="6">
                  <c:v>2006</c:v>
                </c:pt>
                <c:pt idx="7">
                  <c:v>2007</c:v>
                </c:pt>
                <c:pt idx="8">
                  <c:v>2008</c:v>
                </c:pt>
                <c:pt idx="9">
                  <c:v>2009</c:v>
                </c:pt>
                <c:pt idx="10">
                  <c:v>2011</c:v>
                </c:pt>
                <c:pt idx="11">
                  <c:v>2012</c:v>
                </c:pt>
                <c:pt idx="12">
                  <c:v>2013</c:v>
                </c:pt>
                <c:pt idx="13">
                  <c:v>2014</c:v>
                </c:pt>
                <c:pt idx="14">
                  <c:v>2015</c:v>
                </c:pt>
                <c:pt idx="15">
                  <c:v>2016</c:v>
                </c:pt>
                <c:pt idx="16">
                  <c:v>2017</c:v>
                </c:pt>
                <c:pt idx="17">
                  <c:v>2018</c:v>
                </c:pt>
                <c:pt idx="18">
                  <c:v>2019</c:v>
                </c:pt>
                <c:pt idx="19">
                  <c:v>2021</c:v>
                </c:pt>
                <c:pt idx="20">
                  <c:v>2022</c:v>
                </c:pt>
                <c:pt idx="21">
                  <c:v>2023</c:v>
                </c:pt>
                <c:pt idx="22">
                  <c:v>2024</c:v>
                </c:pt>
                <c:pt idx="23">
                  <c:v>2025</c:v>
                </c:pt>
              </c:strCache>
              <c:extLst/>
            </c:strRef>
          </c:cat>
          <c:val>
            <c:numRef>
              <c:f>('Figure 5 No 2010 2020'!$C$26:$L$26,'Figure 5 No 2010 2020'!$N$26:$V$26,'Figure 5 No 2010 2020'!$X$26:$AB$26)</c:f>
              <c:numCache>
                <c:formatCode>_(* #,##0_);_(* \(#,##0\);_(* "-"??_);_(@_)</c:formatCode>
                <c:ptCount val="24"/>
                <c:pt idx="0">
                  <c:v>55981</c:v>
                </c:pt>
                <c:pt idx="1">
                  <c:v>57101</c:v>
                </c:pt>
                <c:pt idx="2">
                  <c:v>56681</c:v>
                </c:pt>
                <c:pt idx="3">
                  <c:v>56176</c:v>
                </c:pt>
                <c:pt idx="4">
                  <c:v>55952</c:v>
                </c:pt>
                <c:pt idx="5">
                  <c:v>54642</c:v>
                </c:pt>
                <c:pt idx="6">
                  <c:v>53694</c:v>
                </c:pt>
                <c:pt idx="7">
                  <c:v>53062</c:v>
                </c:pt>
                <c:pt idx="8">
                  <c:v>53150</c:v>
                </c:pt>
                <c:pt idx="9">
                  <c:v>55257</c:v>
                </c:pt>
                <c:pt idx="10" formatCode="General">
                  <c:v>53996</c:v>
                </c:pt>
                <c:pt idx="11" formatCode="General">
                  <c:v>52396</c:v>
                </c:pt>
                <c:pt idx="12" formatCode="General">
                  <c:v>54782</c:v>
                </c:pt>
                <c:pt idx="13" formatCode="General">
                  <c:v>54729</c:v>
                </c:pt>
                <c:pt idx="14" formatCode="General">
                  <c:v>57488</c:v>
                </c:pt>
                <c:pt idx="15" formatCode="General">
                  <c:v>55985</c:v>
                </c:pt>
                <c:pt idx="16" formatCode="General">
                  <c:v>58151</c:v>
                </c:pt>
                <c:pt idx="17" formatCode="General">
                  <c:v>58914</c:v>
                </c:pt>
                <c:pt idx="18" formatCode="General">
                  <c:v>59297</c:v>
                </c:pt>
                <c:pt idx="19" formatCode="General">
                  <c:v>61619</c:v>
                </c:pt>
                <c:pt idx="20" formatCode="General">
                  <c:v>63685</c:v>
                </c:pt>
                <c:pt idx="21" formatCode="General">
                  <c:v>61772</c:v>
                </c:pt>
                <c:pt idx="22" formatCode="General">
                  <c:v>61060</c:v>
                </c:pt>
                <c:pt idx="23" formatCode="General">
                  <c:v>59636</c:v>
                </c:pt>
              </c:numCache>
              <c:extLst/>
            </c:numRef>
          </c:val>
          <c:smooth val="0"/>
          <c:extLst>
            <c:ext xmlns:c16="http://schemas.microsoft.com/office/drawing/2014/chart" uri="{C3380CC4-5D6E-409C-BE32-E72D297353CC}">
              <c16:uniqueId val="{00000003-0E32-48C4-BCE3-FF5A96852885}"/>
            </c:ext>
          </c:extLst>
        </c:ser>
        <c:ser>
          <c:idx val="3"/>
          <c:order val="2"/>
          <c:tx>
            <c:strRef>
              <c:f>'Figure 5 No 2010 2020'!$B$28</c:f>
              <c:strCache>
                <c:ptCount val="1"/>
                <c:pt idx="0">
                  <c:v>International Migration</c:v>
                </c:pt>
              </c:strCache>
            </c:strRef>
          </c:tx>
          <c:spPr>
            <a:ln w="38100">
              <a:solidFill>
                <a:srgbClr val="7030A0"/>
              </a:solidFill>
            </a:ln>
          </c:spPr>
          <c:marker>
            <c:symbol val="none"/>
          </c:marker>
          <c:dLbls>
            <c:dLbl>
              <c:idx val="16"/>
              <c:layout>
                <c:manualLayout>
                  <c:x val="-2.6590244615975103E-2"/>
                  <c:y val="-1.936207305294917E-2"/>
                </c:manualLayout>
              </c:layou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DB68-4092-947B-2B4EBC9E548B}"/>
                </c:ext>
              </c:extLst>
            </c:dLbl>
            <c:dLbl>
              <c:idx val="19"/>
              <c:layout>
                <c:manualLayout>
                  <c:x val="-3.1424834546152393E-2"/>
                  <c:y val="1.9362073052949111E-2"/>
                </c:manualLayout>
              </c:layou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DB68-4092-947B-2B4EBC9E548B}"/>
                </c:ext>
              </c:extLst>
            </c:dLbl>
            <c:dLbl>
              <c:idx val="22"/>
              <c:layout>
                <c:manualLayout>
                  <c:x val="-2.4172949650886545E-2"/>
                  <c:y val="-3.5497133930406828E-2"/>
                </c:manualLayout>
              </c:layou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DB68-4092-947B-2B4EBC9E548B}"/>
                </c:ext>
              </c:extLst>
            </c:dLbl>
            <c:dLbl>
              <c:idx val="23"/>
              <c:tx>
                <c:rich>
                  <a:bodyPr wrap="square" lIns="38100" tIns="19050" rIns="38100" bIns="19050" anchor="ctr" anchorCtr="0">
                    <a:spAutoFit/>
                  </a:bodyPr>
                  <a:lstStyle/>
                  <a:p>
                    <a:pPr algn="l">
                      <a:defRPr b="1"/>
                    </a:pPr>
                    <a:fld id="{CB7AE0EB-4C47-427A-BC9D-3FF7924E1A21}" type="SERIESNAME">
                      <a:rPr lang="en-US" b="0" smtClean="0"/>
                      <a:pPr algn="l">
                        <a:defRPr b="1"/>
                      </a:pPr>
                      <a:t>[SERIES NAME]</a:t>
                    </a:fld>
                    <a:r>
                      <a:rPr lang="en-US" b="1" baseline="0" dirty="0"/>
                      <a:t> </a:t>
                    </a:r>
                    <a:fld id="{0CE58672-44E3-45AB-8A57-EACDFBA6C60F}" type="VALUE">
                      <a:rPr lang="en-US" b="1" baseline="0" dirty="0"/>
                      <a:pPr algn="l">
                        <a:defRPr b="1"/>
                      </a:pPr>
                      <a:t>[VALUE]</a:t>
                    </a:fld>
                    <a:endParaRPr lang="en-US" b="1" baseline="0" dirty="0"/>
                  </a:p>
                </c:rich>
              </c:tx>
              <c:numFmt formatCode="#,##0" sourceLinked="0"/>
              <c:spPr>
                <a:noFill/>
                <a:ln>
                  <a:noFill/>
                </a:ln>
                <a:effectLst/>
              </c:spP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6-0E32-48C4-BCE3-FF5A96852885}"/>
                </c:ext>
              </c:extLst>
            </c:dLbl>
            <c:numFmt formatCode="#,##0" sourceLinked="0"/>
            <c:spPr>
              <a:noFill/>
              <a:ln>
                <a:noFill/>
              </a:ln>
              <a:effectLst/>
            </c:spPr>
            <c:txPr>
              <a:bodyPr wrap="square" lIns="38100" tIns="19050" rIns="38100" bIns="19050" anchor="ctr">
                <a:spAutoFit/>
              </a:bodyPr>
              <a:lstStyle/>
              <a:p>
                <a:pPr>
                  <a:defRPr b="1"/>
                </a:pPr>
                <a:endParaRPr lang="en-US"/>
              </a:p>
            </c:txPr>
            <c:showLegendKey val="0"/>
            <c:showVal val="0"/>
            <c:showCatName val="0"/>
            <c:showSerName val="0"/>
            <c:showPercent val="0"/>
            <c:showBubbleSize val="0"/>
            <c:separator>
</c:separator>
            <c:extLst>
              <c:ext xmlns:c15="http://schemas.microsoft.com/office/drawing/2012/chart" uri="{CE6537A1-D6FC-4f65-9D91-7224C49458BB}">
                <c15:showLeaderLines val="1"/>
              </c:ext>
            </c:extLst>
          </c:dLbls>
          <c:cat>
            <c:strRef>
              <c:f>('Figure 5 No 2010 2020'!$C$24:$L$24,'Figure 5 No 2010 2020'!$N$24:$V$24,'Figure 5 No 2010 2020'!$X$24:$AB$24)</c:f>
              <c:strCache>
                <c:ptCount val="24"/>
                <c:pt idx="0">
                  <c:v>2000</c:v>
                </c:pt>
                <c:pt idx="1">
                  <c:v>2001</c:v>
                </c:pt>
                <c:pt idx="2">
                  <c:v>2002</c:v>
                </c:pt>
                <c:pt idx="3">
                  <c:v>2003</c:v>
                </c:pt>
                <c:pt idx="4">
                  <c:v>2004</c:v>
                </c:pt>
                <c:pt idx="5">
                  <c:v>2005</c:v>
                </c:pt>
                <c:pt idx="6">
                  <c:v>2006</c:v>
                </c:pt>
                <c:pt idx="7">
                  <c:v>2007</c:v>
                </c:pt>
                <c:pt idx="8">
                  <c:v>2008</c:v>
                </c:pt>
                <c:pt idx="9">
                  <c:v>2009</c:v>
                </c:pt>
                <c:pt idx="10">
                  <c:v>2011</c:v>
                </c:pt>
                <c:pt idx="11">
                  <c:v>2012</c:v>
                </c:pt>
                <c:pt idx="12">
                  <c:v>2013</c:v>
                </c:pt>
                <c:pt idx="13">
                  <c:v>2014</c:v>
                </c:pt>
                <c:pt idx="14">
                  <c:v>2015</c:v>
                </c:pt>
                <c:pt idx="15">
                  <c:v>2016</c:v>
                </c:pt>
                <c:pt idx="16">
                  <c:v>2017</c:v>
                </c:pt>
                <c:pt idx="17">
                  <c:v>2018</c:v>
                </c:pt>
                <c:pt idx="18">
                  <c:v>2019</c:v>
                </c:pt>
                <c:pt idx="19">
                  <c:v>2021</c:v>
                </c:pt>
                <c:pt idx="20">
                  <c:v>2022</c:v>
                </c:pt>
                <c:pt idx="21">
                  <c:v>2023</c:v>
                </c:pt>
                <c:pt idx="22">
                  <c:v>2024</c:v>
                </c:pt>
                <c:pt idx="23">
                  <c:v>2025</c:v>
                </c:pt>
              </c:strCache>
              <c:extLst/>
            </c:strRef>
          </c:cat>
          <c:val>
            <c:numRef>
              <c:f>('Figure 5 No 2010 2020'!$C$28:$L$28,'Figure 5 No 2010 2020'!$N$28:$V$28,'Figure 5 No 2010 2020'!$X$28:$AB$28)</c:f>
              <c:numCache>
                <c:formatCode>_(* #,##0_);_(* \(#,##0\);_(* "-"??_);_(@_)</c:formatCode>
                <c:ptCount val="24"/>
                <c:pt idx="0">
                  <c:v>16669</c:v>
                </c:pt>
                <c:pt idx="1">
                  <c:v>30007</c:v>
                </c:pt>
                <c:pt idx="2">
                  <c:v>28517</c:v>
                </c:pt>
                <c:pt idx="3">
                  <c:v>24961</c:v>
                </c:pt>
                <c:pt idx="4">
                  <c:v>23944</c:v>
                </c:pt>
                <c:pt idx="5">
                  <c:v>25220</c:v>
                </c:pt>
                <c:pt idx="6">
                  <c:v>27123</c:v>
                </c:pt>
                <c:pt idx="7">
                  <c:v>24226</c:v>
                </c:pt>
                <c:pt idx="8">
                  <c:v>23643</c:v>
                </c:pt>
                <c:pt idx="9">
                  <c:v>20866</c:v>
                </c:pt>
                <c:pt idx="10" formatCode="General">
                  <c:v>34360</c:v>
                </c:pt>
                <c:pt idx="11" formatCode="General">
                  <c:v>38843</c:v>
                </c:pt>
                <c:pt idx="12" formatCode="General">
                  <c:v>37447</c:v>
                </c:pt>
                <c:pt idx="13" formatCode="General">
                  <c:v>44485</c:v>
                </c:pt>
                <c:pt idx="14" formatCode="General">
                  <c:v>40816</c:v>
                </c:pt>
                <c:pt idx="15" formatCode="General">
                  <c:v>44834</c:v>
                </c:pt>
                <c:pt idx="16" formatCode="General">
                  <c:v>48583</c:v>
                </c:pt>
                <c:pt idx="17" formatCode="General">
                  <c:v>37740</c:v>
                </c:pt>
                <c:pt idx="18" formatCode="General">
                  <c:v>30022</c:v>
                </c:pt>
                <c:pt idx="19" formatCode="General">
                  <c:v>16475</c:v>
                </c:pt>
                <c:pt idx="20" formatCode="General">
                  <c:v>73597</c:v>
                </c:pt>
                <c:pt idx="21" formatCode="General">
                  <c:v>77588</c:v>
                </c:pt>
                <c:pt idx="22" formatCode="General">
                  <c:v>77957</c:v>
                </c:pt>
                <c:pt idx="23" formatCode="General">
                  <c:v>40240</c:v>
                </c:pt>
              </c:numCache>
              <c:extLst/>
            </c:numRef>
          </c:val>
          <c:smooth val="0"/>
          <c:extLst>
            <c:ext xmlns:c16="http://schemas.microsoft.com/office/drawing/2014/chart" uri="{C3380CC4-5D6E-409C-BE32-E72D297353CC}">
              <c16:uniqueId val="{00000007-0E32-48C4-BCE3-FF5A96852885}"/>
            </c:ext>
          </c:extLst>
        </c:ser>
        <c:ser>
          <c:idx val="4"/>
          <c:order val="3"/>
          <c:tx>
            <c:strRef>
              <c:f>'Figure 5 No 2010 2020'!$B$29</c:f>
              <c:strCache>
                <c:ptCount val="1"/>
                <c:pt idx="0">
                  <c:v>Domestic Migration</c:v>
                </c:pt>
              </c:strCache>
            </c:strRef>
          </c:tx>
          <c:spPr>
            <a:ln w="25400">
              <a:solidFill>
                <a:schemeClr val="accent4">
                  <a:lumMod val="75000"/>
                </a:schemeClr>
              </a:solidFill>
            </a:ln>
          </c:spPr>
          <c:marker>
            <c:symbol val="none"/>
          </c:marker>
          <c:dLbls>
            <c:dLbl>
              <c:idx val="23"/>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8-0E32-48C4-BCE3-FF5A9685288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('Figure 5 No 2010 2020'!$C$24:$L$24,'Figure 5 No 2010 2020'!$N$24:$V$24,'Figure 5 No 2010 2020'!$X$24:$AB$24)</c:f>
              <c:strCache>
                <c:ptCount val="24"/>
                <c:pt idx="0">
                  <c:v>2000</c:v>
                </c:pt>
                <c:pt idx="1">
                  <c:v>2001</c:v>
                </c:pt>
                <c:pt idx="2">
                  <c:v>2002</c:v>
                </c:pt>
                <c:pt idx="3">
                  <c:v>2003</c:v>
                </c:pt>
                <c:pt idx="4">
                  <c:v>2004</c:v>
                </c:pt>
                <c:pt idx="5">
                  <c:v>2005</c:v>
                </c:pt>
                <c:pt idx="6">
                  <c:v>2006</c:v>
                </c:pt>
                <c:pt idx="7">
                  <c:v>2007</c:v>
                </c:pt>
                <c:pt idx="8">
                  <c:v>2008</c:v>
                </c:pt>
                <c:pt idx="9">
                  <c:v>2009</c:v>
                </c:pt>
                <c:pt idx="10">
                  <c:v>2011</c:v>
                </c:pt>
                <c:pt idx="11">
                  <c:v>2012</c:v>
                </c:pt>
                <c:pt idx="12">
                  <c:v>2013</c:v>
                </c:pt>
                <c:pt idx="13">
                  <c:v>2014</c:v>
                </c:pt>
                <c:pt idx="14">
                  <c:v>2015</c:v>
                </c:pt>
                <c:pt idx="15">
                  <c:v>2016</c:v>
                </c:pt>
                <c:pt idx="16">
                  <c:v>2017</c:v>
                </c:pt>
                <c:pt idx="17">
                  <c:v>2018</c:v>
                </c:pt>
                <c:pt idx="18">
                  <c:v>2019</c:v>
                </c:pt>
                <c:pt idx="19">
                  <c:v>2021</c:v>
                </c:pt>
                <c:pt idx="20">
                  <c:v>2022</c:v>
                </c:pt>
                <c:pt idx="21">
                  <c:v>2023</c:v>
                </c:pt>
                <c:pt idx="22">
                  <c:v>2024</c:v>
                </c:pt>
                <c:pt idx="23">
                  <c:v>2025</c:v>
                </c:pt>
              </c:strCache>
              <c:extLst/>
            </c:strRef>
          </c:cat>
          <c:val>
            <c:numRef>
              <c:f>('Figure 5 No 2010 2020'!$C$29:$L$29,'Figure 5 No 2010 2020'!$N$29:$V$29,'Figure 5 No 2010 2020'!$X$29:$AB$29)</c:f>
              <c:numCache>
                <c:formatCode>_(* #,##0_);_(* \(#,##0\);_(* "-"??_);_(@_)</c:formatCode>
                <c:ptCount val="24"/>
                <c:pt idx="0">
                  <c:v>-13797</c:v>
                </c:pt>
                <c:pt idx="1">
                  <c:v>-13970</c:v>
                </c:pt>
                <c:pt idx="2">
                  <c:v>-29936</c:v>
                </c:pt>
                <c:pt idx="3">
                  <c:v>-41300</c:v>
                </c:pt>
                <c:pt idx="4">
                  <c:v>-55788</c:v>
                </c:pt>
                <c:pt idx="5">
                  <c:v>-55426</c:v>
                </c:pt>
                <c:pt idx="6">
                  <c:v>-42821</c:v>
                </c:pt>
                <c:pt idx="7">
                  <c:v>-26666</c:v>
                </c:pt>
                <c:pt idx="8">
                  <c:v>-9799</c:v>
                </c:pt>
                <c:pt idx="9">
                  <c:v>6843</c:v>
                </c:pt>
                <c:pt idx="10" formatCode="General">
                  <c:v>-5601</c:v>
                </c:pt>
                <c:pt idx="11" formatCode="General">
                  <c:v>-7714</c:v>
                </c:pt>
                <c:pt idx="12" formatCode="General">
                  <c:v>-3074</c:v>
                </c:pt>
                <c:pt idx="13" formatCode="General">
                  <c:v>-10847</c:v>
                </c:pt>
                <c:pt idx="14" formatCode="General">
                  <c:v>-22139</c:v>
                </c:pt>
                <c:pt idx="15" formatCode="General">
                  <c:v>-30252</c:v>
                </c:pt>
                <c:pt idx="16" formatCode="General">
                  <c:v>-24724</c:v>
                </c:pt>
                <c:pt idx="17" formatCode="General">
                  <c:v>-27035</c:v>
                </c:pt>
                <c:pt idx="18" formatCode="General">
                  <c:v>-30338</c:v>
                </c:pt>
                <c:pt idx="19" formatCode="General">
                  <c:v>-9433</c:v>
                </c:pt>
                <c:pt idx="20" formatCode="General">
                  <c:v>-47954</c:v>
                </c:pt>
                <c:pt idx="21" formatCode="General">
                  <c:v>-35360</c:v>
                </c:pt>
                <c:pt idx="22" formatCode="General">
                  <c:v>-19195</c:v>
                </c:pt>
                <c:pt idx="23" formatCode="General">
                  <c:v>-33340</c:v>
                </c:pt>
              </c:numCache>
              <c:extLst/>
            </c:numRef>
          </c:val>
          <c:smooth val="0"/>
          <c:extLst>
            <c:ext xmlns:c16="http://schemas.microsoft.com/office/drawing/2014/chart" uri="{C3380CC4-5D6E-409C-BE32-E72D297353CC}">
              <c16:uniqueId val="{00000009-0E32-48C4-BCE3-FF5A96852885}"/>
            </c:ext>
          </c:extLst>
        </c:ser>
        <c:dLbls>
          <c:showLegendKey val="0"/>
          <c:showVal val="0"/>
          <c:showCatName val="0"/>
          <c:showSerName val="0"/>
          <c:showPercent val="0"/>
          <c:showBubbleSize val="0"/>
        </c:dLbls>
        <c:smooth val="0"/>
        <c:axId val="319074704"/>
        <c:axId val="319071440"/>
      </c:lineChart>
      <c:catAx>
        <c:axId val="319074704"/>
        <c:scaling>
          <c:orientation val="minMax"/>
        </c:scaling>
        <c:delete val="0"/>
        <c:axPos val="b"/>
        <c:numFmt formatCode="General" sourceLinked="0"/>
        <c:majorTickMark val="out"/>
        <c:minorTickMark val="none"/>
        <c:tickLblPos val="low"/>
        <c:crossAx val="319071440"/>
        <c:crosses val="autoZero"/>
        <c:auto val="1"/>
        <c:lblAlgn val="ctr"/>
        <c:lblOffset val="100"/>
        <c:noMultiLvlLbl val="0"/>
      </c:catAx>
      <c:valAx>
        <c:axId val="319071440"/>
        <c:scaling>
          <c:orientation val="minMax"/>
        </c:scaling>
        <c:delete val="0"/>
        <c:axPos val="l"/>
        <c:majorGridlines/>
        <c:numFmt formatCode="_(* #,##0_);_(* \(#,##0\);_(* &quot;-&quot;??_);_(@_)" sourceLinked="1"/>
        <c:majorTickMark val="out"/>
        <c:minorTickMark val="none"/>
        <c:tickLblPos val="nextTo"/>
        <c:crossAx val="319074704"/>
        <c:crosses val="autoZero"/>
        <c:crossBetween val="midCat"/>
        <c:majorUnit val="20000"/>
      </c:valAx>
    </c:plotArea>
    <c:plotVisOnly val="1"/>
    <c:dispBlanksAs val="gap"/>
    <c:showDLblsOverMax val="0"/>
  </c:chart>
  <c:spPr>
    <a:noFill/>
    <a:ln>
      <a:noFill/>
    </a:ln>
  </c:spPr>
  <c:txPr>
    <a:bodyPr/>
    <a:lstStyle/>
    <a:p>
      <a:pPr>
        <a:defRPr sz="1400">
          <a:latin typeface="Calibri" panose="020F0502020204030204" pitchFamily="34" charset="0"/>
          <a:ea typeface="Calibri" panose="020F0502020204030204" pitchFamily="34" charset="0"/>
          <a:cs typeface="Calibri" panose="020F0502020204030204" pitchFamily="34" charset="0"/>
        </a:defRPr>
      </a:pPr>
      <a:endParaRPr lang="en-US"/>
    </a:p>
  </c:txPr>
  <c:externalData r:id="rId1">
    <c:autoUpdate val="0"/>
  </c:externalData>
  <c:userShapes r:id="rId2"/>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Graph!$A$2</c:f>
              <c:strCache>
                <c:ptCount val="1"/>
                <c:pt idx="0">
                  <c:v>Massachusetts</c:v>
                </c:pt>
              </c:strCache>
            </c:strRef>
          </c:tx>
          <c:spPr>
            <a:ln w="28575" cap="rnd">
              <a:solidFill>
                <a:schemeClr val="accent1"/>
              </a:solidFill>
              <a:round/>
            </a:ln>
            <a:effectLst/>
          </c:spPr>
          <c:marker>
            <c:symbol val="none"/>
          </c:marker>
          <c:cat>
            <c:numRef>
              <c:f>Graph!$C$1:$Y$1</c:f>
              <c:numCache>
                <c:formatCode>General</c:formatCode>
                <c:ptCount val="23"/>
                <c:pt idx="0">
                  <c:v>2001</c:v>
                </c:pt>
                <c:pt idx="1">
                  <c:v>2002</c:v>
                </c:pt>
                <c:pt idx="2">
                  <c:v>2003</c:v>
                </c:pt>
                <c:pt idx="3">
                  <c:v>2004</c:v>
                </c:pt>
                <c:pt idx="4">
                  <c:v>2005</c:v>
                </c:pt>
                <c:pt idx="5">
                  <c:v>2006</c:v>
                </c:pt>
                <c:pt idx="6">
                  <c:v>2007</c:v>
                </c:pt>
                <c:pt idx="7">
                  <c:v>2008</c:v>
                </c:pt>
                <c:pt idx="8">
                  <c:v>2009</c:v>
                </c:pt>
                <c:pt idx="9">
                  <c:v>2011</c:v>
                </c:pt>
                <c:pt idx="10">
                  <c:v>2012</c:v>
                </c:pt>
                <c:pt idx="11">
                  <c:v>2013</c:v>
                </c:pt>
                <c:pt idx="12">
                  <c:v>2014</c:v>
                </c:pt>
                <c:pt idx="13">
                  <c:v>2015</c:v>
                </c:pt>
                <c:pt idx="14">
                  <c:v>2016</c:v>
                </c:pt>
                <c:pt idx="15">
                  <c:v>2017</c:v>
                </c:pt>
                <c:pt idx="16">
                  <c:v>2018</c:v>
                </c:pt>
                <c:pt idx="17">
                  <c:v>2019</c:v>
                </c:pt>
                <c:pt idx="18">
                  <c:v>2021</c:v>
                </c:pt>
                <c:pt idx="19">
                  <c:v>2022</c:v>
                </c:pt>
                <c:pt idx="20">
                  <c:v>2023</c:v>
                </c:pt>
                <c:pt idx="21">
                  <c:v>2024</c:v>
                </c:pt>
                <c:pt idx="22">
                  <c:v>2025</c:v>
                </c:pt>
              </c:numCache>
            </c:numRef>
          </c:cat>
          <c:val>
            <c:numRef>
              <c:f>Graph!$C$3:$Y$3</c:f>
              <c:numCache>
                <c:formatCode>0.0%</c:formatCode>
                <c:ptCount val="23"/>
                <c:pt idx="0">
                  <c:v>4.7779616421776963E-3</c:v>
                </c:pt>
                <c:pt idx="1">
                  <c:v>4.5240024108140096E-3</c:v>
                </c:pt>
                <c:pt idx="2">
                  <c:v>3.9631801975219625E-3</c:v>
                </c:pt>
                <c:pt idx="3">
                  <c:v>3.8011067262786187E-3</c:v>
                </c:pt>
                <c:pt idx="4">
                  <c:v>3.9959516698432097E-3</c:v>
                </c:pt>
                <c:pt idx="5">
                  <c:v>4.2822906535770529E-3</c:v>
                </c:pt>
                <c:pt idx="6">
                  <c:v>3.8128868219916836E-3</c:v>
                </c:pt>
                <c:pt idx="7">
                  <c:v>3.7465643885356598E-3</c:v>
                </c:pt>
                <c:pt idx="8">
                  <c:v>3.7184615900267941E-3</c:v>
                </c:pt>
                <c:pt idx="9">
                  <c:v>5.0981442283252508E-3</c:v>
                </c:pt>
                <c:pt idx="10">
                  <c:v>5.7393023117947532E-3</c:v>
                </c:pt>
                <c:pt idx="11">
                  <c:v>5.4931133128715099E-3</c:v>
                </c:pt>
                <c:pt idx="12">
                  <c:v>6.4986877820292681E-3</c:v>
                </c:pt>
                <c:pt idx="13">
                  <c:v>5.9288560819566252E-3</c:v>
                </c:pt>
                <c:pt idx="14">
                  <c:v>6.4864511560453059E-3</c:v>
                </c:pt>
                <c:pt idx="15">
                  <c:v>7.1130467715552186E-3</c:v>
                </c:pt>
                <c:pt idx="16">
                  <c:v>5.5722844521030098E-3</c:v>
                </c:pt>
                <c:pt idx="17">
                  <c:v>4.1241911682882108E-3</c:v>
                </c:pt>
                <c:pt idx="18">
                  <c:v>2.354674425348674E-3</c:v>
                </c:pt>
                <c:pt idx="19">
                  <c:v>1.0475747868646417E-2</c:v>
                </c:pt>
                <c:pt idx="20">
                  <c:v>1.0968859877862083E-2</c:v>
                </c:pt>
                <c:pt idx="21">
                  <c:v>1.0920549802761342E-2</c:v>
                </c:pt>
                <c:pt idx="22">
                  <c:v>5.6247592284351146E-3</c:v>
                </c:pt>
              </c:numCache>
            </c:numRef>
          </c:val>
          <c:smooth val="0"/>
          <c:extLst>
            <c:ext xmlns:c16="http://schemas.microsoft.com/office/drawing/2014/chart" uri="{C3380CC4-5D6E-409C-BE32-E72D297353CC}">
              <c16:uniqueId val="{00000000-BE68-44B4-BADB-0C94571C4FFC}"/>
            </c:ext>
          </c:extLst>
        </c:ser>
        <c:ser>
          <c:idx val="1"/>
          <c:order val="1"/>
          <c:tx>
            <c:strRef>
              <c:f>Graph!$A$4</c:f>
              <c:strCache>
                <c:ptCount val="1"/>
                <c:pt idx="0">
                  <c:v>United States</c:v>
                </c:pt>
              </c:strCache>
            </c:strRef>
          </c:tx>
          <c:spPr>
            <a:ln w="28575" cap="rnd">
              <a:solidFill>
                <a:schemeClr val="accent2"/>
              </a:solidFill>
              <a:round/>
            </a:ln>
            <a:effectLst/>
          </c:spPr>
          <c:marker>
            <c:symbol val="none"/>
          </c:marker>
          <c:cat>
            <c:numRef>
              <c:f>Graph!$C$1:$Y$1</c:f>
              <c:numCache>
                <c:formatCode>General</c:formatCode>
                <c:ptCount val="23"/>
                <c:pt idx="0">
                  <c:v>2001</c:v>
                </c:pt>
                <c:pt idx="1">
                  <c:v>2002</c:v>
                </c:pt>
                <c:pt idx="2">
                  <c:v>2003</c:v>
                </c:pt>
                <c:pt idx="3">
                  <c:v>2004</c:v>
                </c:pt>
                <c:pt idx="4">
                  <c:v>2005</c:v>
                </c:pt>
                <c:pt idx="5">
                  <c:v>2006</c:v>
                </c:pt>
                <c:pt idx="6">
                  <c:v>2007</c:v>
                </c:pt>
                <c:pt idx="7">
                  <c:v>2008</c:v>
                </c:pt>
                <c:pt idx="8">
                  <c:v>2009</c:v>
                </c:pt>
                <c:pt idx="9">
                  <c:v>2011</c:v>
                </c:pt>
                <c:pt idx="10">
                  <c:v>2012</c:v>
                </c:pt>
                <c:pt idx="11">
                  <c:v>2013</c:v>
                </c:pt>
                <c:pt idx="12">
                  <c:v>2014</c:v>
                </c:pt>
                <c:pt idx="13">
                  <c:v>2015</c:v>
                </c:pt>
                <c:pt idx="14">
                  <c:v>2016</c:v>
                </c:pt>
                <c:pt idx="15">
                  <c:v>2017</c:v>
                </c:pt>
                <c:pt idx="16">
                  <c:v>2018</c:v>
                </c:pt>
                <c:pt idx="17">
                  <c:v>2019</c:v>
                </c:pt>
                <c:pt idx="18">
                  <c:v>2021</c:v>
                </c:pt>
                <c:pt idx="19">
                  <c:v>2022</c:v>
                </c:pt>
                <c:pt idx="20">
                  <c:v>2023</c:v>
                </c:pt>
                <c:pt idx="21">
                  <c:v>2024</c:v>
                </c:pt>
                <c:pt idx="22">
                  <c:v>2025</c:v>
                </c:pt>
              </c:numCache>
            </c:numRef>
          </c:cat>
          <c:val>
            <c:numRef>
              <c:f>Graph!$C$5:$Y$5</c:f>
              <c:numCache>
                <c:formatCode>0.0%</c:formatCode>
                <c:ptCount val="23"/>
                <c:pt idx="0">
                  <c:v>4.2111984263198E-3</c:v>
                </c:pt>
                <c:pt idx="1">
                  <c:v>3.7456544110793435E-3</c:v>
                </c:pt>
                <c:pt idx="2">
                  <c:v>2.8315680180368567E-3</c:v>
                </c:pt>
                <c:pt idx="3">
                  <c:v>3.3640038697167339E-3</c:v>
                </c:pt>
                <c:pt idx="4">
                  <c:v>3.2048483567973887E-3</c:v>
                </c:pt>
                <c:pt idx="5">
                  <c:v>3.3704985899009653E-3</c:v>
                </c:pt>
                <c:pt idx="6">
                  <c:v>2.87286060630799E-3</c:v>
                </c:pt>
                <c:pt idx="7">
                  <c:v>2.8351718656803855E-3</c:v>
                </c:pt>
                <c:pt idx="8">
                  <c:v>2.7846474285320622E-3</c:v>
                </c:pt>
                <c:pt idx="9">
                  <c:v>2.4848272164908164E-3</c:v>
                </c:pt>
                <c:pt idx="10">
                  <c:v>2.6723651478778435E-3</c:v>
                </c:pt>
                <c:pt idx="11">
                  <c:v>2.6271661763905651E-3</c:v>
                </c:pt>
                <c:pt idx="12">
                  <c:v>2.910911296894165E-3</c:v>
                </c:pt>
                <c:pt idx="13">
                  <c:v>3.2485675939416541E-3</c:v>
                </c:pt>
                <c:pt idx="14">
                  <c:v>3.2411740596420629E-3</c:v>
                </c:pt>
                <c:pt idx="15">
                  <c:v>2.8629243099952211E-3</c:v>
                </c:pt>
                <c:pt idx="16">
                  <c:v>2.1483007395498733E-3</c:v>
                </c:pt>
                <c:pt idx="17">
                  <c:v>1.8137608614548224E-3</c:v>
                </c:pt>
                <c:pt idx="18">
                  <c:v>1.1322668233776192E-3</c:v>
                </c:pt>
                <c:pt idx="19">
                  <c:v>5.0063787532211735E-3</c:v>
                </c:pt>
                <c:pt idx="20">
                  <c:v>6.7233943085729863E-3</c:v>
                </c:pt>
                <c:pt idx="21">
                  <c:v>8.0424631257867973E-3</c:v>
                </c:pt>
                <c:pt idx="22">
                  <c:v>3.6929722723204206E-3</c:v>
                </c:pt>
              </c:numCache>
            </c:numRef>
          </c:val>
          <c:smooth val="0"/>
          <c:extLst>
            <c:ext xmlns:c16="http://schemas.microsoft.com/office/drawing/2014/chart" uri="{C3380CC4-5D6E-409C-BE32-E72D297353CC}">
              <c16:uniqueId val="{00000001-BE68-44B4-BADB-0C94571C4FFC}"/>
            </c:ext>
          </c:extLst>
        </c:ser>
        <c:dLbls>
          <c:showLegendKey val="0"/>
          <c:showVal val="0"/>
          <c:showCatName val="0"/>
          <c:showSerName val="0"/>
          <c:showPercent val="0"/>
          <c:showBubbleSize val="0"/>
        </c:dLbls>
        <c:smooth val="0"/>
        <c:axId val="484241391"/>
        <c:axId val="298574207"/>
      </c:lineChart>
      <c:catAx>
        <c:axId val="4842413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98574207"/>
        <c:crosses val="autoZero"/>
        <c:auto val="1"/>
        <c:lblAlgn val="ctr"/>
        <c:lblOffset val="100"/>
        <c:noMultiLvlLbl val="0"/>
      </c:catAx>
      <c:valAx>
        <c:axId val="29857420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r>
                  <a:rPr lang="en-US" sz="1200" dirty="0"/>
                  <a:t>International Migration as % of Total Population</a:t>
                </a:r>
              </a:p>
            </c:rich>
          </c:tx>
          <c:layout>
            <c:manualLayout>
              <c:xMode val="edge"/>
              <c:yMode val="edge"/>
              <c:x val="1.5686274509803921E-2"/>
              <c:y val="0.15918531245614598"/>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48424139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ysClr val="windowText" lastClr="000000"/>
          </a:solidFill>
        </a:defRPr>
      </a:pPr>
      <a:endParaRPr lang="en-US"/>
    </a:p>
  </c:txPr>
  <c:externalData r:id="rId3">
    <c:autoUpdate val="0"/>
  </c:externalData>
  <c:userShapes r:id="rId4"/>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005171207455636E-2"/>
          <c:y val="0.10747602463153644"/>
          <c:w val="0.73525642788709478"/>
          <c:h val="0.8163915625370014"/>
        </c:manualLayout>
      </c:layout>
      <c:lineChart>
        <c:grouping val="standard"/>
        <c:varyColors val="0"/>
        <c:ser>
          <c:idx val="3"/>
          <c:order val="0"/>
          <c:tx>
            <c:strRef>
              <c:f>'Figure 5 No 2010 2020'!$B$28</c:f>
              <c:strCache>
                <c:ptCount val="1"/>
                <c:pt idx="0">
                  <c:v>International Migration</c:v>
                </c:pt>
              </c:strCache>
            </c:strRef>
          </c:tx>
          <c:spPr>
            <a:ln w="25400">
              <a:solidFill>
                <a:srgbClr val="7030A0"/>
              </a:solidFill>
            </a:ln>
          </c:spPr>
          <c:marker>
            <c:symbol val="none"/>
          </c:marker>
          <c:dLbls>
            <c:dLbl>
              <c:idx val="23"/>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6-0E32-48C4-BCE3-FF5A9685288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('Figure 5 No 2010 2020'!$C$24:$L$24,'Figure 5 No 2010 2020'!$N$24:$V$24,'Figure 5 No 2010 2020'!$X$24:$AB$24)</c:f>
              <c:strCache>
                <c:ptCount val="24"/>
                <c:pt idx="0">
                  <c:v>2000</c:v>
                </c:pt>
                <c:pt idx="1">
                  <c:v>2001</c:v>
                </c:pt>
                <c:pt idx="2">
                  <c:v>2002</c:v>
                </c:pt>
                <c:pt idx="3">
                  <c:v>2003</c:v>
                </c:pt>
                <c:pt idx="4">
                  <c:v>2004</c:v>
                </c:pt>
                <c:pt idx="5">
                  <c:v>2005</c:v>
                </c:pt>
                <c:pt idx="6">
                  <c:v>2006</c:v>
                </c:pt>
                <c:pt idx="7">
                  <c:v>2007</c:v>
                </c:pt>
                <c:pt idx="8">
                  <c:v>2008</c:v>
                </c:pt>
                <c:pt idx="9">
                  <c:v>2009</c:v>
                </c:pt>
                <c:pt idx="10">
                  <c:v>2011</c:v>
                </c:pt>
                <c:pt idx="11">
                  <c:v>2012</c:v>
                </c:pt>
                <c:pt idx="12">
                  <c:v>2013</c:v>
                </c:pt>
                <c:pt idx="13">
                  <c:v>2014</c:v>
                </c:pt>
                <c:pt idx="14">
                  <c:v>2015</c:v>
                </c:pt>
                <c:pt idx="15">
                  <c:v>2016</c:v>
                </c:pt>
                <c:pt idx="16">
                  <c:v>2017</c:v>
                </c:pt>
                <c:pt idx="17">
                  <c:v>2018</c:v>
                </c:pt>
                <c:pt idx="18">
                  <c:v>2019</c:v>
                </c:pt>
                <c:pt idx="19">
                  <c:v>2021</c:v>
                </c:pt>
                <c:pt idx="20">
                  <c:v>2022</c:v>
                </c:pt>
                <c:pt idx="21">
                  <c:v>2023</c:v>
                </c:pt>
                <c:pt idx="22">
                  <c:v>2024</c:v>
                </c:pt>
                <c:pt idx="23">
                  <c:v>2025</c:v>
                </c:pt>
              </c:strCache>
              <c:extLst/>
            </c:strRef>
          </c:cat>
          <c:val>
            <c:numRef>
              <c:f>('Figure 5 No 2010 2020'!$C$28:$L$28,'Figure 5 No 2010 2020'!$N$28:$V$28,'Figure 5 No 2010 2020'!$X$28:$AB$28)</c:f>
              <c:numCache>
                <c:formatCode>_(* #,##0_);_(* \(#,##0\);_(* "-"??_);_(@_)</c:formatCode>
                <c:ptCount val="24"/>
                <c:pt idx="0">
                  <c:v>16669</c:v>
                </c:pt>
                <c:pt idx="1">
                  <c:v>30007</c:v>
                </c:pt>
                <c:pt idx="2">
                  <c:v>28517</c:v>
                </c:pt>
                <c:pt idx="3">
                  <c:v>24961</c:v>
                </c:pt>
                <c:pt idx="4">
                  <c:v>23944</c:v>
                </c:pt>
                <c:pt idx="5">
                  <c:v>25220</c:v>
                </c:pt>
                <c:pt idx="6">
                  <c:v>27123</c:v>
                </c:pt>
                <c:pt idx="7">
                  <c:v>24226</c:v>
                </c:pt>
                <c:pt idx="8">
                  <c:v>23643</c:v>
                </c:pt>
                <c:pt idx="9">
                  <c:v>20866</c:v>
                </c:pt>
                <c:pt idx="10" formatCode="General">
                  <c:v>34360</c:v>
                </c:pt>
                <c:pt idx="11" formatCode="General">
                  <c:v>38843</c:v>
                </c:pt>
                <c:pt idx="12" formatCode="General">
                  <c:v>37447</c:v>
                </c:pt>
                <c:pt idx="13" formatCode="General">
                  <c:v>44485</c:v>
                </c:pt>
                <c:pt idx="14" formatCode="General">
                  <c:v>40816</c:v>
                </c:pt>
                <c:pt idx="15" formatCode="General">
                  <c:v>44834</c:v>
                </c:pt>
                <c:pt idx="16" formatCode="General">
                  <c:v>48583</c:v>
                </c:pt>
                <c:pt idx="17" formatCode="General">
                  <c:v>37740</c:v>
                </c:pt>
                <c:pt idx="18" formatCode="General">
                  <c:v>30022</c:v>
                </c:pt>
                <c:pt idx="19" formatCode="General">
                  <c:v>16475</c:v>
                </c:pt>
                <c:pt idx="20" formatCode="General">
                  <c:v>73597</c:v>
                </c:pt>
                <c:pt idx="21" formatCode="General">
                  <c:v>77588</c:v>
                </c:pt>
                <c:pt idx="22" formatCode="General">
                  <c:v>77957</c:v>
                </c:pt>
                <c:pt idx="23" formatCode="General">
                  <c:v>40240</c:v>
                </c:pt>
              </c:numCache>
              <c:extLst/>
            </c:numRef>
          </c:val>
          <c:smooth val="0"/>
          <c:extLst>
            <c:ext xmlns:c16="http://schemas.microsoft.com/office/drawing/2014/chart" uri="{C3380CC4-5D6E-409C-BE32-E72D297353CC}">
              <c16:uniqueId val="{00000007-0E32-48C4-BCE3-FF5A96852885}"/>
            </c:ext>
          </c:extLst>
        </c:ser>
        <c:ser>
          <c:idx val="4"/>
          <c:order val="1"/>
          <c:tx>
            <c:strRef>
              <c:f>'Figure 5 No 2010 2020'!$B$29</c:f>
              <c:strCache>
                <c:ptCount val="1"/>
                <c:pt idx="0">
                  <c:v>Domestic Migration</c:v>
                </c:pt>
              </c:strCache>
            </c:strRef>
          </c:tx>
          <c:spPr>
            <a:ln w="25400">
              <a:solidFill>
                <a:schemeClr val="accent4">
                  <a:lumMod val="75000"/>
                </a:schemeClr>
              </a:solidFill>
            </a:ln>
          </c:spPr>
          <c:marker>
            <c:symbol val="none"/>
          </c:marker>
          <c:dLbls>
            <c:dLbl>
              <c:idx val="23"/>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8-0E32-48C4-BCE3-FF5A9685288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('Figure 5 No 2010 2020'!$C$24:$L$24,'Figure 5 No 2010 2020'!$N$24:$V$24,'Figure 5 No 2010 2020'!$X$24:$AB$24)</c:f>
              <c:strCache>
                <c:ptCount val="24"/>
                <c:pt idx="0">
                  <c:v>2000</c:v>
                </c:pt>
                <c:pt idx="1">
                  <c:v>2001</c:v>
                </c:pt>
                <c:pt idx="2">
                  <c:v>2002</c:v>
                </c:pt>
                <c:pt idx="3">
                  <c:v>2003</c:v>
                </c:pt>
                <c:pt idx="4">
                  <c:v>2004</c:v>
                </c:pt>
                <c:pt idx="5">
                  <c:v>2005</c:v>
                </c:pt>
                <c:pt idx="6">
                  <c:v>2006</c:v>
                </c:pt>
                <c:pt idx="7">
                  <c:v>2007</c:v>
                </c:pt>
                <c:pt idx="8">
                  <c:v>2008</c:v>
                </c:pt>
                <c:pt idx="9">
                  <c:v>2009</c:v>
                </c:pt>
                <c:pt idx="10">
                  <c:v>2011</c:v>
                </c:pt>
                <c:pt idx="11">
                  <c:v>2012</c:v>
                </c:pt>
                <c:pt idx="12">
                  <c:v>2013</c:v>
                </c:pt>
                <c:pt idx="13">
                  <c:v>2014</c:v>
                </c:pt>
                <c:pt idx="14">
                  <c:v>2015</c:v>
                </c:pt>
                <c:pt idx="15">
                  <c:v>2016</c:v>
                </c:pt>
                <c:pt idx="16">
                  <c:v>2017</c:v>
                </c:pt>
                <c:pt idx="17">
                  <c:v>2018</c:v>
                </c:pt>
                <c:pt idx="18">
                  <c:v>2019</c:v>
                </c:pt>
                <c:pt idx="19">
                  <c:v>2021</c:v>
                </c:pt>
                <c:pt idx="20">
                  <c:v>2022</c:v>
                </c:pt>
                <c:pt idx="21">
                  <c:v>2023</c:v>
                </c:pt>
                <c:pt idx="22">
                  <c:v>2024</c:v>
                </c:pt>
                <c:pt idx="23">
                  <c:v>2025</c:v>
                </c:pt>
              </c:strCache>
              <c:extLst/>
            </c:strRef>
          </c:cat>
          <c:val>
            <c:numRef>
              <c:f>('Figure 5 No 2010 2020'!$C$29:$L$29,'Figure 5 No 2010 2020'!$N$29:$V$29,'Figure 5 No 2010 2020'!$X$29:$AB$29)</c:f>
              <c:numCache>
                <c:formatCode>_(* #,##0_);_(* \(#,##0\);_(* "-"??_);_(@_)</c:formatCode>
                <c:ptCount val="24"/>
                <c:pt idx="0">
                  <c:v>-13797</c:v>
                </c:pt>
                <c:pt idx="1">
                  <c:v>-13970</c:v>
                </c:pt>
                <c:pt idx="2">
                  <c:v>-29936</c:v>
                </c:pt>
                <c:pt idx="3">
                  <c:v>-41300</c:v>
                </c:pt>
                <c:pt idx="4">
                  <c:v>-55788</c:v>
                </c:pt>
                <c:pt idx="5">
                  <c:v>-55426</c:v>
                </c:pt>
                <c:pt idx="6">
                  <c:v>-42821</c:v>
                </c:pt>
                <c:pt idx="7">
                  <c:v>-26666</c:v>
                </c:pt>
                <c:pt idx="8">
                  <c:v>-9799</c:v>
                </c:pt>
                <c:pt idx="9">
                  <c:v>6843</c:v>
                </c:pt>
                <c:pt idx="10" formatCode="General">
                  <c:v>-5601</c:v>
                </c:pt>
                <c:pt idx="11" formatCode="General">
                  <c:v>-7714</c:v>
                </c:pt>
                <c:pt idx="12" formatCode="General">
                  <c:v>-3074</c:v>
                </c:pt>
                <c:pt idx="13" formatCode="General">
                  <c:v>-10847</c:v>
                </c:pt>
                <c:pt idx="14" formatCode="General">
                  <c:v>-22139</c:v>
                </c:pt>
                <c:pt idx="15" formatCode="General">
                  <c:v>-30252</c:v>
                </c:pt>
                <c:pt idx="16" formatCode="General">
                  <c:v>-24724</c:v>
                </c:pt>
                <c:pt idx="17" formatCode="General">
                  <c:v>-27035</c:v>
                </c:pt>
                <c:pt idx="18" formatCode="General">
                  <c:v>-30338</c:v>
                </c:pt>
                <c:pt idx="19" formatCode="General">
                  <c:v>-9433</c:v>
                </c:pt>
                <c:pt idx="20" formatCode="General">
                  <c:v>-47954</c:v>
                </c:pt>
                <c:pt idx="21" formatCode="General">
                  <c:v>-35360</c:v>
                </c:pt>
                <c:pt idx="22" formatCode="General">
                  <c:v>-19195</c:v>
                </c:pt>
                <c:pt idx="23" formatCode="General">
                  <c:v>-33340</c:v>
                </c:pt>
              </c:numCache>
              <c:extLst/>
            </c:numRef>
          </c:val>
          <c:smooth val="0"/>
          <c:extLst>
            <c:ext xmlns:c16="http://schemas.microsoft.com/office/drawing/2014/chart" uri="{C3380CC4-5D6E-409C-BE32-E72D297353CC}">
              <c16:uniqueId val="{00000009-0E32-48C4-BCE3-FF5A96852885}"/>
            </c:ext>
          </c:extLst>
        </c:ser>
        <c:ser>
          <c:idx val="5"/>
          <c:order val="2"/>
          <c:tx>
            <c:strRef>
              <c:f>'Figure 5 No 2010 2020'!$B$30</c:f>
              <c:strCache>
                <c:ptCount val="1"/>
                <c:pt idx="0">
                  <c:v> Total Migration </c:v>
                </c:pt>
              </c:strCache>
            </c:strRef>
          </c:tx>
          <c:spPr>
            <a:ln w="38100">
              <a:solidFill>
                <a:schemeClr val="accent6">
                  <a:lumMod val="75000"/>
                  <a:lumOff val="25000"/>
                </a:schemeClr>
              </a:solidFill>
              <a:prstDash val="sysDash"/>
            </a:ln>
          </c:spPr>
          <c:marker>
            <c:symbol val="none"/>
          </c:marker>
          <c:dLbls>
            <c:dLbl>
              <c:idx val="23"/>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A-0E32-48C4-BCE3-FF5A9685288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('Figure 5 No 2010 2020'!$C$24:$L$24,'Figure 5 No 2010 2020'!$N$24:$V$24,'Figure 5 No 2010 2020'!$X$24:$AB$24)</c:f>
              <c:strCache>
                <c:ptCount val="24"/>
                <c:pt idx="0">
                  <c:v>2000</c:v>
                </c:pt>
                <c:pt idx="1">
                  <c:v>2001</c:v>
                </c:pt>
                <c:pt idx="2">
                  <c:v>2002</c:v>
                </c:pt>
                <c:pt idx="3">
                  <c:v>2003</c:v>
                </c:pt>
                <c:pt idx="4">
                  <c:v>2004</c:v>
                </c:pt>
                <c:pt idx="5">
                  <c:v>2005</c:v>
                </c:pt>
                <c:pt idx="6">
                  <c:v>2006</c:v>
                </c:pt>
                <c:pt idx="7">
                  <c:v>2007</c:v>
                </c:pt>
                <c:pt idx="8">
                  <c:v>2008</c:v>
                </c:pt>
                <c:pt idx="9">
                  <c:v>2009</c:v>
                </c:pt>
                <c:pt idx="10">
                  <c:v>2011</c:v>
                </c:pt>
                <c:pt idx="11">
                  <c:v>2012</c:v>
                </c:pt>
                <c:pt idx="12">
                  <c:v>2013</c:v>
                </c:pt>
                <c:pt idx="13">
                  <c:v>2014</c:v>
                </c:pt>
                <c:pt idx="14">
                  <c:v>2015</c:v>
                </c:pt>
                <c:pt idx="15">
                  <c:v>2016</c:v>
                </c:pt>
                <c:pt idx="16">
                  <c:v>2017</c:v>
                </c:pt>
                <c:pt idx="17">
                  <c:v>2018</c:v>
                </c:pt>
                <c:pt idx="18">
                  <c:v>2019</c:v>
                </c:pt>
                <c:pt idx="19">
                  <c:v>2021</c:v>
                </c:pt>
                <c:pt idx="20">
                  <c:v>2022</c:v>
                </c:pt>
                <c:pt idx="21">
                  <c:v>2023</c:v>
                </c:pt>
                <c:pt idx="22">
                  <c:v>2024</c:v>
                </c:pt>
                <c:pt idx="23">
                  <c:v>2025</c:v>
                </c:pt>
              </c:strCache>
              <c:extLst/>
            </c:strRef>
          </c:cat>
          <c:val>
            <c:numRef>
              <c:f>('Figure 5 No 2010 2020'!$C$30:$L$30,'Figure 5 No 2010 2020'!$N$30:$V$30,'Figure 5 No 2010 2020'!$X$30:$AB$30)</c:f>
              <c:numCache>
                <c:formatCode>_(* #,##0_);_(* \(#,##0\);_(* "-"??_);_(@_)</c:formatCode>
                <c:ptCount val="24"/>
                <c:pt idx="0">
                  <c:v>2872</c:v>
                </c:pt>
                <c:pt idx="1">
                  <c:v>16037</c:v>
                </c:pt>
                <c:pt idx="2">
                  <c:v>-1419</c:v>
                </c:pt>
                <c:pt idx="3">
                  <c:v>-16339</c:v>
                </c:pt>
                <c:pt idx="4">
                  <c:v>-31844</c:v>
                </c:pt>
                <c:pt idx="5">
                  <c:v>-30206</c:v>
                </c:pt>
                <c:pt idx="6">
                  <c:v>-15698</c:v>
                </c:pt>
                <c:pt idx="7">
                  <c:v>-2440</c:v>
                </c:pt>
                <c:pt idx="8">
                  <c:v>13844</c:v>
                </c:pt>
                <c:pt idx="9">
                  <c:v>27709</c:v>
                </c:pt>
                <c:pt idx="10">
                  <c:v>28759</c:v>
                </c:pt>
                <c:pt idx="11">
                  <c:v>31129</c:v>
                </c:pt>
                <c:pt idx="12">
                  <c:v>34373</c:v>
                </c:pt>
                <c:pt idx="13">
                  <c:v>33638</c:v>
                </c:pt>
                <c:pt idx="14">
                  <c:v>18677</c:v>
                </c:pt>
                <c:pt idx="15">
                  <c:v>14582</c:v>
                </c:pt>
                <c:pt idx="16">
                  <c:v>23859</c:v>
                </c:pt>
                <c:pt idx="17">
                  <c:v>10705</c:v>
                </c:pt>
                <c:pt idx="18">
                  <c:v>-316</c:v>
                </c:pt>
                <c:pt idx="19">
                  <c:v>7042</c:v>
                </c:pt>
                <c:pt idx="20">
                  <c:v>25643</c:v>
                </c:pt>
                <c:pt idx="21">
                  <c:v>42228</c:v>
                </c:pt>
                <c:pt idx="22">
                  <c:v>58762</c:v>
                </c:pt>
                <c:pt idx="23">
                  <c:v>6900</c:v>
                </c:pt>
              </c:numCache>
              <c:extLst/>
            </c:numRef>
          </c:val>
          <c:smooth val="0"/>
          <c:extLst>
            <c:ext xmlns:c16="http://schemas.microsoft.com/office/drawing/2014/chart" uri="{C3380CC4-5D6E-409C-BE32-E72D297353CC}">
              <c16:uniqueId val="{0000000B-0E32-48C4-BCE3-FF5A96852885}"/>
            </c:ext>
          </c:extLst>
        </c:ser>
        <c:dLbls>
          <c:showLegendKey val="0"/>
          <c:showVal val="0"/>
          <c:showCatName val="0"/>
          <c:showSerName val="0"/>
          <c:showPercent val="0"/>
          <c:showBubbleSize val="0"/>
        </c:dLbls>
        <c:smooth val="0"/>
        <c:axId val="319074704"/>
        <c:axId val="319071440"/>
      </c:lineChart>
      <c:catAx>
        <c:axId val="319074704"/>
        <c:scaling>
          <c:orientation val="minMax"/>
        </c:scaling>
        <c:delete val="0"/>
        <c:axPos val="b"/>
        <c:numFmt formatCode="General" sourceLinked="0"/>
        <c:majorTickMark val="out"/>
        <c:minorTickMark val="none"/>
        <c:tickLblPos val="low"/>
        <c:crossAx val="319071440"/>
        <c:crosses val="autoZero"/>
        <c:auto val="1"/>
        <c:lblAlgn val="ctr"/>
        <c:lblOffset val="100"/>
        <c:noMultiLvlLbl val="0"/>
      </c:catAx>
      <c:valAx>
        <c:axId val="319071440"/>
        <c:scaling>
          <c:orientation val="minMax"/>
        </c:scaling>
        <c:delete val="0"/>
        <c:axPos val="l"/>
        <c:majorGridlines/>
        <c:numFmt formatCode="_(* #,##0_);_(* \(#,##0\);_(* &quot;-&quot;??_);_(@_)" sourceLinked="1"/>
        <c:majorTickMark val="out"/>
        <c:minorTickMark val="none"/>
        <c:tickLblPos val="nextTo"/>
        <c:crossAx val="319074704"/>
        <c:crosses val="autoZero"/>
        <c:crossBetween val="midCat"/>
        <c:majorUnit val="20000"/>
      </c:valAx>
    </c:plotArea>
    <c:plotVisOnly val="1"/>
    <c:dispBlanksAs val="gap"/>
    <c:showDLblsOverMax val="0"/>
  </c:chart>
  <c:spPr>
    <a:noFill/>
    <a:ln>
      <a:noFill/>
    </a:ln>
  </c:spPr>
  <c:txPr>
    <a:bodyPr/>
    <a:lstStyle/>
    <a:p>
      <a:pPr>
        <a:defRPr sz="1400">
          <a:latin typeface="Calibri" panose="020F0502020204030204" pitchFamily="34" charset="0"/>
          <a:ea typeface="Calibri" panose="020F0502020204030204" pitchFamily="34" charset="0"/>
          <a:cs typeface="Calibri" panose="020F0502020204030204" pitchFamily="34" charset="0"/>
        </a:defRPr>
      </a:pPr>
      <a:endParaRPr lang="en-US"/>
    </a:p>
  </c:txPr>
  <c:externalData r:id="rId1">
    <c:autoUpdate val="0"/>
  </c:externalData>
  <c:userShapes r:id="rId2"/>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1"/>
          <c:order val="0"/>
          <c:tx>
            <c:strRef>
              <c:f>'Fig 2 Pct Pop Chg (2)'!$B$6</c:f>
              <c:strCache>
                <c:ptCount val="1"/>
                <c:pt idx="0">
                  <c:v>Pct. Pop. Change</c:v>
                </c:pt>
              </c:strCache>
            </c:strRef>
          </c:tx>
          <c:spPr>
            <a:ln w="28575" cap="rnd">
              <a:solidFill>
                <a:srgbClr val="E07B3E">
                  <a:lumMod val="50000"/>
                </a:srgbClr>
              </a:solidFill>
              <a:round/>
            </a:ln>
            <a:effectLst/>
          </c:spPr>
          <c:marker>
            <c:symbol val="none"/>
          </c:marker>
          <c:cat>
            <c:numRef>
              <c:f>('Fig 2 Pct Pop Chg (2)'!$C$5:$U$5,'Fig 2 Pct Pop Chg (2)'!$W$5:$AA$5)</c:f>
              <c:numCache>
                <c:formatCode>General</c:formatCode>
                <c:ptCount val="2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2021</c:v>
                </c:pt>
                <c:pt idx="20">
                  <c:v>2022</c:v>
                </c:pt>
                <c:pt idx="21">
                  <c:v>2023</c:v>
                </c:pt>
                <c:pt idx="22">
                  <c:v>2024</c:v>
                </c:pt>
                <c:pt idx="23">
                  <c:v>2025</c:v>
                </c:pt>
              </c:numCache>
              <c:extLst/>
            </c:numRef>
          </c:cat>
          <c:val>
            <c:numRef>
              <c:f>('Fig 2 Pct Pop Chg (2)'!$C$6:$U$6,'Fig 2 Pct Pop Chg (2)'!$W$6:$AA$6)</c:f>
              <c:numCache>
                <c:formatCode>0.0%</c:formatCode>
                <c:ptCount val="24"/>
                <c:pt idx="0">
                  <c:v>5.742713843383161E-3</c:v>
                </c:pt>
                <c:pt idx="1">
                  <c:v>3.0592559686909255E-3</c:v>
                </c:pt>
                <c:pt idx="2">
                  <c:v>8.3509863950136554E-4</c:v>
                </c:pt>
                <c:pt idx="3">
                  <c:v>-1.601229415350409E-3</c:v>
                </c:pt>
                <c:pt idx="4">
                  <c:v>-1.4021531495578563E-3</c:v>
                </c:pt>
                <c:pt idx="5">
                  <c:v>1.0610170709119842E-3</c:v>
                </c:pt>
                <c:pt idx="6">
                  <c:v>3.35019010671311E-3</c:v>
                </c:pt>
                <c:pt idx="7">
                  <c:v>5.8163191848197302E-3</c:v>
                </c:pt>
                <c:pt idx="8">
                  <c:v>7.5199023275277178E-3</c:v>
                </c:pt>
                <c:pt idx="9">
                  <c:v>7.9954118171790805E-3</c:v>
                </c:pt>
                <c:pt idx="10">
                  <c:v>9.2772542651715657E-3</c:v>
                </c:pt>
                <c:pt idx="11">
                  <c:v>9.5403588745818103E-3</c:v>
                </c:pt>
                <c:pt idx="12">
                  <c:v>9.5697117927101734E-3</c:v>
                </c:pt>
                <c:pt idx="13">
                  <c:v>9.3042444122816981E-3</c:v>
                </c:pt>
                <c:pt idx="14">
                  <c:v>6.7135140698347971E-3</c:v>
                </c:pt>
                <c:pt idx="15">
                  <c:v>6.2625779836808599E-3</c:v>
                </c:pt>
                <c:pt idx="16">
                  <c:v>7.1566432173836526E-3</c:v>
                </c:pt>
                <c:pt idx="17">
                  <c:v>5.0770830884506275E-3</c:v>
                </c:pt>
                <c:pt idx="18">
                  <c:v>3.1932478998336678E-3</c:v>
                </c:pt>
                <c:pt idx="19">
                  <c:v>1.6321371103972331E-3</c:v>
                </c:pt>
                <c:pt idx="20">
                  <c:v>4.1082101172820809E-3</c:v>
                </c:pt>
                <c:pt idx="21">
                  <c:v>6.8342807202085559E-3</c:v>
                </c:pt>
                <c:pt idx="22">
                  <c:v>9.2007059044071516E-3</c:v>
                </c:pt>
                <c:pt idx="23">
                  <c:v>2.1746682804375111E-3</c:v>
                </c:pt>
              </c:numCache>
              <c:extLst/>
            </c:numRef>
          </c:val>
          <c:smooth val="0"/>
          <c:extLst>
            <c:ext xmlns:c16="http://schemas.microsoft.com/office/drawing/2014/chart" uri="{C3380CC4-5D6E-409C-BE32-E72D297353CC}">
              <c16:uniqueId val="{00000000-FE16-4134-9508-F24776498791}"/>
            </c:ext>
          </c:extLst>
        </c:ser>
        <c:dLbls>
          <c:showLegendKey val="0"/>
          <c:showVal val="0"/>
          <c:showCatName val="0"/>
          <c:showSerName val="0"/>
          <c:showPercent val="0"/>
          <c:showBubbleSize val="0"/>
        </c:dLbls>
        <c:marker val="1"/>
        <c:smooth val="0"/>
        <c:axId val="1885386927"/>
        <c:axId val="1885388367"/>
      </c:lineChart>
      <c:lineChart>
        <c:grouping val="standard"/>
        <c:varyColors val="0"/>
        <c:ser>
          <c:idx val="0"/>
          <c:order val="1"/>
          <c:tx>
            <c:strRef>
              <c:f>'Fig 2 Pct Pop Chg (2)'!$B$7</c:f>
              <c:strCache>
                <c:ptCount val="1"/>
                <c:pt idx="0">
                  <c:v>Total Migration</c:v>
                </c:pt>
              </c:strCache>
            </c:strRef>
          </c:tx>
          <c:spPr>
            <a:ln w="28575" cap="rnd">
              <a:solidFill>
                <a:srgbClr val="002554">
                  <a:lumMod val="90000"/>
                  <a:lumOff val="10000"/>
                </a:srgbClr>
              </a:solidFill>
              <a:prstDash val="sysDash"/>
              <a:round/>
            </a:ln>
            <a:effectLst/>
          </c:spPr>
          <c:marker>
            <c:symbol val="none"/>
          </c:marker>
          <c:cat>
            <c:strLit>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21</c:v>
              </c:pt>
              <c:pt idx="20">
                <c:v>22</c:v>
              </c:pt>
              <c:pt idx="21">
                <c:v>23</c:v>
              </c:pt>
              <c:pt idx="22">
                <c:v>24</c:v>
              </c:pt>
              <c:pt idx="23">
                <c:v>25</c:v>
              </c:pt>
              <c:extLst>
                <c:ext xmlns:c15="http://schemas.microsoft.com/office/drawing/2012/chart" uri="{02D57815-91ED-43cb-92C2-25804820EDAC}">
                  <c15:autoCat val="1"/>
                </c:ext>
              </c:extLst>
            </c:strLit>
          </c:cat>
          <c:val>
            <c:numRef>
              <c:f>('Fig 2 Pct Pop Chg (2)'!$C$7:$U$7,'Fig 2 Pct Pop Chg (2)'!$W$7:$AA$7)</c:f>
              <c:numCache>
                <c:formatCode>General</c:formatCode>
                <c:ptCount val="24"/>
                <c:pt idx="0">
                  <c:v>16037</c:v>
                </c:pt>
                <c:pt idx="1">
                  <c:v>-1419</c:v>
                </c:pt>
                <c:pt idx="2">
                  <c:v>-16339</c:v>
                </c:pt>
                <c:pt idx="3">
                  <c:v>-31844</c:v>
                </c:pt>
                <c:pt idx="4">
                  <c:v>-30206</c:v>
                </c:pt>
                <c:pt idx="5">
                  <c:v>-15698</c:v>
                </c:pt>
                <c:pt idx="6">
                  <c:v>-2440</c:v>
                </c:pt>
                <c:pt idx="7">
                  <c:v>13844</c:v>
                </c:pt>
                <c:pt idx="8">
                  <c:v>27709</c:v>
                </c:pt>
                <c:pt idx="9">
                  <c:v>50280</c:v>
                </c:pt>
                <c:pt idx="10">
                  <c:v>28759</c:v>
                </c:pt>
                <c:pt idx="11">
                  <c:v>31129</c:v>
                </c:pt>
                <c:pt idx="12">
                  <c:v>34373</c:v>
                </c:pt>
                <c:pt idx="13">
                  <c:v>33638</c:v>
                </c:pt>
                <c:pt idx="14">
                  <c:v>18677</c:v>
                </c:pt>
                <c:pt idx="15">
                  <c:v>14582</c:v>
                </c:pt>
                <c:pt idx="16">
                  <c:v>23859</c:v>
                </c:pt>
                <c:pt idx="17">
                  <c:v>10705</c:v>
                </c:pt>
                <c:pt idx="18">
                  <c:v>-316</c:v>
                </c:pt>
                <c:pt idx="19">
                  <c:v>7042</c:v>
                </c:pt>
                <c:pt idx="20">
                  <c:v>25643</c:v>
                </c:pt>
                <c:pt idx="21">
                  <c:v>42228</c:v>
                </c:pt>
                <c:pt idx="22">
                  <c:v>58762</c:v>
                </c:pt>
                <c:pt idx="23">
                  <c:v>6900</c:v>
                </c:pt>
              </c:numCache>
              <c:extLst/>
            </c:numRef>
          </c:val>
          <c:smooth val="0"/>
          <c:extLst>
            <c:ext xmlns:c16="http://schemas.microsoft.com/office/drawing/2014/chart" uri="{C3380CC4-5D6E-409C-BE32-E72D297353CC}">
              <c16:uniqueId val="{00000001-FE16-4134-9508-F24776498791}"/>
            </c:ext>
          </c:extLst>
        </c:ser>
        <c:dLbls>
          <c:showLegendKey val="0"/>
          <c:showVal val="0"/>
          <c:showCatName val="0"/>
          <c:showSerName val="0"/>
          <c:showPercent val="0"/>
          <c:showBubbleSize val="0"/>
        </c:dLbls>
        <c:marker val="1"/>
        <c:smooth val="0"/>
        <c:axId val="1312795696"/>
        <c:axId val="1312794736"/>
      </c:lineChart>
      <c:catAx>
        <c:axId val="1885386927"/>
        <c:scaling>
          <c:orientation val="minMax"/>
        </c:scaling>
        <c:delete val="0"/>
        <c:axPos val="b"/>
        <c:numFmt formatCode="General" sourceLinked="1"/>
        <c:majorTickMark val="none"/>
        <c:minorTickMark val="none"/>
        <c:tickLblPos val="low"/>
        <c:spPr>
          <a:noFill/>
          <a:ln w="19050" cap="flat" cmpd="sng" algn="ctr">
            <a:solidFill>
              <a:schemeClr val="tx1"/>
            </a:solidFill>
            <a:round/>
          </a:ln>
          <a:effectLst/>
        </c:spPr>
        <c:txPr>
          <a:bodyPr rot="-2700000" spcFirstLastPara="1" vertOverflow="ellipsis" wrap="square" anchor="ctr" anchorCtr="1"/>
          <a:lstStyle/>
          <a:p>
            <a:pPr>
              <a:defRPr sz="1200" b="0" i="0" u="none" strike="noStrike" kern="1200" baseline="0">
                <a:solidFill>
                  <a:sysClr val="windowText" lastClr="000000"/>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885388367"/>
        <c:crossesAt val="0"/>
        <c:auto val="1"/>
        <c:lblAlgn val="ctr"/>
        <c:lblOffset val="100"/>
        <c:noMultiLvlLbl val="0"/>
      </c:catAx>
      <c:valAx>
        <c:axId val="1885388367"/>
        <c:scaling>
          <c:orientation val="minMax"/>
          <c:max val="1.0000000000000002E-2"/>
        </c:scaling>
        <c:delete val="0"/>
        <c:axPos val="l"/>
        <c:majorGridlines>
          <c:spPr>
            <a:ln w="3175" cap="flat" cmpd="sng" algn="ctr">
              <a:solidFill>
                <a:srgbClr val="000000"/>
              </a:solidFill>
              <a:round/>
            </a:ln>
            <a:effectLst/>
          </c:spPr>
        </c:majorGridlines>
        <c:title>
          <c:tx>
            <c:rich>
              <a:bodyPr rot="-5400000" spcFirstLastPara="1" vertOverflow="ellipsis" vert="horz" wrap="square" anchor="ctr" anchorCtr="1"/>
              <a:lstStyle/>
              <a:p>
                <a:pPr>
                  <a:defRPr sz="1200" b="0" i="0" u="none" strike="noStrike" kern="1200" baseline="0">
                    <a:solidFill>
                      <a:sysClr val="windowText" lastClr="000000"/>
                    </a:solidFill>
                    <a:latin typeface="Calibri" panose="020F0502020204030204" pitchFamily="34" charset="0"/>
                    <a:ea typeface="Calibri" panose="020F0502020204030204" pitchFamily="34" charset="0"/>
                    <a:cs typeface="Calibri" panose="020F0502020204030204" pitchFamily="34" charset="0"/>
                  </a:defRPr>
                </a:pPr>
                <a:r>
                  <a:rPr lang="en-US" dirty="0"/>
                  <a:t>Percent</a:t>
                </a:r>
                <a:r>
                  <a:rPr lang="en-US" baseline="0" dirty="0"/>
                  <a:t> Change</a:t>
                </a:r>
                <a:endParaRPr lang="en-US" dirty="0"/>
              </a:p>
            </c:rich>
          </c:tx>
          <c:overlay val="0"/>
          <c:spPr>
            <a:noFill/>
            <a:ln>
              <a:noFill/>
            </a:ln>
            <a:effectLst/>
          </c:spPr>
          <c:txPr>
            <a:bodyPr rot="-5400000" spcFirstLastPara="1" vertOverflow="ellipsis" vert="horz" wrap="square" anchor="ctr" anchorCtr="1"/>
            <a:lstStyle/>
            <a:p>
              <a:pPr>
                <a:defRPr sz="1200" b="0" i="0" u="none" strike="noStrike" kern="1200" baseline="0">
                  <a:solidFill>
                    <a:sysClr val="windowText" lastClr="000000"/>
                  </a:solidFill>
                  <a:latin typeface="Calibri" panose="020F0502020204030204" pitchFamily="34" charset="0"/>
                  <a:ea typeface="Calibri" panose="020F0502020204030204" pitchFamily="34" charset="0"/>
                  <a:cs typeface="Calibri" panose="020F0502020204030204" pitchFamily="34" charset="0"/>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accent2">
                    <a:lumMod val="50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885386927"/>
        <c:crosses val="autoZero"/>
        <c:crossBetween val="between"/>
      </c:valAx>
      <c:valAx>
        <c:axId val="1312794736"/>
        <c:scaling>
          <c:orientation val="minMax"/>
          <c:max val="100000"/>
        </c:scaling>
        <c:delete val="0"/>
        <c:axPos val="r"/>
        <c:title>
          <c:tx>
            <c:rich>
              <a:bodyPr rot="-5400000" spcFirstLastPara="1" vertOverflow="ellipsis" vert="horz" wrap="square" anchor="ctr" anchorCtr="1"/>
              <a:lstStyle/>
              <a:p>
                <a:pPr>
                  <a:defRPr sz="1200" b="0" i="0" u="none" strike="noStrike" kern="1200" baseline="0">
                    <a:solidFill>
                      <a:sysClr val="windowText" lastClr="000000"/>
                    </a:solidFill>
                    <a:latin typeface="Calibri" panose="020F0502020204030204" pitchFamily="34" charset="0"/>
                    <a:ea typeface="Calibri" panose="020F0502020204030204" pitchFamily="34" charset="0"/>
                    <a:cs typeface="Calibri" panose="020F0502020204030204" pitchFamily="34" charset="0"/>
                  </a:defRPr>
                </a:pPr>
                <a:r>
                  <a:rPr lang="en-US" dirty="0"/>
                  <a:t>Total</a:t>
                </a:r>
                <a:r>
                  <a:rPr lang="en-US" baseline="0" dirty="0"/>
                  <a:t> Migration</a:t>
                </a:r>
                <a:endParaRPr lang="en-US" dirty="0"/>
              </a:p>
            </c:rich>
          </c:tx>
          <c:overlay val="0"/>
          <c:spPr>
            <a:noFill/>
            <a:ln>
              <a:noFill/>
            </a:ln>
            <a:effectLst/>
          </c:spPr>
          <c:txPr>
            <a:bodyPr rot="-5400000" spcFirstLastPara="1" vertOverflow="ellipsis" vert="horz" wrap="square" anchor="ctr" anchorCtr="1"/>
            <a:lstStyle/>
            <a:p>
              <a:pPr>
                <a:defRPr sz="1200" b="0" i="0" u="none" strike="noStrike" kern="1200" baseline="0">
                  <a:solidFill>
                    <a:sysClr val="windowText" lastClr="000000"/>
                  </a:solidFill>
                  <a:latin typeface="Calibri" panose="020F0502020204030204" pitchFamily="34" charset="0"/>
                  <a:ea typeface="Calibri" panose="020F0502020204030204" pitchFamily="34" charset="0"/>
                  <a:cs typeface="Calibri" panose="020F0502020204030204" pitchFamily="34" charset="0"/>
                </a:defRPr>
              </a:pPr>
              <a:endParaRPr lang="en-US"/>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rgbClr val="002060"/>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312795696"/>
        <c:crosses val="max"/>
        <c:crossBetween val="between"/>
      </c:valAx>
      <c:catAx>
        <c:axId val="1312795696"/>
        <c:scaling>
          <c:orientation val="minMax"/>
        </c:scaling>
        <c:delete val="1"/>
        <c:axPos val="b"/>
        <c:numFmt formatCode="General" sourceLinked="1"/>
        <c:majorTickMark val="out"/>
        <c:minorTickMark val="none"/>
        <c:tickLblPos val="nextTo"/>
        <c:crossAx val="1312794736"/>
        <c:crossesAt val="0"/>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Calibri" panose="020F0502020204030204" pitchFamily="34" charset="0"/>
              <a:ea typeface="Calibri" panose="020F0502020204030204" pitchFamily="34" charset="0"/>
              <a:cs typeface="Calibri" panose="020F050202020403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ysClr val="windowText" lastClr="000000"/>
          </a:solidFill>
          <a:latin typeface="Calibri" panose="020F0502020204030204" pitchFamily="34" charset="0"/>
          <a:ea typeface="Calibri" panose="020F0502020204030204" pitchFamily="34" charset="0"/>
          <a:cs typeface="Calibri" panose="020F0502020204030204" pitchFamily="34" charset="0"/>
        </a:defRPr>
      </a:pPr>
      <a:endParaRPr lang="en-US"/>
    </a:p>
  </c:txPr>
  <c:externalData r:id="rId4">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50138380619841E-2"/>
          <c:y val="4.6335067026567457E-2"/>
          <c:w val="0.73525642788709478"/>
          <c:h val="0.8163915625370014"/>
        </c:manualLayout>
      </c:layout>
      <c:lineChart>
        <c:grouping val="standard"/>
        <c:varyColors val="0"/>
        <c:ser>
          <c:idx val="3"/>
          <c:order val="0"/>
          <c:tx>
            <c:strRef>
              <c:f>'Figure 5 No 2010 2020'!$B$28</c:f>
              <c:strCache>
                <c:ptCount val="1"/>
                <c:pt idx="0">
                  <c:v>International Migration</c:v>
                </c:pt>
              </c:strCache>
            </c:strRef>
          </c:tx>
          <c:spPr>
            <a:ln w="19050">
              <a:solidFill>
                <a:srgbClr val="7030A0"/>
              </a:solidFill>
            </a:ln>
          </c:spPr>
          <c:marker>
            <c:symbol val="none"/>
          </c:marker>
          <c:dPt>
            <c:idx val="10"/>
            <c:marker>
              <c:symbol val="circle"/>
              <c:size val="6"/>
              <c:spPr>
                <a:solidFill>
                  <a:srgbClr val="7030A0"/>
                </a:solidFill>
                <a:ln w="19050">
                  <a:solidFill>
                    <a:srgbClr val="7030A0"/>
                  </a:solidFill>
                </a:ln>
              </c:spPr>
            </c:marker>
            <c:bubble3D val="0"/>
            <c:extLst>
              <c:ext xmlns:c16="http://schemas.microsoft.com/office/drawing/2014/chart" uri="{C3380CC4-5D6E-409C-BE32-E72D297353CC}">
                <c16:uniqueId val="{00000000-9F82-440A-A3FB-31AE13D35797}"/>
              </c:ext>
            </c:extLst>
          </c:dPt>
          <c:dPt>
            <c:idx val="17"/>
            <c:marker>
              <c:symbol val="circle"/>
              <c:size val="6"/>
              <c:spPr>
                <a:solidFill>
                  <a:srgbClr val="7030A0"/>
                </a:solidFill>
                <a:ln w="19050">
                  <a:solidFill>
                    <a:srgbClr val="7030A0"/>
                  </a:solidFill>
                </a:ln>
              </c:spPr>
            </c:marker>
            <c:bubble3D val="0"/>
            <c:extLst>
              <c:ext xmlns:c16="http://schemas.microsoft.com/office/drawing/2014/chart" uri="{C3380CC4-5D6E-409C-BE32-E72D297353CC}">
                <c16:uniqueId val="{00000001-9F82-440A-A3FB-31AE13D35797}"/>
              </c:ext>
            </c:extLst>
          </c:dPt>
          <c:dLbls>
            <c:dLbl>
              <c:idx val="23"/>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6-0E32-48C4-BCE3-FF5A9685288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('Figure 5 No 2010 2020'!$C$24:$L$24,'Figure 5 No 2010 2020'!$N$24:$V$24,'Figure 5 No 2010 2020'!$X$24:$AB$24)</c:f>
              <c:strCache>
                <c:ptCount val="24"/>
                <c:pt idx="0">
                  <c:v>2000</c:v>
                </c:pt>
                <c:pt idx="1">
                  <c:v>2001</c:v>
                </c:pt>
                <c:pt idx="2">
                  <c:v>2002</c:v>
                </c:pt>
                <c:pt idx="3">
                  <c:v>2003</c:v>
                </c:pt>
                <c:pt idx="4">
                  <c:v>2004</c:v>
                </c:pt>
                <c:pt idx="5">
                  <c:v>2005</c:v>
                </c:pt>
                <c:pt idx="6">
                  <c:v>2006</c:v>
                </c:pt>
                <c:pt idx="7">
                  <c:v>2007</c:v>
                </c:pt>
                <c:pt idx="8">
                  <c:v>2008</c:v>
                </c:pt>
                <c:pt idx="9">
                  <c:v>2009</c:v>
                </c:pt>
                <c:pt idx="10">
                  <c:v>2011</c:v>
                </c:pt>
                <c:pt idx="11">
                  <c:v>2012</c:v>
                </c:pt>
                <c:pt idx="12">
                  <c:v>2013</c:v>
                </c:pt>
                <c:pt idx="13">
                  <c:v>2014</c:v>
                </c:pt>
                <c:pt idx="14">
                  <c:v>2015</c:v>
                </c:pt>
                <c:pt idx="15">
                  <c:v>2016</c:v>
                </c:pt>
                <c:pt idx="16">
                  <c:v>2017</c:v>
                </c:pt>
                <c:pt idx="17">
                  <c:v>2018</c:v>
                </c:pt>
                <c:pt idx="18">
                  <c:v>2019</c:v>
                </c:pt>
                <c:pt idx="19">
                  <c:v>2021</c:v>
                </c:pt>
                <c:pt idx="20">
                  <c:v>2022</c:v>
                </c:pt>
                <c:pt idx="21">
                  <c:v>2023</c:v>
                </c:pt>
                <c:pt idx="22">
                  <c:v>2024</c:v>
                </c:pt>
                <c:pt idx="23">
                  <c:v>2025</c:v>
                </c:pt>
              </c:strCache>
              <c:extLst/>
            </c:strRef>
          </c:cat>
          <c:val>
            <c:numRef>
              <c:f>('Figure 5 No 2010 2020'!$C$28:$L$28,'Figure 5 No 2010 2020'!$N$28:$V$28,'Figure 5 No 2010 2020'!$X$28:$AB$28)</c:f>
              <c:numCache>
                <c:formatCode>_(* #,##0_);_(* \(#,##0\);_(* "-"??_);_(@_)</c:formatCode>
                <c:ptCount val="24"/>
                <c:pt idx="0">
                  <c:v>16669</c:v>
                </c:pt>
                <c:pt idx="1">
                  <c:v>30007</c:v>
                </c:pt>
                <c:pt idx="2">
                  <c:v>28517</c:v>
                </c:pt>
                <c:pt idx="3">
                  <c:v>24961</c:v>
                </c:pt>
                <c:pt idx="4">
                  <c:v>23944</c:v>
                </c:pt>
                <c:pt idx="5">
                  <c:v>25220</c:v>
                </c:pt>
                <c:pt idx="6">
                  <c:v>27123</c:v>
                </c:pt>
                <c:pt idx="7">
                  <c:v>24226</c:v>
                </c:pt>
                <c:pt idx="8">
                  <c:v>23643</c:v>
                </c:pt>
                <c:pt idx="9">
                  <c:v>20866</c:v>
                </c:pt>
                <c:pt idx="10" formatCode="General">
                  <c:v>34360</c:v>
                </c:pt>
                <c:pt idx="11" formatCode="General">
                  <c:v>38843</c:v>
                </c:pt>
                <c:pt idx="12" formatCode="General">
                  <c:v>37447</c:v>
                </c:pt>
                <c:pt idx="13" formatCode="General">
                  <c:v>44485</c:v>
                </c:pt>
                <c:pt idx="14" formatCode="General">
                  <c:v>40816</c:v>
                </c:pt>
                <c:pt idx="15" formatCode="General">
                  <c:v>44834</c:v>
                </c:pt>
                <c:pt idx="16" formatCode="General">
                  <c:v>48583</c:v>
                </c:pt>
                <c:pt idx="17" formatCode="General">
                  <c:v>37740</c:v>
                </c:pt>
                <c:pt idx="18" formatCode="General">
                  <c:v>30022</c:v>
                </c:pt>
                <c:pt idx="19" formatCode="General">
                  <c:v>16475</c:v>
                </c:pt>
                <c:pt idx="20" formatCode="General">
                  <c:v>73597</c:v>
                </c:pt>
                <c:pt idx="21" formatCode="General">
                  <c:v>77588</c:v>
                </c:pt>
                <c:pt idx="22" formatCode="General">
                  <c:v>77957</c:v>
                </c:pt>
                <c:pt idx="23" formatCode="General">
                  <c:v>40240</c:v>
                </c:pt>
              </c:numCache>
              <c:extLst/>
            </c:numRef>
          </c:val>
          <c:smooth val="0"/>
          <c:extLst>
            <c:ext xmlns:c16="http://schemas.microsoft.com/office/drawing/2014/chart" uri="{C3380CC4-5D6E-409C-BE32-E72D297353CC}">
              <c16:uniqueId val="{00000007-0E32-48C4-BCE3-FF5A96852885}"/>
            </c:ext>
          </c:extLst>
        </c:ser>
        <c:ser>
          <c:idx val="4"/>
          <c:order val="1"/>
          <c:tx>
            <c:strRef>
              <c:f>'Figure 5 No 2010 2020'!$B$29</c:f>
              <c:strCache>
                <c:ptCount val="1"/>
                <c:pt idx="0">
                  <c:v>Domestic Migration</c:v>
                </c:pt>
              </c:strCache>
            </c:strRef>
          </c:tx>
          <c:spPr>
            <a:ln w="19050">
              <a:solidFill>
                <a:schemeClr val="accent4">
                  <a:lumMod val="75000"/>
                </a:schemeClr>
              </a:solidFill>
            </a:ln>
          </c:spPr>
          <c:marker>
            <c:symbol val="none"/>
          </c:marker>
          <c:dPt>
            <c:idx val="15"/>
            <c:marker>
              <c:symbol val="circle"/>
              <c:size val="6"/>
              <c:spPr>
                <a:solidFill>
                  <a:schemeClr val="accent2">
                    <a:lumMod val="75000"/>
                  </a:schemeClr>
                </a:solidFill>
                <a:ln w="19050">
                  <a:solidFill>
                    <a:schemeClr val="accent2">
                      <a:lumMod val="75000"/>
                    </a:schemeClr>
                  </a:solidFill>
                </a:ln>
              </c:spPr>
            </c:marker>
            <c:bubble3D val="0"/>
            <c:extLst>
              <c:ext xmlns:c16="http://schemas.microsoft.com/office/drawing/2014/chart" uri="{C3380CC4-5D6E-409C-BE32-E72D297353CC}">
                <c16:uniqueId val="{00000002-9F82-440A-A3FB-31AE13D35797}"/>
              </c:ext>
            </c:extLst>
          </c:dPt>
          <c:dPt>
            <c:idx val="19"/>
            <c:marker>
              <c:symbol val="circle"/>
              <c:size val="6"/>
              <c:spPr>
                <a:solidFill>
                  <a:schemeClr val="accent2">
                    <a:lumMod val="75000"/>
                  </a:schemeClr>
                </a:solidFill>
                <a:ln w="19050">
                  <a:solidFill>
                    <a:schemeClr val="accent2">
                      <a:lumMod val="75000"/>
                    </a:schemeClr>
                  </a:solidFill>
                </a:ln>
              </c:spPr>
            </c:marker>
            <c:bubble3D val="0"/>
            <c:extLst>
              <c:ext xmlns:c16="http://schemas.microsoft.com/office/drawing/2014/chart" uri="{C3380CC4-5D6E-409C-BE32-E72D297353CC}">
                <c16:uniqueId val="{00000003-9F82-440A-A3FB-31AE13D35797}"/>
              </c:ext>
            </c:extLst>
          </c:dPt>
          <c:dLbls>
            <c:dLbl>
              <c:idx val="23"/>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8-0E32-48C4-BCE3-FF5A9685288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('Figure 5 No 2010 2020'!$C$24:$L$24,'Figure 5 No 2010 2020'!$N$24:$V$24,'Figure 5 No 2010 2020'!$X$24:$AB$24)</c:f>
              <c:strCache>
                <c:ptCount val="24"/>
                <c:pt idx="0">
                  <c:v>2000</c:v>
                </c:pt>
                <c:pt idx="1">
                  <c:v>2001</c:v>
                </c:pt>
                <c:pt idx="2">
                  <c:v>2002</c:v>
                </c:pt>
                <c:pt idx="3">
                  <c:v>2003</c:v>
                </c:pt>
                <c:pt idx="4">
                  <c:v>2004</c:v>
                </c:pt>
                <c:pt idx="5">
                  <c:v>2005</c:v>
                </c:pt>
                <c:pt idx="6">
                  <c:v>2006</c:v>
                </c:pt>
                <c:pt idx="7">
                  <c:v>2007</c:v>
                </c:pt>
                <c:pt idx="8">
                  <c:v>2008</c:v>
                </c:pt>
                <c:pt idx="9">
                  <c:v>2009</c:v>
                </c:pt>
                <c:pt idx="10">
                  <c:v>2011</c:v>
                </c:pt>
                <c:pt idx="11">
                  <c:v>2012</c:v>
                </c:pt>
                <c:pt idx="12">
                  <c:v>2013</c:v>
                </c:pt>
                <c:pt idx="13">
                  <c:v>2014</c:v>
                </c:pt>
                <c:pt idx="14">
                  <c:v>2015</c:v>
                </c:pt>
                <c:pt idx="15">
                  <c:v>2016</c:v>
                </c:pt>
                <c:pt idx="16">
                  <c:v>2017</c:v>
                </c:pt>
                <c:pt idx="17">
                  <c:v>2018</c:v>
                </c:pt>
                <c:pt idx="18">
                  <c:v>2019</c:v>
                </c:pt>
                <c:pt idx="19">
                  <c:v>2021</c:v>
                </c:pt>
                <c:pt idx="20">
                  <c:v>2022</c:v>
                </c:pt>
                <c:pt idx="21">
                  <c:v>2023</c:v>
                </c:pt>
                <c:pt idx="22">
                  <c:v>2024</c:v>
                </c:pt>
                <c:pt idx="23">
                  <c:v>2025</c:v>
                </c:pt>
              </c:strCache>
              <c:extLst/>
            </c:strRef>
          </c:cat>
          <c:val>
            <c:numRef>
              <c:f>('Figure 5 No 2010 2020'!$C$29:$L$29,'Figure 5 No 2010 2020'!$N$29:$V$29,'Figure 5 No 2010 2020'!$X$29:$AB$29)</c:f>
              <c:numCache>
                <c:formatCode>_(* #,##0_);_(* \(#,##0\);_(* "-"??_);_(@_)</c:formatCode>
                <c:ptCount val="24"/>
                <c:pt idx="0">
                  <c:v>-13797</c:v>
                </c:pt>
                <c:pt idx="1">
                  <c:v>-13970</c:v>
                </c:pt>
                <c:pt idx="2">
                  <c:v>-29936</c:v>
                </c:pt>
                <c:pt idx="3">
                  <c:v>-41300</c:v>
                </c:pt>
                <c:pt idx="4">
                  <c:v>-55788</c:v>
                </c:pt>
                <c:pt idx="5">
                  <c:v>-55426</c:v>
                </c:pt>
                <c:pt idx="6">
                  <c:v>-42821</c:v>
                </c:pt>
                <c:pt idx="7">
                  <c:v>-26666</c:v>
                </c:pt>
                <c:pt idx="8">
                  <c:v>-9799</c:v>
                </c:pt>
                <c:pt idx="9">
                  <c:v>6843</c:v>
                </c:pt>
                <c:pt idx="10" formatCode="General">
                  <c:v>-5601</c:v>
                </c:pt>
                <c:pt idx="11" formatCode="General">
                  <c:v>-7714</c:v>
                </c:pt>
                <c:pt idx="12" formatCode="General">
                  <c:v>-3074</c:v>
                </c:pt>
                <c:pt idx="13" formatCode="General">
                  <c:v>-10847</c:v>
                </c:pt>
                <c:pt idx="14" formatCode="General">
                  <c:v>-22139</c:v>
                </c:pt>
                <c:pt idx="15" formatCode="General">
                  <c:v>-30252</c:v>
                </c:pt>
                <c:pt idx="16" formatCode="General">
                  <c:v>-24724</c:v>
                </c:pt>
                <c:pt idx="17" formatCode="General">
                  <c:v>-27035</c:v>
                </c:pt>
                <c:pt idx="18" formatCode="General">
                  <c:v>-30338</c:v>
                </c:pt>
                <c:pt idx="19" formatCode="General">
                  <c:v>-9433</c:v>
                </c:pt>
                <c:pt idx="20" formatCode="General">
                  <c:v>-47954</c:v>
                </c:pt>
                <c:pt idx="21" formatCode="General">
                  <c:v>-35360</c:v>
                </c:pt>
                <c:pt idx="22" formatCode="General">
                  <c:v>-19195</c:v>
                </c:pt>
                <c:pt idx="23" formatCode="General">
                  <c:v>-33340</c:v>
                </c:pt>
              </c:numCache>
              <c:extLst/>
            </c:numRef>
          </c:val>
          <c:smooth val="0"/>
          <c:extLst>
            <c:ext xmlns:c16="http://schemas.microsoft.com/office/drawing/2014/chart" uri="{C3380CC4-5D6E-409C-BE32-E72D297353CC}">
              <c16:uniqueId val="{00000009-0E32-48C4-BCE3-FF5A96852885}"/>
            </c:ext>
          </c:extLst>
        </c:ser>
        <c:dLbls>
          <c:showLegendKey val="0"/>
          <c:showVal val="0"/>
          <c:showCatName val="0"/>
          <c:showSerName val="0"/>
          <c:showPercent val="0"/>
          <c:showBubbleSize val="0"/>
        </c:dLbls>
        <c:smooth val="0"/>
        <c:axId val="319074704"/>
        <c:axId val="319071440"/>
      </c:lineChart>
      <c:catAx>
        <c:axId val="319074704"/>
        <c:scaling>
          <c:orientation val="minMax"/>
        </c:scaling>
        <c:delete val="0"/>
        <c:axPos val="b"/>
        <c:numFmt formatCode="General" sourceLinked="0"/>
        <c:majorTickMark val="out"/>
        <c:minorTickMark val="none"/>
        <c:tickLblPos val="low"/>
        <c:crossAx val="319071440"/>
        <c:crosses val="autoZero"/>
        <c:auto val="1"/>
        <c:lblAlgn val="ctr"/>
        <c:lblOffset val="100"/>
        <c:noMultiLvlLbl val="0"/>
      </c:catAx>
      <c:valAx>
        <c:axId val="319071440"/>
        <c:scaling>
          <c:orientation val="minMax"/>
        </c:scaling>
        <c:delete val="0"/>
        <c:axPos val="l"/>
        <c:majorGridlines/>
        <c:numFmt formatCode="_(* #,##0_);_(* \(#,##0\);_(* &quot;-&quot;??_);_(@_)" sourceLinked="1"/>
        <c:majorTickMark val="out"/>
        <c:minorTickMark val="none"/>
        <c:tickLblPos val="nextTo"/>
        <c:crossAx val="319074704"/>
        <c:crosses val="autoZero"/>
        <c:crossBetween val="midCat"/>
        <c:majorUnit val="20000"/>
      </c:valAx>
    </c:plotArea>
    <c:plotVisOnly val="1"/>
    <c:dispBlanksAs val="gap"/>
    <c:showDLblsOverMax val="0"/>
  </c:chart>
  <c:spPr>
    <a:noFill/>
    <a:ln>
      <a:noFill/>
    </a:ln>
  </c:spPr>
  <c:txPr>
    <a:bodyPr/>
    <a:lstStyle/>
    <a:p>
      <a:pPr>
        <a:defRPr sz="1400">
          <a:latin typeface="Calibri" panose="020F0502020204030204" pitchFamily="34" charset="0"/>
          <a:ea typeface="Calibri" panose="020F0502020204030204" pitchFamily="34" charset="0"/>
          <a:cs typeface="Calibri" panose="020F0502020204030204" pitchFamily="34" charset="0"/>
        </a:defRPr>
      </a:pPr>
      <a:endParaRPr lang="en-US"/>
    </a:p>
  </c:txPr>
  <c:externalData r:id="rId1">
    <c:autoUpdate val="0"/>
  </c:externalData>
  <c:userShapes r:id="rId2"/>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50138380619841E-2"/>
          <c:y val="4.6335067026567457E-2"/>
          <c:w val="0.73525642788709478"/>
          <c:h val="0.8163915625370014"/>
        </c:manualLayout>
      </c:layout>
      <c:lineChart>
        <c:grouping val="standard"/>
        <c:varyColors val="0"/>
        <c:ser>
          <c:idx val="3"/>
          <c:order val="0"/>
          <c:tx>
            <c:strRef>
              <c:f>'Figure 5 No 2010 2020'!$B$28</c:f>
              <c:strCache>
                <c:ptCount val="1"/>
                <c:pt idx="0">
                  <c:v>International Migration</c:v>
                </c:pt>
              </c:strCache>
            </c:strRef>
          </c:tx>
          <c:spPr>
            <a:ln w="19050">
              <a:solidFill>
                <a:srgbClr val="7030A0"/>
              </a:solidFill>
            </a:ln>
          </c:spPr>
          <c:marker>
            <c:symbol val="none"/>
          </c:marker>
          <c:dPt>
            <c:idx val="10"/>
            <c:marker>
              <c:symbol val="circle"/>
              <c:size val="6"/>
              <c:spPr>
                <a:solidFill>
                  <a:srgbClr val="7030A0"/>
                </a:solidFill>
                <a:ln w="19050">
                  <a:solidFill>
                    <a:srgbClr val="7030A0"/>
                  </a:solidFill>
                </a:ln>
              </c:spPr>
            </c:marker>
            <c:bubble3D val="0"/>
            <c:extLst>
              <c:ext xmlns:c16="http://schemas.microsoft.com/office/drawing/2014/chart" uri="{C3380CC4-5D6E-409C-BE32-E72D297353CC}">
                <c16:uniqueId val="{00000002-9986-4486-8ACD-54ED4F9BD80F}"/>
              </c:ext>
            </c:extLst>
          </c:dPt>
          <c:dPt>
            <c:idx val="11"/>
            <c:bubble3D val="0"/>
            <c:spPr>
              <a:ln w="38100">
                <a:solidFill>
                  <a:srgbClr val="7030A0"/>
                </a:solidFill>
              </a:ln>
            </c:spPr>
            <c:extLst>
              <c:ext xmlns:c16="http://schemas.microsoft.com/office/drawing/2014/chart" uri="{C3380CC4-5D6E-409C-BE32-E72D297353CC}">
                <c16:uniqueId val="{00000003-9986-4486-8ACD-54ED4F9BD80F}"/>
              </c:ext>
            </c:extLst>
          </c:dPt>
          <c:dPt>
            <c:idx val="12"/>
            <c:bubble3D val="0"/>
            <c:spPr>
              <a:ln w="38100">
                <a:solidFill>
                  <a:srgbClr val="7030A0"/>
                </a:solidFill>
              </a:ln>
            </c:spPr>
            <c:extLst>
              <c:ext xmlns:c16="http://schemas.microsoft.com/office/drawing/2014/chart" uri="{C3380CC4-5D6E-409C-BE32-E72D297353CC}">
                <c16:uniqueId val="{00000004-9986-4486-8ACD-54ED4F9BD80F}"/>
              </c:ext>
            </c:extLst>
          </c:dPt>
          <c:dPt>
            <c:idx val="13"/>
            <c:bubble3D val="0"/>
            <c:spPr>
              <a:ln w="38100">
                <a:solidFill>
                  <a:srgbClr val="7030A0"/>
                </a:solidFill>
              </a:ln>
            </c:spPr>
            <c:extLst>
              <c:ext xmlns:c16="http://schemas.microsoft.com/office/drawing/2014/chart" uri="{C3380CC4-5D6E-409C-BE32-E72D297353CC}">
                <c16:uniqueId val="{00000005-9986-4486-8ACD-54ED4F9BD80F}"/>
              </c:ext>
            </c:extLst>
          </c:dPt>
          <c:dPt>
            <c:idx val="14"/>
            <c:bubble3D val="0"/>
            <c:spPr>
              <a:ln w="38100">
                <a:solidFill>
                  <a:srgbClr val="7030A0"/>
                </a:solidFill>
              </a:ln>
            </c:spPr>
            <c:extLst>
              <c:ext xmlns:c16="http://schemas.microsoft.com/office/drawing/2014/chart" uri="{C3380CC4-5D6E-409C-BE32-E72D297353CC}">
                <c16:uniqueId val="{00000006-9986-4486-8ACD-54ED4F9BD80F}"/>
              </c:ext>
            </c:extLst>
          </c:dPt>
          <c:dPt>
            <c:idx val="15"/>
            <c:bubble3D val="0"/>
            <c:spPr>
              <a:ln w="38100">
                <a:solidFill>
                  <a:srgbClr val="7030A0"/>
                </a:solidFill>
              </a:ln>
            </c:spPr>
            <c:extLst>
              <c:ext xmlns:c16="http://schemas.microsoft.com/office/drawing/2014/chart" uri="{C3380CC4-5D6E-409C-BE32-E72D297353CC}">
                <c16:uniqueId val="{00000008-9986-4486-8ACD-54ED4F9BD80F}"/>
              </c:ext>
            </c:extLst>
          </c:dPt>
          <c:dPt>
            <c:idx val="16"/>
            <c:bubble3D val="0"/>
            <c:spPr>
              <a:ln w="38100">
                <a:solidFill>
                  <a:srgbClr val="7030A0"/>
                </a:solidFill>
              </a:ln>
            </c:spPr>
            <c:extLst>
              <c:ext xmlns:c16="http://schemas.microsoft.com/office/drawing/2014/chart" uri="{C3380CC4-5D6E-409C-BE32-E72D297353CC}">
                <c16:uniqueId val="{00000007-9986-4486-8ACD-54ED4F9BD80F}"/>
              </c:ext>
            </c:extLst>
          </c:dPt>
          <c:dPt>
            <c:idx val="17"/>
            <c:bubble3D val="0"/>
            <c:spPr>
              <a:ln w="38100">
                <a:solidFill>
                  <a:srgbClr val="7030A0"/>
                </a:solidFill>
              </a:ln>
            </c:spPr>
            <c:extLst>
              <c:ext xmlns:c16="http://schemas.microsoft.com/office/drawing/2014/chart" uri="{C3380CC4-5D6E-409C-BE32-E72D297353CC}">
                <c16:uniqueId val="{00000009-9986-4486-8ACD-54ED4F9BD80F}"/>
              </c:ext>
            </c:extLst>
          </c:dPt>
          <c:dPt>
            <c:idx val="18"/>
            <c:marker>
              <c:symbol val="circle"/>
              <c:size val="6"/>
              <c:spPr>
                <a:solidFill>
                  <a:srgbClr val="7030A0"/>
                </a:solidFill>
                <a:ln w="38100">
                  <a:solidFill>
                    <a:srgbClr val="7030A0"/>
                  </a:solidFill>
                </a:ln>
              </c:spPr>
            </c:marker>
            <c:bubble3D val="0"/>
            <c:spPr>
              <a:ln w="38100">
                <a:solidFill>
                  <a:srgbClr val="7030A0"/>
                </a:solidFill>
              </a:ln>
            </c:spPr>
            <c:extLst>
              <c:ext xmlns:c16="http://schemas.microsoft.com/office/drawing/2014/chart" uri="{C3380CC4-5D6E-409C-BE32-E72D297353CC}">
                <c16:uniqueId val="{0000000B-9986-4486-8ACD-54ED4F9BD80F}"/>
              </c:ext>
            </c:extLst>
          </c:dPt>
          <c:dLbls>
            <c:dLbl>
              <c:idx val="23"/>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6-0E32-48C4-BCE3-FF5A9685288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('Figure 5 No 2010 2020'!$C$24:$L$24,'Figure 5 No 2010 2020'!$N$24:$V$24,'Figure 5 No 2010 2020'!$X$24:$AB$24)</c:f>
              <c:strCache>
                <c:ptCount val="24"/>
                <c:pt idx="0">
                  <c:v>2000</c:v>
                </c:pt>
                <c:pt idx="1">
                  <c:v>2001</c:v>
                </c:pt>
                <c:pt idx="2">
                  <c:v>2002</c:v>
                </c:pt>
                <c:pt idx="3">
                  <c:v>2003</c:v>
                </c:pt>
                <c:pt idx="4">
                  <c:v>2004</c:v>
                </c:pt>
                <c:pt idx="5">
                  <c:v>2005</c:v>
                </c:pt>
                <c:pt idx="6">
                  <c:v>2006</c:v>
                </c:pt>
                <c:pt idx="7">
                  <c:v>2007</c:v>
                </c:pt>
                <c:pt idx="8">
                  <c:v>2008</c:v>
                </c:pt>
                <c:pt idx="9">
                  <c:v>2009</c:v>
                </c:pt>
                <c:pt idx="10">
                  <c:v>2011</c:v>
                </c:pt>
                <c:pt idx="11">
                  <c:v>2012</c:v>
                </c:pt>
                <c:pt idx="12">
                  <c:v>2013</c:v>
                </c:pt>
                <c:pt idx="13">
                  <c:v>2014</c:v>
                </c:pt>
                <c:pt idx="14">
                  <c:v>2015</c:v>
                </c:pt>
                <c:pt idx="15">
                  <c:v>2016</c:v>
                </c:pt>
                <c:pt idx="16">
                  <c:v>2017</c:v>
                </c:pt>
                <c:pt idx="17">
                  <c:v>2018</c:v>
                </c:pt>
                <c:pt idx="18">
                  <c:v>2019</c:v>
                </c:pt>
                <c:pt idx="19">
                  <c:v>2021</c:v>
                </c:pt>
                <c:pt idx="20">
                  <c:v>2022</c:v>
                </c:pt>
                <c:pt idx="21">
                  <c:v>2023</c:v>
                </c:pt>
                <c:pt idx="22">
                  <c:v>2024</c:v>
                </c:pt>
                <c:pt idx="23">
                  <c:v>2025</c:v>
                </c:pt>
              </c:strCache>
              <c:extLst/>
            </c:strRef>
          </c:cat>
          <c:val>
            <c:numRef>
              <c:f>('Figure 5 No 2010 2020'!$C$28:$L$28,'Figure 5 No 2010 2020'!$N$28:$V$28,'Figure 5 No 2010 2020'!$X$28:$AB$28)</c:f>
              <c:numCache>
                <c:formatCode>_(* #,##0_);_(* \(#,##0\);_(* "-"??_);_(@_)</c:formatCode>
                <c:ptCount val="24"/>
                <c:pt idx="0">
                  <c:v>16669</c:v>
                </c:pt>
                <c:pt idx="1">
                  <c:v>30007</c:v>
                </c:pt>
                <c:pt idx="2">
                  <c:v>28517</c:v>
                </c:pt>
                <c:pt idx="3">
                  <c:v>24961</c:v>
                </c:pt>
                <c:pt idx="4">
                  <c:v>23944</c:v>
                </c:pt>
                <c:pt idx="5">
                  <c:v>25220</c:v>
                </c:pt>
                <c:pt idx="6">
                  <c:v>27123</c:v>
                </c:pt>
                <c:pt idx="7">
                  <c:v>24226</c:v>
                </c:pt>
                <c:pt idx="8">
                  <c:v>23643</c:v>
                </c:pt>
                <c:pt idx="9">
                  <c:v>20866</c:v>
                </c:pt>
                <c:pt idx="10" formatCode="General">
                  <c:v>34360</c:v>
                </c:pt>
                <c:pt idx="11" formatCode="General">
                  <c:v>38843</c:v>
                </c:pt>
                <c:pt idx="12" formatCode="General">
                  <c:v>37447</c:v>
                </c:pt>
                <c:pt idx="13" formatCode="General">
                  <c:v>44485</c:v>
                </c:pt>
                <c:pt idx="14" formatCode="General">
                  <c:v>40816</c:v>
                </c:pt>
                <c:pt idx="15" formatCode="General">
                  <c:v>44834</c:v>
                </c:pt>
                <c:pt idx="16" formatCode="General">
                  <c:v>48583</c:v>
                </c:pt>
                <c:pt idx="17" formatCode="General">
                  <c:v>37740</c:v>
                </c:pt>
                <c:pt idx="18" formatCode="General">
                  <c:v>30022</c:v>
                </c:pt>
                <c:pt idx="19" formatCode="General">
                  <c:v>16475</c:v>
                </c:pt>
                <c:pt idx="20" formatCode="General">
                  <c:v>73597</c:v>
                </c:pt>
                <c:pt idx="21" formatCode="General">
                  <c:v>77588</c:v>
                </c:pt>
                <c:pt idx="22" formatCode="General">
                  <c:v>77957</c:v>
                </c:pt>
                <c:pt idx="23" formatCode="General">
                  <c:v>40240</c:v>
                </c:pt>
              </c:numCache>
              <c:extLst/>
            </c:numRef>
          </c:val>
          <c:smooth val="0"/>
          <c:extLst>
            <c:ext xmlns:c16="http://schemas.microsoft.com/office/drawing/2014/chart" uri="{C3380CC4-5D6E-409C-BE32-E72D297353CC}">
              <c16:uniqueId val="{00000007-0E32-48C4-BCE3-FF5A96852885}"/>
            </c:ext>
          </c:extLst>
        </c:ser>
        <c:ser>
          <c:idx val="4"/>
          <c:order val="1"/>
          <c:tx>
            <c:strRef>
              <c:f>'Figure 5 No 2010 2020'!$B$29</c:f>
              <c:strCache>
                <c:ptCount val="1"/>
                <c:pt idx="0">
                  <c:v>Domestic Migration</c:v>
                </c:pt>
              </c:strCache>
            </c:strRef>
          </c:tx>
          <c:spPr>
            <a:ln w="19050">
              <a:solidFill>
                <a:schemeClr val="accent4">
                  <a:lumMod val="75000"/>
                </a:schemeClr>
              </a:solidFill>
            </a:ln>
          </c:spPr>
          <c:marker>
            <c:symbol val="none"/>
          </c:marker>
          <c:dPt>
            <c:idx val="10"/>
            <c:marker>
              <c:symbol val="circle"/>
              <c:size val="6"/>
              <c:spPr>
                <a:solidFill>
                  <a:schemeClr val="accent2">
                    <a:lumMod val="75000"/>
                  </a:schemeClr>
                </a:solidFill>
                <a:ln w="19050">
                  <a:solidFill>
                    <a:schemeClr val="accent2">
                      <a:lumMod val="75000"/>
                    </a:schemeClr>
                  </a:solidFill>
                </a:ln>
              </c:spPr>
            </c:marker>
            <c:bubble3D val="0"/>
            <c:extLst>
              <c:ext xmlns:c16="http://schemas.microsoft.com/office/drawing/2014/chart" uri="{C3380CC4-5D6E-409C-BE32-E72D297353CC}">
                <c16:uniqueId val="{0000000C-9986-4486-8ACD-54ED4F9BD80F}"/>
              </c:ext>
            </c:extLst>
          </c:dPt>
          <c:dPt>
            <c:idx val="11"/>
            <c:bubble3D val="0"/>
            <c:spPr>
              <a:ln w="38100">
                <a:solidFill>
                  <a:schemeClr val="accent4">
                    <a:lumMod val="75000"/>
                  </a:schemeClr>
                </a:solidFill>
              </a:ln>
            </c:spPr>
            <c:extLst>
              <c:ext xmlns:c16="http://schemas.microsoft.com/office/drawing/2014/chart" uri="{C3380CC4-5D6E-409C-BE32-E72D297353CC}">
                <c16:uniqueId val="{0000000E-9986-4486-8ACD-54ED4F9BD80F}"/>
              </c:ext>
            </c:extLst>
          </c:dPt>
          <c:dPt>
            <c:idx val="12"/>
            <c:bubble3D val="0"/>
            <c:spPr>
              <a:ln w="38100">
                <a:solidFill>
                  <a:schemeClr val="accent4">
                    <a:lumMod val="75000"/>
                  </a:schemeClr>
                </a:solidFill>
              </a:ln>
            </c:spPr>
            <c:extLst>
              <c:ext xmlns:c16="http://schemas.microsoft.com/office/drawing/2014/chart" uri="{C3380CC4-5D6E-409C-BE32-E72D297353CC}">
                <c16:uniqueId val="{0000000F-9986-4486-8ACD-54ED4F9BD80F}"/>
              </c:ext>
            </c:extLst>
          </c:dPt>
          <c:dPt>
            <c:idx val="13"/>
            <c:bubble3D val="0"/>
            <c:spPr>
              <a:ln w="38100">
                <a:solidFill>
                  <a:schemeClr val="accent4">
                    <a:lumMod val="75000"/>
                  </a:schemeClr>
                </a:solidFill>
              </a:ln>
            </c:spPr>
            <c:extLst>
              <c:ext xmlns:c16="http://schemas.microsoft.com/office/drawing/2014/chart" uri="{C3380CC4-5D6E-409C-BE32-E72D297353CC}">
                <c16:uniqueId val="{00000010-9986-4486-8ACD-54ED4F9BD80F}"/>
              </c:ext>
            </c:extLst>
          </c:dPt>
          <c:dPt>
            <c:idx val="14"/>
            <c:bubble3D val="0"/>
            <c:spPr>
              <a:ln w="38100">
                <a:solidFill>
                  <a:schemeClr val="accent4">
                    <a:lumMod val="75000"/>
                  </a:schemeClr>
                </a:solidFill>
              </a:ln>
            </c:spPr>
            <c:extLst>
              <c:ext xmlns:c16="http://schemas.microsoft.com/office/drawing/2014/chart" uri="{C3380CC4-5D6E-409C-BE32-E72D297353CC}">
                <c16:uniqueId val="{00000011-9986-4486-8ACD-54ED4F9BD80F}"/>
              </c:ext>
            </c:extLst>
          </c:dPt>
          <c:dPt>
            <c:idx val="15"/>
            <c:bubble3D val="0"/>
            <c:spPr>
              <a:ln w="38100">
                <a:solidFill>
                  <a:schemeClr val="accent4">
                    <a:lumMod val="75000"/>
                  </a:schemeClr>
                </a:solidFill>
              </a:ln>
            </c:spPr>
            <c:extLst>
              <c:ext xmlns:c16="http://schemas.microsoft.com/office/drawing/2014/chart" uri="{C3380CC4-5D6E-409C-BE32-E72D297353CC}">
                <c16:uniqueId val="{00000012-9986-4486-8ACD-54ED4F9BD80F}"/>
              </c:ext>
            </c:extLst>
          </c:dPt>
          <c:dPt>
            <c:idx val="16"/>
            <c:bubble3D val="0"/>
            <c:spPr>
              <a:ln w="38100">
                <a:solidFill>
                  <a:schemeClr val="accent4">
                    <a:lumMod val="75000"/>
                  </a:schemeClr>
                </a:solidFill>
              </a:ln>
            </c:spPr>
            <c:extLst>
              <c:ext xmlns:c16="http://schemas.microsoft.com/office/drawing/2014/chart" uri="{C3380CC4-5D6E-409C-BE32-E72D297353CC}">
                <c16:uniqueId val="{00000013-9986-4486-8ACD-54ED4F9BD80F}"/>
              </c:ext>
            </c:extLst>
          </c:dPt>
          <c:dPt>
            <c:idx val="17"/>
            <c:bubble3D val="0"/>
            <c:spPr>
              <a:ln w="38100">
                <a:solidFill>
                  <a:schemeClr val="accent4">
                    <a:lumMod val="75000"/>
                  </a:schemeClr>
                </a:solidFill>
              </a:ln>
            </c:spPr>
            <c:extLst>
              <c:ext xmlns:c16="http://schemas.microsoft.com/office/drawing/2014/chart" uri="{C3380CC4-5D6E-409C-BE32-E72D297353CC}">
                <c16:uniqueId val="{00000014-9986-4486-8ACD-54ED4F9BD80F}"/>
              </c:ext>
            </c:extLst>
          </c:dPt>
          <c:dPt>
            <c:idx val="18"/>
            <c:marker>
              <c:symbol val="circle"/>
              <c:size val="5"/>
              <c:spPr>
                <a:solidFill>
                  <a:schemeClr val="accent2">
                    <a:lumMod val="75000"/>
                  </a:schemeClr>
                </a:solidFill>
                <a:ln w="38100">
                  <a:solidFill>
                    <a:schemeClr val="accent2">
                      <a:lumMod val="75000"/>
                    </a:schemeClr>
                  </a:solidFill>
                </a:ln>
              </c:spPr>
            </c:marker>
            <c:bubble3D val="0"/>
            <c:spPr>
              <a:ln w="38100">
                <a:solidFill>
                  <a:schemeClr val="accent4">
                    <a:lumMod val="75000"/>
                  </a:schemeClr>
                </a:solidFill>
              </a:ln>
            </c:spPr>
            <c:extLst>
              <c:ext xmlns:c16="http://schemas.microsoft.com/office/drawing/2014/chart" uri="{C3380CC4-5D6E-409C-BE32-E72D297353CC}">
                <c16:uniqueId val="{0000000D-9986-4486-8ACD-54ED4F9BD80F}"/>
              </c:ext>
            </c:extLst>
          </c:dPt>
          <c:dLbls>
            <c:dLbl>
              <c:idx val="23"/>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8-0E32-48C4-BCE3-FF5A9685288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('Figure 5 No 2010 2020'!$C$24:$L$24,'Figure 5 No 2010 2020'!$N$24:$V$24,'Figure 5 No 2010 2020'!$X$24:$AB$24)</c:f>
              <c:strCache>
                <c:ptCount val="24"/>
                <c:pt idx="0">
                  <c:v>2000</c:v>
                </c:pt>
                <c:pt idx="1">
                  <c:v>2001</c:v>
                </c:pt>
                <c:pt idx="2">
                  <c:v>2002</c:v>
                </c:pt>
                <c:pt idx="3">
                  <c:v>2003</c:v>
                </c:pt>
                <c:pt idx="4">
                  <c:v>2004</c:v>
                </c:pt>
                <c:pt idx="5">
                  <c:v>2005</c:v>
                </c:pt>
                <c:pt idx="6">
                  <c:v>2006</c:v>
                </c:pt>
                <c:pt idx="7">
                  <c:v>2007</c:v>
                </c:pt>
                <c:pt idx="8">
                  <c:v>2008</c:v>
                </c:pt>
                <c:pt idx="9">
                  <c:v>2009</c:v>
                </c:pt>
                <c:pt idx="10">
                  <c:v>2011</c:v>
                </c:pt>
                <c:pt idx="11">
                  <c:v>2012</c:v>
                </c:pt>
                <c:pt idx="12">
                  <c:v>2013</c:v>
                </c:pt>
                <c:pt idx="13">
                  <c:v>2014</c:v>
                </c:pt>
                <c:pt idx="14">
                  <c:v>2015</c:v>
                </c:pt>
                <c:pt idx="15">
                  <c:v>2016</c:v>
                </c:pt>
                <c:pt idx="16">
                  <c:v>2017</c:v>
                </c:pt>
                <c:pt idx="17">
                  <c:v>2018</c:v>
                </c:pt>
                <c:pt idx="18">
                  <c:v>2019</c:v>
                </c:pt>
                <c:pt idx="19">
                  <c:v>2021</c:v>
                </c:pt>
                <c:pt idx="20">
                  <c:v>2022</c:v>
                </c:pt>
                <c:pt idx="21">
                  <c:v>2023</c:v>
                </c:pt>
                <c:pt idx="22">
                  <c:v>2024</c:v>
                </c:pt>
                <c:pt idx="23">
                  <c:v>2025</c:v>
                </c:pt>
              </c:strCache>
              <c:extLst/>
            </c:strRef>
          </c:cat>
          <c:val>
            <c:numRef>
              <c:f>('Figure 5 No 2010 2020'!$C$29:$L$29,'Figure 5 No 2010 2020'!$N$29:$V$29,'Figure 5 No 2010 2020'!$X$29:$AB$29)</c:f>
              <c:numCache>
                <c:formatCode>_(* #,##0_);_(* \(#,##0\);_(* "-"??_);_(@_)</c:formatCode>
                <c:ptCount val="24"/>
                <c:pt idx="0">
                  <c:v>-13797</c:v>
                </c:pt>
                <c:pt idx="1">
                  <c:v>-13970</c:v>
                </c:pt>
                <c:pt idx="2">
                  <c:v>-29936</c:v>
                </c:pt>
                <c:pt idx="3">
                  <c:v>-41300</c:v>
                </c:pt>
                <c:pt idx="4">
                  <c:v>-55788</c:v>
                </c:pt>
                <c:pt idx="5">
                  <c:v>-55426</c:v>
                </c:pt>
                <c:pt idx="6">
                  <c:v>-42821</c:v>
                </c:pt>
                <c:pt idx="7">
                  <c:v>-26666</c:v>
                </c:pt>
                <c:pt idx="8">
                  <c:v>-9799</c:v>
                </c:pt>
                <c:pt idx="9">
                  <c:v>6843</c:v>
                </c:pt>
                <c:pt idx="10" formatCode="General">
                  <c:v>-5601</c:v>
                </c:pt>
                <c:pt idx="11" formatCode="General">
                  <c:v>-7714</c:v>
                </c:pt>
                <c:pt idx="12" formatCode="General">
                  <c:v>-3074</c:v>
                </c:pt>
                <c:pt idx="13" formatCode="General">
                  <c:v>-10847</c:v>
                </c:pt>
                <c:pt idx="14" formatCode="General">
                  <c:v>-22139</c:v>
                </c:pt>
                <c:pt idx="15" formatCode="General">
                  <c:v>-30252</c:v>
                </c:pt>
                <c:pt idx="16" formatCode="General">
                  <c:v>-24724</c:v>
                </c:pt>
                <c:pt idx="17" formatCode="General">
                  <c:v>-27035</c:v>
                </c:pt>
                <c:pt idx="18" formatCode="General">
                  <c:v>-30338</c:v>
                </c:pt>
                <c:pt idx="19" formatCode="General">
                  <c:v>-9433</c:v>
                </c:pt>
                <c:pt idx="20" formatCode="General">
                  <c:v>-47954</c:v>
                </c:pt>
                <c:pt idx="21" formatCode="General">
                  <c:v>-35360</c:v>
                </c:pt>
                <c:pt idx="22" formatCode="General">
                  <c:v>-19195</c:v>
                </c:pt>
                <c:pt idx="23" formatCode="General">
                  <c:v>-33340</c:v>
                </c:pt>
              </c:numCache>
              <c:extLst/>
            </c:numRef>
          </c:val>
          <c:smooth val="0"/>
          <c:extLst>
            <c:ext xmlns:c16="http://schemas.microsoft.com/office/drawing/2014/chart" uri="{C3380CC4-5D6E-409C-BE32-E72D297353CC}">
              <c16:uniqueId val="{00000009-0E32-48C4-BCE3-FF5A96852885}"/>
            </c:ext>
          </c:extLst>
        </c:ser>
        <c:dLbls>
          <c:showLegendKey val="0"/>
          <c:showVal val="0"/>
          <c:showCatName val="0"/>
          <c:showSerName val="0"/>
          <c:showPercent val="0"/>
          <c:showBubbleSize val="0"/>
        </c:dLbls>
        <c:smooth val="0"/>
        <c:axId val="319074704"/>
        <c:axId val="319071440"/>
      </c:lineChart>
      <c:catAx>
        <c:axId val="319074704"/>
        <c:scaling>
          <c:orientation val="minMax"/>
        </c:scaling>
        <c:delete val="0"/>
        <c:axPos val="b"/>
        <c:numFmt formatCode="General" sourceLinked="0"/>
        <c:majorTickMark val="out"/>
        <c:minorTickMark val="none"/>
        <c:tickLblPos val="low"/>
        <c:crossAx val="319071440"/>
        <c:crosses val="autoZero"/>
        <c:auto val="1"/>
        <c:lblAlgn val="ctr"/>
        <c:lblOffset val="100"/>
        <c:noMultiLvlLbl val="0"/>
      </c:catAx>
      <c:valAx>
        <c:axId val="319071440"/>
        <c:scaling>
          <c:orientation val="minMax"/>
        </c:scaling>
        <c:delete val="0"/>
        <c:axPos val="l"/>
        <c:majorGridlines/>
        <c:numFmt formatCode="_(* #,##0_);_(* \(#,##0\);_(* &quot;-&quot;??_);_(@_)" sourceLinked="1"/>
        <c:majorTickMark val="out"/>
        <c:minorTickMark val="none"/>
        <c:tickLblPos val="nextTo"/>
        <c:crossAx val="319074704"/>
        <c:crosses val="autoZero"/>
        <c:crossBetween val="midCat"/>
        <c:majorUnit val="20000"/>
      </c:valAx>
    </c:plotArea>
    <c:plotVisOnly val="1"/>
    <c:dispBlanksAs val="gap"/>
    <c:showDLblsOverMax val="0"/>
  </c:chart>
  <c:spPr>
    <a:noFill/>
    <a:ln>
      <a:noFill/>
    </a:ln>
  </c:spPr>
  <c:txPr>
    <a:bodyPr/>
    <a:lstStyle/>
    <a:p>
      <a:pPr>
        <a:defRPr sz="1400">
          <a:latin typeface="Calibri" panose="020F0502020204030204" pitchFamily="34" charset="0"/>
          <a:ea typeface="Calibri" panose="020F0502020204030204" pitchFamily="34" charset="0"/>
          <a:cs typeface="Calibri" panose="020F0502020204030204" pitchFamily="34" charset="0"/>
        </a:defRPr>
      </a:pPr>
      <a:endParaRPr lang="en-US"/>
    </a:p>
  </c:txPr>
  <c:externalData r:id="rId1">
    <c:autoUpdate val="0"/>
  </c:externalData>
  <c:userShapes r:id="rId2"/>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50138380619841E-2"/>
          <c:y val="4.6335067026567457E-2"/>
          <c:w val="0.73525642788709478"/>
          <c:h val="0.8163915625370014"/>
        </c:manualLayout>
      </c:layout>
      <c:lineChart>
        <c:grouping val="standard"/>
        <c:varyColors val="0"/>
        <c:ser>
          <c:idx val="3"/>
          <c:order val="0"/>
          <c:tx>
            <c:strRef>
              <c:f>'Figure 5 No 2010 2020'!$B$28</c:f>
              <c:strCache>
                <c:ptCount val="1"/>
                <c:pt idx="0">
                  <c:v>International Migration</c:v>
                </c:pt>
              </c:strCache>
            </c:strRef>
          </c:tx>
          <c:spPr>
            <a:ln w="19050">
              <a:solidFill>
                <a:srgbClr val="7030A0"/>
              </a:solidFill>
            </a:ln>
          </c:spPr>
          <c:marker>
            <c:symbol val="none"/>
          </c:marker>
          <c:dPt>
            <c:idx val="10"/>
            <c:marker>
              <c:symbol val="circle"/>
              <c:size val="6"/>
              <c:spPr>
                <a:solidFill>
                  <a:srgbClr val="7030A0"/>
                </a:solidFill>
                <a:ln w="19050">
                  <a:solidFill>
                    <a:srgbClr val="7030A0"/>
                  </a:solidFill>
                </a:ln>
              </c:spPr>
            </c:marker>
            <c:bubble3D val="0"/>
            <c:extLst>
              <c:ext xmlns:c16="http://schemas.microsoft.com/office/drawing/2014/chart" uri="{C3380CC4-5D6E-409C-BE32-E72D297353CC}">
                <c16:uniqueId val="{00000002-9986-4486-8ACD-54ED4F9BD80F}"/>
              </c:ext>
            </c:extLst>
          </c:dPt>
          <c:dPt>
            <c:idx val="11"/>
            <c:bubble3D val="0"/>
            <c:spPr>
              <a:ln w="38100">
                <a:solidFill>
                  <a:srgbClr val="7030A0"/>
                </a:solidFill>
              </a:ln>
            </c:spPr>
            <c:extLst>
              <c:ext xmlns:c16="http://schemas.microsoft.com/office/drawing/2014/chart" uri="{C3380CC4-5D6E-409C-BE32-E72D297353CC}">
                <c16:uniqueId val="{00000003-9986-4486-8ACD-54ED4F9BD80F}"/>
              </c:ext>
            </c:extLst>
          </c:dPt>
          <c:dPt>
            <c:idx val="12"/>
            <c:bubble3D val="0"/>
            <c:spPr>
              <a:ln w="38100">
                <a:solidFill>
                  <a:srgbClr val="7030A0"/>
                </a:solidFill>
              </a:ln>
            </c:spPr>
            <c:extLst>
              <c:ext xmlns:c16="http://schemas.microsoft.com/office/drawing/2014/chart" uri="{C3380CC4-5D6E-409C-BE32-E72D297353CC}">
                <c16:uniqueId val="{00000004-9986-4486-8ACD-54ED4F9BD80F}"/>
              </c:ext>
            </c:extLst>
          </c:dPt>
          <c:dPt>
            <c:idx val="13"/>
            <c:bubble3D val="0"/>
            <c:spPr>
              <a:ln w="38100">
                <a:solidFill>
                  <a:srgbClr val="7030A0"/>
                </a:solidFill>
              </a:ln>
            </c:spPr>
            <c:extLst>
              <c:ext xmlns:c16="http://schemas.microsoft.com/office/drawing/2014/chart" uri="{C3380CC4-5D6E-409C-BE32-E72D297353CC}">
                <c16:uniqueId val="{00000005-9986-4486-8ACD-54ED4F9BD80F}"/>
              </c:ext>
            </c:extLst>
          </c:dPt>
          <c:dPt>
            <c:idx val="14"/>
            <c:bubble3D val="0"/>
            <c:spPr>
              <a:ln w="38100">
                <a:solidFill>
                  <a:srgbClr val="7030A0"/>
                </a:solidFill>
              </a:ln>
            </c:spPr>
            <c:extLst>
              <c:ext xmlns:c16="http://schemas.microsoft.com/office/drawing/2014/chart" uri="{C3380CC4-5D6E-409C-BE32-E72D297353CC}">
                <c16:uniqueId val="{00000006-9986-4486-8ACD-54ED4F9BD80F}"/>
              </c:ext>
            </c:extLst>
          </c:dPt>
          <c:dPt>
            <c:idx val="15"/>
            <c:bubble3D val="0"/>
            <c:spPr>
              <a:ln w="38100">
                <a:solidFill>
                  <a:srgbClr val="7030A0"/>
                </a:solidFill>
              </a:ln>
            </c:spPr>
            <c:extLst>
              <c:ext xmlns:c16="http://schemas.microsoft.com/office/drawing/2014/chart" uri="{C3380CC4-5D6E-409C-BE32-E72D297353CC}">
                <c16:uniqueId val="{00000008-9986-4486-8ACD-54ED4F9BD80F}"/>
              </c:ext>
            </c:extLst>
          </c:dPt>
          <c:dPt>
            <c:idx val="16"/>
            <c:bubble3D val="0"/>
            <c:spPr>
              <a:ln w="38100">
                <a:solidFill>
                  <a:srgbClr val="7030A0"/>
                </a:solidFill>
              </a:ln>
            </c:spPr>
            <c:extLst>
              <c:ext xmlns:c16="http://schemas.microsoft.com/office/drawing/2014/chart" uri="{C3380CC4-5D6E-409C-BE32-E72D297353CC}">
                <c16:uniqueId val="{00000007-9986-4486-8ACD-54ED4F9BD80F}"/>
              </c:ext>
            </c:extLst>
          </c:dPt>
          <c:dPt>
            <c:idx val="17"/>
            <c:bubble3D val="0"/>
            <c:spPr>
              <a:ln w="38100">
                <a:solidFill>
                  <a:srgbClr val="7030A0"/>
                </a:solidFill>
              </a:ln>
            </c:spPr>
            <c:extLst>
              <c:ext xmlns:c16="http://schemas.microsoft.com/office/drawing/2014/chart" uri="{C3380CC4-5D6E-409C-BE32-E72D297353CC}">
                <c16:uniqueId val="{00000009-9986-4486-8ACD-54ED4F9BD80F}"/>
              </c:ext>
            </c:extLst>
          </c:dPt>
          <c:dPt>
            <c:idx val="18"/>
            <c:marker>
              <c:symbol val="circle"/>
              <c:size val="6"/>
              <c:spPr>
                <a:solidFill>
                  <a:srgbClr val="7030A0"/>
                </a:solidFill>
                <a:ln w="38100">
                  <a:solidFill>
                    <a:srgbClr val="7030A0"/>
                  </a:solidFill>
                </a:ln>
              </c:spPr>
            </c:marker>
            <c:bubble3D val="0"/>
            <c:spPr>
              <a:ln w="38100">
                <a:solidFill>
                  <a:srgbClr val="7030A0"/>
                </a:solidFill>
              </a:ln>
            </c:spPr>
            <c:extLst>
              <c:ext xmlns:c16="http://schemas.microsoft.com/office/drawing/2014/chart" uri="{C3380CC4-5D6E-409C-BE32-E72D297353CC}">
                <c16:uniqueId val="{0000000B-9986-4486-8ACD-54ED4F9BD80F}"/>
              </c:ext>
            </c:extLst>
          </c:dPt>
          <c:dLbls>
            <c:dLbl>
              <c:idx val="23"/>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6-0E32-48C4-BCE3-FF5A96852885}"/>
                </c:ext>
              </c:extLst>
            </c:dLbl>
            <c:spPr>
              <a:noFill/>
              <a:ln>
                <a:noFill/>
              </a:ln>
              <a:effectLst/>
            </c:spPr>
            <c:txPr>
              <a:bodyPr wrap="square" lIns="38100" tIns="19050" rIns="38100" bIns="19050" anchor="ctr">
                <a:spAutoFit/>
              </a:bodyPr>
              <a:lstStyle/>
              <a:p>
                <a:pPr>
                  <a:defRPr b="1"/>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('Figure 5 No 2010 2020'!$C$24:$L$24,'Figure 5 No 2010 2020'!$N$24:$V$24,'Figure 5 No 2010 2020'!$X$24:$AB$24)</c:f>
              <c:strCache>
                <c:ptCount val="24"/>
                <c:pt idx="0">
                  <c:v>2000</c:v>
                </c:pt>
                <c:pt idx="1">
                  <c:v>2001</c:v>
                </c:pt>
                <c:pt idx="2">
                  <c:v>2002</c:v>
                </c:pt>
                <c:pt idx="3">
                  <c:v>2003</c:v>
                </c:pt>
                <c:pt idx="4">
                  <c:v>2004</c:v>
                </c:pt>
                <c:pt idx="5">
                  <c:v>2005</c:v>
                </c:pt>
                <c:pt idx="6">
                  <c:v>2006</c:v>
                </c:pt>
                <c:pt idx="7">
                  <c:v>2007</c:v>
                </c:pt>
                <c:pt idx="8">
                  <c:v>2008</c:v>
                </c:pt>
                <c:pt idx="9">
                  <c:v>2009</c:v>
                </c:pt>
                <c:pt idx="10">
                  <c:v>2011</c:v>
                </c:pt>
                <c:pt idx="11">
                  <c:v>2012</c:v>
                </c:pt>
                <c:pt idx="12">
                  <c:v>2013</c:v>
                </c:pt>
                <c:pt idx="13">
                  <c:v>2014</c:v>
                </c:pt>
                <c:pt idx="14">
                  <c:v>2015</c:v>
                </c:pt>
                <c:pt idx="15">
                  <c:v>2016</c:v>
                </c:pt>
                <c:pt idx="16">
                  <c:v>2017</c:v>
                </c:pt>
                <c:pt idx="17">
                  <c:v>2018</c:v>
                </c:pt>
                <c:pt idx="18">
                  <c:v>2019</c:v>
                </c:pt>
                <c:pt idx="19">
                  <c:v>2021</c:v>
                </c:pt>
                <c:pt idx="20">
                  <c:v>2022</c:v>
                </c:pt>
                <c:pt idx="21">
                  <c:v>2023</c:v>
                </c:pt>
                <c:pt idx="22">
                  <c:v>2024</c:v>
                </c:pt>
                <c:pt idx="23">
                  <c:v>2025</c:v>
                </c:pt>
              </c:strCache>
              <c:extLst/>
            </c:strRef>
          </c:cat>
          <c:val>
            <c:numRef>
              <c:f>('Figure 5 No 2010 2020'!$C$28:$L$28,'Figure 5 No 2010 2020'!$N$28:$V$28,'Figure 5 No 2010 2020'!$X$28:$AB$28)</c:f>
              <c:numCache>
                <c:formatCode>_(* #,##0_);_(* \(#,##0\);_(* "-"??_);_(@_)</c:formatCode>
                <c:ptCount val="24"/>
                <c:pt idx="0">
                  <c:v>16669</c:v>
                </c:pt>
                <c:pt idx="1">
                  <c:v>30007</c:v>
                </c:pt>
                <c:pt idx="2">
                  <c:v>28517</c:v>
                </c:pt>
                <c:pt idx="3">
                  <c:v>24961</c:v>
                </c:pt>
                <c:pt idx="4">
                  <c:v>23944</c:v>
                </c:pt>
                <c:pt idx="5">
                  <c:v>25220</c:v>
                </c:pt>
                <c:pt idx="6">
                  <c:v>27123</c:v>
                </c:pt>
                <c:pt idx="7">
                  <c:v>24226</c:v>
                </c:pt>
                <c:pt idx="8">
                  <c:v>23643</c:v>
                </c:pt>
                <c:pt idx="9">
                  <c:v>20866</c:v>
                </c:pt>
                <c:pt idx="10" formatCode="General">
                  <c:v>34360</c:v>
                </c:pt>
                <c:pt idx="11" formatCode="General">
                  <c:v>38843</c:v>
                </c:pt>
                <c:pt idx="12" formatCode="General">
                  <c:v>37447</c:v>
                </c:pt>
                <c:pt idx="13" formatCode="General">
                  <c:v>44485</c:v>
                </c:pt>
                <c:pt idx="14" formatCode="General">
                  <c:v>40816</c:v>
                </c:pt>
                <c:pt idx="15" formatCode="General">
                  <c:v>44834</c:v>
                </c:pt>
                <c:pt idx="16" formatCode="General">
                  <c:v>48583</c:v>
                </c:pt>
                <c:pt idx="17" formatCode="General">
                  <c:v>37740</c:v>
                </c:pt>
                <c:pt idx="18" formatCode="General">
                  <c:v>30022</c:v>
                </c:pt>
                <c:pt idx="19" formatCode="General">
                  <c:v>16475</c:v>
                </c:pt>
                <c:pt idx="20" formatCode="General">
                  <c:v>73597</c:v>
                </c:pt>
                <c:pt idx="21" formatCode="General">
                  <c:v>77588</c:v>
                </c:pt>
                <c:pt idx="22" formatCode="General">
                  <c:v>77957</c:v>
                </c:pt>
                <c:pt idx="23" formatCode="General">
                  <c:v>40240</c:v>
                </c:pt>
              </c:numCache>
              <c:extLst/>
            </c:numRef>
          </c:val>
          <c:smooth val="0"/>
          <c:extLst>
            <c:ext xmlns:c16="http://schemas.microsoft.com/office/drawing/2014/chart" uri="{C3380CC4-5D6E-409C-BE32-E72D297353CC}">
              <c16:uniqueId val="{00000007-0E32-48C4-BCE3-FF5A96852885}"/>
            </c:ext>
          </c:extLst>
        </c:ser>
        <c:ser>
          <c:idx val="4"/>
          <c:order val="1"/>
          <c:tx>
            <c:strRef>
              <c:f>'Figure 5 No 2010 2020'!$B$29</c:f>
              <c:strCache>
                <c:ptCount val="1"/>
                <c:pt idx="0">
                  <c:v>Domestic Migration</c:v>
                </c:pt>
              </c:strCache>
            </c:strRef>
          </c:tx>
          <c:spPr>
            <a:ln w="19050">
              <a:solidFill>
                <a:schemeClr val="accent4">
                  <a:lumMod val="75000"/>
                </a:schemeClr>
              </a:solidFill>
            </a:ln>
          </c:spPr>
          <c:marker>
            <c:symbol val="none"/>
          </c:marker>
          <c:dPt>
            <c:idx val="10"/>
            <c:marker>
              <c:symbol val="circle"/>
              <c:size val="6"/>
              <c:spPr>
                <a:solidFill>
                  <a:schemeClr val="accent2">
                    <a:lumMod val="75000"/>
                  </a:schemeClr>
                </a:solidFill>
                <a:ln w="19050">
                  <a:solidFill>
                    <a:schemeClr val="accent2">
                      <a:lumMod val="75000"/>
                    </a:schemeClr>
                  </a:solidFill>
                </a:ln>
              </c:spPr>
            </c:marker>
            <c:bubble3D val="0"/>
            <c:extLst>
              <c:ext xmlns:c16="http://schemas.microsoft.com/office/drawing/2014/chart" uri="{C3380CC4-5D6E-409C-BE32-E72D297353CC}">
                <c16:uniqueId val="{0000000C-9986-4486-8ACD-54ED4F9BD80F}"/>
              </c:ext>
            </c:extLst>
          </c:dPt>
          <c:dPt>
            <c:idx val="11"/>
            <c:bubble3D val="0"/>
            <c:spPr>
              <a:ln w="38100">
                <a:solidFill>
                  <a:schemeClr val="accent4">
                    <a:lumMod val="75000"/>
                  </a:schemeClr>
                </a:solidFill>
              </a:ln>
            </c:spPr>
            <c:extLst>
              <c:ext xmlns:c16="http://schemas.microsoft.com/office/drawing/2014/chart" uri="{C3380CC4-5D6E-409C-BE32-E72D297353CC}">
                <c16:uniqueId val="{0000000E-9986-4486-8ACD-54ED4F9BD80F}"/>
              </c:ext>
            </c:extLst>
          </c:dPt>
          <c:dPt>
            <c:idx val="12"/>
            <c:bubble3D val="0"/>
            <c:spPr>
              <a:ln w="38100">
                <a:solidFill>
                  <a:schemeClr val="accent4">
                    <a:lumMod val="75000"/>
                  </a:schemeClr>
                </a:solidFill>
              </a:ln>
            </c:spPr>
            <c:extLst>
              <c:ext xmlns:c16="http://schemas.microsoft.com/office/drawing/2014/chart" uri="{C3380CC4-5D6E-409C-BE32-E72D297353CC}">
                <c16:uniqueId val="{0000000F-9986-4486-8ACD-54ED4F9BD80F}"/>
              </c:ext>
            </c:extLst>
          </c:dPt>
          <c:dPt>
            <c:idx val="13"/>
            <c:bubble3D val="0"/>
            <c:spPr>
              <a:ln w="38100">
                <a:solidFill>
                  <a:schemeClr val="accent4">
                    <a:lumMod val="75000"/>
                  </a:schemeClr>
                </a:solidFill>
              </a:ln>
            </c:spPr>
            <c:extLst>
              <c:ext xmlns:c16="http://schemas.microsoft.com/office/drawing/2014/chart" uri="{C3380CC4-5D6E-409C-BE32-E72D297353CC}">
                <c16:uniqueId val="{00000010-9986-4486-8ACD-54ED4F9BD80F}"/>
              </c:ext>
            </c:extLst>
          </c:dPt>
          <c:dPt>
            <c:idx val="14"/>
            <c:bubble3D val="0"/>
            <c:spPr>
              <a:ln w="38100">
                <a:solidFill>
                  <a:schemeClr val="accent4">
                    <a:lumMod val="75000"/>
                  </a:schemeClr>
                </a:solidFill>
              </a:ln>
            </c:spPr>
            <c:extLst>
              <c:ext xmlns:c16="http://schemas.microsoft.com/office/drawing/2014/chart" uri="{C3380CC4-5D6E-409C-BE32-E72D297353CC}">
                <c16:uniqueId val="{00000011-9986-4486-8ACD-54ED4F9BD80F}"/>
              </c:ext>
            </c:extLst>
          </c:dPt>
          <c:dPt>
            <c:idx val="15"/>
            <c:bubble3D val="0"/>
            <c:spPr>
              <a:ln w="38100">
                <a:solidFill>
                  <a:schemeClr val="accent4">
                    <a:lumMod val="75000"/>
                  </a:schemeClr>
                </a:solidFill>
              </a:ln>
            </c:spPr>
            <c:extLst>
              <c:ext xmlns:c16="http://schemas.microsoft.com/office/drawing/2014/chart" uri="{C3380CC4-5D6E-409C-BE32-E72D297353CC}">
                <c16:uniqueId val="{00000012-9986-4486-8ACD-54ED4F9BD80F}"/>
              </c:ext>
            </c:extLst>
          </c:dPt>
          <c:dPt>
            <c:idx val="16"/>
            <c:bubble3D val="0"/>
            <c:spPr>
              <a:ln w="38100">
                <a:solidFill>
                  <a:schemeClr val="accent4">
                    <a:lumMod val="75000"/>
                  </a:schemeClr>
                </a:solidFill>
              </a:ln>
            </c:spPr>
            <c:extLst>
              <c:ext xmlns:c16="http://schemas.microsoft.com/office/drawing/2014/chart" uri="{C3380CC4-5D6E-409C-BE32-E72D297353CC}">
                <c16:uniqueId val="{00000013-9986-4486-8ACD-54ED4F9BD80F}"/>
              </c:ext>
            </c:extLst>
          </c:dPt>
          <c:dPt>
            <c:idx val="17"/>
            <c:bubble3D val="0"/>
            <c:spPr>
              <a:ln w="38100">
                <a:solidFill>
                  <a:schemeClr val="accent4">
                    <a:lumMod val="75000"/>
                  </a:schemeClr>
                </a:solidFill>
              </a:ln>
            </c:spPr>
            <c:extLst>
              <c:ext xmlns:c16="http://schemas.microsoft.com/office/drawing/2014/chart" uri="{C3380CC4-5D6E-409C-BE32-E72D297353CC}">
                <c16:uniqueId val="{00000014-9986-4486-8ACD-54ED4F9BD80F}"/>
              </c:ext>
            </c:extLst>
          </c:dPt>
          <c:dPt>
            <c:idx val="18"/>
            <c:marker>
              <c:symbol val="circle"/>
              <c:size val="5"/>
              <c:spPr>
                <a:solidFill>
                  <a:schemeClr val="accent2">
                    <a:lumMod val="75000"/>
                  </a:schemeClr>
                </a:solidFill>
                <a:ln w="38100">
                  <a:solidFill>
                    <a:schemeClr val="accent2">
                      <a:lumMod val="75000"/>
                    </a:schemeClr>
                  </a:solidFill>
                </a:ln>
              </c:spPr>
            </c:marker>
            <c:bubble3D val="0"/>
            <c:spPr>
              <a:ln w="38100">
                <a:solidFill>
                  <a:schemeClr val="accent4">
                    <a:lumMod val="75000"/>
                  </a:schemeClr>
                </a:solidFill>
              </a:ln>
            </c:spPr>
            <c:extLst>
              <c:ext xmlns:c16="http://schemas.microsoft.com/office/drawing/2014/chart" uri="{C3380CC4-5D6E-409C-BE32-E72D297353CC}">
                <c16:uniqueId val="{0000000D-9986-4486-8ACD-54ED4F9BD80F}"/>
              </c:ext>
            </c:extLst>
          </c:dPt>
          <c:dLbls>
            <c:dLbl>
              <c:idx val="23"/>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8-0E32-48C4-BCE3-FF5A96852885}"/>
                </c:ext>
              </c:extLst>
            </c:dLbl>
            <c:spPr>
              <a:noFill/>
              <a:ln>
                <a:noFill/>
              </a:ln>
              <a:effectLst/>
            </c:spPr>
            <c:txPr>
              <a:bodyPr wrap="square" lIns="38100" tIns="19050" rIns="38100" bIns="19050" anchor="ctr">
                <a:spAutoFit/>
              </a:bodyPr>
              <a:lstStyle/>
              <a:p>
                <a:pPr>
                  <a:defRPr b="1"/>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('Figure 5 No 2010 2020'!$C$24:$L$24,'Figure 5 No 2010 2020'!$N$24:$V$24,'Figure 5 No 2010 2020'!$X$24:$AB$24)</c:f>
              <c:strCache>
                <c:ptCount val="24"/>
                <c:pt idx="0">
                  <c:v>2000</c:v>
                </c:pt>
                <c:pt idx="1">
                  <c:v>2001</c:v>
                </c:pt>
                <c:pt idx="2">
                  <c:v>2002</c:v>
                </c:pt>
                <c:pt idx="3">
                  <c:v>2003</c:v>
                </c:pt>
                <c:pt idx="4">
                  <c:v>2004</c:v>
                </c:pt>
                <c:pt idx="5">
                  <c:v>2005</c:v>
                </c:pt>
                <c:pt idx="6">
                  <c:v>2006</c:v>
                </c:pt>
                <c:pt idx="7">
                  <c:v>2007</c:v>
                </c:pt>
                <c:pt idx="8">
                  <c:v>2008</c:v>
                </c:pt>
                <c:pt idx="9">
                  <c:v>2009</c:v>
                </c:pt>
                <c:pt idx="10">
                  <c:v>2011</c:v>
                </c:pt>
                <c:pt idx="11">
                  <c:v>2012</c:v>
                </c:pt>
                <c:pt idx="12">
                  <c:v>2013</c:v>
                </c:pt>
                <c:pt idx="13">
                  <c:v>2014</c:v>
                </c:pt>
                <c:pt idx="14">
                  <c:v>2015</c:v>
                </c:pt>
                <c:pt idx="15">
                  <c:v>2016</c:v>
                </c:pt>
                <c:pt idx="16">
                  <c:v>2017</c:v>
                </c:pt>
                <c:pt idx="17">
                  <c:v>2018</c:v>
                </c:pt>
                <c:pt idx="18">
                  <c:v>2019</c:v>
                </c:pt>
                <c:pt idx="19">
                  <c:v>2021</c:v>
                </c:pt>
                <c:pt idx="20">
                  <c:v>2022</c:v>
                </c:pt>
                <c:pt idx="21">
                  <c:v>2023</c:v>
                </c:pt>
                <c:pt idx="22">
                  <c:v>2024</c:v>
                </c:pt>
                <c:pt idx="23">
                  <c:v>2025</c:v>
                </c:pt>
              </c:strCache>
              <c:extLst/>
            </c:strRef>
          </c:cat>
          <c:val>
            <c:numRef>
              <c:f>('Figure 5 No 2010 2020'!$C$29:$L$29,'Figure 5 No 2010 2020'!$N$29:$V$29,'Figure 5 No 2010 2020'!$X$29:$AB$29)</c:f>
              <c:numCache>
                <c:formatCode>_(* #,##0_);_(* \(#,##0\);_(* "-"??_);_(@_)</c:formatCode>
                <c:ptCount val="24"/>
                <c:pt idx="0">
                  <c:v>-13797</c:v>
                </c:pt>
                <c:pt idx="1">
                  <c:v>-13970</c:v>
                </c:pt>
                <c:pt idx="2">
                  <c:v>-29936</c:v>
                </c:pt>
                <c:pt idx="3">
                  <c:v>-41300</c:v>
                </c:pt>
                <c:pt idx="4">
                  <c:v>-55788</c:v>
                </c:pt>
                <c:pt idx="5">
                  <c:v>-55426</c:v>
                </c:pt>
                <c:pt idx="6">
                  <c:v>-42821</c:v>
                </c:pt>
                <c:pt idx="7">
                  <c:v>-26666</c:v>
                </c:pt>
                <c:pt idx="8">
                  <c:v>-9799</c:v>
                </c:pt>
                <c:pt idx="9">
                  <c:v>6843</c:v>
                </c:pt>
                <c:pt idx="10" formatCode="General">
                  <c:v>-5601</c:v>
                </c:pt>
                <c:pt idx="11" formatCode="General">
                  <c:v>-7714</c:v>
                </c:pt>
                <c:pt idx="12" formatCode="General">
                  <c:v>-3074</c:v>
                </c:pt>
                <c:pt idx="13" formatCode="General">
                  <c:v>-10847</c:v>
                </c:pt>
                <c:pt idx="14" formatCode="General">
                  <c:v>-22139</c:v>
                </c:pt>
                <c:pt idx="15" formatCode="General">
                  <c:v>-30252</c:v>
                </c:pt>
                <c:pt idx="16" formatCode="General">
                  <c:v>-24724</c:v>
                </c:pt>
                <c:pt idx="17" formatCode="General">
                  <c:v>-27035</c:v>
                </c:pt>
                <c:pt idx="18" formatCode="General">
                  <c:v>-30338</c:v>
                </c:pt>
                <c:pt idx="19" formatCode="General">
                  <c:v>-9433</c:v>
                </c:pt>
                <c:pt idx="20" formatCode="General">
                  <c:v>-47954</c:v>
                </c:pt>
                <c:pt idx="21" formatCode="General">
                  <c:v>-35360</c:v>
                </c:pt>
                <c:pt idx="22" formatCode="General">
                  <c:v>-19195</c:v>
                </c:pt>
                <c:pt idx="23" formatCode="General">
                  <c:v>-33340</c:v>
                </c:pt>
              </c:numCache>
              <c:extLst/>
            </c:numRef>
          </c:val>
          <c:smooth val="0"/>
          <c:extLst>
            <c:ext xmlns:c16="http://schemas.microsoft.com/office/drawing/2014/chart" uri="{C3380CC4-5D6E-409C-BE32-E72D297353CC}">
              <c16:uniqueId val="{00000009-0E32-48C4-BCE3-FF5A96852885}"/>
            </c:ext>
          </c:extLst>
        </c:ser>
        <c:dLbls>
          <c:showLegendKey val="0"/>
          <c:showVal val="0"/>
          <c:showCatName val="0"/>
          <c:showSerName val="0"/>
          <c:showPercent val="0"/>
          <c:showBubbleSize val="0"/>
        </c:dLbls>
        <c:smooth val="0"/>
        <c:axId val="319074704"/>
        <c:axId val="319071440"/>
      </c:lineChart>
      <c:catAx>
        <c:axId val="319074704"/>
        <c:scaling>
          <c:orientation val="minMax"/>
        </c:scaling>
        <c:delete val="0"/>
        <c:axPos val="b"/>
        <c:numFmt formatCode="General" sourceLinked="0"/>
        <c:majorTickMark val="out"/>
        <c:minorTickMark val="none"/>
        <c:tickLblPos val="low"/>
        <c:crossAx val="319071440"/>
        <c:crosses val="autoZero"/>
        <c:auto val="1"/>
        <c:lblAlgn val="ctr"/>
        <c:lblOffset val="100"/>
        <c:noMultiLvlLbl val="0"/>
      </c:catAx>
      <c:valAx>
        <c:axId val="319071440"/>
        <c:scaling>
          <c:orientation val="minMax"/>
        </c:scaling>
        <c:delete val="0"/>
        <c:axPos val="l"/>
        <c:majorGridlines/>
        <c:numFmt formatCode="_(* #,##0_);_(* \(#,##0\);_(* &quot;-&quot;??_);_(@_)" sourceLinked="1"/>
        <c:majorTickMark val="out"/>
        <c:minorTickMark val="none"/>
        <c:tickLblPos val="nextTo"/>
        <c:crossAx val="319074704"/>
        <c:crosses val="autoZero"/>
        <c:crossBetween val="midCat"/>
        <c:majorUnit val="20000"/>
      </c:valAx>
    </c:plotArea>
    <c:plotVisOnly val="1"/>
    <c:dispBlanksAs val="gap"/>
    <c:showDLblsOverMax val="0"/>
  </c:chart>
  <c:spPr>
    <a:noFill/>
    <a:ln>
      <a:noFill/>
    </a:ln>
  </c:spPr>
  <c:txPr>
    <a:bodyPr/>
    <a:lstStyle/>
    <a:p>
      <a:pPr>
        <a:defRPr sz="1400">
          <a:latin typeface="Calibri" panose="020F0502020204030204" pitchFamily="34" charset="0"/>
          <a:ea typeface="Calibri" panose="020F0502020204030204" pitchFamily="34" charset="0"/>
          <a:cs typeface="Calibri" panose="020F0502020204030204" pitchFamily="34" charset="0"/>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'International Migraiton by Vint'!$I$2</c:f>
              <c:strCache>
                <c:ptCount val="1"/>
                <c:pt idx="0">
                  <c:v>V2023</c:v>
                </c:pt>
              </c:strCache>
            </c:strRef>
          </c:tx>
          <c:spPr>
            <a:ln w="28575" cap="rnd">
              <a:solidFill>
                <a:schemeClr val="accent1"/>
              </a:solidFill>
              <a:round/>
            </a:ln>
            <a:effectLst/>
          </c:spPr>
          <c:marker>
            <c:symbol val="none"/>
          </c:marker>
          <c:dLbls>
            <c:dLbl>
              <c:idx val="2"/>
              <c:layout>
                <c:manualLayout>
                  <c:x val="-9.6249915875900122E-2"/>
                  <c:y val="-3.783969728242173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291-465A-8D03-767307AB136E}"/>
                </c:ext>
              </c:extLst>
            </c:dLbl>
            <c:dLbl>
              <c:idx val="3"/>
              <c:layout>
                <c:manualLayout>
                  <c:x val="-8.6390004462293613E-2"/>
                  <c:y val="-2.59179206888951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291-465A-8D03-767307AB136E}"/>
                </c:ext>
              </c:extLst>
            </c:dLbl>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'International Migraiton by Vint'!$H$4:$H$8</c:f>
              <c:numCache>
                <c:formatCode>General</c:formatCode>
                <c:ptCount val="5"/>
                <c:pt idx="0">
                  <c:v>2021</c:v>
                </c:pt>
                <c:pt idx="1">
                  <c:v>2022</c:v>
                </c:pt>
                <c:pt idx="2">
                  <c:v>2023</c:v>
                </c:pt>
                <c:pt idx="3">
                  <c:v>2024</c:v>
                </c:pt>
                <c:pt idx="4">
                  <c:v>2025</c:v>
                </c:pt>
              </c:numCache>
            </c:numRef>
          </c:cat>
          <c:val>
            <c:numRef>
              <c:f>'International Migraiton by Vint'!$I$4:$I$8</c:f>
              <c:numCache>
                <c:formatCode>General</c:formatCode>
                <c:ptCount val="5"/>
                <c:pt idx="0">
                  <c:v>16477</c:v>
                </c:pt>
                <c:pt idx="1">
                  <c:v>42932</c:v>
                </c:pt>
                <c:pt idx="2">
                  <c:v>50647</c:v>
                </c:pt>
              </c:numCache>
            </c:numRef>
          </c:val>
          <c:smooth val="0"/>
          <c:extLst>
            <c:ext xmlns:c16="http://schemas.microsoft.com/office/drawing/2014/chart" uri="{C3380CC4-5D6E-409C-BE32-E72D297353CC}">
              <c16:uniqueId val="{00000002-8291-465A-8D03-767307AB136E}"/>
            </c:ext>
          </c:extLst>
        </c:ser>
        <c:dLbls>
          <c:showLegendKey val="0"/>
          <c:showVal val="0"/>
          <c:showCatName val="0"/>
          <c:showSerName val="0"/>
          <c:showPercent val="0"/>
          <c:showBubbleSize val="0"/>
        </c:dLbls>
        <c:smooth val="0"/>
        <c:axId val="1717473055"/>
        <c:axId val="1717467775"/>
      </c:lineChart>
      <c:catAx>
        <c:axId val="17174730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1717467775"/>
        <c:crosses val="autoZero"/>
        <c:auto val="1"/>
        <c:lblAlgn val="ctr"/>
        <c:lblOffset val="100"/>
        <c:noMultiLvlLbl val="0"/>
      </c:catAx>
      <c:valAx>
        <c:axId val="1717467775"/>
        <c:scaling>
          <c:orientation val="minMax"/>
          <c:max val="1000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17174730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050">
          <a:solidFill>
            <a:schemeClr val="tx1"/>
          </a:solidFill>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'International Migraiton by Vint'!$I$2</c:f>
              <c:strCache>
                <c:ptCount val="1"/>
                <c:pt idx="0">
                  <c:v>V2023</c:v>
                </c:pt>
              </c:strCache>
            </c:strRef>
          </c:tx>
          <c:spPr>
            <a:ln w="28575" cap="rnd">
              <a:solidFill>
                <a:schemeClr val="accent1"/>
              </a:solidFill>
              <a:round/>
            </a:ln>
            <a:effectLst/>
          </c:spPr>
          <c:marker>
            <c:symbol val="none"/>
          </c:marker>
          <c:dLbls>
            <c:dLbl>
              <c:idx val="2"/>
              <c:layout>
                <c:manualLayout>
                  <c:x val="-9.6249915875900122E-2"/>
                  <c:y val="-3.783969728242173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291-465A-8D03-767307AB136E}"/>
                </c:ext>
              </c:extLst>
            </c:dLbl>
            <c:dLbl>
              <c:idx val="3"/>
              <c:layout>
                <c:manualLayout>
                  <c:x val="-8.6390004462293613E-2"/>
                  <c:y val="-2.59179206888951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291-465A-8D03-767307AB136E}"/>
                </c:ext>
              </c:extLst>
            </c:dLbl>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'International Migraiton by Vint'!$H$4:$H$8</c:f>
              <c:numCache>
                <c:formatCode>General</c:formatCode>
                <c:ptCount val="5"/>
                <c:pt idx="0">
                  <c:v>2021</c:v>
                </c:pt>
                <c:pt idx="1">
                  <c:v>2022</c:v>
                </c:pt>
                <c:pt idx="2">
                  <c:v>2023</c:v>
                </c:pt>
                <c:pt idx="3">
                  <c:v>2024</c:v>
                </c:pt>
                <c:pt idx="4">
                  <c:v>2025</c:v>
                </c:pt>
              </c:numCache>
            </c:numRef>
          </c:cat>
          <c:val>
            <c:numRef>
              <c:f>'International Migraiton by Vint'!$I$4:$I$8</c:f>
              <c:numCache>
                <c:formatCode>General</c:formatCode>
                <c:ptCount val="5"/>
                <c:pt idx="0">
                  <c:v>16477</c:v>
                </c:pt>
                <c:pt idx="1">
                  <c:v>42932</c:v>
                </c:pt>
                <c:pt idx="2">
                  <c:v>50647</c:v>
                </c:pt>
              </c:numCache>
            </c:numRef>
          </c:val>
          <c:smooth val="0"/>
          <c:extLst>
            <c:ext xmlns:c16="http://schemas.microsoft.com/office/drawing/2014/chart" uri="{C3380CC4-5D6E-409C-BE32-E72D297353CC}">
              <c16:uniqueId val="{00000002-8291-465A-8D03-767307AB136E}"/>
            </c:ext>
          </c:extLst>
        </c:ser>
        <c:ser>
          <c:idx val="1"/>
          <c:order val="1"/>
          <c:tx>
            <c:strRef>
              <c:f>'International Migraiton by Vint'!$J$2</c:f>
              <c:strCache>
                <c:ptCount val="1"/>
                <c:pt idx="0">
                  <c:v>V2024</c:v>
                </c:pt>
              </c:strCache>
            </c:strRef>
          </c:tx>
          <c:spPr>
            <a:ln w="28575" cap="rnd">
              <a:solidFill>
                <a:schemeClr val="accent2"/>
              </a:solidFill>
              <a:round/>
            </a:ln>
            <a:effectLst/>
          </c:spPr>
          <c:marker>
            <c:symbol val="none"/>
          </c:marker>
          <c:dLbls>
            <c:dLbl>
              <c:idx val="0"/>
              <c:layout>
                <c:manualLayout>
                  <c:x val="-6.2013930950938843E-2"/>
                  <c:y val="-8.76935661680060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291-465A-8D03-767307AB136E}"/>
                </c:ext>
              </c:extLst>
            </c:dLbl>
            <c:dLbl>
              <c:idx val="1"/>
              <c:layout>
                <c:manualLayout>
                  <c:x val="-2.3312134060165555E-2"/>
                  <c:y val="4.90621334871840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291-465A-8D03-767307AB136E}"/>
                </c:ext>
              </c:extLst>
            </c:dLbl>
            <c:dLbl>
              <c:idx val="2"/>
              <c:layout>
                <c:manualLayout>
                  <c:x val="-7.4386083265696205E-3"/>
                  <c:y val="4.777536713653007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291-465A-8D03-767307AB136E}"/>
                </c:ext>
              </c:extLst>
            </c:dLbl>
            <c:dLbl>
              <c:idx val="3"/>
              <c:layout>
                <c:manualLayout>
                  <c:x val="-2.5287782802250251E-2"/>
                  <c:y val="5.353490506739561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291-465A-8D03-767307AB136E}"/>
                </c:ext>
              </c:extLst>
            </c:dLbl>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'International Migraiton by Vint'!$H$4:$H$8</c:f>
              <c:numCache>
                <c:formatCode>General</c:formatCode>
                <c:ptCount val="5"/>
                <c:pt idx="0">
                  <c:v>2021</c:v>
                </c:pt>
                <c:pt idx="1">
                  <c:v>2022</c:v>
                </c:pt>
                <c:pt idx="2">
                  <c:v>2023</c:v>
                </c:pt>
                <c:pt idx="3">
                  <c:v>2024</c:v>
                </c:pt>
                <c:pt idx="4">
                  <c:v>2025</c:v>
                </c:pt>
              </c:numCache>
            </c:numRef>
          </c:cat>
          <c:val>
            <c:numRef>
              <c:f>'International Migraiton by Vint'!$J$4:$J$8</c:f>
              <c:numCache>
                <c:formatCode>General</c:formatCode>
                <c:ptCount val="5"/>
                <c:pt idx="0">
                  <c:v>16475</c:v>
                </c:pt>
                <c:pt idx="1">
                  <c:v>72892</c:v>
                </c:pt>
                <c:pt idx="2">
                  <c:v>74610</c:v>
                </c:pt>
                <c:pt idx="3">
                  <c:v>90217</c:v>
                </c:pt>
              </c:numCache>
            </c:numRef>
          </c:val>
          <c:smooth val="0"/>
          <c:extLst>
            <c:ext xmlns:c16="http://schemas.microsoft.com/office/drawing/2014/chart" uri="{C3380CC4-5D6E-409C-BE32-E72D297353CC}">
              <c16:uniqueId val="{00000007-8291-465A-8D03-767307AB136E}"/>
            </c:ext>
          </c:extLst>
        </c:ser>
        <c:dLbls>
          <c:showLegendKey val="0"/>
          <c:showVal val="0"/>
          <c:showCatName val="0"/>
          <c:showSerName val="0"/>
          <c:showPercent val="0"/>
          <c:showBubbleSize val="0"/>
        </c:dLbls>
        <c:smooth val="0"/>
        <c:axId val="1717473055"/>
        <c:axId val="1717467775"/>
      </c:lineChart>
      <c:catAx>
        <c:axId val="17174730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1717467775"/>
        <c:crosses val="autoZero"/>
        <c:auto val="1"/>
        <c:lblAlgn val="ctr"/>
        <c:lblOffset val="100"/>
        <c:noMultiLvlLbl val="0"/>
      </c:catAx>
      <c:valAx>
        <c:axId val="171746777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17174730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050">
          <a:solidFill>
            <a:schemeClr val="tx1"/>
          </a:solidFill>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'International Migraiton by Vint'!$I$2</c:f>
              <c:strCache>
                <c:ptCount val="1"/>
                <c:pt idx="0">
                  <c:v>V2023</c:v>
                </c:pt>
              </c:strCache>
            </c:strRef>
          </c:tx>
          <c:spPr>
            <a:ln w="28575" cap="rnd">
              <a:solidFill>
                <a:schemeClr val="accent1"/>
              </a:solidFill>
              <a:round/>
            </a:ln>
            <a:effectLst/>
          </c:spPr>
          <c:marker>
            <c:symbol val="none"/>
          </c:marker>
          <c:dLbls>
            <c:dLbl>
              <c:idx val="2"/>
              <c:layout>
                <c:manualLayout>
                  <c:x val="-9.6249915875900122E-2"/>
                  <c:y val="-3.783969728242173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291-465A-8D03-767307AB136E}"/>
                </c:ext>
              </c:extLst>
            </c:dLbl>
            <c:dLbl>
              <c:idx val="3"/>
              <c:layout>
                <c:manualLayout>
                  <c:x val="-8.6390004462293613E-2"/>
                  <c:y val="-2.59179206888951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291-465A-8D03-767307AB136E}"/>
                </c:ext>
              </c:extLst>
            </c:dLbl>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'International Migraiton by Vint'!$H$4:$H$8</c:f>
              <c:numCache>
                <c:formatCode>General</c:formatCode>
                <c:ptCount val="5"/>
                <c:pt idx="0">
                  <c:v>2021</c:v>
                </c:pt>
                <c:pt idx="1">
                  <c:v>2022</c:v>
                </c:pt>
                <c:pt idx="2">
                  <c:v>2023</c:v>
                </c:pt>
                <c:pt idx="3">
                  <c:v>2024</c:v>
                </c:pt>
                <c:pt idx="4">
                  <c:v>2025</c:v>
                </c:pt>
              </c:numCache>
            </c:numRef>
          </c:cat>
          <c:val>
            <c:numRef>
              <c:f>'International Migraiton by Vint'!$I$4:$I$8</c:f>
              <c:numCache>
                <c:formatCode>General</c:formatCode>
                <c:ptCount val="5"/>
                <c:pt idx="0">
                  <c:v>16477</c:v>
                </c:pt>
                <c:pt idx="1">
                  <c:v>42932</c:v>
                </c:pt>
                <c:pt idx="2">
                  <c:v>50647</c:v>
                </c:pt>
              </c:numCache>
            </c:numRef>
          </c:val>
          <c:smooth val="0"/>
          <c:extLst>
            <c:ext xmlns:c16="http://schemas.microsoft.com/office/drawing/2014/chart" uri="{C3380CC4-5D6E-409C-BE32-E72D297353CC}">
              <c16:uniqueId val="{00000002-8291-465A-8D03-767307AB136E}"/>
            </c:ext>
          </c:extLst>
        </c:ser>
        <c:ser>
          <c:idx val="1"/>
          <c:order val="1"/>
          <c:tx>
            <c:strRef>
              <c:f>'International Migraiton by Vint'!$J$2</c:f>
              <c:strCache>
                <c:ptCount val="1"/>
                <c:pt idx="0">
                  <c:v>V2024</c:v>
                </c:pt>
              </c:strCache>
            </c:strRef>
          </c:tx>
          <c:spPr>
            <a:ln w="28575" cap="rnd">
              <a:solidFill>
                <a:schemeClr val="accent2"/>
              </a:solidFill>
              <a:round/>
            </a:ln>
            <a:effectLst/>
          </c:spPr>
          <c:marker>
            <c:symbol val="none"/>
          </c:marker>
          <c:dLbls>
            <c:dLbl>
              <c:idx val="0"/>
              <c:layout>
                <c:manualLayout>
                  <c:x val="-6.2013930950938843E-2"/>
                  <c:y val="-8.76935661680060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291-465A-8D03-767307AB136E}"/>
                </c:ext>
              </c:extLst>
            </c:dLbl>
            <c:dLbl>
              <c:idx val="1"/>
              <c:layout>
                <c:manualLayout>
                  <c:x val="-2.3312134060165555E-2"/>
                  <c:y val="4.90621334871840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291-465A-8D03-767307AB136E}"/>
                </c:ext>
              </c:extLst>
            </c:dLbl>
            <c:dLbl>
              <c:idx val="2"/>
              <c:layout>
                <c:manualLayout>
                  <c:x val="-7.4386083265696205E-3"/>
                  <c:y val="4.777536713653007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291-465A-8D03-767307AB136E}"/>
                </c:ext>
              </c:extLst>
            </c:dLbl>
            <c:dLbl>
              <c:idx val="3"/>
              <c:layout>
                <c:manualLayout>
                  <c:x val="-2.5287782802250251E-2"/>
                  <c:y val="5.353490506739561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291-465A-8D03-767307AB136E}"/>
                </c:ext>
              </c:extLst>
            </c:dLbl>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'International Migraiton by Vint'!$H$4:$H$8</c:f>
              <c:numCache>
                <c:formatCode>General</c:formatCode>
                <c:ptCount val="5"/>
                <c:pt idx="0">
                  <c:v>2021</c:v>
                </c:pt>
                <c:pt idx="1">
                  <c:v>2022</c:v>
                </c:pt>
                <c:pt idx="2">
                  <c:v>2023</c:v>
                </c:pt>
                <c:pt idx="3">
                  <c:v>2024</c:v>
                </c:pt>
                <c:pt idx="4">
                  <c:v>2025</c:v>
                </c:pt>
              </c:numCache>
            </c:numRef>
          </c:cat>
          <c:val>
            <c:numRef>
              <c:f>'International Migraiton by Vint'!$J$4:$J$8</c:f>
              <c:numCache>
                <c:formatCode>General</c:formatCode>
                <c:ptCount val="5"/>
                <c:pt idx="0">
                  <c:v>16475</c:v>
                </c:pt>
                <c:pt idx="1">
                  <c:v>72892</c:v>
                </c:pt>
                <c:pt idx="2">
                  <c:v>74610</c:v>
                </c:pt>
                <c:pt idx="3">
                  <c:v>90217</c:v>
                </c:pt>
              </c:numCache>
            </c:numRef>
          </c:val>
          <c:smooth val="0"/>
          <c:extLst>
            <c:ext xmlns:c16="http://schemas.microsoft.com/office/drawing/2014/chart" uri="{C3380CC4-5D6E-409C-BE32-E72D297353CC}">
              <c16:uniqueId val="{00000007-8291-465A-8D03-767307AB136E}"/>
            </c:ext>
          </c:extLst>
        </c:ser>
        <c:ser>
          <c:idx val="2"/>
          <c:order val="2"/>
          <c:tx>
            <c:strRef>
              <c:f>'International Migraiton by Vint'!$K$2</c:f>
              <c:strCache>
                <c:ptCount val="1"/>
                <c:pt idx="0">
                  <c:v>V2025</c:v>
                </c:pt>
              </c:strCache>
            </c:strRef>
          </c:tx>
          <c:spPr>
            <a:ln w="28575" cap="rnd">
              <a:solidFill>
                <a:srgbClr val="800014"/>
              </a:solidFill>
              <a:round/>
            </a:ln>
            <a:effectLst/>
          </c:spPr>
          <c:marker>
            <c:symbol val="none"/>
          </c:marker>
          <c:dLbls>
            <c:dLbl>
              <c:idx val="0"/>
              <c:layout>
                <c:manualLayout>
                  <c:x val="2.1419009370816599E-2"/>
                  <c:y val="0"/>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291-465A-8D03-767307AB136E}"/>
                </c:ext>
              </c:extLst>
            </c:dLbl>
            <c:dLbl>
              <c:idx val="1"/>
              <c:layout>
                <c:manualLayout>
                  <c:x val="-8.4036947304663878E-2"/>
                  <c:y val="-4.984032568684335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291-465A-8D03-767307AB136E}"/>
                </c:ext>
              </c:extLst>
            </c:dLbl>
            <c:dLbl>
              <c:idx val="2"/>
              <c:layout>
                <c:manualLayout>
                  <c:x val="-9.1030856719833103E-2"/>
                  <c:y val="-4.935872953961250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291-465A-8D03-767307AB136E}"/>
                </c:ext>
              </c:extLst>
            </c:dLbl>
            <c:dLbl>
              <c:idx val="3"/>
              <c:layout>
                <c:manualLayout>
                  <c:x val="-7.4640453597146592E-2"/>
                  <c:y val="5.25625086337891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291-465A-8D03-767307AB136E}"/>
                </c:ext>
              </c:extLst>
            </c:dLbl>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'International Migraiton by Vint'!$H$4:$H$8</c:f>
              <c:numCache>
                <c:formatCode>General</c:formatCode>
                <c:ptCount val="5"/>
                <c:pt idx="0">
                  <c:v>2021</c:v>
                </c:pt>
                <c:pt idx="1">
                  <c:v>2022</c:v>
                </c:pt>
                <c:pt idx="2">
                  <c:v>2023</c:v>
                </c:pt>
                <c:pt idx="3">
                  <c:v>2024</c:v>
                </c:pt>
                <c:pt idx="4">
                  <c:v>2025</c:v>
                </c:pt>
              </c:numCache>
            </c:numRef>
          </c:cat>
          <c:val>
            <c:numRef>
              <c:f>'International Migraiton by Vint'!$K$4:$K$8</c:f>
              <c:numCache>
                <c:formatCode>General</c:formatCode>
                <c:ptCount val="5"/>
                <c:pt idx="0">
                  <c:v>16475</c:v>
                </c:pt>
                <c:pt idx="1">
                  <c:v>73597</c:v>
                </c:pt>
                <c:pt idx="2">
                  <c:v>77588</c:v>
                </c:pt>
                <c:pt idx="3">
                  <c:v>77957</c:v>
                </c:pt>
                <c:pt idx="4">
                  <c:v>40240</c:v>
                </c:pt>
              </c:numCache>
            </c:numRef>
          </c:val>
          <c:smooth val="0"/>
          <c:extLst>
            <c:ext xmlns:c16="http://schemas.microsoft.com/office/drawing/2014/chart" uri="{C3380CC4-5D6E-409C-BE32-E72D297353CC}">
              <c16:uniqueId val="{0000000C-8291-465A-8D03-767307AB136E}"/>
            </c:ext>
          </c:extLst>
        </c:ser>
        <c:dLbls>
          <c:showLegendKey val="0"/>
          <c:showVal val="0"/>
          <c:showCatName val="0"/>
          <c:showSerName val="0"/>
          <c:showPercent val="0"/>
          <c:showBubbleSize val="0"/>
        </c:dLbls>
        <c:smooth val="0"/>
        <c:axId val="1717473055"/>
        <c:axId val="1717467775"/>
      </c:lineChart>
      <c:catAx>
        <c:axId val="17174730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1717467775"/>
        <c:crosses val="autoZero"/>
        <c:auto val="1"/>
        <c:lblAlgn val="ctr"/>
        <c:lblOffset val="100"/>
        <c:noMultiLvlLbl val="0"/>
      </c:catAx>
      <c:valAx>
        <c:axId val="171746777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17174730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050">
          <a:solidFill>
            <a:schemeClr val="tx1"/>
          </a:solidFill>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005171207455636E-2"/>
          <c:y val="0.10747602463153644"/>
          <c:w val="0.73525642788709478"/>
          <c:h val="0.8163915625370014"/>
        </c:manualLayout>
      </c:layout>
      <c:lineChart>
        <c:grouping val="standard"/>
        <c:varyColors val="0"/>
        <c:ser>
          <c:idx val="0"/>
          <c:order val="0"/>
          <c:tx>
            <c:strRef>
              <c:f>'Figure 5 No 2010 2020'!$B$25</c:f>
              <c:strCache>
                <c:ptCount val="1"/>
                <c:pt idx="0">
                  <c:v> Births </c:v>
                </c:pt>
              </c:strCache>
            </c:strRef>
          </c:tx>
          <c:spPr>
            <a:ln w="25400">
              <a:solidFill>
                <a:schemeClr val="accent1"/>
              </a:solidFill>
            </a:ln>
          </c:spPr>
          <c:marker>
            <c:symbol val="none"/>
          </c:marker>
          <c:dLbls>
            <c:dLbl>
              <c:idx val="23"/>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0E32-48C4-BCE3-FF5A9685288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('Figure 5 No 2010 2020'!$C$24:$L$24,'Figure 5 No 2010 2020'!$N$24:$V$24,'Figure 5 No 2010 2020'!$X$24:$AB$24)</c:f>
              <c:strCache>
                <c:ptCount val="24"/>
                <c:pt idx="0">
                  <c:v>2000</c:v>
                </c:pt>
                <c:pt idx="1">
                  <c:v>2001</c:v>
                </c:pt>
                <c:pt idx="2">
                  <c:v>2002</c:v>
                </c:pt>
                <c:pt idx="3">
                  <c:v>2003</c:v>
                </c:pt>
                <c:pt idx="4">
                  <c:v>2004</c:v>
                </c:pt>
                <c:pt idx="5">
                  <c:v>2005</c:v>
                </c:pt>
                <c:pt idx="6">
                  <c:v>2006</c:v>
                </c:pt>
                <c:pt idx="7">
                  <c:v>2007</c:v>
                </c:pt>
                <c:pt idx="8">
                  <c:v>2008</c:v>
                </c:pt>
                <c:pt idx="9">
                  <c:v>2009</c:v>
                </c:pt>
                <c:pt idx="10">
                  <c:v>2011</c:v>
                </c:pt>
                <c:pt idx="11">
                  <c:v>2012</c:v>
                </c:pt>
                <c:pt idx="12">
                  <c:v>2013</c:v>
                </c:pt>
                <c:pt idx="13">
                  <c:v>2014</c:v>
                </c:pt>
                <c:pt idx="14">
                  <c:v>2015</c:v>
                </c:pt>
                <c:pt idx="15">
                  <c:v>2016</c:v>
                </c:pt>
                <c:pt idx="16">
                  <c:v>2017</c:v>
                </c:pt>
                <c:pt idx="17">
                  <c:v>2018</c:v>
                </c:pt>
                <c:pt idx="18">
                  <c:v>2019</c:v>
                </c:pt>
                <c:pt idx="19">
                  <c:v>2021</c:v>
                </c:pt>
                <c:pt idx="20">
                  <c:v>2022</c:v>
                </c:pt>
                <c:pt idx="21">
                  <c:v>2023</c:v>
                </c:pt>
                <c:pt idx="22">
                  <c:v>2024</c:v>
                </c:pt>
                <c:pt idx="23">
                  <c:v>2025</c:v>
                </c:pt>
              </c:strCache>
              <c:extLst/>
            </c:strRef>
          </c:cat>
          <c:val>
            <c:numRef>
              <c:f>('Figure 5 No 2010 2020'!$C$25:$L$25,'Figure 5 No 2010 2020'!$N$25:$V$25,'Figure 5 No 2010 2020'!$X$25:$AB$25)</c:f>
              <c:numCache>
                <c:formatCode>_(* #,##0_);_(* \(#,##0\);_(* "-"??_);_(@_)</c:formatCode>
                <c:ptCount val="24"/>
                <c:pt idx="0">
                  <c:v>81037</c:v>
                </c:pt>
                <c:pt idx="1">
                  <c:v>81617</c:v>
                </c:pt>
                <c:pt idx="2">
                  <c:v>80664</c:v>
                </c:pt>
                <c:pt idx="3">
                  <c:v>80295</c:v>
                </c:pt>
                <c:pt idx="4">
                  <c:v>79512</c:v>
                </c:pt>
                <c:pt idx="5">
                  <c:v>77498</c:v>
                </c:pt>
                <c:pt idx="6">
                  <c:v>77412</c:v>
                </c:pt>
                <c:pt idx="7">
                  <c:v>78562</c:v>
                </c:pt>
                <c:pt idx="8">
                  <c:v>77599</c:v>
                </c:pt>
                <c:pt idx="9">
                  <c:v>76167</c:v>
                </c:pt>
                <c:pt idx="10" formatCode="General">
                  <c:v>73187</c:v>
                </c:pt>
                <c:pt idx="11" formatCode="General">
                  <c:v>72228</c:v>
                </c:pt>
                <c:pt idx="12" formatCode="General">
                  <c:v>72160</c:v>
                </c:pt>
                <c:pt idx="13" formatCode="General">
                  <c:v>71952</c:v>
                </c:pt>
                <c:pt idx="14" formatCode="General">
                  <c:v>71930</c:v>
                </c:pt>
                <c:pt idx="15" formatCode="General">
                  <c:v>71345</c:v>
                </c:pt>
                <c:pt idx="16" formatCode="General">
                  <c:v>70774</c:v>
                </c:pt>
                <c:pt idx="17" formatCode="General">
                  <c:v>70453</c:v>
                </c:pt>
                <c:pt idx="18" formatCode="General">
                  <c:v>68720</c:v>
                </c:pt>
                <c:pt idx="19" formatCode="General">
                  <c:v>66440</c:v>
                </c:pt>
                <c:pt idx="20" formatCode="General">
                  <c:v>68943</c:v>
                </c:pt>
                <c:pt idx="21" formatCode="General">
                  <c:v>68137</c:v>
                </c:pt>
                <c:pt idx="22" formatCode="General">
                  <c:v>67857</c:v>
                </c:pt>
                <c:pt idx="23" formatCode="General">
                  <c:v>68055</c:v>
                </c:pt>
              </c:numCache>
              <c:extLst/>
            </c:numRef>
          </c:val>
          <c:smooth val="0"/>
          <c:extLst>
            <c:ext xmlns:c16="http://schemas.microsoft.com/office/drawing/2014/chart" uri="{C3380CC4-5D6E-409C-BE32-E72D297353CC}">
              <c16:uniqueId val="{00000001-0E32-48C4-BCE3-FF5A96852885}"/>
            </c:ext>
          </c:extLst>
        </c:ser>
        <c:ser>
          <c:idx val="1"/>
          <c:order val="1"/>
          <c:tx>
            <c:strRef>
              <c:f>'Figure 5 No 2010 2020'!$B$26</c:f>
              <c:strCache>
                <c:ptCount val="1"/>
                <c:pt idx="0">
                  <c:v> Deaths </c:v>
                </c:pt>
              </c:strCache>
            </c:strRef>
          </c:tx>
          <c:spPr>
            <a:ln w="25400">
              <a:solidFill>
                <a:schemeClr val="accent6"/>
              </a:solidFill>
            </a:ln>
          </c:spPr>
          <c:marker>
            <c:symbol val="none"/>
          </c:marker>
          <c:dLbls>
            <c:dLbl>
              <c:idx val="23"/>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0E32-48C4-BCE3-FF5A9685288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('Figure 5 No 2010 2020'!$C$24:$L$24,'Figure 5 No 2010 2020'!$N$24:$V$24,'Figure 5 No 2010 2020'!$X$24:$AB$24)</c:f>
              <c:strCache>
                <c:ptCount val="24"/>
                <c:pt idx="0">
                  <c:v>2000</c:v>
                </c:pt>
                <c:pt idx="1">
                  <c:v>2001</c:v>
                </c:pt>
                <c:pt idx="2">
                  <c:v>2002</c:v>
                </c:pt>
                <c:pt idx="3">
                  <c:v>2003</c:v>
                </c:pt>
                <c:pt idx="4">
                  <c:v>2004</c:v>
                </c:pt>
                <c:pt idx="5">
                  <c:v>2005</c:v>
                </c:pt>
                <c:pt idx="6">
                  <c:v>2006</c:v>
                </c:pt>
                <c:pt idx="7">
                  <c:v>2007</c:v>
                </c:pt>
                <c:pt idx="8">
                  <c:v>2008</c:v>
                </c:pt>
                <c:pt idx="9">
                  <c:v>2009</c:v>
                </c:pt>
                <c:pt idx="10">
                  <c:v>2011</c:v>
                </c:pt>
                <c:pt idx="11">
                  <c:v>2012</c:v>
                </c:pt>
                <c:pt idx="12">
                  <c:v>2013</c:v>
                </c:pt>
                <c:pt idx="13">
                  <c:v>2014</c:v>
                </c:pt>
                <c:pt idx="14">
                  <c:v>2015</c:v>
                </c:pt>
                <c:pt idx="15">
                  <c:v>2016</c:v>
                </c:pt>
                <c:pt idx="16">
                  <c:v>2017</c:v>
                </c:pt>
                <c:pt idx="17">
                  <c:v>2018</c:v>
                </c:pt>
                <c:pt idx="18">
                  <c:v>2019</c:v>
                </c:pt>
                <c:pt idx="19">
                  <c:v>2021</c:v>
                </c:pt>
                <c:pt idx="20">
                  <c:v>2022</c:v>
                </c:pt>
                <c:pt idx="21">
                  <c:v>2023</c:v>
                </c:pt>
                <c:pt idx="22">
                  <c:v>2024</c:v>
                </c:pt>
                <c:pt idx="23">
                  <c:v>2025</c:v>
                </c:pt>
              </c:strCache>
              <c:extLst/>
            </c:strRef>
          </c:cat>
          <c:val>
            <c:numRef>
              <c:f>('Figure 5 No 2010 2020'!$C$26:$L$26,'Figure 5 No 2010 2020'!$N$26:$V$26,'Figure 5 No 2010 2020'!$X$26:$AB$26)</c:f>
              <c:numCache>
                <c:formatCode>_(* #,##0_);_(* \(#,##0\);_(* "-"??_);_(@_)</c:formatCode>
                <c:ptCount val="24"/>
                <c:pt idx="0">
                  <c:v>55981</c:v>
                </c:pt>
                <c:pt idx="1">
                  <c:v>57101</c:v>
                </c:pt>
                <c:pt idx="2">
                  <c:v>56681</c:v>
                </c:pt>
                <c:pt idx="3">
                  <c:v>56176</c:v>
                </c:pt>
                <c:pt idx="4">
                  <c:v>55952</c:v>
                </c:pt>
                <c:pt idx="5">
                  <c:v>54642</c:v>
                </c:pt>
                <c:pt idx="6">
                  <c:v>53694</c:v>
                </c:pt>
                <c:pt idx="7">
                  <c:v>53062</c:v>
                </c:pt>
                <c:pt idx="8">
                  <c:v>53150</c:v>
                </c:pt>
                <c:pt idx="9">
                  <c:v>55257</c:v>
                </c:pt>
                <c:pt idx="10" formatCode="General">
                  <c:v>53996</c:v>
                </c:pt>
                <c:pt idx="11" formatCode="General">
                  <c:v>52396</c:v>
                </c:pt>
                <c:pt idx="12" formatCode="General">
                  <c:v>54782</c:v>
                </c:pt>
                <c:pt idx="13" formatCode="General">
                  <c:v>54729</c:v>
                </c:pt>
                <c:pt idx="14" formatCode="General">
                  <c:v>57488</c:v>
                </c:pt>
                <c:pt idx="15" formatCode="General">
                  <c:v>55985</c:v>
                </c:pt>
                <c:pt idx="16" formatCode="General">
                  <c:v>58151</c:v>
                </c:pt>
                <c:pt idx="17" formatCode="General">
                  <c:v>58914</c:v>
                </c:pt>
                <c:pt idx="18" formatCode="General">
                  <c:v>59297</c:v>
                </c:pt>
                <c:pt idx="19" formatCode="General">
                  <c:v>61619</c:v>
                </c:pt>
                <c:pt idx="20" formatCode="General">
                  <c:v>63685</c:v>
                </c:pt>
                <c:pt idx="21" formatCode="General">
                  <c:v>61772</c:v>
                </c:pt>
                <c:pt idx="22" formatCode="General">
                  <c:v>61060</c:v>
                </c:pt>
                <c:pt idx="23" formatCode="General">
                  <c:v>59636</c:v>
                </c:pt>
              </c:numCache>
              <c:extLst/>
            </c:numRef>
          </c:val>
          <c:smooth val="0"/>
          <c:extLst>
            <c:ext xmlns:c16="http://schemas.microsoft.com/office/drawing/2014/chart" uri="{C3380CC4-5D6E-409C-BE32-E72D297353CC}">
              <c16:uniqueId val="{00000003-0E32-48C4-BCE3-FF5A96852885}"/>
            </c:ext>
          </c:extLst>
        </c:ser>
        <c:dLbls>
          <c:showLegendKey val="0"/>
          <c:showVal val="0"/>
          <c:showCatName val="0"/>
          <c:showSerName val="0"/>
          <c:showPercent val="0"/>
          <c:showBubbleSize val="0"/>
        </c:dLbls>
        <c:smooth val="0"/>
        <c:axId val="319074704"/>
        <c:axId val="319071440"/>
      </c:lineChart>
      <c:catAx>
        <c:axId val="319074704"/>
        <c:scaling>
          <c:orientation val="minMax"/>
        </c:scaling>
        <c:delete val="0"/>
        <c:axPos val="b"/>
        <c:numFmt formatCode="General" sourceLinked="0"/>
        <c:majorTickMark val="out"/>
        <c:minorTickMark val="none"/>
        <c:tickLblPos val="low"/>
        <c:crossAx val="319071440"/>
        <c:crosses val="autoZero"/>
        <c:auto val="1"/>
        <c:lblAlgn val="ctr"/>
        <c:lblOffset val="100"/>
        <c:noMultiLvlLbl val="0"/>
      </c:catAx>
      <c:valAx>
        <c:axId val="319071440"/>
        <c:scaling>
          <c:orientation val="minMax"/>
          <c:min val="-80000"/>
        </c:scaling>
        <c:delete val="0"/>
        <c:axPos val="l"/>
        <c:majorGridlines/>
        <c:numFmt formatCode="_(* #,##0_);_(* \(#,##0\);_(* &quot;-&quot;??_);_(@_)" sourceLinked="1"/>
        <c:majorTickMark val="out"/>
        <c:minorTickMark val="none"/>
        <c:tickLblPos val="nextTo"/>
        <c:crossAx val="319074704"/>
        <c:crosses val="autoZero"/>
        <c:crossBetween val="midCat"/>
        <c:majorUnit val="20000"/>
      </c:valAx>
    </c:plotArea>
    <c:plotVisOnly val="1"/>
    <c:dispBlanksAs val="gap"/>
    <c:showDLblsOverMax val="0"/>
  </c:chart>
  <c:spPr>
    <a:noFill/>
    <a:ln>
      <a:noFill/>
    </a:ln>
  </c:spPr>
  <c:txPr>
    <a:bodyPr/>
    <a:lstStyle/>
    <a:p>
      <a:pPr>
        <a:defRPr sz="1400">
          <a:latin typeface="Calibri" panose="020F0502020204030204" pitchFamily="34" charset="0"/>
          <a:ea typeface="Calibri" panose="020F0502020204030204" pitchFamily="34" charset="0"/>
          <a:cs typeface="Calibri" panose="020F0502020204030204" pitchFamily="34" charset="0"/>
        </a:defRPr>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005171207455636E-2"/>
          <c:y val="0.10747602463153644"/>
          <c:w val="0.73525642788709478"/>
          <c:h val="0.8163915625370014"/>
        </c:manualLayout>
      </c:layout>
      <c:lineChart>
        <c:grouping val="standard"/>
        <c:varyColors val="0"/>
        <c:ser>
          <c:idx val="0"/>
          <c:order val="0"/>
          <c:tx>
            <c:strRef>
              <c:f>'Figure 5 No 2010 2020'!$B$25</c:f>
              <c:strCache>
                <c:ptCount val="1"/>
                <c:pt idx="0">
                  <c:v> Births </c:v>
                </c:pt>
              </c:strCache>
            </c:strRef>
          </c:tx>
          <c:spPr>
            <a:ln w="25400">
              <a:solidFill>
                <a:schemeClr val="accent1"/>
              </a:solidFill>
            </a:ln>
          </c:spPr>
          <c:marker>
            <c:symbol val="none"/>
          </c:marker>
          <c:dLbls>
            <c:dLbl>
              <c:idx val="23"/>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0E32-48C4-BCE3-FF5A9685288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('Figure 5 No 2010 2020'!$C$24:$L$24,'Figure 5 No 2010 2020'!$N$24:$V$24,'Figure 5 No 2010 2020'!$X$24:$AB$24)</c:f>
              <c:strCache>
                <c:ptCount val="24"/>
                <c:pt idx="0">
                  <c:v>2000</c:v>
                </c:pt>
                <c:pt idx="1">
                  <c:v>2001</c:v>
                </c:pt>
                <c:pt idx="2">
                  <c:v>2002</c:v>
                </c:pt>
                <c:pt idx="3">
                  <c:v>2003</c:v>
                </c:pt>
                <c:pt idx="4">
                  <c:v>2004</c:v>
                </c:pt>
                <c:pt idx="5">
                  <c:v>2005</c:v>
                </c:pt>
                <c:pt idx="6">
                  <c:v>2006</c:v>
                </c:pt>
                <c:pt idx="7">
                  <c:v>2007</c:v>
                </c:pt>
                <c:pt idx="8">
                  <c:v>2008</c:v>
                </c:pt>
                <c:pt idx="9">
                  <c:v>2009</c:v>
                </c:pt>
                <c:pt idx="10">
                  <c:v>2011</c:v>
                </c:pt>
                <c:pt idx="11">
                  <c:v>2012</c:v>
                </c:pt>
                <c:pt idx="12">
                  <c:v>2013</c:v>
                </c:pt>
                <c:pt idx="13">
                  <c:v>2014</c:v>
                </c:pt>
                <c:pt idx="14">
                  <c:v>2015</c:v>
                </c:pt>
                <c:pt idx="15">
                  <c:v>2016</c:v>
                </c:pt>
                <c:pt idx="16">
                  <c:v>2017</c:v>
                </c:pt>
                <c:pt idx="17">
                  <c:v>2018</c:v>
                </c:pt>
                <c:pt idx="18">
                  <c:v>2019</c:v>
                </c:pt>
                <c:pt idx="19">
                  <c:v>2021</c:v>
                </c:pt>
                <c:pt idx="20">
                  <c:v>2022</c:v>
                </c:pt>
                <c:pt idx="21">
                  <c:v>2023</c:v>
                </c:pt>
                <c:pt idx="22">
                  <c:v>2024</c:v>
                </c:pt>
                <c:pt idx="23">
                  <c:v>2025</c:v>
                </c:pt>
              </c:strCache>
              <c:extLst/>
            </c:strRef>
          </c:cat>
          <c:val>
            <c:numRef>
              <c:f>('Figure 5 No 2010 2020'!$C$25:$L$25,'Figure 5 No 2010 2020'!$N$25:$V$25,'Figure 5 No 2010 2020'!$X$25:$AB$25)</c:f>
              <c:numCache>
                <c:formatCode>_(* #,##0_);_(* \(#,##0\);_(* "-"??_);_(@_)</c:formatCode>
                <c:ptCount val="24"/>
                <c:pt idx="0">
                  <c:v>81037</c:v>
                </c:pt>
                <c:pt idx="1">
                  <c:v>81617</c:v>
                </c:pt>
                <c:pt idx="2">
                  <c:v>80664</c:v>
                </c:pt>
                <c:pt idx="3">
                  <c:v>80295</c:v>
                </c:pt>
                <c:pt idx="4">
                  <c:v>79512</c:v>
                </c:pt>
                <c:pt idx="5">
                  <c:v>77498</c:v>
                </c:pt>
                <c:pt idx="6">
                  <c:v>77412</c:v>
                </c:pt>
                <c:pt idx="7">
                  <c:v>78562</c:v>
                </c:pt>
                <c:pt idx="8">
                  <c:v>77599</c:v>
                </c:pt>
                <c:pt idx="9">
                  <c:v>76167</c:v>
                </c:pt>
                <c:pt idx="10" formatCode="General">
                  <c:v>73187</c:v>
                </c:pt>
                <c:pt idx="11" formatCode="General">
                  <c:v>72228</c:v>
                </c:pt>
                <c:pt idx="12" formatCode="General">
                  <c:v>72160</c:v>
                </c:pt>
                <c:pt idx="13" formatCode="General">
                  <c:v>71952</c:v>
                </c:pt>
                <c:pt idx="14" formatCode="General">
                  <c:v>71930</c:v>
                </c:pt>
                <c:pt idx="15" formatCode="General">
                  <c:v>71345</c:v>
                </c:pt>
                <c:pt idx="16" formatCode="General">
                  <c:v>70774</c:v>
                </c:pt>
                <c:pt idx="17" formatCode="General">
                  <c:v>70453</c:v>
                </c:pt>
                <c:pt idx="18" formatCode="General">
                  <c:v>68720</c:v>
                </c:pt>
                <c:pt idx="19" formatCode="General">
                  <c:v>66440</c:v>
                </c:pt>
                <c:pt idx="20" formatCode="General">
                  <c:v>68943</c:v>
                </c:pt>
                <c:pt idx="21" formatCode="General">
                  <c:v>68137</c:v>
                </c:pt>
                <c:pt idx="22" formatCode="General">
                  <c:v>67857</c:v>
                </c:pt>
                <c:pt idx="23" formatCode="General">
                  <c:v>68055</c:v>
                </c:pt>
              </c:numCache>
              <c:extLst/>
            </c:numRef>
          </c:val>
          <c:smooth val="0"/>
          <c:extLst>
            <c:ext xmlns:c16="http://schemas.microsoft.com/office/drawing/2014/chart" uri="{C3380CC4-5D6E-409C-BE32-E72D297353CC}">
              <c16:uniqueId val="{00000001-0E32-48C4-BCE3-FF5A96852885}"/>
            </c:ext>
          </c:extLst>
        </c:ser>
        <c:ser>
          <c:idx val="1"/>
          <c:order val="1"/>
          <c:tx>
            <c:strRef>
              <c:f>'Figure 5 No 2010 2020'!$B$26</c:f>
              <c:strCache>
                <c:ptCount val="1"/>
                <c:pt idx="0">
                  <c:v> Deaths </c:v>
                </c:pt>
              </c:strCache>
            </c:strRef>
          </c:tx>
          <c:spPr>
            <a:ln w="25400">
              <a:solidFill>
                <a:schemeClr val="accent6"/>
              </a:solidFill>
            </a:ln>
          </c:spPr>
          <c:marker>
            <c:symbol val="none"/>
          </c:marker>
          <c:dLbls>
            <c:dLbl>
              <c:idx val="23"/>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0E32-48C4-BCE3-FF5A9685288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('Figure 5 No 2010 2020'!$C$24:$L$24,'Figure 5 No 2010 2020'!$N$24:$V$24,'Figure 5 No 2010 2020'!$X$24:$AB$24)</c:f>
              <c:strCache>
                <c:ptCount val="24"/>
                <c:pt idx="0">
                  <c:v>2000</c:v>
                </c:pt>
                <c:pt idx="1">
                  <c:v>2001</c:v>
                </c:pt>
                <c:pt idx="2">
                  <c:v>2002</c:v>
                </c:pt>
                <c:pt idx="3">
                  <c:v>2003</c:v>
                </c:pt>
                <c:pt idx="4">
                  <c:v>2004</c:v>
                </c:pt>
                <c:pt idx="5">
                  <c:v>2005</c:v>
                </c:pt>
                <c:pt idx="6">
                  <c:v>2006</c:v>
                </c:pt>
                <c:pt idx="7">
                  <c:v>2007</c:v>
                </c:pt>
                <c:pt idx="8">
                  <c:v>2008</c:v>
                </c:pt>
                <c:pt idx="9">
                  <c:v>2009</c:v>
                </c:pt>
                <c:pt idx="10">
                  <c:v>2011</c:v>
                </c:pt>
                <c:pt idx="11">
                  <c:v>2012</c:v>
                </c:pt>
                <c:pt idx="12">
                  <c:v>2013</c:v>
                </c:pt>
                <c:pt idx="13">
                  <c:v>2014</c:v>
                </c:pt>
                <c:pt idx="14">
                  <c:v>2015</c:v>
                </c:pt>
                <c:pt idx="15">
                  <c:v>2016</c:v>
                </c:pt>
                <c:pt idx="16">
                  <c:v>2017</c:v>
                </c:pt>
                <c:pt idx="17">
                  <c:v>2018</c:v>
                </c:pt>
                <c:pt idx="18">
                  <c:v>2019</c:v>
                </c:pt>
                <c:pt idx="19">
                  <c:v>2021</c:v>
                </c:pt>
                <c:pt idx="20">
                  <c:v>2022</c:v>
                </c:pt>
                <c:pt idx="21">
                  <c:v>2023</c:v>
                </c:pt>
                <c:pt idx="22">
                  <c:v>2024</c:v>
                </c:pt>
                <c:pt idx="23">
                  <c:v>2025</c:v>
                </c:pt>
              </c:strCache>
              <c:extLst/>
            </c:strRef>
          </c:cat>
          <c:val>
            <c:numRef>
              <c:f>('Figure 5 No 2010 2020'!$C$26:$L$26,'Figure 5 No 2010 2020'!$N$26:$V$26,'Figure 5 No 2010 2020'!$X$26:$AB$26)</c:f>
              <c:numCache>
                <c:formatCode>_(* #,##0_);_(* \(#,##0\);_(* "-"??_);_(@_)</c:formatCode>
                <c:ptCount val="24"/>
                <c:pt idx="0">
                  <c:v>55981</c:v>
                </c:pt>
                <c:pt idx="1">
                  <c:v>57101</c:v>
                </c:pt>
                <c:pt idx="2">
                  <c:v>56681</c:v>
                </c:pt>
                <c:pt idx="3">
                  <c:v>56176</c:v>
                </c:pt>
                <c:pt idx="4">
                  <c:v>55952</c:v>
                </c:pt>
                <c:pt idx="5">
                  <c:v>54642</c:v>
                </c:pt>
                <c:pt idx="6">
                  <c:v>53694</c:v>
                </c:pt>
                <c:pt idx="7">
                  <c:v>53062</c:v>
                </c:pt>
                <c:pt idx="8">
                  <c:v>53150</c:v>
                </c:pt>
                <c:pt idx="9">
                  <c:v>55257</c:v>
                </c:pt>
                <c:pt idx="10" formatCode="General">
                  <c:v>53996</c:v>
                </c:pt>
                <c:pt idx="11" formatCode="General">
                  <c:v>52396</c:v>
                </c:pt>
                <c:pt idx="12" formatCode="General">
                  <c:v>54782</c:v>
                </c:pt>
                <c:pt idx="13" formatCode="General">
                  <c:v>54729</c:v>
                </c:pt>
                <c:pt idx="14" formatCode="General">
                  <c:v>57488</c:v>
                </c:pt>
                <c:pt idx="15" formatCode="General">
                  <c:v>55985</c:v>
                </c:pt>
                <c:pt idx="16" formatCode="General">
                  <c:v>58151</c:v>
                </c:pt>
                <c:pt idx="17" formatCode="General">
                  <c:v>58914</c:v>
                </c:pt>
                <c:pt idx="18" formatCode="General">
                  <c:v>59297</c:v>
                </c:pt>
                <c:pt idx="19" formatCode="General">
                  <c:v>61619</c:v>
                </c:pt>
                <c:pt idx="20" formatCode="General">
                  <c:v>63685</c:v>
                </c:pt>
                <c:pt idx="21" formatCode="General">
                  <c:v>61772</c:v>
                </c:pt>
                <c:pt idx="22" formatCode="General">
                  <c:v>61060</c:v>
                </c:pt>
                <c:pt idx="23" formatCode="General">
                  <c:v>59636</c:v>
                </c:pt>
              </c:numCache>
              <c:extLst/>
            </c:numRef>
          </c:val>
          <c:smooth val="0"/>
          <c:extLst>
            <c:ext xmlns:c16="http://schemas.microsoft.com/office/drawing/2014/chart" uri="{C3380CC4-5D6E-409C-BE32-E72D297353CC}">
              <c16:uniqueId val="{00000003-0E32-48C4-BCE3-FF5A96852885}"/>
            </c:ext>
          </c:extLst>
        </c:ser>
        <c:ser>
          <c:idx val="2"/>
          <c:order val="2"/>
          <c:tx>
            <c:strRef>
              <c:f>'Figure 5 No 2010 2020'!$B$27</c:f>
              <c:strCache>
                <c:ptCount val="1"/>
                <c:pt idx="0">
                  <c:v> Natural Increase </c:v>
                </c:pt>
              </c:strCache>
            </c:strRef>
          </c:tx>
          <c:spPr>
            <a:ln w="25400">
              <a:solidFill>
                <a:schemeClr val="tx1"/>
              </a:solidFill>
              <a:prstDash val="dash"/>
            </a:ln>
          </c:spPr>
          <c:marker>
            <c:symbol val="none"/>
          </c:marker>
          <c:dLbls>
            <c:dLbl>
              <c:idx val="22"/>
              <c:layout>
                <c:manualLayout>
                  <c:x val="3.9717089231477452E-2"/>
                  <c:y val="6.2780283836560341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0E32-48C4-BCE3-FF5A9685288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15:leaderLines>
                  <c:spPr>
                    <a:ln>
                      <a:solidFill>
                        <a:schemeClr val="tx1"/>
                      </a:solidFill>
                    </a:ln>
                  </c:spPr>
                </c15:leaderLines>
              </c:ext>
            </c:extLst>
          </c:dLbls>
          <c:cat>
            <c:strRef>
              <c:f>('Figure 5 No 2010 2020'!$C$24:$L$24,'Figure 5 No 2010 2020'!$N$24:$V$24,'Figure 5 No 2010 2020'!$X$24:$AB$24)</c:f>
              <c:strCache>
                <c:ptCount val="24"/>
                <c:pt idx="0">
                  <c:v>2000</c:v>
                </c:pt>
                <c:pt idx="1">
                  <c:v>2001</c:v>
                </c:pt>
                <c:pt idx="2">
                  <c:v>2002</c:v>
                </c:pt>
                <c:pt idx="3">
                  <c:v>2003</c:v>
                </c:pt>
                <c:pt idx="4">
                  <c:v>2004</c:v>
                </c:pt>
                <c:pt idx="5">
                  <c:v>2005</c:v>
                </c:pt>
                <c:pt idx="6">
                  <c:v>2006</c:v>
                </c:pt>
                <c:pt idx="7">
                  <c:v>2007</c:v>
                </c:pt>
                <c:pt idx="8">
                  <c:v>2008</c:v>
                </c:pt>
                <c:pt idx="9">
                  <c:v>2009</c:v>
                </c:pt>
                <c:pt idx="10">
                  <c:v>2011</c:v>
                </c:pt>
                <c:pt idx="11">
                  <c:v>2012</c:v>
                </c:pt>
                <c:pt idx="12">
                  <c:v>2013</c:v>
                </c:pt>
                <c:pt idx="13">
                  <c:v>2014</c:v>
                </c:pt>
                <c:pt idx="14">
                  <c:v>2015</c:v>
                </c:pt>
                <c:pt idx="15">
                  <c:v>2016</c:v>
                </c:pt>
                <c:pt idx="16">
                  <c:v>2017</c:v>
                </c:pt>
                <c:pt idx="17">
                  <c:v>2018</c:v>
                </c:pt>
                <c:pt idx="18">
                  <c:v>2019</c:v>
                </c:pt>
                <c:pt idx="19">
                  <c:v>2021</c:v>
                </c:pt>
                <c:pt idx="20">
                  <c:v>2022</c:v>
                </c:pt>
                <c:pt idx="21">
                  <c:v>2023</c:v>
                </c:pt>
                <c:pt idx="22">
                  <c:v>2024</c:v>
                </c:pt>
                <c:pt idx="23">
                  <c:v>2025</c:v>
                </c:pt>
              </c:strCache>
              <c:extLst/>
            </c:strRef>
          </c:cat>
          <c:val>
            <c:numRef>
              <c:f>('Figure 5 No 2010 2020'!$C$27:$L$27,'Figure 5 No 2010 2020'!$N$27:$V$27,'Figure 5 No 2010 2020'!$X$27:$AB$27)</c:f>
              <c:numCache>
                <c:formatCode>_(* #,##0_);_(* \(#,##0\);_(* "-"??_);_(@_)</c:formatCode>
                <c:ptCount val="24"/>
                <c:pt idx="0">
                  <c:v>25056</c:v>
                </c:pt>
                <c:pt idx="1">
                  <c:v>24516</c:v>
                </c:pt>
                <c:pt idx="2">
                  <c:v>23983</c:v>
                </c:pt>
                <c:pt idx="3">
                  <c:v>24119</c:v>
                </c:pt>
                <c:pt idx="4">
                  <c:v>23560</c:v>
                </c:pt>
                <c:pt idx="5">
                  <c:v>22856</c:v>
                </c:pt>
                <c:pt idx="6">
                  <c:v>23718</c:v>
                </c:pt>
                <c:pt idx="7">
                  <c:v>25500</c:v>
                </c:pt>
                <c:pt idx="8">
                  <c:v>24449</c:v>
                </c:pt>
                <c:pt idx="9">
                  <c:v>20910</c:v>
                </c:pt>
                <c:pt idx="10">
                  <c:v>19191</c:v>
                </c:pt>
                <c:pt idx="11">
                  <c:v>19832</c:v>
                </c:pt>
                <c:pt idx="12">
                  <c:v>17378</c:v>
                </c:pt>
                <c:pt idx="13">
                  <c:v>17223</c:v>
                </c:pt>
                <c:pt idx="14">
                  <c:v>14442</c:v>
                </c:pt>
                <c:pt idx="15">
                  <c:v>15360</c:v>
                </c:pt>
                <c:pt idx="16">
                  <c:v>12623</c:v>
                </c:pt>
                <c:pt idx="17">
                  <c:v>11539</c:v>
                </c:pt>
                <c:pt idx="18">
                  <c:v>9423</c:v>
                </c:pt>
                <c:pt idx="19">
                  <c:v>4821</c:v>
                </c:pt>
                <c:pt idx="20">
                  <c:v>5258</c:v>
                </c:pt>
                <c:pt idx="21">
                  <c:v>6365</c:v>
                </c:pt>
                <c:pt idx="22">
                  <c:v>6797</c:v>
                </c:pt>
                <c:pt idx="23">
                  <c:v>8419</c:v>
                </c:pt>
              </c:numCache>
              <c:extLst/>
            </c:numRef>
          </c:val>
          <c:smooth val="0"/>
          <c:extLst>
            <c:ext xmlns:c16="http://schemas.microsoft.com/office/drawing/2014/chart" uri="{C3380CC4-5D6E-409C-BE32-E72D297353CC}">
              <c16:uniqueId val="{00000005-0E32-48C4-BCE3-FF5A96852885}"/>
            </c:ext>
          </c:extLst>
        </c:ser>
        <c:dLbls>
          <c:showLegendKey val="0"/>
          <c:showVal val="0"/>
          <c:showCatName val="0"/>
          <c:showSerName val="0"/>
          <c:showPercent val="0"/>
          <c:showBubbleSize val="0"/>
        </c:dLbls>
        <c:smooth val="0"/>
        <c:axId val="319074704"/>
        <c:axId val="319071440"/>
      </c:lineChart>
      <c:catAx>
        <c:axId val="319074704"/>
        <c:scaling>
          <c:orientation val="minMax"/>
        </c:scaling>
        <c:delete val="0"/>
        <c:axPos val="b"/>
        <c:numFmt formatCode="General" sourceLinked="0"/>
        <c:majorTickMark val="out"/>
        <c:minorTickMark val="none"/>
        <c:tickLblPos val="low"/>
        <c:crossAx val="319071440"/>
        <c:crosses val="autoZero"/>
        <c:auto val="1"/>
        <c:lblAlgn val="ctr"/>
        <c:lblOffset val="100"/>
        <c:noMultiLvlLbl val="0"/>
      </c:catAx>
      <c:valAx>
        <c:axId val="319071440"/>
        <c:scaling>
          <c:orientation val="minMax"/>
          <c:min val="-80000"/>
        </c:scaling>
        <c:delete val="0"/>
        <c:axPos val="l"/>
        <c:majorGridlines/>
        <c:numFmt formatCode="_(* #,##0_);_(* \(#,##0\);_(* &quot;-&quot;??_);_(@_)" sourceLinked="1"/>
        <c:majorTickMark val="out"/>
        <c:minorTickMark val="none"/>
        <c:tickLblPos val="nextTo"/>
        <c:crossAx val="319074704"/>
        <c:crosses val="autoZero"/>
        <c:crossBetween val="midCat"/>
        <c:majorUnit val="20000"/>
      </c:valAx>
    </c:plotArea>
    <c:plotVisOnly val="1"/>
    <c:dispBlanksAs val="gap"/>
    <c:showDLblsOverMax val="0"/>
  </c:chart>
  <c:spPr>
    <a:noFill/>
    <a:ln>
      <a:noFill/>
    </a:ln>
  </c:spPr>
  <c:txPr>
    <a:bodyPr/>
    <a:lstStyle/>
    <a:p>
      <a:pPr>
        <a:defRPr sz="1400">
          <a:latin typeface="Calibri" panose="020F0502020204030204" pitchFamily="34" charset="0"/>
          <a:ea typeface="Calibri" panose="020F0502020204030204" pitchFamily="34" charset="0"/>
          <a:cs typeface="Calibri" panose="020F0502020204030204" pitchFamily="34" charset="0"/>
        </a:defRPr>
      </a:pPr>
      <a:endParaRPr lang="en-US"/>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60" b="1" i="0" u="none" strike="noStrike" kern="1200" spc="0" baseline="0">
                <a:solidFill>
                  <a:sysClr val="windowText" lastClr="000000"/>
                </a:solidFill>
                <a:latin typeface="+mn-lt"/>
                <a:ea typeface="+mn-ea"/>
                <a:cs typeface="+mn-cs"/>
              </a:defRPr>
            </a:pPr>
            <a:r>
              <a:rPr lang="en-US" sz="1600" b="0" dirty="0"/>
              <a:t>Massachusetts</a:t>
            </a:r>
            <a:r>
              <a:rPr lang="en-US" sz="1600" b="0" baseline="0" dirty="0"/>
              <a:t> Fertility Rates by Age Group, 2000-2023</a:t>
            </a:r>
            <a:endParaRPr lang="en-US" sz="1600" b="0" dirty="0"/>
          </a:p>
        </c:rich>
      </c:tx>
      <c:overlay val="0"/>
      <c:spPr>
        <a:noFill/>
        <a:ln>
          <a:noFill/>
        </a:ln>
        <a:effectLst/>
      </c:spPr>
      <c:txPr>
        <a:bodyPr rot="0" spcFirstLastPara="1" vertOverflow="ellipsis" vert="horz" wrap="square" anchor="ctr" anchorCtr="1"/>
        <a:lstStyle/>
        <a:p>
          <a:pPr>
            <a:defRPr sz="1260" b="1" i="0" u="none" strike="noStrike" kern="1200" spc="0" baseline="0">
              <a:solidFill>
                <a:sysClr val="windowText" lastClr="000000"/>
              </a:solidFill>
              <a:latin typeface="+mn-lt"/>
              <a:ea typeface="+mn-ea"/>
              <a:cs typeface="+mn-cs"/>
            </a:defRPr>
          </a:pPr>
          <a:endParaRPr lang="en-US"/>
        </a:p>
      </c:txPr>
    </c:title>
    <c:autoTitleDeleted val="0"/>
    <c:plotArea>
      <c:layout/>
      <c:lineChart>
        <c:grouping val="standard"/>
        <c:varyColors val="0"/>
        <c:ser>
          <c:idx val="0"/>
          <c:order val="0"/>
          <c:tx>
            <c:strRef>
              <c:f>'Chart creation'!$B$2</c:f>
              <c:strCache>
                <c:ptCount val="1"/>
                <c:pt idx="0">
                  <c:v>15 to 19</c:v>
                </c:pt>
              </c:strCache>
            </c:strRef>
          </c:tx>
          <c:spPr>
            <a:ln w="38100" cap="rnd">
              <a:solidFill>
                <a:srgbClr val="E41A1C"/>
              </a:solidFill>
              <a:prstDash val="solid"/>
              <a:round/>
            </a:ln>
            <a:effectLst/>
          </c:spPr>
          <c:marker>
            <c:symbol val="none"/>
          </c:marker>
          <c:dLbls>
            <c:delete val="1"/>
          </c:dLbls>
          <c:cat>
            <c:numRef>
              <c:f>'Chart creation'!$A$4:$A$27</c:f>
              <c:numCache>
                <c:formatCode>General</c:formatCod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numCache>
            </c:numRef>
          </c:cat>
          <c:val>
            <c:numRef>
              <c:f>'Chart creation'!$B$4:$B$27</c:f>
              <c:numCache>
                <c:formatCode>0.00</c:formatCode>
                <c:ptCount val="24"/>
                <c:pt idx="0">
                  <c:v>25.815739430283401</c:v>
                </c:pt>
                <c:pt idx="1">
                  <c:v>23.772728139965274</c:v>
                </c:pt>
                <c:pt idx="2">
                  <c:v>21.669731450280498</c:v>
                </c:pt>
                <c:pt idx="3">
                  <c:v>21.26</c:v>
                </c:pt>
                <c:pt idx="4">
                  <c:v>20.49</c:v>
                </c:pt>
                <c:pt idx="5">
                  <c:v>20.010000000000002</c:v>
                </c:pt>
                <c:pt idx="6">
                  <c:v>20.55</c:v>
                </c:pt>
                <c:pt idx="7">
                  <c:v>21.4</c:v>
                </c:pt>
                <c:pt idx="8">
                  <c:v>19.84</c:v>
                </c:pt>
                <c:pt idx="9">
                  <c:v>19.5</c:v>
                </c:pt>
                <c:pt idx="10">
                  <c:v>17.149999999999999</c:v>
                </c:pt>
                <c:pt idx="11">
                  <c:v>15.35</c:v>
                </c:pt>
                <c:pt idx="12">
                  <c:v>14.05</c:v>
                </c:pt>
                <c:pt idx="13">
                  <c:v>12.06</c:v>
                </c:pt>
                <c:pt idx="14">
                  <c:v>10.58</c:v>
                </c:pt>
                <c:pt idx="15">
                  <c:v>9.43</c:v>
                </c:pt>
                <c:pt idx="16">
                  <c:v>8.5</c:v>
                </c:pt>
                <c:pt idx="17">
                  <c:v>8.06</c:v>
                </c:pt>
                <c:pt idx="18">
                  <c:v>7.23</c:v>
                </c:pt>
                <c:pt idx="19">
                  <c:v>6.85</c:v>
                </c:pt>
                <c:pt idx="20">
                  <c:v>6.08</c:v>
                </c:pt>
                <c:pt idx="21">
                  <c:v>5.74</c:v>
                </c:pt>
                <c:pt idx="22">
                  <c:v>5.84</c:v>
                </c:pt>
                <c:pt idx="23">
                  <c:v>5.84</c:v>
                </c:pt>
              </c:numCache>
              <c:extLst/>
            </c:numRef>
          </c:val>
          <c:smooth val="0"/>
          <c:extLst>
            <c:ext xmlns:c16="http://schemas.microsoft.com/office/drawing/2014/chart" uri="{C3380CC4-5D6E-409C-BE32-E72D297353CC}">
              <c16:uniqueId val="{00000000-355F-481B-BA3C-E9BB2A74F240}"/>
            </c:ext>
          </c:extLst>
        </c:ser>
        <c:ser>
          <c:idx val="3"/>
          <c:order val="2"/>
          <c:tx>
            <c:strRef>
              <c:f>'Chart creation'!$E$2</c:f>
              <c:strCache>
                <c:ptCount val="1"/>
                <c:pt idx="0">
                  <c:v>20 to 24</c:v>
                </c:pt>
              </c:strCache>
            </c:strRef>
          </c:tx>
          <c:spPr>
            <a:ln w="38100" cap="rnd">
              <a:solidFill>
                <a:srgbClr val="377EB8"/>
              </a:solidFill>
              <a:prstDash val="solid"/>
              <a:round/>
            </a:ln>
            <a:effectLst/>
          </c:spPr>
          <c:marker>
            <c:symbol val="none"/>
          </c:marker>
          <c:dLbls>
            <c:dLbl>
              <c:idx val="23"/>
              <c:tx>
                <c:rich>
                  <a:bodyPr/>
                  <a:lstStyle/>
                  <a:p>
                    <a:endParaRPr lang="en-US" dirty="0"/>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6D45-4039-91CD-926265832B86}"/>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'Chart creation'!$A$4:$A$27</c:f>
              <c:numCache>
                <c:formatCode>General</c:formatCod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numCache>
            </c:numRef>
          </c:cat>
          <c:val>
            <c:numRef>
              <c:f>'Chart creation'!$E$4:$E$27</c:f>
              <c:numCache>
                <c:formatCode>0.00</c:formatCode>
                <c:ptCount val="24"/>
                <c:pt idx="0">
                  <c:v>57.843298212405962</c:v>
                </c:pt>
                <c:pt idx="1">
                  <c:v>56.930482395997842</c:v>
                </c:pt>
                <c:pt idx="2">
                  <c:v>55.882864625700002</c:v>
                </c:pt>
                <c:pt idx="3">
                  <c:v>55.33</c:v>
                </c:pt>
                <c:pt idx="4">
                  <c:v>54.21</c:v>
                </c:pt>
                <c:pt idx="5">
                  <c:v>54.47</c:v>
                </c:pt>
                <c:pt idx="6">
                  <c:v>56.09</c:v>
                </c:pt>
                <c:pt idx="7">
                  <c:v>55.66</c:v>
                </c:pt>
                <c:pt idx="8">
                  <c:v>54.2</c:v>
                </c:pt>
                <c:pt idx="9">
                  <c:v>51.03</c:v>
                </c:pt>
                <c:pt idx="10">
                  <c:v>47.21</c:v>
                </c:pt>
                <c:pt idx="11">
                  <c:v>46.74</c:v>
                </c:pt>
                <c:pt idx="12">
                  <c:v>45.85</c:v>
                </c:pt>
                <c:pt idx="13">
                  <c:v>41.25</c:v>
                </c:pt>
                <c:pt idx="14">
                  <c:v>39.19</c:v>
                </c:pt>
                <c:pt idx="15">
                  <c:v>36.840000000000003</c:v>
                </c:pt>
                <c:pt idx="16">
                  <c:v>34.28</c:v>
                </c:pt>
                <c:pt idx="17">
                  <c:v>32.409999999999997</c:v>
                </c:pt>
                <c:pt idx="18">
                  <c:v>30.37</c:v>
                </c:pt>
                <c:pt idx="19">
                  <c:v>29.78</c:v>
                </c:pt>
                <c:pt idx="20">
                  <c:v>27.83</c:v>
                </c:pt>
                <c:pt idx="21">
                  <c:v>27.32</c:v>
                </c:pt>
                <c:pt idx="22">
                  <c:v>26.15</c:v>
                </c:pt>
                <c:pt idx="23">
                  <c:v>26.1</c:v>
                </c:pt>
              </c:numCache>
              <c:extLst/>
            </c:numRef>
          </c:val>
          <c:smooth val="0"/>
          <c:extLst>
            <c:ext xmlns:c16="http://schemas.microsoft.com/office/drawing/2014/chart" uri="{C3380CC4-5D6E-409C-BE32-E72D297353CC}">
              <c16:uniqueId val="{00000002-355F-481B-BA3C-E9BB2A74F240}"/>
            </c:ext>
          </c:extLst>
        </c:ser>
        <c:ser>
          <c:idx val="6"/>
          <c:order val="4"/>
          <c:tx>
            <c:strRef>
              <c:f>'Chart creation'!$H$2</c:f>
              <c:strCache>
                <c:ptCount val="1"/>
                <c:pt idx="0">
                  <c:v>25 to 29</c:v>
                </c:pt>
              </c:strCache>
            </c:strRef>
          </c:tx>
          <c:spPr>
            <a:ln w="38100" cap="rnd">
              <a:solidFill>
                <a:srgbClr val="488C0C">
                  <a:lumMod val="75000"/>
                </a:srgbClr>
              </a:solidFill>
              <a:prstDash val="solid"/>
              <a:round/>
            </a:ln>
            <a:effectLst/>
          </c:spPr>
          <c:marker>
            <c:symbol val="none"/>
          </c:marker>
          <c:dLbls>
            <c:dLbl>
              <c:idx val="23"/>
              <c:layout>
                <c:manualLayout>
                  <c:x val="-5.7207387326396707E-3"/>
                  <c:y val="3.6672123322600676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6D45-4039-91CD-926265832B86}"/>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'Chart creation'!$A$4:$A$27</c:f>
              <c:numCache>
                <c:formatCode>General</c:formatCod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numCache>
            </c:numRef>
          </c:cat>
          <c:val>
            <c:numRef>
              <c:f>'Chart creation'!$H$4:$H$27</c:f>
              <c:numCache>
                <c:formatCode>0.00</c:formatCode>
                <c:ptCount val="24"/>
                <c:pt idx="0">
                  <c:v>90.089186836624478</c:v>
                </c:pt>
                <c:pt idx="1">
                  <c:v>89.143563962123579</c:v>
                </c:pt>
                <c:pt idx="2">
                  <c:v>87.782672261567967</c:v>
                </c:pt>
                <c:pt idx="3">
                  <c:v>88.14</c:v>
                </c:pt>
                <c:pt idx="4">
                  <c:v>85.64</c:v>
                </c:pt>
                <c:pt idx="5">
                  <c:v>85.99</c:v>
                </c:pt>
                <c:pt idx="6">
                  <c:v>88.38</c:v>
                </c:pt>
                <c:pt idx="7">
                  <c:v>91.1</c:v>
                </c:pt>
                <c:pt idx="8">
                  <c:v>87.88</c:v>
                </c:pt>
                <c:pt idx="9">
                  <c:v>83.73</c:v>
                </c:pt>
                <c:pt idx="10">
                  <c:v>80.83</c:v>
                </c:pt>
                <c:pt idx="11">
                  <c:v>79.989999999999995</c:v>
                </c:pt>
                <c:pt idx="12">
                  <c:v>76.59</c:v>
                </c:pt>
                <c:pt idx="13">
                  <c:v>73.91</c:v>
                </c:pt>
                <c:pt idx="14">
                  <c:v>73.599999999999994</c:v>
                </c:pt>
                <c:pt idx="15">
                  <c:v>72.459999999999994</c:v>
                </c:pt>
                <c:pt idx="16">
                  <c:v>72.05</c:v>
                </c:pt>
                <c:pt idx="17">
                  <c:v>69.459999999999994</c:v>
                </c:pt>
                <c:pt idx="18">
                  <c:v>64.12</c:v>
                </c:pt>
                <c:pt idx="19">
                  <c:v>62.82</c:v>
                </c:pt>
                <c:pt idx="20">
                  <c:v>58.55</c:v>
                </c:pt>
                <c:pt idx="21">
                  <c:v>60.02</c:v>
                </c:pt>
                <c:pt idx="22">
                  <c:v>60.19</c:v>
                </c:pt>
                <c:pt idx="23">
                  <c:v>57.87</c:v>
                </c:pt>
              </c:numCache>
              <c:extLst/>
            </c:numRef>
          </c:val>
          <c:smooth val="0"/>
          <c:extLst>
            <c:ext xmlns:c16="http://schemas.microsoft.com/office/drawing/2014/chart" uri="{C3380CC4-5D6E-409C-BE32-E72D297353CC}">
              <c16:uniqueId val="{00000004-355F-481B-BA3C-E9BB2A74F240}"/>
            </c:ext>
          </c:extLst>
        </c:ser>
        <c:ser>
          <c:idx val="9"/>
          <c:order val="6"/>
          <c:tx>
            <c:strRef>
              <c:f>'Chart creation'!$K$2</c:f>
              <c:strCache>
                <c:ptCount val="1"/>
                <c:pt idx="0">
                  <c:v>30 to 34</c:v>
                </c:pt>
              </c:strCache>
            </c:strRef>
          </c:tx>
          <c:spPr>
            <a:ln w="38100" cap="rnd">
              <a:solidFill>
                <a:srgbClr val="7030A0"/>
              </a:solidFill>
              <a:prstDash val="solid"/>
              <a:round/>
            </a:ln>
            <a:effectLst/>
          </c:spPr>
          <c:marker>
            <c:symbol val="none"/>
          </c:marker>
          <c:dLbls>
            <c:dLbl>
              <c:idx val="23"/>
              <c:layout>
                <c:manualLayout>
                  <c:x val="0"/>
                  <c:y val="4.2034316206137505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3-6D45-4039-91CD-926265832B86}"/>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'Chart creation'!$A$4:$A$27</c:f>
              <c:numCache>
                <c:formatCode>General</c:formatCod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numCache>
            </c:numRef>
          </c:cat>
          <c:val>
            <c:numRef>
              <c:f>'Chart creation'!$K$4:$K$27</c:f>
              <c:numCache>
                <c:formatCode>0.00</c:formatCode>
                <c:ptCount val="24"/>
                <c:pt idx="0">
                  <c:v>107.3773503522533</c:v>
                </c:pt>
                <c:pt idx="1">
                  <c:v>108.90249418454381</c:v>
                </c:pt>
                <c:pt idx="2">
                  <c:v>112.47034861337076</c:v>
                </c:pt>
                <c:pt idx="3">
                  <c:v>115.05</c:v>
                </c:pt>
                <c:pt idx="4">
                  <c:v>115.56</c:v>
                </c:pt>
                <c:pt idx="5">
                  <c:v>113.65</c:v>
                </c:pt>
                <c:pt idx="6">
                  <c:v>115.63</c:v>
                </c:pt>
                <c:pt idx="7">
                  <c:v>116.01</c:v>
                </c:pt>
                <c:pt idx="8">
                  <c:v>115.37</c:v>
                </c:pt>
                <c:pt idx="9">
                  <c:v>113.72</c:v>
                </c:pt>
                <c:pt idx="10">
                  <c:v>112.89</c:v>
                </c:pt>
                <c:pt idx="11">
                  <c:v>113.96</c:v>
                </c:pt>
                <c:pt idx="12">
                  <c:v>111.17</c:v>
                </c:pt>
                <c:pt idx="13">
                  <c:v>112.08</c:v>
                </c:pt>
                <c:pt idx="14">
                  <c:v>111.72</c:v>
                </c:pt>
                <c:pt idx="15">
                  <c:v>110.53</c:v>
                </c:pt>
                <c:pt idx="16">
                  <c:v>110.45</c:v>
                </c:pt>
                <c:pt idx="17">
                  <c:v>108.9</c:v>
                </c:pt>
                <c:pt idx="18">
                  <c:v>105.12</c:v>
                </c:pt>
                <c:pt idx="19">
                  <c:v>105.41</c:v>
                </c:pt>
                <c:pt idx="20">
                  <c:v>102.17</c:v>
                </c:pt>
                <c:pt idx="21">
                  <c:v>107.81</c:v>
                </c:pt>
                <c:pt idx="22">
                  <c:v>106.89</c:v>
                </c:pt>
                <c:pt idx="23">
                  <c:v>104.19</c:v>
                </c:pt>
              </c:numCache>
              <c:extLst/>
            </c:numRef>
          </c:val>
          <c:smooth val="0"/>
          <c:extLst>
            <c:ext xmlns:c16="http://schemas.microsoft.com/office/drawing/2014/chart" uri="{C3380CC4-5D6E-409C-BE32-E72D297353CC}">
              <c16:uniqueId val="{00000006-355F-481B-BA3C-E9BB2A74F240}"/>
            </c:ext>
          </c:extLst>
        </c:ser>
        <c:ser>
          <c:idx val="12"/>
          <c:order val="8"/>
          <c:tx>
            <c:strRef>
              <c:f>'Chart creation'!$N$2</c:f>
              <c:strCache>
                <c:ptCount val="1"/>
                <c:pt idx="0">
                  <c:v>35 to 39</c:v>
                </c:pt>
              </c:strCache>
            </c:strRef>
          </c:tx>
          <c:spPr>
            <a:ln w="38100" cap="rnd">
              <a:solidFill>
                <a:srgbClr val="FF7F00"/>
              </a:solidFill>
              <a:prstDash val="solid"/>
              <a:round/>
            </a:ln>
            <a:effectLst/>
          </c:spPr>
          <c:marker>
            <c:symbol val="none"/>
          </c:marker>
          <c:dLbls>
            <c:dLbl>
              <c:idx val="23"/>
              <c:layout>
                <c:manualLayout>
                  <c:x val="0"/>
                  <c:y val="-5.0935390973641977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6D45-4039-91CD-926265832B86}"/>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'Chart creation'!$A$4:$A$27</c:f>
              <c:numCache>
                <c:formatCode>General</c:formatCod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numCache>
            </c:numRef>
          </c:cat>
          <c:val>
            <c:numRef>
              <c:f>'Chart creation'!$N$4:$N$27</c:f>
              <c:numCache>
                <c:formatCode>0.00</c:formatCode>
                <c:ptCount val="24"/>
                <c:pt idx="0">
                  <c:v>53.778915413375515</c:v>
                </c:pt>
                <c:pt idx="1">
                  <c:v>54.897631473303889</c:v>
                </c:pt>
                <c:pt idx="2">
                  <c:v>57.420390748662896</c:v>
                </c:pt>
                <c:pt idx="3">
                  <c:v>57.99</c:v>
                </c:pt>
                <c:pt idx="4">
                  <c:v>60.38</c:v>
                </c:pt>
                <c:pt idx="5">
                  <c:v>60.66</c:v>
                </c:pt>
                <c:pt idx="6">
                  <c:v>61.73</c:v>
                </c:pt>
                <c:pt idx="7">
                  <c:v>61.52</c:v>
                </c:pt>
                <c:pt idx="8">
                  <c:v>62.43</c:v>
                </c:pt>
                <c:pt idx="9">
                  <c:v>61.37</c:v>
                </c:pt>
                <c:pt idx="10">
                  <c:v>60.78</c:v>
                </c:pt>
                <c:pt idx="11">
                  <c:v>63.01</c:v>
                </c:pt>
                <c:pt idx="12">
                  <c:v>64.61</c:v>
                </c:pt>
                <c:pt idx="13">
                  <c:v>65.739999999999995</c:v>
                </c:pt>
                <c:pt idx="14">
                  <c:v>65.59</c:v>
                </c:pt>
                <c:pt idx="15">
                  <c:v>66.25</c:v>
                </c:pt>
                <c:pt idx="16">
                  <c:v>66.63</c:v>
                </c:pt>
                <c:pt idx="17">
                  <c:v>66.92</c:v>
                </c:pt>
                <c:pt idx="18">
                  <c:v>66.989999999999995</c:v>
                </c:pt>
                <c:pt idx="19">
                  <c:v>68.12</c:v>
                </c:pt>
                <c:pt idx="20">
                  <c:v>66.56</c:v>
                </c:pt>
                <c:pt idx="21">
                  <c:v>69.38</c:v>
                </c:pt>
                <c:pt idx="22">
                  <c:v>70.06</c:v>
                </c:pt>
                <c:pt idx="23">
                  <c:v>68.38</c:v>
                </c:pt>
              </c:numCache>
              <c:extLst/>
            </c:numRef>
          </c:val>
          <c:smooth val="0"/>
          <c:extLst>
            <c:ext xmlns:c16="http://schemas.microsoft.com/office/drawing/2014/chart" uri="{C3380CC4-5D6E-409C-BE32-E72D297353CC}">
              <c16:uniqueId val="{00000008-355F-481B-BA3C-E9BB2A74F240}"/>
            </c:ext>
          </c:extLst>
        </c:ser>
        <c:ser>
          <c:idx val="15"/>
          <c:order val="10"/>
          <c:tx>
            <c:strRef>
              <c:f>'Chart creation'!$Q$2</c:f>
              <c:strCache>
                <c:ptCount val="1"/>
                <c:pt idx="0">
                  <c:v>40 to 44</c:v>
                </c:pt>
              </c:strCache>
            </c:strRef>
          </c:tx>
          <c:spPr>
            <a:ln w="38100" cap="rnd">
              <a:solidFill>
                <a:srgbClr val="36454F"/>
              </a:solidFill>
              <a:prstDash val="solid"/>
              <a:round/>
            </a:ln>
            <a:effectLst/>
          </c:spPr>
          <c:marker>
            <c:symbol val="none"/>
          </c:marker>
          <c:dLbls>
            <c:delete val="1"/>
          </c:dLbls>
          <c:cat>
            <c:numRef>
              <c:f>'Chart creation'!$A$4:$A$27</c:f>
              <c:numCache>
                <c:formatCode>General</c:formatCod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numCache>
            </c:numRef>
          </c:cat>
          <c:val>
            <c:numRef>
              <c:f>'Chart creation'!$Q$4:$Q$27</c:f>
              <c:numCache>
                <c:formatCode>0.00</c:formatCode>
                <c:ptCount val="24"/>
                <c:pt idx="0">
                  <c:v>10.282468540809949</c:v>
                </c:pt>
                <c:pt idx="1">
                  <c:v>11.363720462097497</c:v>
                </c:pt>
                <c:pt idx="2">
                  <c:v>11.403664565017909</c:v>
                </c:pt>
                <c:pt idx="3">
                  <c:v>12.1</c:v>
                </c:pt>
                <c:pt idx="4">
                  <c:v>12.32</c:v>
                </c:pt>
                <c:pt idx="5">
                  <c:v>12.55</c:v>
                </c:pt>
                <c:pt idx="6">
                  <c:v>12.52</c:v>
                </c:pt>
                <c:pt idx="7">
                  <c:v>12.4</c:v>
                </c:pt>
                <c:pt idx="8">
                  <c:v>13.17</c:v>
                </c:pt>
                <c:pt idx="9">
                  <c:v>12.54</c:v>
                </c:pt>
                <c:pt idx="10">
                  <c:v>13.13</c:v>
                </c:pt>
                <c:pt idx="11">
                  <c:v>12.96</c:v>
                </c:pt>
                <c:pt idx="12">
                  <c:v>12.74</c:v>
                </c:pt>
                <c:pt idx="13">
                  <c:v>13.27</c:v>
                </c:pt>
                <c:pt idx="14">
                  <c:v>13.5</c:v>
                </c:pt>
                <c:pt idx="15">
                  <c:v>13.63</c:v>
                </c:pt>
                <c:pt idx="16">
                  <c:v>14.95</c:v>
                </c:pt>
                <c:pt idx="17">
                  <c:v>14.27</c:v>
                </c:pt>
                <c:pt idx="18">
                  <c:v>15.09</c:v>
                </c:pt>
                <c:pt idx="19">
                  <c:v>15.67</c:v>
                </c:pt>
                <c:pt idx="20">
                  <c:v>15.32</c:v>
                </c:pt>
                <c:pt idx="21">
                  <c:v>15.45</c:v>
                </c:pt>
                <c:pt idx="22">
                  <c:v>16.43</c:v>
                </c:pt>
                <c:pt idx="23">
                  <c:v>15.03</c:v>
                </c:pt>
              </c:numCache>
              <c:extLst/>
            </c:numRef>
          </c:val>
          <c:smooth val="0"/>
          <c:extLst>
            <c:ext xmlns:c16="http://schemas.microsoft.com/office/drawing/2014/chart" uri="{C3380CC4-5D6E-409C-BE32-E72D297353CC}">
              <c16:uniqueId val="{0000000A-355F-481B-BA3C-E9BB2A74F240}"/>
            </c:ext>
          </c:extLst>
        </c:ser>
        <c:ser>
          <c:idx val="18"/>
          <c:order val="12"/>
          <c:tx>
            <c:strRef>
              <c:f>'Chart (2)'!$X$18</c:f>
              <c:strCache>
                <c:ptCount val="1"/>
                <c:pt idx="0">
                  <c:v>Line Type</c:v>
                </c:pt>
              </c:strCache>
            </c:strRef>
          </c:tx>
          <c:spPr>
            <a:ln w="28575" cap="rnd">
              <a:solidFill>
                <a:schemeClr val="accent1">
                  <a:lumMod val="80000"/>
                </a:schemeClr>
              </a:solidFill>
              <a:round/>
            </a:ln>
            <a:effectLst/>
          </c:spPr>
          <c:marker>
            <c:symbol val="none"/>
          </c:marker>
          <c:dLbls>
            <c:dLbl>
              <c:idx val="0"/>
              <c:dLblPos val="r"/>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6-6D45-4039-91CD-926265832B86}"/>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(2)'!$W$20</c:f>
              <c:strCache>
                <c:ptCount val="1"/>
                <c:pt idx="0">
                  <c:v>United States</c:v>
                </c:pt>
              </c:strCache>
              <c:extLst/>
            </c:strRef>
          </c:cat>
          <c:val>
            <c:numRef>
              <c:f>'Chart (2)'!$X$20</c:f>
              <c:numCache>
                <c:formatCode>General</c:formatCode>
                <c:ptCount val="1"/>
              </c:numCache>
              <c:extLst/>
            </c:numRef>
          </c:val>
          <c:smooth val="0"/>
          <c:extLst>
            <c:ext xmlns:c16="http://schemas.microsoft.com/office/drawing/2014/chart" uri="{C3380CC4-5D6E-409C-BE32-E72D297353CC}">
              <c16:uniqueId val="{0000000C-355F-481B-BA3C-E9BB2A74F240}"/>
            </c:ext>
          </c:extLst>
        </c:ser>
        <c:dLbls>
          <c:showLegendKey val="0"/>
          <c:showVal val="1"/>
          <c:showCatName val="0"/>
          <c:showSerName val="0"/>
          <c:showPercent val="0"/>
          <c:showBubbleSize val="0"/>
        </c:dLbls>
        <c:smooth val="0"/>
        <c:axId val="1025725024"/>
        <c:axId val="1025730304"/>
        <c:extLst>
          <c:ext xmlns:c15="http://schemas.microsoft.com/office/drawing/2012/chart" uri="{02D57815-91ED-43cb-92C2-25804820EDAC}">
            <c15:filteredLineSeries>
              <c15:ser>
                <c:idx val="1"/>
                <c:order val="1"/>
                <c:tx>
                  <c:strRef>
                    <c:extLst>
                      <c:ext uri="{02D57815-91ED-43cb-92C2-25804820EDAC}">
                        <c15:formulaRef>
                          <c15:sqref>'Chart creation'!$C$2</c15:sqref>
                        </c15:formulaRef>
                      </c:ext>
                    </c:extLst>
                    <c:strCache>
                      <c:ptCount val="1"/>
                      <c:pt idx="0">
                        <c:v>15 to 19</c:v>
                      </c:pt>
                    </c:strCache>
                  </c:strRef>
                </c:tx>
                <c:spPr>
                  <a:ln w="38100" cap="rnd">
                    <a:solidFill>
                      <a:srgbClr val="E41A1C"/>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'Chart creation'!$A$4:$A$27</c15:sqref>
                        </c15:formulaRef>
                      </c:ext>
                    </c:extLst>
                    <c:numCache>
                      <c:formatCode>General</c:formatCod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numCache>
                  </c:numRef>
                </c:cat>
                <c:val>
                  <c:numRef>
                    <c:extLst>
                      <c:ext uri="{02D57815-91ED-43cb-92C2-25804820EDAC}">
                        <c15:formulaRef>
                          <c15:sqref>'Chart creation'!$C$4:$C$27</c15:sqref>
                        </c15:formulaRef>
                      </c:ext>
                    </c:extLst>
                    <c:numCache>
                      <c:formatCode>0.00</c:formatCode>
                      <c:ptCount val="24"/>
                      <c:pt idx="0">
                        <c:v>36.516965670869965</c:v>
                      </c:pt>
                      <c:pt idx="1">
                        <c:v>34.139229741222209</c:v>
                      </c:pt>
                      <c:pt idx="2">
                        <c:v>32.063731124410445</c:v>
                      </c:pt>
                      <c:pt idx="3">
                        <c:v>26.86</c:v>
                      </c:pt>
                      <c:pt idx="4">
                        <c:v>26.09</c:v>
                      </c:pt>
                      <c:pt idx="5">
                        <c:v>25.18</c:v>
                      </c:pt>
                      <c:pt idx="6">
                        <c:v>24.69</c:v>
                      </c:pt>
                      <c:pt idx="7">
                        <c:v>25.52</c:v>
                      </c:pt>
                      <c:pt idx="8">
                        <c:v>24.96</c:v>
                      </c:pt>
                      <c:pt idx="9">
                        <c:v>22.72</c:v>
                      </c:pt>
                      <c:pt idx="10">
                        <c:v>20.92</c:v>
                      </c:pt>
                      <c:pt idx="11">
                        <c:v>18.850000000000001</c:v>
                      </c:pt>
                      <c:pt idx="12">
                        <c:v>16.59</c:v>
                      </c:pt>
                      <c:pt idx="13">
                        <c:v>15.16</c:v>
                      </c:pt>
                      <c:pt idx="14">
                        <c:v>13.45</c:v>
                      </c:pt>
                      <c:pt idx="15">
                        <c:v>11.3</c:v>
                      </c:pt>
                      <c:pt idx="16">
                        <c:v>9.32</c:v>
                      </c:pt>
                      <c:pt idx="17">
                        <c:v>9.36</c:v>
                      </c:pt>
                      <c:pt idx="18">
                        <c:v>7.7</c:v>
                      </c:pt>
                      <c:pt idx="19">
                        <c:v>7.63</c:v>
                      </c:pt>
                      <c:pt idx="20">
                        <c:v>7.09</c:v>
                      </c:pt>
                      <c:pt idx="21">
                        <c:v>5.74</c:v>
                      </c:pt>
                      <c:pt idx="22">
                        <c:v>6.47</c:v>
                      </c:pt>
                      <c:pt idx="23">
                        <c:v>6.72</c:v>
                      </c:pt>
                    </c:numCache>
                  </c:numRef>
                </c:val>
                <c:smooth val="0"/>
                <c:extLst>
                  <c:ext xmlns:c16="http://schemas.microsoft.com/office/drawing/2014/chart" uri="{C3380CC4-5D6E-409C-BE32-E72D297353CC}">
                    <c16:uniqueId val="{0000000D-355F-481B-BA3C-E9BB2A74F240}"/>
                  </c:ext>
                </c:extLst>
              </c15:ser>
            </c15:filteredLineSeries>
            <c15:filteredLineSeries>
              <c15:ser>
                <c:idx val="4"/>
                <c:order val="3"/>
                <c:tx>
                  <c:strRef>
                    <c:extLst xmlns:c15="http://schemas.microsoft.com/office/drawing/2012/chart">
                      <c:ext xmlns:c15="http://schemas.microsoft.com/office/drawing/2012/chart" uri="{02D57815-91ED-43cb-92C2-25804820EDAC}">
                        <c15:formulaRef>
                          <c15:sqref>'Chart creation'!$F$2</c15:sqref>
                        </c15:formulaRef>
                      </c:ext>
                    </c:extLst>
                    <c:strCache>
                      <c:ptCount val="1"/>
                      <c:pt idx="0">
                        <c:v>20 to 24</c:v>
                      </c:pt>
                    </c:strCache>
                  </c:strRef>
                </c:tx>
                <c:spPr>
                  <a:ln w="38100" cap="rnd">
                    <a:solidFill>
                      <a:srgbClr val="377EB8"/>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'Chart creation'!$A$4:$A$27</c15:sqref>
                        </c15:formulaRef>
                      </c:ext>
                    </c:extLst>
                    <c:numCache>
                      <c:formatCode>General</c:formatCod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numCache>
                  </c:numRef>
                </c:cat>
                <c:val>
                  <c:numRef>
                    <c:extLst xmlns:c15="http://schemas.microsoft.com/office/drawing/2012/chart">
                      <c:ext xmlns:c15="http://schemas.microsoft.com/office/drawing/2012/chart" uri="{02D57815-91ED-43cb-92C2-25804820EDAC}">
                        <c15:formulaRef>
                          <c15:sqref>'Chart creation'!$F$4:$F$27</c15:sqref>
                        </c15:formulaRef>
                      </c:ext>
                    </c:extLst>
                    <c:numCache>
                      <c:formatCode>0.00</c:formatCode>
                      <c:ptCount val="24"/>
                      <c:pt idx="0">
                        <c:v>46.054918317692042</c:v>
                      </c:pt>
                      <c:pt idx="1">
                        <c:v>45.07623360918123</c:v>
                      </c:pt>
                      <c:pt idx="2">
                        <c:v>40.636664553841825</c:v>
                      </c:pt>
                      <c:pt idx="3">
                        <c:v>42.71</c:v>
                      </c:pt>
                      <c:pt idx="4">
                        <c:v>42.25</c:v>
                      </c:pt>
                      <c:pt idx="5">
                        <c:v>40.65</c:v>
                      </c:pt>
                      <c:pt idx="6">
                        <c:v>42.99</c:v>
                      </c:pt>
                      <c:pt idx="7">
                        <c:v>40.19</c:v>
                      </c:pt>
                      <c:pt idx="8">
                        <c:v>37.64</c:v>
                      </c:pt>
                      <c:pt idx="9">
                        <c:v>35.04</c:v>
                      </c:pt>
                      <c:pt idx="10">
                        <c:v>31.3</c:v>
                      </c:pt>
                      <c:pt idx="11">
                        <c:v>32.82</c:v>
                      </c:pt>
                      <c:pt idx="12">
                        <c:v>33.85</c:v>
                      </c:pt>
                      <c:pt idx="13">
                        <c:v>32.869999999999997</c:v>
                      </c:pt>
                      <c:pt idx="14">
                        <c:v>32.11</c:v>
                      </c:pt>
                      <c:pt idx="15">
                        <c:v>32.630000000000003</c:v>
                      </c:pt>
                      <c:pt idx="16">
                        <c:v>28.81</c:v>
                      </c:pt>
                      <c:pt idx="17">
                        <c:v>26.64</c:v>
                      </c:pt>
                      <c:pt idx="18">
                        <c:v>25.08</c:v>
                      </c:pt>
                      <c:pt idx="19">
                        <c:v>22.61</c:v>
                      </c:pt>
                      <c:pt idx="20">
                        <c:v>20.66</c:v>
                      </c:pt>
                      <c:pt idx="21">
                        <c:v>20.81</c:v>
                      </c:pt>
                      <c:pt idx="22">
                        <c:v>20.329999999999998</c:v>
                      </c:pt>
                      <c:pt idx="23">
                        <c:v>20.329999999999998</c:v>
                      </c:pt>
                    </c:numCache>
                  </c:numRef>
                </c:val>
                <c:smooth val="0"/>
                <c:extLst xmlns:c15="http://schemas.microsoft.com/office/drawing/2012/chart">
                  <c:ext xmlns:c16="http://schemas.microsoft.com/office/drawing/2014/chart" uri="{C3380CC4-5D6E-409C-BE32-E72D297353CC}">
                    <c16:uniqueId val="{0000000E-355F-481B-BA3C-E9BB2A74F240}"/>
                  </c:ext>
                </c:extLst>
              </c15:ser>
            </c15:filteredLineSeries>
            <c15:filteredLineSeries>
              <c15:ser>
                <c:idx val="7"/>
                <c:order val="5"/>
                <c:tx>
                  <c:strRef>
                    <c:extLst xmlns:c15="http://schemas.microsoft.com/office/drawing/2012/chart">
                      <c:ext xmlns:c15="http://schemas.microsoft.com/office/drawing/2012/chart" uri="{02D57815-91ED-43cb-92C2-25804820EDAC}">
                        <c15:formulaRef>
                          <c15:sqref>'Chart creation'!$I$2</c15:sqref>
                        </c15:formulaRef>
                      </c:ext>
                    </c:extLst>
                    <c:strCache>
                      <c:ptCount val="1"/>
                      <c:pt idx="0">
                        <c:v>25 to 29</c:v>
                      </c:pt>
                    </c:strCache>
                  </c:strRef>
                </c:tx>
                <c:spPr>
                  <a:ln w="38100" cap="rnd">
                    <a:solidFill>
                      <a:srgbClr val="4DAF4A"/>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'Chart creation'!$A$4:$A$27</c15:sqref>
                        </c15:formulaRef>
                      </c:ext>
                    </c:extLst>
                    <c:numCache>
                      <c:formatCode>General</c:formatCod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numCache>
                  </c:numRef>
                </c:cat>
                <c:val>
                  <c:numRef>
                    <c:extLst xmlns:c15="http://schemas.microsoft.com/office/drawing/2012/chart">
                      <c:ext xmlns:c15="http://schemas.microsoft.com/office/drawing/2012/chart" uri="{02D57815-91ED-43cb-92C2-25804820EDAC}">
                        <c15:formulaRef>
                          <c15:sqref>'Chart creation'!$I$4:$I$27</c15:sqref>
                        </c15:formulaRef>
                      </c:ext>
                    </c:extLst>
                    <c:numCache>
                      <c:formatCode>0.00</c:formatCode>
                      <c:ptCount val="24"/>
                      <c:pt idx="0">
                        <c:v>62.5</c:v>
                      </c:pt>
                      <c:pt idx="1">
                        <c:v>62.454207826987698</c:v>
                      </c:pt>
                      <c:pt idx="2">
                        <c:v>59.039754273773255</c:v>
                      </c:pt>
                      <c:pt idx="3">
                        <c:v>56.39</c:v>
                      </c:pt>
                      <c:pt idx="4">
                        <c:v>55.64</c:v>
                      </c:pt>
                      <c:pt idx="5">
                        <c:v>54.88</c:v>
                      </c:pt>
                      <c:pt idx="6">
                        <c:v>58.07</c:v>
                      </c:pt>
                      <c:pt idx="7">
                        <c:v>58.79</c:v>
                      </c:pt>
                      <c:pt idx="8">
                        <c:v>57.2</c:v>
                      </c:pt>
                      <c:pt idx="9">
                        <c:v>55.1</c:v>
                      </c:pt>
                      <c:pt idx="10">
                        <c:v>52.04</c:v>
                      </c:pt>
                      <c:pt idx="11">
                        <c:v>52.28</c:v>
                      </c:pt>
                      <c:pt idx="12">
                        <c:v>48.59</c:v>
                      </c:pt>
                      <c:pt idx="13">
                        <c:v>46.23</c:v>
                      </c:pt>
                      <c:pt idx="14">
                        <c:v>43.31</c:v>
                      </c:pt>
                      <c:pt idx="15">
                        <c:v>41.34</c:v>
                      </c:pt>
                      <c:pt idx="16">
                        <c:v>43.54</c:v>
                      </c:pt>
                      <c:pt idx="17">
                        <c:v>42.02</c:v>
                      </c:pt>
                      <c:pt idx="18">
                        <c:v>37.49</c:v>
                      </c:pt>
                      <c:pt idx="19">
                        <c:v>36.47</c:v>
                      </c:pt>
                      <c:pt idx="20">
                        <c:v>34.11</c:v>
                      </c:pt>
                      <c:pt idx="21">
                        <c:v>33.61</c:v>
                      </c:pt>
                      <c:pt idx="22">
                        <c:v>37.909999999999997</c:v>
                      </c:pt>
                      <c:pt idx="23">
                        <c:v>35.93</c:v>
                      </c:pt>
                    </c:numCache>
                  </c:numRef>
                </c:val>
                <c:smooth val="0"/>
                <c:extLst xmlns:c15="http://schemas.microsoft.com/office/drawing/2012/chart">
                  <c:ext xmlns:c16="http://schemas.microsoft.com/office/drawing/2014/chart" uri="{C3380CC4-5D6E-409C-BE32-E72D297353CC}">
                    <c16:uniqueId val="{0000000F-355F-481B-BA3C-E9BB2A74F240}"/>
                  </c:ext>
                </c:extLst>
              </c15:ser>
            </c15:filteredLineSeries>
            <c15:filteredLineSeries>
              <c15:ser>
                <c:idx val="10"/>
                <c:order val="7"/>
                <c:tx>
                  <c:strRef>
                    <c:extLst xmlns:c15="http://schemas.microsoft.com/office/drawing/2012/chart">
                      <c:ext xmlns:c15="http://schemas.microsoft.com/office/drawing/2012/chart" uri="{02D57815-91ED-43cb-92C2-25804820EDAC}">
                        <c15:formulaRef>
                          <c15:sqref>'Chart creation'!$L$2</c15:sqref>
                        </c15:formulaRef>
                      </c:ext>
                    </c:extLst>
                    <c:strCache>
                      <c:ptCount val="1"/>
                      <c:pt idx="0">
                        <c:v>30 to 34</c:v>
                      </c:pt>
                    </c:strCache>
                  </c:strRef>
                </c:tx>
                <c:spPr>
                  <a:ln w="38100" cap="rnd">
                    <a:solidFill>
                      <a:srgbClr val="984EA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'Chart creation'!$A$4:$A$27</c15:sqref>
                        </c15:formulaRef>
                      </c:ext>
                    </c:extLst>
                    <c:numCache>
                      <c:formatCode>General</c:formatCod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numCache>
                  </c:numRef>
                </c:cat>
                <c:val>
                  <c:numRef>
                    <c:extLst xmlns:c15="http://schemas.microsoft.com/office/drawing/2012/chart">
                      <c:ext xmlns:c15="http://schemas.microsoft.com/office/drawing/2012/chart" uri="{02D57815-91ED-43cb-92C2-25804820EDAC}">
                        <c15:formulaRef>
                          <c15:sqref>'Chart creation'!$L$4:$L$27</c15:sqref>
                        </c15:formulaRef>
                      </c:ext>
                    </c:extLst>
                    <c:numCache>
                      <c:formatCode>0.00</c:formatCode>
                      <c:ptCount val="24"/>
                      <c:pt idx="0">
                        <c:v>81.797518122619479</c:v>
                      </c:pt>
                      <c:pt idx="1">
                        <c:v>83.762964760114016</c:v>
                      </c:pt>
                      <c:pt idx="2">
                        <c:v>85.473209662188921</c:v>
                      </c:pt>
                      <c:pt idx="3">
                        <c:v>87.69</c:v>
                      </c:pt>
                      <c:pt idx="4">
                        <c:v>88.9</c:v>
                      </c:pt>
                      <c:pt idx="5">
                        <c:v>88.35</c:v>
                      </c:pt>
                      <c:pt idx="6">
                        <c:v>92.55</c:v>
                      </c:pt>
                      <c:pt idx="7">
                        <c:v>92.2</c:v>
                      </c:pt>
                      <c:pt idx="8">
                        <c:v>92.96</c:v>
                      </c:pt>
                      <c:pt idx="9">
                        <c:v>93.72</c:v>
                      </c:pt>
                      <c:pt idx="10">
                        <c:v>93.8</c:v>
                      </c:pt>
                      <c:pt idx="11">
                        <c:v>96.45</c:v>
                      </c:pt>
                      <c:pt idx="12">
                        <c:v>92.14</c:v>
                      </c:pt>
                      <c:pt idx="13">
                        <c:v>87.27</c:v>
                      </c:pt>
                      <c:pt idx="14">
                        <c:v>87.55</c:v>
                      </c:pt>
                      <c:pt idx="15">
                        <c:v>85.07</c:v>
                      </c:pt>
                      <c:pt idx="16">
                        <c:v>85.29</c:v>
                      </c:pt>
                      <c:pt idx="17">
                        <c:v>83.32</c:v>
                      </c:pt>
                      <c:pt idx="18">
                        <c:v>78.28</c:v>
                      </c:pt>
                      <c:pt idx="19">
                        <c:v>75.48</c:v>
                      </c:pt>
                      <c:pt idx="20">
                        <c:v>73.150000000000006</c:v>
                      </c:pt>
                      <c:pt idx="21">
                        <c:v>79.180000000000007</c:v>
                      </c:pt>
                      <c:pt idx="22">
                        <c:v>76.72</c:v>
                      </c:pt>
                      <c:pt idx="23">
                        <c:v>75.010000000000005</c:v>
                      </c:pt>
                    </c:numCache>
                  </c:numRef>
                </c:val>
                <c:smooth val="0"/>
                <c:extLst xmlns:c15="http://schemas.microsoft.com/office/drawing/2012/chart">
                  <c:ext xmlns:c16="http://schemas.microsoft.com/office/drawing/2014/chart" uri="{C3380CC4-5D6E-409C-BE32-E72D297353CC}">
                    <c16:uniqueId val="{00000010-355F-481B-BA3C-E9BB2A74F240}"/>
                  </c:ext>
                </c:extLst>
              </c15:ser>
            </c15:filteredLineSeries>
            <c15:filteredLineSeries>
              <c15:ser>
                <c:idx val="13"/>
                <c:order val="9"/>
                <c:tx>
                  <c:strRef>
                    <c:extLst xmlns:c15="http://schemas.microsoft.com/office/drawing/2012/chart">
                      <c:ext xmlns:c15="http://schemas.microsoft.com/office/drawing/2012/chart" uri="{02D57815-91ED-43cb-92C2-25804820EDAC}">
                        <c15:formulaRef>
                          <c15:sqref>'Chart creation'!$O$2</c15:sqref>
                        </c15:formulaRef>
                      </c:ext>
                    </c:extLst>
                    <c:strCache>
                      <c:ptCount val="1"/>
                      <c:pt idx="0">
                        <c:v>35 to 39</c:v>
                      </c:pt>
                    </c:strCache>
                  </c:strRef>
                </c:tx>
                <c:spPr>
                  <a:ln w="38100" cap="rnd">
                    <a:solidFill>
                      <a:srgbClr val="FF7F0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'Chart creation'!$A$4:$A$27</c15:sqref>
                        </c15:formulaRef>
                      </c:ext>
                    </c:extLst>
                    <c:numCache>
                      <c:formatCode>General</c:formatCod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numCache>
                  </c:numRef>
                </c:cat>
                <c:val>
                  <c:numRef>
                    <c:extLst xmlns:c15="http://schemas.microsoft.com/office/drawing/2012/chart">
                      <c:ext xmlns:c15="http://schemas.microsoft.com/office/drawing/2012/chart" uri="{02D57815-91ED-43cb-92C2-25804820EDAC}">
                        <c15:formulaRef>
                          <c15:sqref>'Chart creation'!$O$4:$O$27</c15:sqref>
                        </c15:formulaRef>
                      </c:ext>
                    </c:extLst>
                    <c:numCache>
                      <c:formatCode>0.00</c:formatCode>
                      <c:ptCount val="24"/>
                      <c:pt idx="0">
                        <c:v>50.854308285871767</c:v>
                      </c:pt>
                      <c:pt idx="1">
                        <c:v>51.373606354295703</c:v>
                      </c:pt>
                      <c:pt idx="2">
                        <c:v>53.445065176908749</c:v>
                      </c:pt>
                      <c:pt idx="3">
                        <c:v>56.26</c:v>
                      </c:pt>
                      <c:pt idx="4">
                        <c:v>58.56</c:v>
                      </c:pt>
                      <c:pt idx="5">
                        <c:v>59.1</c:v>
                      </c:pt>
                      <c:pt idx="6">
                        <c:v>61.64</c:v>
                      </c:pt>
                      <c:pt idx="7">
                        <c:v>60.92</c:v>
                      </c:pt>
                      <c:pt idx="8">
                        <c:v>69.31</c:v>
                      </c:pt>
                      <c:pt idx="9">
                        <c:v>64.69</c:v>
                      </c:pt>
                      <c:pt idx="10">
                        <c:v>69.849999999999994</c:v>
                      </c:pt>
                      <c:pt idx="11">
                        <c:v>68.34</c:v>
                      </c:pt>
                      <c:pt idx="12">
                        <c:v>68.319999999999993</c:v>
                      </c:pt>
                      <c:pt idx="13">
                        <c:v>69.2</c:v>
                      </c:pt>
                      <c:pt idx="14">
                        <c:v>67.180000000000007</c:v>
                      </c:pt>
                      <c:pt idx="15">
                        <c:v>68.84</c:v>
                      </c:pt>
                      <c:pt idx="16">
                        <c:v>67.3</c:v>
                      </c:pt>
                      <c:pt idx="17">
                        <c:v>68.13</c:v>
                      </c:pt>
                      <c:pt idx="18">
                        <c:v>68.77</c:v>
                      </c:pt>
                      <c:pt idx="19">
                        <c:v>68.430000000000007</c:v>
                      </c:pt>
                      <c:pt idx="20">
                        <c:v>66.08</c:v>
                      </c:pt>
                      <c:pt idx="21">
                        <c:v>66.37</c:v>
                      </c:pt>
                      <c:pt idx="22">
                        <c:v>67.89</c:v>
                      </c:pt>
                      <c:pt idx="23">
                        <c:v>67.63</c:v>
                      </c:pt>
                    </c:numCache>
                  </c:numRef>
                </c:val>
                <c:smooth val="0"/>
                <c:extLst xmlns:c15="http://schemas.microsoft.com/office/drawing/2012/chart">
                  <c:ext xmlns:c16="http://schemas.microsoft.com/office/drawing/2014/chart" uri="{C3380CC4-5D6E-409C-BE32-E72D297353CC}">
                    <c16:uniqueId val="{00000011-355F-481B-BA3C-E9BB2A74F240}"/>
                  </c:ext>
                </c:extLst>
              </c15:ser>
            </c15:filteredLineSeries>
            <c15:filteredLineSeries>
              <c15:ser>
                <c:idx val="16"/>
                <c:order val="11"/>
                <c:tx>
                  <c:strRef>
                    <c:extLst xmlns:c15="http://schemas.microsoft.com/office/drawing/2012/chart">
                      <c:ext xmlns:c15="http://schemas.microsoft.com/office/drawing/2012/chart" uri="{02D57815-91ED-43cb-92C2-25804820EDAC}">
                        <c15:formulaRef>
                          <c15:sqref>'Chart creation'!$R$2</c15:sqref>
                        </c15:formulaRef>
                      </c:ext>
                    </c:extLst>
                    <c:strCache>
                      <c:ptCount val="1"/>
                      <c:pt idx="0">
                        <c:v>40 to 44</c:v>
                      </c:pt>
                    </c:strCache>
                  </c:strRef>
                </c:tx>
                <c:spPr>
                  <a:ln w="38100" cap="rnd">
                    <a:solidFill>
                      <a:srgbClr val="36454F"/>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'Chart creation'!$A$4:$A$27</c15:sqref>
                        </c15:formulaRef>
                      </c:ext>
                    </c:extLst>
                    <c:numCache>
                      <c:formatCode>General</c:formatCod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numCache>
                  </c:numRef>
                </c:cat>
                <c:val>
                  <c:numRef>
                    <c:extLst xmlns:c15="http://schemas.microsoft.com/office/drawing/2012/chart">
                      <c:ext xmlns:c15="http://schemas.microsoft.com/office/drawing/2012/chart" uri="{02D57815-91ED-43cb-92C2-25804820EDAC}">
                        <c15:formulaRef>
                          <c15:sqref>'Chart creation'!$R$4:$R$27</c15:sqref>
                        </c15:formulaRef>
                      </c:ext>
                    </c:extLst>
                    <c:numCache>
                      <c:formatCode>0.00</c:formatCode>
                      <c:ptCount val="24"/>
                      <c:pt idx="0">
                        <c:v>11.705894605290563</c:v>
                      </c:pt>
                      <c:pt idx="1">
                        <c:v>14.37507767513153</c:v>
                      </c:pt>
                      <c:pt idx="2">
                        <c:v>14.992252606893086</c:v>
                      </c:pt>
                      <c:pt idx="3">
                        <c:v>13.72</c:v>
                      </c:pt>
                      <c:pt idx="4">
                        <c:v>15.75</c:v>
                      </c:pt>
                      <c:pt idx="5">
                        <c:v>15.47</c:v>
                      </c:pt>
                      <c:pt idx="6">
                        <c:v>16.690000000000001</c:v>
                      </c:pt>
                      <c:pt idx="7">
                        <c:v>17.12</c:v>
                      </c:pt>
                      <c:pt idx="8">
                        <c:v>17.399999999999999</c:v>
                      </c:pt>
                      <c:pt idx="9">
                        <c:v>16.88</c:v>
                      </c:pt>
                      <c:pt idx="10">
                        <c:v>17.11</c:v>
                      </c:pt>
                      <c:pt idx="11">
                        <c:v>18.559999999999999</c:v>
                      </c:pt>
                      <c:pt idx="12">
                        <c:v>18.440000000000001</c:v>
                      </c:pt>
                      <c:pt idx="13">
                        <c:v>18.54</c:v>
                      </c:pt>
                      <c:pt idx="14">
                        <c:v>19.09</c:v>
                      </c:pt>
                      <c:pt idx="15">
                        <c:v>18.510000000000002</c:v>
                      </c:pt>
                      <c:pt idx="16">
                        <c:v>20.73</c:v>
                      </c:pt>
                      <c:pt idx="17">
                        <c:v>19.89</c:v>
                      </c:pt>
                      <c:pt idx="18">
                        <c:v>21.13</c:v>
                      </c:pt>
                      <c:pt idx="19">
                        <c:v>20.75</c:v>
                      </c:pt>
                      <c:pt idx="20">
                        <c:v>19.54</c:v>
                      </c:pt>
                      <c:pt idx="21">
                        <c:v>19.47</c:v>
                      </c:pt>
                      <c:pt idx="22">
                        <c:v>20.78</c:v>
                      </c:pt>
                      <c:pt idx="23">
                        <c:v>22.4</c:v>
                      </c:pt>
                    </c:numCache>
                  </c:numRef>
                </c:val>
                <c:smooth val="0"/>
                <c:extLst xmlns:c15="http://schemas.microsoft.com/office/drawing/2012/chart">
                  <c:ext xmlns:c16="http://schemas.microsoft.com/office/drawing/2014/chart" uri="{C3380CC4-5D6E-409C-BE32-E72D297353CC}">
                    <c16:uniqueId val="{00000012-355F-481B-BA3C-E9BB2A74F240}"/>
                  </c:ext>
                </c:extLst>
              </c15:ser>
            </c15:filteredLineSeries>
          </c:ext>
        </c:extLst>
      </c:lineChart>
      <c:catAx>
        <c:axId val="1025725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000" b="1" i="0" u="none" strike="noStrike" kern="1200" baseline="0">
                <a:solidFill>
                  <a:sysClr val="windowText" lastClr="000000"/>
                </a:solidFill>
                <a:latin typeface="+mn-lt"/>
                <a:ea typeface="+mn-ea"/>
                <a:cs typeface="+mn-cs"/>
              </a:defRPr>
            </a:pPr>
            <a:endParaRPr lang="en-US"/>
          </a:p>
        </c:txPr>
        <c:crossAx val="1025730304"/>
        <c:crosses val="autoZero"/>
        <c:auto val="1"/>
        <c:lblAlgn val="ctr"/>
        <c:lblOffset val="100"/>
        <c:noMultiLvlLbl val="0"/>
      </c:catAx>
      <c:valAx>
        <c:axId val="1025730304"/>
        <c:scaling>
          <c:orientation val="minMax"/>
          <c:max val="12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050" b="1" i="0" u="none" strike="noStrike" kern="1200" baseline="0">
                    <a:solidFill>
                      <a:sysClr val="windowText" lastClr="000000"/>
                    </a:solidFill>
                    <a:latin typeface="+mn-lt"/>
                    <a:ea typeface="+mn-ea"/>
                    <a:cs typeface="+mn-cs"/>
                  </a:defRPr>
                </a:pPr>
                <a:r>
                  <a:rPr lang="en-US" sz="1050" dirty="0"/>
                  <a:t>Fertility Rate per 1,000 Women</a:t>
                </a:r>
              </a:p>
            </c:rich>
          </c:tx>
          <c:overlay val="0"/>
          <c:spPr>
            <a:noFill/>
            <a:ln>
              <a:noFill/>
            </a:ln>
            <a:effectLst/>
          </c:spPr>
          <c:txPr>
            <a:bodyPr rot="-5400000" spcFirstLastPara="1" vertOverflow="ellipsis" vert="horz" wrap="square" anchor="ctr" anchorCtr="1"/>
            <a:lstStyle/>
            <a:p>
              <a:pPr>
                <a:defRPr sz="1050" b="1" i="0" u="none" strike="noStrike" kern="1200" baseline="0">
                  <a:solidFill>
                    <a:sysClr val="windowText" lastClr="000000"/>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crossAx val="1025725024"/>
        <c:crosses val="autoZero"/>
        <c:crossBetween val="between"/>
        <c:majorUnit val="10"/>
      </c:valAx>
      <c:spPr>
        <a:noFill/>
        <a:ln>
          <a:noFill/>
        </a:ln>
        <a:effectLst/>
      </c:spPr>
    </c:plotArea>
    <c:plotVisOnly val="1"/>
    <c:dispBlanksAs val="gap"/>
    <c:showDLblsOverMax val="0"/>
  </c:chart>
  <c:spPr>
    <a:solidFill>
      <a:schemeClr val="bg1"/>
    </a:solidFill>
    <a:ln w="3175" cap="flat" cmpd="sng" algn="ctr">
      <a:noFill/>
      <a:round/>
    </a:ln>
    <a:effectLst/>
  </c:spPr>
  <c:txPr>
    <a:bodyPr/>
    <a:lstStyle/>
    <a:p>
      <a:pPr>
        <a:defRPr sz="1050" b="1">
          <a:solidFill>
            <a:sysClr val="windowText" lastClr="000000"/>
          </a:solidFill>
        </a:defRPr>
      </a:pPr>
      <a:endParaRPr lang="en-US"/>
    </a:p>
  </c:txPr>
  <c:externalData r:id="rId4">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'Int Mig  (5)'!$A$2:$A$52</cx:f>
        <cx:nf>'Int Mig  (5)'!$A$1</cx:nf>
        <cx:lvl ptCount="51" name="NAME">
          <cx:pt idx="0">Alabama</cx:pt>
          <cx:pt idx="1">Alaska</cx:pt>
          <cx:pt idx="2">Arizona</cx:pt>
          <cx:pt idx="3">Arkansas</cx:pt>
          <cx:pt idx="4">California</cx:pt>
          <cx:pt idx="5">Colorado</cx:pt>
          <cx:pt idx="6">Connecticut</cx:pt>
          <cx:pt idx="7">Delaware</cx:pt>
          <cx:pt idx="8">District of Columbia</cx:pt>
          <cx:pt idx="9">Florida</cx:pt>
          <cx:pt idx="10">Georgia</cx:pt>
          <cx:pt idx="11">Hawaii</cx:pt>
          <cx:pt idx="12">Idaho</cx:pt>
          <cx:pt idx="13">Illinois</cx:pt>
          <cx:pt idx="14">Indiana</cx:pt>
          <cx:pt idx="15">Iowa</cx:pt>
          <cx:pt idx="16">Kansas</cx:pt>
          <cx:pt idx="17">Kentucky</cx:pt>
          <cx:pt idx="18">Louisiana</cx:pt>
          <cx:pt idx="19">Maine</cx:pt>
          <cx:pt idx="20">Maryland</cx:pt>
          <cx:pt idx="21">Massachusetts</cx:pt>
          <cx:pt idx="22">Michigan</cx:pt>
          <cx:pt idx="23">Minnesota</cx:pt>
          <cx:pt idx="24">Mississippi</cx:pt>
          <cx:pt idx="25">Missouri</cx:pt>
          <cx:pt idx="26">Montana</cx:pt>
          <cx:pt idx="27">Nebraska</cx:pt>
          <cx:pt idx="28">Nevada</cx:pt>
          <cx:pt idx="29">New Hampshire</cx:pt>
          <cx:pt idx="30">New Jersey</cx:pt>
          <cx:pt idx="31">New Mexico</cx:pt>
          <cx:pt idx="32">New York</cx:pt>
          <cx:pt idx="33">North Carolina</cx:pt>
          <cx:pt idx="34">North Dakota</cx:pt>
          <cx:pt idx="35">Ohio</cx:pt>
          <cx:pt idx="36">Oklahoma</cx:pt>
          <cx:pt idx="37">Oregon</cx:pt>
          <cx:pt idx="38">Pennsylvania</cx:pt>
          <cx:pt idx="39">Rhode Island</cx:pt>
          <cx:pt idx="40">South Carolina</cx:pt>
          <cx:pt idx="41">South Dakota</cx:pt>
          <cx:pt idx="42">Tennessee</cx:pt>
          <cx:pt idx="43">Texas</cx:pt>
          <cx:pt idx="44">Utah</cx:pt>
          <cx:pt idx="45">Vermont</cx:pt>
          <cx:pt idx="46">Virginia</cx:pt>
          <cx:pt idx="47">Washington</cx:pt>
          <cx:pt idx="48">West Virginia</cx:pt>
          <cx:pt idx="49">Wisconsin</cx:pt>
          <cx:pt idx="50">Wyoming</cx:pt>
        </cx:lvl>
      </cx:strDim>
      <cx:numDim type="colorVal">
        <cx:f>'Int Mig  (5)'!$B$2:$B$52</cx:f>
        <cx:nf>'Int Mig  (5)'!$B$1</cx:nf>
        <cx:lvl ptCount="51" formatCode="0.0%" name="Percent Change">
          <cx:pt idx="0">0.037749288883032653</cx:pt>
          <cx:pt idx="1">0.024199388158137287</cx:pt>
          <cx:pt idx="2">0.085958711163238222</cx:pt>
          <cx:pt idx="3">0.024330487292491779</cx:pt>
          <cx:pt idx="4">0.045101455696751641</cx:pt>
          <cx:pt idx="5">0.1062569800419725</cx:pt>
          <cx:pt idx="6">0.006663202863224661</cx:pt>
          <cx:pt idx="7">0.074473584252201144</cx:pt>
          <cx:pt idx="8">0.10481600039443109</cx:pt>
          <cx:pt idx="9">0.10455193749567433</cx:pt>
          <cx:pt idx="10">0.076768527523920743</cx:pt>
          <cx:pt idx="11">0.051222545986228829</cx:pt>
          <cx:pt idx="12">0.12351577689641882</cx:pt>
          <cx:pt idx="13">-0.0010599173407573068</cx:pt>
          <cx:pt idx="14">0.034384201585206789</cx:pt>
          <cx:pt idx="15">0.034922158980606161</cx:pt>
          <cx:pt idx="16">0.022067129384449134</cx:pt>
          <cx:pt idx="17">0.028417553179499514</cx:pt>
          <cx:pt idx="18">0.020395045303763848</cx:pt>
          <cx:pt idx="19">0.019035783880651882</cx:pt>
          <cx:pt idx="20">0.051295834063114859</cx:pt>
          <cx:pt idx="21">0.012131295433502273</cx:pt>
          <cx:pt idx="22">0.014603682668500286</cx:pt>
          <cx:pt idx="23">0.055586544910147431</cx:pt>
          <cx:pt idx="24">-0.0015221117030158062</cx:pt>
          <cx:pt idx="25">0.020599753565787027</cx:pt>
          <cx:pt idx="26">0.069773387398210693</cx:pt>
          <cx:pt idx="27">0.054230728254380599</cx:pt>
          <cx:pt idx="28">0.10734851216453438</cx:pt>
          <cx:pt idx="29">0.034271680825408109</cx:pt>
          <cx:pt idx="30">0.041649095206387272</cx:pt>
          <cx:pt idx="31">0.021054690386155685</cx:pt>
          <cx:pt idx="32">0.031425935779195092</cx:pt>
          <cx:pt idx="33">0.069043420994704077</cx:pt>
          <cx:pt idx="34">0.11334894597040852</cx:pt>
          <cx:pt idx="35">0.016967281470978535</cx:pt>
          <cx:pt idx="36">0.040857197316181107</cx:pt>
          <cx:pt idx="37">0.076976425139823765</cx:pt>
          <cx:pt idx="38">0.01759565157864075</cx:pt>
          <cx:pt idx="39">0.031495876366306984</cx:pt>
          <cx:pt idx="40">0.077382349440096976</cx:pt>
          <cx:pt idx="41">0.064953396814371123</cx:pt>
          <cx:pt idx="42">0.064923933489347815</cx:pt>
          <cx:pt idx="43">0.11384591540239719</cx:pt>
          <cx:pt idx="44">0.13064914449076706</cx:pt>
          <cx:pt idx="45">0.020591849500330078</cx:pt>
          <cx:pt idx="46">0.057651052239922639</cx:pt>
          <cx:pt idx="47">0.10474295089130151</cx:pt>
          <cx:pt idx="48">-0.024257093565775812</cx:pt>
          <cx:pt idx="49">0.026945051821176961</cx:pt>
          <cx:pt idx="50">0.01746361995233086</cx:pt>
        </cx:lvl>
      </cx:numDim>
    </cx:data>
  </cx:chartData>
  <cx:chart>
    <cx:title pos="t" align="ctr" overlay="0">
      <cx:tx>
        <cx:txData>
          <cx:v>Percent Population Change 2020 to 2030, Weldon Cooper Projections</cx:v>
        </cx:txData>
      </cx:tx>
      <cx:txPr>
        <a:bodyPr spcFirstLastPara="1" vertOverflow="ellipsis" horzOverflow="overflow" wrap="square" lIns="0" tIns="0" rIns="0" bIns="0" anchor="ctr" anchorCtr="1"/>
        <a:lstStyle/>
        <a:p>
          <a:pPr algn="ctr" rtl="0">
            <a:defRPr/>
          </a:pPr>
          <a:r>
            <a:rPr lang="en-US" sz="1600" b="1" i="0" u="none" strike="noStrike" baseline="0" dirty="0">
              <a:solidFill>
                <a:schemeClr val="tx1"/>
              </a:solidFill>
              <a:latin typeface="Calibri"/>
            </a:rPr>
            <a:t>Percent Population Change 2020 to 2030, Weldon Cooper Projections</a:t>
          </a:r>
        </a:p>
      </cx:txPr>
    </cx:title>
    <cx:plotArea>
      <cx:plotAreaRegion>
        <cx:series layoutId="regionMap" uniqueId="{47DCEA61-2941-437A-86D2-DCF14DB67226}">
          <cx:tx>
            <cx:txData>
              <cx:f>'Int Mig  (5)'!$B$1</cx:f>
              <cx:v>Percent Change</cx:v>
            </cx:txData>
          </cx:tx>
          <cx:dataId val="0"/>
          <cx:layoutPr>
            <cx:geography cultureLanguage="en-US" cultureRegion="US" attribution="Powered by Bing">
              <cx:geoCache provider="{E9337A44-BEBE-4D9F-B70C-5C5E7DAFC167}">
                <cx:binary>1H1pU9tIF+5fSeXzFaNWb+q33nmrRrLNFiADCZnki8oBRvveWn/9fQQmMYoTmBpu3bJnoUBu6XQ/
ffbTR/+96f9zk9ytqzd9mmT1f276398GWhf/+e23+ia4S9f1QRreVHmd/60PbvL0t/zvv8Obu99u
q3UXZv5vlknYbzfButJ3/dv//Rd38+/yd/nNWod59mdzVw2Xd3WT6PoX13ZeerO+TcNsEda6Cm80
+f3tdVj5YRau3765y3Sohw9Dcff72yffevvmt/m9fnjumwSk6eYWY6k84MSyFRVS3X/st2+SPPM3
lw1pHwhlm1yZm+v08dnn6xTjX0LRPT3r29vqrq4xpfuf2yOf0I8Lf7x9c5M3mZ7WzccS/v72Yxbq
u9s3V3qt7+q3b8I6dx++4ObTJD5e3c/6t6cr/7//zv6AdZj9ZQuc+aI9d+kHbI6z23CdvSY06kAR
pZjNbfP+g6XfhsYWB5ZNAAu1Hq7zp9C8gKDdyHwbOAPm+HwvgfkjWX9dp68JjHUghWCWZckfELGZ
SYGH9cBM6ikiL6BkNyLfBs4Q+ePdviJSx68IiGAHhDEmTct8WHf2FBfCrQNLKpsJ8iMiz1DyU0Du
x83xON1PPKpwzF9VdLEDC2IJ4ok9ADJjFELIATiIK8HFvewiM0Z5nqCf4PI4cA7Ml70Exl0n4d95
9doa3+JMCOiWB7WBtd9WK4SoA0GkJQmD9pk+T7F5GU274dkeO0PI/WMvEfqjitdZvYZR8moWGTuw
FUwuSvjD8s8sMmUdMKoI549mwUztv4Si3eh8HznD5o/LvcTmbB1md68HDOMHFHzDON0AMxNqQh1Y
RBBmyo3QgxZ62BQPpvKz5OxGZTNsBsnZci8hOVp36zB8XJd/777cyyrTliYVMynG+QG3JINpzHZp
mOcJ2Y3G47gZHEfHewnH4i4BINUrMglVBybwENYjk0B7bGsXyQ+YsAWjBEJu+syk10so2o3M95Ez
bBb7ySpunuTV+jZ/PWah9gEUC+fmxBXTZ675TfAMkzYV8DS3JddLSNkNyveRM1Dci71kmPO7r9X6
GY/hnwVgGJnkFKFSPljCpvWUYZQ6sIkpLTDUA2gQdNvYvISi3dh8HznD5nw/GeZsXQ3JOrt9XJ9/
r10mhgE4EGVPMZHiQJoEHo7aaPoZv7yEkt2YfB85w+RssZf84uZZdnejw5tGvx4sE8tITjh9ZImZ
HJOIz1Abzqc1Uy4vpGY3NE8Gz9BxP+wlOo+R5Tf5328gqZv066uGlsE9JtQJoWzGPvLAJMJSgm5s
AFzfFmn/lKzdeO2+ywy4hbuXwK1gGoS368dl+/eSzrIPuOKcMPqgZOamgQ2n05aUWfbmCzOJ9wKC
dqP0beAMmNV+RjYP73JkaF4RGGodCAZZxhR5QGYm62x6gMgnlcz8niTY5qUXELQbmG8DZ8Ac/rGX
HHMW3gShv85ej2UY4jSSSQUB9+DJzOI0NocWMhXyM5vrM8PtJRTthub7yBk2Z/vphR7froNXdHMA
DBQLTObH+OUMGELYgeCKSqQ1H7fDQ4TmWUJ247EZNgPjeLGXjPIprG/yrA5fl1MEhadPxSY9MzOn
bQVOsaB+1G7l8iKSdkOzNXQGz6c95ZUkCbM8rB837r9X/cw8IGAVeP0bZ+ZHdAizBeX2JuyJ69sa
5vgFFO0G5/vIGTbH+6n8j/PuFTU/sw4QSRZcsocApgmTazuSpujBFBEQZBPgNGf65TlqfoLJ/Rzm
eOynzj997cyMDSOYSUtJudMWUzYUj0mQuvmeINjmlOfp2Y3J47gZKqdXe6lgTrEkzU08PEqRfy/B
phomS1q24Juyi5nChyVm2VJKSjb6Zab2X0LRT5D5Npc5Np/3EpvLAPVUb47r1w2jIV4jLBsKfuPu
qxk+EvEcYtvmVBBw/5k5ly+lajdGT0fPcLo83kuc3uVNWL9ytZl5oBBoNgVqZB4+M3VDkJYmNmo6
vtfYbAu3F5G0G6GtoTN43u2n4rnKGx28WazjXL+mQcCQ+Ed+mctNKeYs/wzwDixqIlIgZgG1l9Kz
G56no2cIXe2nl3O2ruv1TdDUd1q/pi1tHaByhkpTbZjkR0knTI4KQRvYbXPPi+nZDdFs+Ayjs/3k
oo96HTyu0isYCeqAAhlkpjd5tFme7b4kTUK+WWJmSD9Hx25IHkbNkPj4YS/VzVmILE79usJMoJhG
Id6MSqf7D5mpG5R0KgSbUUT4uAc2VTQvoWU3JFvTmOFytp+VzWdhXU//FkX4uEivwCjInlko4fjm
7qunyCBag6pNC0UEmyqCGbu8kKifQbQ1ozlI++nvTOuRN9VrIgQ/U0iU/7FNTmAmyqYKQXg7klgb
U27m77yEop/D8zCXOTb7Wc5xlmf6Vc9sMKQ2kZYmCgmZ+w9cme2gDTHBPQwnbsSUFH1iATxPyk8w
eRw4h2Q/dc35Xbt+zcwmCtIoFwxVm7tNMkIE5BmHRQYPdPpAEW3j8jw9u2F5HDdD5fx6Ly2A87vu
zdE6LeogfM1qQUYPhM3hcT5WcszYZYoMTCYbzOl7bKbiqKfgvJCsn2H0ZPgcqqO9herkrqrvhse1
+vc2wZQjoACB090aRyKjBoMBByE3sYOZcJu2z/M0/Rykx7FzhE72EqFPQ45jnf4rwmOhsFMJ1Ahu
tM7MIED94MFU3MHg+jzGdrbZ6AUE7cbm28AZMJ8+7yUw0zY9u+vDm1fMRlNEbSyUdxK2qe+ciThi
igNi2uAu+wfN8xJqdgOzPZMZNudne4nNRRC+IioQaAxHaGCn7bYKUO+EKxQVT5tUD1Db5pjnqNmN
ysOoGR4X+6tmPudV/Lgur6BkIMWosth0fvb+M+MUHB2A22nCXNgkqmeO57Tnn6NoNy7fR86wOd9P
OfbprtZvXnIy/5+VqqMcGqeeOQqeNnm2WQDaNnFwEDyjzI2VMGOaF5O1G6XZ8BlUn/bUsM4rpArc
dZWjrmP9esxEcZSDQoB9c3tmWEl1QGx4PUJs1NKcmV5M126wzmfjZ2idu/uphKo7P3/NyigKkWfj
PBQVG8N5Fi6wTBhuSMvhWM7j3ngIg148S8luXB7HzfC4uNxLPB522asn2iRqagWFQYaqtfvPDBUk
2piYzrc/ujtPsXkpVbsRejp6htP5Yi9xuogTlHi+ag8OyDebAqZNNmdesK7g8cCqNs3HZKl6itFL
KNqNz/eRM2wu9rP5w4e7/lWPrxPwBrWZTTZGwDyxg3gcLDzUUH0v1tm2rJ8lZzcqm2EzSD78tZfs
8v4uy+ohadev2vgBPo+t0Pdhk3D74finlAc2te2puu1B6tlPWealVO0G6OnoGU7v/9hLnB4qI/4f
GG8wC0wcLrQeeWjmCcHQthVOfCBn/YDUzHh7OV27sZqPn6F1tZ/G2wdwFTqQ3d09but/77LCyrYZ
5Ji5yR3MD++iRRdl1JraqTy4tLMQz4tI2o3R1tAZPB/2I5l988sWbw8q4QGhJ9/8p/3tFOwAiiJq
FOXsCirgeDUqdnHi/fEo7yxyPes893OydqM0G/5kJvvR1u76rkqRYXw9nsHxHFNyC//MpBqO7Qph
CSUQDL3/zNLWL6BkNwjfBs4Y5frDXmqdT2tk4TJfv6ojCpeHEPCJ/ZPawntHFCcRH2sOZoLsZTTt
hmd77AyhT/+f7IKft4n81ktzsdbr5X0Tzq1Okb++ej99tAadDX2zLVSeLMAj0x3f/v4Wp6Pgwnzr
7TndYzPwISCw3Vrr4YbfR92ta/37W2M6+EZgmnMTqSKEFaa2Bh1ChdMlC2kKVCaiBtu00RqMAd9s
CuH8/nY6h0IkghSAXikLhdpv39RTgSuah1oIMuGGOEln2zhPp8i39qfv82RAqOTbgmx+f5M16fs8
zHT9+1uCZxQPX7snFU1GBUpWEA3BuUkcNWbg/+JmfYm9Pn37/+iR5kXZNP151lG1bDsvKJycRjJ2
Y9m1fwqDDydR32bx0jRj/VnnrP0Ys7ovnVpl5aet1dtFDQIsc2qYqSycG2AmTuCKidotalg2FLEK
mvbcKjNy7sdj5jmNzEXg9q3OldN2rPks28IInSq1demWURX7jjfWkrmwsrNbpbV5gXsEzcJKEvJx
5IZNDgfBvTsyGKRf/ZpiC6rqB4qFFLZCqb00bcucURzKANgO+pz23PcXoh+Tjy1Dld1KyyHnTjv0
JFqE0rOdUYohdIbYpIdpWw1kUbW5vg36uiZuaBR8UaO3bevoNDBbR1Y89pd+HgXv40adpLUK6gXU
rbqug/I0TjreL8PaEGdhFbTp4a9n9SMM0N1oPmuhDIAIej/pLRjkYPidUST1eaY9dZ37CE47LLaw
NYqs6d93faWuCo8k8AS/Mc8O+Ke9tr0XJZGS4MS7QkX19L+JrK3HcrP3WVH72Xlmj+ScxEFzntWV
G9pegED0r54E9vnhSQqdKyUO2SEfNWUBt59UZGwYyyrIz+3CZOuyy6vk0NP2YDlxESzNsklGl5qD
nbsR5V363KaZNsXTiWKjQBuzqbcZpMPs8agjCwM/S8NzWcZ8nUYNX8foPpAc8jGtl6LKc2cwAf1h
l5Sd5ZRxLu90ourjTg3sXS9oZbq0i/LYjWSWfqRVYdFFYA/DXWG0xcI0xlS6XOWsOsIB0bFxfr16
5Eeg0G0KYgMRVAtVbwwybXv5TNHwjHPPOCONl67DSte+Q4xYZ8yhw5D5J10Qxl99WxXv+rEMViJn
fehapJV/azmOuTsEvnRZHrV3YUXlbcuLQKLu4FcQM/4DyJMbQOUU5UX2ikuYPttUisoOzSrQ9Cxi
ZeEpe6FVMB72uqdqpdumcau+NP9s04E3ThAE0q1IdlhbVXGYsMJy46RML4uEp70jk87/1EVpfjzU
WjsFL4uPoo7thVdmntvkURQ6oaZR53hRnZ13hVFflMZIl75PVOQYo5elrtUG6REXOrm0Iv+9P2S0
d5JGlufaKz9oKzXoQrQWFjIcLMgG1oyjY3Z29C4JuP3ZMxt2EgibvBv9vlVuZwYsRX+RITw27GpI
nW6wxwXpuLEYo/6mqEt91ZiGDJwu1XLl1WVzzDzL+lAGpIsPPWmQ0BmD2PuKA8JV64RZaXxpUpku
iqK2juM8K45JqZLbsC0E+J6m8VWovF46bcn8k8qrGnfAOhwS+GoXZZf2S9ZV5YqQnrTLhEviu23n
26XbWoG3TGtaLZpCXQSe4ZsLQnJ9BFVjdW5mRsKxtUz+6lMzOLUqVVxxqvlhoyLDWtUiHde2yKtl
bfbRuGpj218ZfW+urTrp/q79ouDuaGmzcTLfav1Vr6MczNF1y8FvG3tV5V6wSDRNjzJ81VGCVTkW
Om2lE9VRZLjS66Qjc96PDtOJ51JtZOlhJeKlz5rB/LOjhKHvSWUmToSdpFdUd6o+7Kns34l4HBPv
z6YrdZo6Q5gMWXUbeIFljZ/rzuhlGjiqgijPb6whjTStnEY3TWGe61incX+iwnI8bFWjveO0CsPC
iawkvzKlQY+jgdLGbYCB5wylqXrAldr2IvM86EOdxF25FHHnm26VaOJdBKUpZH4UD7ILFkOfKP1O
1JpiR3VeTurObaALV8IIIu+iBesI3y3twsaGo3GdrrIkrJSTlFBe3rJvQ+EaHroscGfwzIy5ee2l
qRuopvNWXSKTdFl7sApWPPPT0bVHDomZWTFr3DSojMRp68Gv39ehkabL3A/tv42mlaG5MHNLH4bM
buxzbni+d5JRqSWP3Kyvy3E4qk1It2BZ+IFMl17djuVKVXUWroZEpMORWddp4XJrSEJX9nxIDquw
DA0XsFqfjCIdyYJSEacL/GcaF0lkGjWWPMs+RWmq0mNaKZ0s40CLy7HRlK4iI7fIadAFtcwcGViB
PvSqtsiuoIzpSeSPVrxqClCwzHXij0ub9KNy7WgourPUHrC1DbBKtfAIaU4qynmy8D3qNwuZtYAz
lDXsk2yM6HiXxFSJhQ0C0gUd0qA8JmbIjvxQxsK14rikizAPvcXYeDF3jK4q1PvI6yLm0rCMRict
otE4Nb2ErUjh+RzkKlksyRCM+XEQks5fxooFnTN9zyEqVBm2j09Lt+9CY3R0HxpfqmzIB8MJwUfW
ORmzcAwdu2UG/TAkndWci0IN+SJTpT7jTQaV5NcyxgCVIsK88sKAZJ9HkmTBSTmkSb+qOz6Gp0T7
+gOLLL7mvZd6jk2weVdN1ku6rMUYgviGROkioWVcu3bnLUMSlp+TroNlEflRe1Vz0X0tqoAetbLz
vaUdc9NyMtvDfXiSR/0qq1pyPvYFZX/WmpMPRBv4RieM2nY1GWS/bK00Co+q3rK640z6tXURGlJd
Z2Y5bc4oKutDmdRB/b4fmLZds+yATdBlICyvIXRPocHUNY4bY3enkJLVAm1I+vxY18qz3kdVE8eX
lp0pdtyzqGvOdK8n4zMY+vc8NkS/zLsUj87zcWyd3kr1eGjGcpr8RHoH+QS6ipScM55hFk3JsVRB
nMejq+IWrFMkfhz+mVUSLF81sAp8XINMtXQWXJSEDVXm0CIwAXdX9c1ZagRF7YRmU/ar3kTDzuXQ
ltYkNMBMLmYEAdIrMtnJOkuvPYuqE7sNQ9uxAx5jXwy+WHcZBRl9FQ2XVPdmferDzI1O8yKLoysb
2uKwzkxyXiq//MxMS5ROwILQOsltXzWnXpD77WKoZNnBwB3oYWFhWV1TlsNNnMT8fd/UZn5UmkMb
f+pE6tdHqWekfw+jmmRIWCbBAn6ATZehNQT1qhCp+mSYXrpKu8IvHckg5oaqCy7DXNenKo0jvuBW
ZfkQe8jgOm1gqesqMlp/mVgZ2GQ0PKqOWZaT8i6FQB5O0NAfvNFNEnsZcQMr2rdju4SS6cpTUjWW
cD2V6BaalrYmTO8y+lKpVn0wBpjpJ6PSFbnVdTbUTkqIbI/DzsKt+pQEo8s6X/jHBWDpXCNWYjXm
bavP+kEmV1Fbl44t6yOW9i0/GjsBcGKT1ONhkcR5fpaJnr0ztMnyZVBmaXvqD10RuDav0+ADLJH6
1lQZxAhEZ906cVB3taO61i6hBYbyKvFLEv5F8pHarTPCAhs+FpoaCjervWoZSCP2Twyv6L4Gvmm0
biJrER+HqCX5s68NbzysmrIOl+HYYJOGlo7o+z5ORn6eiiJJnLJoTXHGSMB6d4B1Uy+7oABqnZ2F
vlONMoXsqOtkSXraV4s2sezqcLRL7P6Y9b5cDN5g1q5X1KL81PGBfIiCCnsNmk5dY6+n9ftMZQQC
1ipUtLLTQHRO33y27KaziRPHrfzIrazsFh33NTtjXmK3l6VXqwrKHTt6WYQUaMJxGPp3IdVx/k5W
RUDfW72ZiGOvzxXm1feGfxZXRtEt0tqDzIA11uizJPFAf6Vif1UHdhwsut40j4eSge8HIWToMC+Q
KOyDVbqJXWx8nAcH/CYvhir0g80rSL79+r8PeYp/78d8/+P0BpPvv6Hb0MOrT375LbSLmuIQ9fxL
EzXf7gViNtRN4Ysnv/wQSvlJsOThTSo/ufgkkvIk1rodSbEYHOdv5vsPgZRZyPZ7LOV+3CaUIsSB
ktDeCJjB8UDPZ2RgHkIpCPVPb1RBSgBF7eizPoVLNpEUVLNTiAEEmze9CTdhFIJGedRCMaIi6ASq
0Hr9n4RR6ORLfPfopicSvAcBvhxcZlSXWJMvsuW6JiSqMmgMfmcTTzdqaRWsMBLXLNpwvOa8KeI1
Myper7JyqAe20FbPg941cs/86mcVyww3t/pYnqiAD80iVkZWHnUqTeozeCCFMTh53PPiK4911OcL
Q4gkoq4P34zcyT4fmssk6GWytm1eeDc0paU490VYFhQiC3GCxGUFr9KLgJi6yxZ+wqsYgZ6Op+k7
IocSJPtpSoZTK6VZ9LdRtznGbEG62frbsaanUQUUbyCyAz8MLW+mRvg4zPZ0jSRJwyYQgX3ndXkW
lUc6ZQk7SlhbV/JorH0ddu4YFujOn5heaHnPeN0EBdlPMEKSFYVycLoR60YHFzVd38IINphdC1OE
txGJaRy6Oqecwj5XllFGq6rv/Eov4DD6LHAMZoxF9r5jdKgtl7BRdPREiyCrYyfPS1qRc7ReKHHt
12uELbxNI1Q0pYhJ4NVAcFmnbfmUxj4IDSuoqHErjKo1rYU/Sl+Wq8RmmppOVmkhvsAy8vTxr587
w2Z6LlNos4KDuhaCU/PnFs2Qy9yg9q0Pq64WTmsi/PNXAI8xg/8QhU14kXl4f5OGp5zjOO8zEYUp
YLDFPng8IjHoeGQpuPF4xcu0LFvQ+LwNDbMP6K0hE1lSl3em4GswkqGP8zGUyXlokJyc0bgcmqu4
Ns0xcBCxT7Aov16Ip6ENVB5zCxF3BGqn85ZIl8wA0CI0oyHOvBtPjRmvDvOySL1haXiIwA2Hg131
QOXXj/xx8jgHJVBVgy4PUwZ6FkIMZOAl0WBWt0x04PLVQMQIpcirrqnZEtEvJr5UDVYdMVeBkztf
chhTFYK1YW4W3TMbgcwkGRYADUTBJWBUdHSDsTuDQo0RV4U2vuJUkkyNo14HE0OkfR7gDVEN3JGR
uWEKe7lwegTxQBUPzaC5SgsRDW5mkCq7UmmQVtmi5HllXaZtmNVff71mT2M7TCJvYqJHE071oSkt
uGUmS+CF2pVZjv3XvtIVNoHZxCYWy+w7yg0Ys7Q1rgoLLhWYRnf59CMs/OafLhYOsqFdFDVR4IFY
HkTb08WyS6vWQy3yr1nCDcjwCNJr7BD0NfXAT6nHIfdrv8H7LNKIZ5CoVZFWhB/ZBgzW2CkDSNtJ
8sOF60DhmLSnrI+LPH1GrEyv3HnCYChawPFVCweGLCAsxEw/9bTLCpWN9GvtWcJIl5Gui6R5X446
LDK3K4cSxBkybXEtH8o0HxZ2PA7GVVcU3jEMriTy3XQczeEUjivCwk6mTOFpt+GmkVzCaPdHhLio
6iESLSMaSHZiwsTHXePQ68ryGTad5S0gqeATKOQtTSTQ0FiQzyQGdmZWtllbfJE85xF3CxNHpUrH
8xqlKpeMiKAEjjc8SM+kYbjW3IuTgng2LvWdpqJcNR19nqHZXIrjpCmMEa4IsVBp+sO2iHsEVOAY
FV/g0IZVuaSIFbIziwR0OKV1M2A5lNcm43Ua9MMgnSaoujJwIfA7cemXo2ccVSmLxuvKaGpxbodi
MhB61qaJOowbPsGT11RhCw2t5O1lUUXxeD0miAfFjpkkk9IKsfoAKM9UgD9S2KrjtZ32PbCjPBrw
ox5NX9uLgte0XgnZTNjFvR/CwCjvH69s3xg6x877CLfIYTyA8tDIJttAFzyN130tsrJYqbYi7RWj
+ajfVVXsVU6SpJWVuobvpf2Rz6BcP2d25rHr1mwJNpm0fdgZbZnlMFF+LRvmIhyrL1GCCJ+RSYHT
c7OtQT1EoIkqki8jSevKhyduSrjJXR7lyTFtyg6C4tdPnEsjvPMCni+5T+JBd8+fiNhgHXQp7T7T
sZk2Y9ewSfxZtYyhvEVbcvHFQwgImxAxFkTLzyQEC/bpr8mYWm0/4XIEu4UlobhwKtBisJKfiqOR
tk1pKJFepyxLNXV03nDjLi+DEtIoiOuMLCtP5uH7trZ9SJwi4DmSTLa22hx+quwSpJ8svzxNPFtc
9bRK7MGpOyLaS20bZuiWfOzzU2wiM3Aik3lwTZknyMTsgYl9mLcBrItjL4r1xPktTghfTK90KwaH
xhXt28Nfz3gu12xkQs2pe4h1/wYF+ARPZxwLL8i6spYf2yYzYcTyqrJgxLbjtG/xajLGjhDB6LFt
+1hR/PD1vWVriGLa0rSJOsu78noxbWmrDMe0OgqRTZlEZDnWJlmVSVvU4eHIhxhc53XpZFOTwU7B
nZKUYKNfT8l6mpFFsztu21CbkGpAEMVoM1Fd0iwd8yizPto6oOAtXfgTAdqgiBJv+BiVTwNo84J+
YnHIykmkVEUJRWMEBGY8QWwUf8oRbovXiYokOwq7ZFqHcuhyce6VPb4VBnSa4uCnol7FhqzoqrCr
ltbuAH2B6T4ztZmViakpNCa3kDlCG1gGe+8pWrqPiUyafPhI/XaSVLoqsbXGZAzzG23asZU5g87L
8Vpa2aQfUyMnAKQXaeIPyzEViDOuFDWa7iOs1ArL0cmIYvfRdoQ0yUJDYYuxLikm6dZAbB6FVtFB
rGlYJHhgqD0Tv8HHIliK1GdYCq1lYGiXJ00ElgiUFeG3h/WZROH0Tr1vju37B6N22wua8Sjeh4dK
XOgvbsPtNH8wdUk3MjGI0vjQpjKHdHgwb63A7tvYhWeJxOBzYmGmjqZHMhz2thA6x3+wmp4uuxnl
MCGLXn6oG4Idogf0ZwoPofuxPiwqWM6XXmfkfe2IBIHp6ihpvQwmC4QeVgmRxkS/l6K2vWjlaYYQ
DLwQq72s0IQBGiA1wPi6z6CoNrD5ZZdhKfvEzsAr4KIJDj/uJyCMKCT4oYZItZdmnuaghMcxdFMs
9OSn/nq1maKY3JZrgclPSgBCApUYsILmng3MwRoZp374EASDQFxVNzEtXK8zvehcWCOrhmUZVKKw
HWVZKgqcqirD8sRMGmT0nQLWjnFa+anBzrw0kNRFsrj3b8wwMY86r2FiEcssT25ZlIzVZZqLFC+w
RYC8u2AtMftxYUeZ4oVbwn6sm1XXcbs9r8oAsSlHpGZK3iH9RtQiyypF3KjXTeU5eY8gWuQEWVsh
9Ob3cQtmaMeqGxKnN3jEohWKRhp2JRI9MN81e9J0zWGhuoB4sN88Xx/rQMIyc+WYdOMItxZbsTju
48FrnLIuIrFqlfTpgqdGP37oRG6F1w1LfG9BmbaIO8A/zQdH+Ah+L1RoIabr88Q/QicuvShzsxtP
PZWZ5iHpSGCtfEThA3NZxHnKPg689WPjo8rNvv8w5Vv1mVHrzLiExpDNLa+EqD6OsvWz3CnynAT1
nwp1E8hKhohuIIDK7DR3VJxTK3BlNdal/ZWkkZ3dBlaRt/0CW2Uo75A16zoTedquJtGR9rKS2wv4
ATwRh15qxOJcEURA48NWFEgWBneBnVGNVe6Rkq/YGUpfWmzpkVR1EfyJRspamMssY0UhjxuFVEfy
LuN9XPrLqPV1177ruOeH4cpjadfwSy+zaHksIhb49gp7RdDYKdrRhFpPajvslOMbTJR6EXjVGA3H
nV8bQXjYhSm0jRurjkHAtkXY8L9yoxEc2f2Od4bndhRmCzlvClhdytEDtXtxkaBoBj/0wx+NMExw
DadpGR435jUrv45IFVrtSSSqwreOSG8YUrpDxONGHvZZRNLE4ayd9KLJjRDT8SmHUln33oAe0m7E
A8X9C8Sfu0Ii72REXbKSMTWs4jhuBmW3FwLFEKFySqWmmISsNA/ia+l7njGeMpbUWCljKCGyzyC1
y4CfGtRDLuMdUj0hSd5HURfZ3rKLIAj8ZR7iJFDlQmRNJA2tkZjW0vSDISwXZhFHFTKd2jR49pfl
Wxmel0aJUh8bpJRLt4IfjJVFoDiEBnGJCKabgH6YLE5ZqsmmZ0GN2bsFMlZUrKKgm1aMJjrGj7wO
tHGVpXIS+azVvi1d1ekcG2DMYG8calWl+F7xMNVAozADN45QuCShS2oPT0sCAiczI+EEDylYYPFP
JOmndc6YihBLMhqjAhRGFtsBuytLODTlClleWFouAtyDLFHbEvDGAIKsKZtrHWVNmGG9DKT0DoNm
ZKQ/s1GMBVJCIF2MVwI7C0+guFR+9Yx+2mCiMibkOeqbyq+JSqelaVsUfYVQsXbZgYYW3ccxx818
qorS8isCbgH+xvsiF1cxZ56iyGYoBICcQgYEa7HZPSivQj5wISNjmpynh/vFaLBrKndj4yo+8v/L
3rc114lzaf8ipgBxvAX2wacdx47ddm5UcZIXJHEQEhISv/57iNM1nfRU9zf3cxNXbPYGhLS01nNY
7P8jOhV3JGQqePw51MH74X8O8vtxQApicZfHcsAFRGPQ2TfBMsnUiY3E46bneMN7w6s2Ji0LH1GA
t1B/pe8PatrsgqmGytuo9mqMSk/TCmoh67MP5WAmjBKYwB6HgFaIcFWAOagtKxH6PeltB7S0xRrN
23B+K99HcJJYQYhr7/fUxQw1Wi2nMVujszfFXp2H74/2fXpkVPQYnyxh+MQhzfv95l3mO8zTNlL7
aUCSZfiln+Yw7562gCVmucadkn143yfSZjz42QNucv+WiCmNz0EvSjC79NLtl/4+oMG2bvjP1JMp
yQ9BmIKau9rgGnby1O6IVnhYmZmwpkve7siHXvF8mc3j+S3K2hHTR6fIWHHzyiLZ/aCBZe9fGNv9
R2Ih1cGIQIqBQ4Yt3a9/NFnbrU+mb/uWHce2wPd2M4lachba59FyQ97nCuO6XPLTzyEvuVW4HMeI
wJdgB5hwci6ZwD5vo3nLwidkbrywjZyDZWR1qFuKk6e8wztZm6WXwDZ7AAaAbPCYOnOVT+2+nCHJ
2oEe4U3Gi6NAsuj8NSl176bzkkwh1Al9mfSDrahuARtGZWRwfLfMGj+QNKb9ZZgN/vXDChAtDdcI
UNEMLL+/WLFQgAKr4jh71LWTfc5G6lAFUBCVmBlriVDOj47MMSJMobreFId+wBY7HFwwUmiz0hJb
lXsNM8cRb9p+moQ4/4ST+dJ3ih9N16Pe/eoTDUP+WfIOw3EiP9bMPBU9BkzTVdDtmXTFtC5PM1m7
NTsv77fuylZjiIh0m8AdiXbV6SHbwghRblHJPnyRk/usAV61T/F3/LTQYsUIRCbe73dhLMYPhQmO
42cGKBRqgH4DrgxvjBjLCpCFz4Y7IiOFIzIf7TWsTY3GvHoHWbYo7RUFvT8rGl+1dIawpNreoTeK
shyo4ZwmAngpjQRK32FA7TRCsgJgIr0ZRLavpyVZGUD4VhQLQiXJqMeepz0iDZhAku2DZxjZoYLY
FAJYPO/HFh/H+8hwl68r0jMaXK9UK8UuJeE7SDkZbHd3uaAkWz4mgLE8pCyUBx4StFWmvW4AXaCT
a5UDBMo+Jy2JUJJjMyzx8Lcg2XBX2Tjs28aQ0n26qVhFmHzvI8mXCUg0YSEj9nrdwN7nH8Vm1uBR
IZkGqrDJucw+I95ifgWr3DACPAn3e6ByDBD8UV7uKFXPkK8isy6HaZWfIR/t5ugtcX3WX7Jslp4e
k3jSS/CflUXc0QN2NNKnle6Bfwd10Ue5egYiuYrlU9jOvG1rmnrSuYc1R24zfystgw7gVdMC0MRJ
CWOHsg7iTYvnLTFxMlUGu4NDsQ8hFnLKPE9LExnM8oGXcW3xyyCHBnUFM+Wan3fy/ixniEswPGju
5ffb+hFu+t7u8a+EmgA/kP3vi5fpYT9i/IHeUx7vv0ujMMARvvX7gZQAnRgOqNx3boP1VGIpt8gW
6WVbfCQPHAt1X5XlsP/l55RFTolIBLnf/qd3PHwPpwH0AM5DTFhFsQqLe9Pl7TpVK7RLeNB+o2V8
tUKthw+1wbbDgRo8EX4kSMuWq3kLMb8TCOb6C3DL/coFA9P4+eeJUlViS5sxVYLH94ptZHzLRcVH
aZKP0GLt9yfegcYZ5nLMhqCfdxBSq0wlSTO0wzxB7jFnJng0LJU4flnB4tlrFrd7GgeaHefIbb9f
lvmx4IJJYB+paAr1DFKZeKcZm3F1+5zMKbRJrEo7PQ7DoeM9ViPkcjtBABx4D3oCHnh8b6KjgN90
Menz4l+Ar98KemA5iA+YwTGCWxb9DVaGjArJqZDxYzdNGa46b1uH1bBOCLNzkOwrqLcAXrrKQsKE
a/+X6u7X2m4/Pd4NDDvy/hotnP+3wlYZNwWrzgFVvYdGDgwYV4E6ACvpn0/1G4CO1QT9TIhzAbLC
v9le1v+FoVoLMUOGHI1/zpFQuGmqoStNkg94X9H+9Mus2x+qYRxPGNrbBI/sZ3D852v5FUJI8a5X
oEJ4Fd8u2ieY5/Gv10ItiQHf8vYRHRERxlga7fm41pBWH7YJqfO/jfPfTwi/HYCDXeYOcLH8DVcU
nQqjfgjpw+xGbBStwI5/lXuBqfZzZf/zDUa/C6ThIt+pOHTTLGK8a+N3INP1PGnHpc8efkaMtdt2
0N5nxKfp0SW6sEcu6aYgvSSeN4MZ93hOFEJDoLcE+9G/XNGvMx1jjlJq78VO8jJFT6/faTFfhsEK
edP80L8vqhV5Hda4M4IirjOoqvAIugSC0bgpCTYHpBZBt18Il2Q2W21nVPbHdCBTGlYOocXXCPUz
Dsf6oNGFeYJ6sl7f+Sz5Hmb/+SZ+f4x4cElIQrxLG5AshPa/P8asm5fYBfbSabFHpu1HIiR1OpqP
PihMglfE/P9DXSkIELTdxNsIf3gA96Ynv87T3CEbQWt7c/m57bm2m3kVToisU6U0Xh32vzsfIP/9
lQZYGOhBkPwtHJAVIkyoLvnlfVtCkrw/jVz0WBejnvcN459PuMeX/8aWgM9CKYWJuotSQNvi/7/e
4Oo3x9SWinM+BkqkdT4MOfmcKSyYf1uCfz8VHl0B2gveVxSZv4e6gcaDN1Cand9TEQtJMWKNi+cB
P/75rn7j1vDtUGiUIOP3N3eUGSLrr7c1hktHuZPl1xCKzj+XVZyJPVVUZNjLybWwkLSHQ6JiiKdV
D6aj6pGK6nohUH0+8TVEEPyX63qXiPxlwIFhYghKCHd+CAbgj/r1ysIQfFHOOn1SWxx2+hCnbldJ
GDRONtN/9DaCaIdUuQXmW1YD3VDFVgu0Y9FwgywC0qC2noQEInUbJ8BEwvuBwrUznT1ylnS6UMdE
5HxNY1Bhr3qeB5RnisfJOB+G3kBmXodTmOmhKVQKCPCWuGgi2X35zjOKDEUS+QB5WTS7O9F2EHY3
SL4yFgGr4ZCQnFEA5Qw62IBLTJGfiVMe4GNdJd7THVQOBTax7Ed4fS+BxI/RXLshxpaCknVPT1Yb
B0i0p7hA/TLGBsON1C8z+YXofk8yg/ecS4K0xXMLZRFB6iv0MkRbBVsNdIVNJvOem+pPKGbGdt5V
PxOsH5kdGL8V47vNxZ5c5LMF4oWaR2TxQRYTTgkN+57BhGBRWFv3bkCr6RN4hp73TwTpeEkumV/K
RF7xLAx2kEJbBfzXv9eH5eo1mZtOmAFwMJChHOxHxbulmGgdmKldw6Ga0UAhje/LuZT5emhnBJ35
U+pLu02fwIPsTBtyUyhTL1CIgtz4xCRQ8LbBPIfM4dipOYp4PURIhv/jURLr4jrN3Bp/jlLnl+IC
OI/Kj2NZchEf+KgDKP0lXHtuqWHWA8d/GCePZwuBYLwpX4UBEBNbI2WM0qL2iafrrSj1orcKNPnK
UOWXhQJfy7pQn5KwX9a3LByE7xqaoBAYqwGuHfUyAhEKDLTS2U4F/oyRM3j6NrstBuwn/Dh2/S4Z
/Zn/AZDf81c/Lvtm+D41+h9Z6pj3AqWkKqHUgVpUhdkQIcK2U47LgLQcOmkRQNCKzWUqHuVYBv1x
YCk05F3bro+pZylvPFsppPmWnFlINvgRnD0DYZkecpXF0BGn3SVnSx8Cy7bqE8WkPidtOukKq697
40r2L23IpgaKY4oauSfLCUU4oK54TG9gtPo8CSzHcZXZbbYy2eRJ1+HphoE68twlBz4x82Hj/RIe
UC0sh8KHpMeMzYavnTSPcZTIG5UE7c1g9XJINaBxCGTas51M2XTlWnzMZTdDbyDZN6Zn2vSdbCuf
jGOT0nK+LrZ4OHo6gp0eZZrgqws/1gkf8+OKr7wqUCe+KTeZE/QY9Ntciv4kXNRvlS95eux4OD3K
BJxB1QM60lVApvZpdVvxpQ9GOEuIGT6tRcwOIewo1/A5dqyagoDcJoAPjzBJoVMCz+lHgJoMOqqF
lN8iUFCosyIZPdiYd+wo/RgcIj0sD9omAEIQChrtnbkmWnlRpcNa1DQvaVe8MBuX/grKCPNVxwmP
DpORC8ovNnS+siQtvhdLCj9PQAN1PZSQSTRJtPCPzhKB+m2YblK9RHNNi276EnINrxZcmTc6i/YZ
StOd223teu2QZt+FubBXQOWDayZIFzcFot+3aF3JWG1bEXUo52Xwusp5/T4HgatjFm1ftOZTDKWD
hKxx2zRmbtfLvoKSS5lGbiv8L5lp57YKI8kuPoJ7xaPUg2+I9OQavuheXsOjpY6xNPFN2sOJBQT6
OV3919BQekkiLB+rzdIA8gxZ1Tq4eprUT+SQ5Mt4kV2iXr10yBVD0O4tnCAC2gxR56xNZRUYknwB
Yz5VJO7H0wQAo4rDYfnoolF81J1fYIJdlvZp7vz8opwcYMVzxtU0UpJXHNcHJrgAFoiF53YpuCvW
+zLWXV+Pm+Vf+CC3CuTT8Iy3C86VlDb6CFNecSVjVdRGhfQ6YWPyRReZu+XgISzoENgAAEYtFTUB
JPytaW+zIphY1Uei/KICJFtNgbyRVynX8322ZuKIQJ9ldcm2/LxEU3cP/RA0J2unnmJ4U07WuOjE
pc2+KEKfVtTvT9s8bMVplomv+Dy03z0G5NQtuTEHpKf+cVFlCgtCMoNJFu1ShZ21V1kp5GlGfhxV
ba7Lp3JcyjcCQ8Ynruj0Bkn99t1ggjc2n2KItTmB/SGLm9nBi4a8N6jSdbS3gdLi8xZO44n0EYVi
DDD3pfNhgr3MISKFnBXAqVKRnXMQRrXUIz+J1KgnaM4Irt/G11E4wrqTEf0KvHC+L8dOnSPfl4/D
oLabVvP54HKEXJTncFmOSbhcK5Os9yNk8Z9UUSRfibAIDvHs7SXxAxYPsLYPEVnMjVP5CoW/IxPw
pGI80WxIGpTtUH4CjimvtkDRW0o79XGLi+6pAKTzOm/F8gkbfnvGYsvvIMVfoK3K2LEvaXoL5j0i
9TKUfVNs8P1hvqvxuLXBdC9ADdy3Dh7sGoqV8KhWPr/KxSTwlaTbdqvKxNxAQCWAWgzTp5Zs5YCY
DbcdyUVxjsBF1lZuyYfCtgSMgQq+BRQy/PDWp8nGytoPDjl4kxtA7cWtSInNl0OIHqP9UvWlpLcw
+rb3QH/6S5D48blf1Bd8pgUAzaJnPSCD4SbnF1dyyEJTGbHrcpLxZxNQs9Z9t4Z3kCCZJxZbO5+6
uCdJXXZRfpPQSRXHMhxGuJe7Qjbgl5OtsuDh4YGCQbXi21LaaiB0vEwBdAg3PphzjHUWrou6nUsL
AipyKoJpJpmHD8Qlwcd8LJmsMwfv7qErpXrgLbPDAVS0724GJibWBGpModSkNApOudV6e/DFqEx3
2lOPsClnN/Vwzlo5ra24FsAKVF9HOTKXOh0MtXdAcbiuiYnaT2u+Tb6eYCa4hYyQRs0aIUW8WQAQ
LM8pQ1WqEEeUXNIMiVM7Qu50tkuWX6dwIIz800Y8jW3lYTQtzXWMYBdeFQmYitO8WwWbzurUPJZB
KziUQW1fqkrBFdeLOkhK98jg5ciquEv6j5OPgu20ogDmu7kmDm/XkruxjhX4hbu8RzhtINzbmgmI
2zWPF1ajQ464XgLvNP/Q+yArN4LhH0M3NMCPBrGrx2ScDh+WJeHFAtMDz3p4royesB4K0K61iXw8
HJLI9N2t6MAaV8MI+LneFjfDijR4EFK54eI8siSdDu2arneCAb5tuGPuTFq8A7VBl4MuB1THVXQl
WiVBk5o091W8gpXPlni5BGnp8nrgNNEw/AgCiBBY4nMkA/XNlkhN4HD28WmaaARPLRw/Jq6RwnXB
VEMzAIncCi9c9uCDZMqRmJkCTswakXTBAVMYMHSfRhCai+wA/4qsUthmXHkQAwzpsBrGbkrTuyiw
mXkCyTzQM5+L5Etr7edt69qntpOf21KmHDbMdXhcoTk50IKqU4jNI0SQyBRouXy76X3cXxRh5mg7
VdZylpuscshHZTUM6fCoxj5rlMp8ZQqWIL7aZfi6tHQ75tNut2kdvQPzWYR15PQ6Nxs2m+S+1B15
zCFsUg2zwKAwHzBhKuj01m/RJMVHOY+6OOg8b2/1NE6PZtZLezCutfQKaHabV8Hgyqth4nMDN01/
FDNNH0f4kA7l0k03gqbBXSxcchNLkKlTq0GqlyiLmjim6JdmcnPaXBz3FXrMwLsYlnbWBxll0wW6
xnW5kmqlVanX0NWzaHmdZNrKqoxg9KonCDXNFQxArTt4gO+PG1XsGwUfP584eD80QVAhrGNeqAt2
eWz+LBN9wzjyC1wCfcCuw44mL7PajLJ75qyNPgMRhOFNROVpCsvhmMuc3wc8VLUdsu4lhCUexk8A
vSjcjnlM+eu0xstUpWSaXklI1bWJCXUVVY4XNQNoe01ljJtuQyDvzNkaRTj5wFGWXNs1Yl9FR/LP
grbRi4jIemvBKDepnKcrAij7GaRALPaY5mRFeDjfZZQS5K0IjvskTL4mYi/S/Tjsu7aL9dtki4Ad
+oyBoAXIPWVXYzqyqdaKuQUc2DYBxMxXHtWkRxypsoDx9K6XOn6DUX0RVdzjGireo/lELfC9NWA5
zInOy/RqyEycNyjhba+Qa8EBNshp+UOiautqIQkJP2PjXVVVBsVqz8EismaRPDizOY2fdj3DMdqs
MBXzgfyQpo6/GVtIbA+oPI+ToVBpTTQlt6AU1Y30ELtUqkVKc+u0kW8ihs+01oA/YSq3vfu6LB5r
BYsSdZqRQFe/WbBptgJTaA8jt+Qa4HkLKRdzG5J5yFm/4w1Wlh6HvFtuEo/6rQqQjixNT+cgPQTz
AC1yuNn0edF9/5pL62qhiW76MJjDi1nz6BGsX1FCrYQcrsqWtetPK5Kqa0S/cT24ues4UrkSqSfU
JcF0Id0aBbWhu0LQD2EqD0paOB+glMEkqpNu6Hgi7LG1GSieAX0XBJI0uNBQxtoaVjwWI6cmI91e
Rm1G8SGeolU3qCqoQEgrs2mTtYpM2/sTXKt8TD5khqAniIhmRr70kLMGY22DwnF6BJEnXHgnuimb
yhrVtktkZWD+1qbOseGmvunAqxU9jM3Y5X0zWk8HceMLGDzDWhsUYPK+t0CtSOUgPy/NURk5s5e2
FcnUNiuWCugduITIqCrr5ilbji1ytfHKdAbmTD1rZ9NDB13WMB7SGRzgI4xz4IROEgKuZWyUT4KQ
33MjBZ5DEkDGZTgU1uAmYH1VuP3vQ1DmIcZR89E3pexc+pKqNO4e30HkQO5ECLpa7JBtHFEnb9DI
YZcUQMew8zNYh1v+rU1o6LIT9N4b1tsc6ZK9Grl2QQdzMAC4AJUt5WuGLQLheHk2HQCF4nZBQuku
IS9Dn9Sm1WYWpw2sG54Wtjw+8TdSmNEOTdovxo83xOD24BWcoP7QNcQ48MQ+wiAqWXbIIKCFFzw0
ZvYT9FHo9IDvJEk7H6UsOOJxsEyNgDrqLobIDKm7LBExfcmQRBXJiS354L0EOmyB8LIaUi/Tr8mh
HV3C+oNcoQSCT1GNU3G7IfUrDjToMwp2ztJSmipK5jI55H4jyQl85PAsC9M/BVD9LFU8wRRXJQZr
5wAVzPAtHAWyLKjyOyUOU4a2MY1V0M+ge0A8gxTdMuN/qP/ReqC19wBx7Rn4NLudQkpqEWfmjkfe
w1pJBojIbAmCWgawspZuza9mpHB5RUbpk8qNqxhPagmhrnSFXEeYhqz4JreQCoTWBEbPDPuoaRay
+Qd0AlgdEoSgPyADRYVIuUzTk8qSZWjoULg3dMlwXlZRu87RQyGYSJsV76X7qkIQ65XmFqXBuAUW
1YjiUXdAOqH02cDIbL+1gdsRF2TU8VhvomuP8I9ZGhxhOy8gGopneOEpbLbTIYEl9RzpKX/tbZ8A
sMxp3E41AEWWokLNvb4MRRaifVCYmuUFkgzIOSolof6roTWZLRKkKIbeCeDWpUXlPVTJjDz8zoEI
dNVKRH6Aob+/Dlo9QWJvUpg+oPmTAyQlsTe6Kca0BFUWLN0Jfgo8mNy1QUWg+TvPsp95bQCYvW0Q
UmBu0PKjCWCgNt0mj1kk3b3Hw27QpKEoDxyaj+8BRFUAD7lsbwOEYf0ZxeXafcz5oPasi8TsjAwm
u1ZJnrI3hEjiT8Qm/GFaCb2DfLP91qoII1+sm4OMjhogI9vGXCVZuD4VLjX3q+o73ALsdWCt82FC
NN1bWziRlg8R4MO8Kfm0XkUALVizQrPzx0oS+BtToZPzmHAO2aRKH2faTsclHsOXTOmoKnPoIzvV
b3AO6M1X8GX5C7yeMWtioy3MZv0I4X7JbGmvWrTFQZgfN8hUW7o6XG7Z75INVMO1HHMfH8Fcgf8N
CQyPTWuJRegN4MNg1SJzyB5Jq2ckBbBx3xEjzW2LhjRFE6atzI8QaMhPq8sXqKGXEXcJlUL+OVEd
+mMMSMDRzmXPeDV68I4Vcmo0csoELSGTETPrGmzoHIowwCX32wAEoNoyKbODsBD+NSQc2GGbHT7T
ppD5Qc4yyMYS+Z9Vd+MhptrV65L61xzRwt64ZVSyQSOO4kGnajE4XZrOKAgYUKAhnu5IT+OboutF
DvkSResXFdHyJgi6+A1tMcS1C6S+h4aQ19CmxV/g1jEj+I+89DVLNVd1vibMN2b1XFe9KhZ6MB0r
esRfRfobHsU+PS7Zmj4HaNHiLkCuBAEYMA2+6tG+4BWNJVqPdhSRukxQvoSHHOZuFAVlDLfFTMN0
b5/Au08idWqtsW8iq0N+3nREzcU+btmHlayAoUk80UvRD+RlhvqjrazpX4kephe1oAUSGvIBe4TS
EwIu9BhIyl69tsEatsitXFAHyDzulIHtSAN3+Ty2JrhSHIu6UUzkHxazTNdLOsODonJxC1wgPwc0
LJ6BGLMc06DN3mSMHj0uCfWDVR5Nb/A6zrjmtlj3bC0cIOkZAfHkWhdnTboxa7YSbTmqgZXuNKax
7R/g4mWNArjVKEz1pJ5Jag5IX6Ib9NnooFlco5eOevdS0iWqpDYhLJ2pOAxFT/8DuXPYJGmyPBVI
909RQqM3dFMQLyE+gg4gDgMHK8ILvEDFnYP44CTtglVXmC8QTi/30oQevTaWKYywDrb7soXfH7Mh
GU7YD9ArwhSaNEUO0Qw+fbvOsfqDA+xoCodCZUbLuK1yXTQ9B0WfPPKOoKNQAlT/SsoxAkUHBagg
5Ks3QP/VQUjgQeoNG5QYbANuHu6qF1S00yAfVKKnJP2w8G5GlNdoeAzNlJrhy4Z4wXk+zOAaQIRO
HxIPiY8/rTE8JHFDptAt3VVouoFvVxCY++WJMremX9MxmcSZT8WwJDVNVLgETWFT9BhC8BJQ2YBr
g26DlxHLwgaCwGhD2liEntVKZCp0V8Y7oJhVFrv0mCTjWnzOxnFBUJml6F2POJZ2Ydogz4N+ogl8
1rYQ2iTQfkEmjTQeai8PjzYWDeT1Cfrg2E5O38M58LluQLRCQHjQcvWiA5PKWgEVk2zpLm7HHERb
hVOL7jHh/NGSYkEJw4jLlHqe0PzE8gYEcYG6D1Ym5viF80mbqdEr+vRFh1ASo+c3IzYb+QrfIpmv
V7TQwg64yQ6R4Uxh3+RoQxP4/U6SrA3L/tShMVQ+/2GCdovTitFC4G/Q6OeZuwkWjYL5hntN+6x2
YVnk9vjP9NyvDDlYQyhAQlCHu5MXBOxu+P+rQgJQWbGEcC98Hya5Exr2XeNC0lGBKNd5lxhI0mzo
AhgwGAdF9y8X8Cu9vV8AhAIw7+KNaWAJQQr9egEs9fBGoZvON/F+AcO78mQQZY8ZF0zgxd6Z0v/r
5vA/dmn+a1cGFBJ/mR1/6+fw11c17X0mY9TL+MDPRg4FXrAB+0AIR0oO925KYIH62ROzSP4L3Vii
6K89Hv7siRmh/UOKXrUkQlvCDB/7756YeDkriokIJtwYqBZEAP+bZg6/t7dL0I41KtCsM4/Qmg8+
ut9mMrwwwJjQ4O7KulDSJuabeABzQa+hDLE1JCj6DwgOt6OEpfIYrY5eF/0iX7ETuqd0LORrknH9
R0hG/ccuXT38ZST/BwPRPo3/woHvVxdDwJniAmPM9x9tDv6iRCpRSNMIFfQVt8n0Je0Sdz+H3bh7
FdAWc0YPslMpQ1trOYnkX6QBkJz8dnY47lI49QFwhrtpnfy2yNDarEfhxuYr9O56GWbUDHCesPJO
lGrKEOTT/BYvOh4zDFOW37ikZE8QrbHPbhu3bzniGoS/myfXUBXrg8hMf1p6NFY6KBShHwFnSF87
k6dXFG3rbiO01TkmoUyqTRlacTfAvYF+EehjEftQ1nlkozqEIcBXK3pLNgbZgK8K0wVzRZbMVZZn
8WtbjDCvalh7Nl1MNzlqmANeDWQe0M1hPE4gCG0VLKQQxxbWhq4Gu8bRcisJ/wiUCtCJKv9ksJ2i
hcYGeAuAnhwv0EXC7NAFq63UROwZjDytBVr+7ai28cjpVwuz4d6pTXZjVw9QK7+MvBiwresyuk1X
TqHb98sf2A/yvYdTj6QjjDqUz3gA2bkgwh+BW2QnmOwZsr8YrX9CaOweShPwj6FmLGo48OTXHooE
oL55iHZVHWBNKGMVO1rUE75CZp49OFq0ALvmOeurLemWT5GZOvSGyVdzVRZl3zZjPC4PjkHoXgPf
0rRiCPXHIRJAKEa6wDBVpZmMgkPSbuRmdDti17YwBaElUWkqrrYEj5UHyTm1cRxUfZKpak3Tl5z7
4tCl2XgvRoVmYS1SEBSnHVrtKZgdqhbOpWPIuQI9uqb3vo+DE1iV9tvcxfYoQnYsF2sbrNTyCh7Q
4WGLvf3ha+XXGy94U6RL/qXLF3nehnA7lHD+nT1T04YyY0HdlvPYZzWa2oHMh9lYn4qFRzcUQMt1
iVYtz4TH5oxyaZVVj3zge7KG9gM6TcD6xcZ8+A7nr5iqeJsJVIUM2oQyamc0cbVbSqosVxlvsPYe
uzbg5GIEzDxo4UeHbH2M1MAACM5whwEhInRu4e6iY1QVchHfRt5RtOFaFD/F4bR+Q68jMPZWdIPt
0GQVjZfu9Fwq9sWyvpfncrRJ/EFrRa83s5GrPiTcvmSOtSWInnj6sgWgrtDFyjik99EcLF9HajhS
4XKBsTxD2152gLUM5PJEC39n4c/3tQ5R7xyMDTb26Mnk/fm9fVgABQtMaKMa2gbESSs/JyUqwEqA
5h6r0mNHr9tVhOdtbjtsBct4q7qd0Z9DMn1BaU2uIsi09wwWrco8LKgPaOOwB8MO9y82Nn7gG4Qq
0OzMuy65xNnUfm+g3dNHRbdoPcypprrqbKL/WBhAyUoxi6tHV6ntPE9uOzNIp6FwTqdXKGFKVImp
lbbpVixktIo0LqhM6MxbyJUJ7ziDXudS0hUN0SQ8ZF+U7kvkfkG/wU+KUF7izjtoAUx8WDjAWdzr
Yi+Oxdtzr0kAbBYi+k2g7SONab812Aki/+X/sXde23Eb27p+lf0C8EAopMsNdGKTbAZRNOUbDJIS
kXMsPP3+irKWRcqWjs/18ljLQWw2gELVrFlz/sEeaeI2R8B/Ov/IYx+gS1BIIxZZUBvrPD1U8VKk
HEPhMT2OckBwSlJxPK+71Tm1vcEdTzWE5N08DmkWCFpJexgJxZWskmkJnDrlLAm7bbkZ09i8on7B
wiKzK646G3nSkEMMbX1P0p1dancwA50DQnlRcuShocQdMHfLRkCSMShBkL4vWbBadjRuQAC5f2hT
NdMBTrvcDxE3rIxN7TkSCGuC0AlQZXf+VBuURxNH+mCenKwOIiSrz2JzMbf53NdPvTF8tJbZOZuA
z9h7Y/DnmxEWabHRchFNew/8jKBJnsLLoFYVhcKmwmmMen6J1lpEZVeT1UVSzN2dmY+LQx9nJPmf
KicDw2Aku3rOt5lZa2tYANe5EEVWozk3JReju3Z9MLRecbagY2lvvaUzzi2tGM4gclKlYgJp9GR5
Lh7Zl5wf26IOjLZ0TVXg671AaarQ1BncSu6Rv5ZEv4ku1YY4HoeAY8RuiQj4fWn1v7/u4f9NHH+R
OBq6TkLxHwzpD3nj/xaPT49/WVap1PHrr3zLHEkPfQ/muMOENThkAU38ljl6vwnwwhbZ37cc8JsG
mGX/hieV7eLCowSXgWP/lTnqv5koQvnAZBy6RhzM/03m+B6kybco4LKB+oKCKL4/gWRGY4reEtrB
1zRCQJrJ9TD6or/7bkz+JgN8e9CxlTSP51LKUq4NOnJJ73Kw1QALBNpCO4B0Nu6g3FJjGnXvqpyR
b/lFxqewnt9nm1wLGRML1j4ZNsg6lQ9+l23yLqB3TVZ0kEbtX+lON12CGAWds+rLdeOU6a8wtdYP
6TeUCiXQZesIBGBtqSuBhO8uueS93cJwiQ6p7CJwEG09XIAYisFjgIGwqQbN/j2K+pa500fqfNTw
0U/aOzT5qn1rx2NoT5OYg3GpqJgQ3Q5+rVJj6Xf6UwViF2xB7+8pRvr7ee3SfelIM4TuVR2pQpU3
RY7KSqF1w0djcKoj2ibNDv2n9BTJIT2JGCWfjRVXyR5V3vIsjXsY5ENf3pgQiL6AwFvvk1x0924T
X+qjTLezWyDECrrjsJpWfikEIN8wyazxxuzH8mW11vpqtebso6mzB1QIvO7sNqmo3pVTONbVfNDr
CEmWtTX33qQDnUbDYUuqyF4zWP25awz1iRoznCrqNY96EWuHwlH9406bD62kUBGIxY8c6gVm/dx7
aL45a7mARVqTMdDbmSJn54md3pvdpzTX/DnfLEnn9lSp5QzN7JM6jcj+IqmabOdWLsX0OWKeh3qC
BBUV17J6Gju3+ZRBz/0983Pz1qckkYSz3vufMw++eQAvDYXd0pR1DjQ1XXbd5FHKgwmQPOVJ4dkh
UKjiSi/oNYbAN5Fy5GRxLmkp3XtyRU0kSjs60goZlq1guQQ90SsYYrfJkuphtKBfmkC/2vaG3n1C
W2Ha1Ys+7LwJD4NggZj/uSvLZE82/iy7rNnEcFvOY98b6TmsdoIYKYOTVFFx2Rbl+jtHTe3GQpPp
Ql/hUQX9YuS00ydd2+RpFumBVkMYclKOKgLs0jRX/daSaX6hZ/H4Oe6d4Sk3ZFZs13h1qq02pP6R
IeihgzvP7VCEMz3YU1Wg9Y9w32edXZTSqCA3HRakL+OPfk/Br42aYq81HmcXmvhUOucK1qbQOaSk
bJbNcJ5pnaDNN8TwCXQve4S6EPFh9w8rGhGFrx0JFMppb6O5MC8cxG/tZZ7JQj1XMLVZPQuFTITV
BNhXY/qylK62szttuESNY30a0BYMebP2UwNw7orKL3yFdRhuW7jjIUDUW7hp6Xa01wdt7KyTuSbm
1pRrf9IQet/OPplwVfljGBv+tJOluKnm8nfXimrzkAIemEQwcNiWz5WTglKNppE6mDOCKi4C6TVs
zyudn00elzlcR3OUeSiL1lkvvLmQy1nh6wjWhQnnID2INCpf93k/w2cNFjoIc8xA1O1mlFOf3QlY
p/FQBGRT3jTfuXJItr7Ru/HGpscM4iaClxDYqGgH/uBV1X6eAGs/LJqA3w/ZxaS17s29vkkLTXq7
PkO8VsAmHiB75vMa3065rZQAmnSKT05L4hzUYJPn65jWvGcFjdP2ybkfaRNoPnie9iezAbAFIaKK
tGQ7dxz07jPYhPaO1rTtfnYXutLgRKGqH3OJeln3IS9JzakU+33+SbOb/IM/lem+0yvCcF269mHS
h+LejaSm6HVmxLl4dKwjKPlaD+Z1msfA1hJ/bw8WbXczai+MZbEPiM/rLt0cSVugXH3jzkTVNwv6
Vv2xGznRBynH+dkxK3UgNCoO5RSGz+oCiHMw4toByr0QZ02vV0eqt/52KMe1CikP0AoEZVCft0IA
J3In19gZTl9vii6lsdz4Q1j1urcEQG8p1EeR/wfQrjJs0WD/sPZodAR2pY10S6a5vFks0XwRVAAv
uJE03uUwGQEg+OW6gaxcJNsObZszYJn+VWGnzmNR0puB8j+hlNO75Y0258rXBCJ0FSIAxM9sbShf
gMsV95Y+LNdFnjkodqxl/SEuEwCwPZQBg+BBoYJ1W2z+mwW+uvP8IguE/qr4K/+cBt4m9ecv/3PW
F4/V5zcqsl9/8c9kEGlXlWlhUIIOnAkX569kkB9h1id031BJkksC9a2IiLGOUoLxcEpQ6aOS0OId
vnru8HXQlV7rkfzxN7nbP/Oxn5nqwJN5lzV5/EUJHDFHxRH6QU6z7Vispe/XB83twenIpP7Apjik
W4j2JUrX9gOI8+my0Jo0AEPxUMS2dqbPHInrEfBfiTHDBkmC8ob1XV0Xo35vR3qcBqo9vKvF7CES
j0VAh5xSKODq7jLJ9uH17qmBbxmYi3GdLXP36FvlpTMXl5Y2429CLXPobJ+KHWWoYhq9YOrSl1Ef
01PJOIat29AzqgAf6ZpHa8imwJPq6zkYg2vH6K3A7+ZHYNJLYOdgXwSA9G5IX/oiyzelhUKTW3sn
11rQOHHpycbVi59Xl7Mx3Ub0ydiwR3jN+eUo12uRyXM95lMod9ODSh9lA4YC6adne8iPrNjn2nXo
Cva7uoiQTSwT6/eoRc6p85xAZRVbDAngsWjeyRish3wqHl19pZYUz7d6l1+qESAIeRuRFy8Z5OsQ
fdlsZxWI21slcNoxxhpjmicgtfOtVy0kRyY63l3hP89R7u8RvT7EsTzPR7M+WwvsBrSZfEjXdY6w
6dFMgCAu+XLnJPJ2bsRDYuVHzvqPaIc/1ihouzQ7ncAR/VbwQDRcX+pBXouCdyWtYQeXhbOvyI+r
oLBJD6wMKpOQa9YMFAqwEfDfbkCSSE+2aU6YHNk2zgc6QdtYU2OZlI+AM5GlkCsiHzO7tLpWQ2MX
gNR6zT51PZjzHtjAueHFxNZJP2/cWgupMb1YBR+zjfQSOPy5ycs5eDVA0wzWRFALeb9GCDYVgwMO
D+GETd5zoSml3Jb4AkyynR1rifyZaOEz28sdgKnNIiu8PBKaYFGdPlYTm0BhLs9evZ5japKGKH+n
p7x1H9JFf/Ja68oHTB06M/12cziswLsP7TLdra19wAYDEFxnHWIQYIGme+R+A7APqrvnDjjf7Tzz
PmkTWEffZSYs5CNBa5Zssb1+j/bfs2/NA4qldECHuDii2H7HdnwHwf6lRN0VeYR62IzlcgfvEuRE
OjS7guLEdsUcIzSMNA1fx92oUBDyxUPdVtmOo9GpsYW7G9Tv8ZwBestMRct5SN1OHpyF6Yi/1Kkx
teYP5HP80M0SuQHOO6EtxLQrljgKkRe3Q0lR89C6cjq2tT2d9aXjnUFq167yRBbbdm3Kq0pr5E5P
ignsdNuHplZYz4PR/yFR17gw0EMAMLdAKhD0ncHlbvwS9wgXyY1H9P06LQAIQukYu5LqHjHb+3LR
2MFWAXqKFDwNlwT2RJX/0VlyQvKx2C6UeMLVSjfNILttK2gLb5BpogqTLl189Ooho9zZngotua5q
5OpnTdwD54yBm9k2HH77calk91zBRGNVZgnoRiV9L7MAGQQHslEJogb41LUx2APdd6b/mpnPNQhW
8oyyodSng+s2jZ3l1rw3jn5g3piGbWTom4UuzZXQAaLCeMQOJXcfXM05geuZz6Kpe6Erfy6c/BcW
Qu/PvrSpTYoGJBQQ5qkxq59/dxBNMweQz5zXBzFpSiuwRRfOW06p3V6uEVSm77a4/4dTvbqaksVG
rhzyKhCjt1fzxTxWjnSrQ8xS3yCLf+SskwQO7e5fXOl9B4krqS6OqlOg9gxj5O2VZtddrCxq6oM5
5I8URfNAhePMmGVocdCpz/g3fffzp3vLn7fF6zURn3Voqfnqn2+vGVvIkHp9VB0kqlFbu5/uEDlD
ctYSBzJeCDM8b1Gs511PdPv5pa0felbqeSGygqI0EAx+T9NtUEoBh+NVh77srE1Wl961pDOjwsU5
UMD8gLnO8wzkcZfPEwpaeNdQOIen0XEwSRy066r1nEoDu65lH3y/ROh37LamN5/PDuHbc8wmpNwZ
tHWGpUO3K+3pdinje51jJZZw4jR6BUS8uibztuvmU2zbTig8wsPPn/R9YUgNsjB0ZO3pzyB18O7F
mkWKogig50Ni9js0ca51f70uVwC0v7jO342oMCyVWtFzRbDy7dv0ZwPRK0/NVZ+8v19ApRkp8stA
eYLK8bNN7+WXQ6yKKZO8dge9vEli9lCxxi/tRFxWqUqWk0AY5nKOeBz48Xm8g+1wgsO/TzzCPdjL
MozjxNm3i7k8xLYp93CPG7SFZHo+6l1/C072funY9kczFcch9aDF0us4F1X6EqU2ZMMc/E63ePV+
0bKXqEYBNx536wBIA97SIZH2IUkQIcLDCGnNZjnPXaUDOq7XaOLDBjP5bt/DNcfOJX0VcqyfD+Tf
RBjqhRgTIujgIgn57oWhUly3eO9Uh3VGlo50YiGy2Y3pYP9jHX5+LTLsN5U8NTlsiK+8LReSlql+
/l00QxcVHXUoPgcAk7eiT49l/auA+bqSvq8Wcg1lDCcQ3sWOwXzfOU+TNocgqleH2p+aXZ8uZiii
9VlF+hQuzH6gycOpjfqoeQLamGzdCqDkEv2OE9eT50wV7Yqpgzua4QOUsYlD64QuIlGUM+KXFQb1
1o3S/FDgahdktkWRT1/7iwKULmWjj97AHzto254JjrJhYZO3UNwcwtZHSNXsTE6DPlW0cWlAkZrp
i10xBds0v5wWRQWihkKTgwTVQL3SNhqgukmKLPNwCy44Ade1nv/infzNiuVdQLYHxApkxjbfvpTK
bFSFpawORsFBAYe4NExRqAxMLeeZ6WYFdK6yTSG9U0kLNkTuSA/QNQZqxVyOcgpLToWsZLRS/XOM
ejMm+sMM0gqGprsG+YTU6+jCnYjsU4K06cbuiERQn2rk3OQ9gtPPHLOxqUo/QHgjqwLqHHbass8T
/V6SiAUNGECYejOggvk2hm1Ku5f5KRoCX+9MqO5R6t6UETVT017v4WRNXz1TMCnBl/VvNsa/WSTs
GeovFAE5vb0bozluXSjUU3XAd4biE8cPd+Z2BJZvURP/4o0ghPHjOvHYhQlrBsy4H9YkQp0ocYix
OnQmrl+v1QqAaUfqnQcoLSlafUzJFbe9YDIJU1lGBhgXl8AawV3XkUPj1G9QyJ/arU+ZFWEjcNqV
9J763LjQJu8Khb4eJzWy/aWqLfS8+mfQb7dLgba6qzZjplls5Y/RrLLUGUTiql+2YwWnqkagOx22
Ez3K3cArfT1ermLBOczmg36XHx1NYRibedo10QiCdgVft3jL9eshKKrQ9p7xyTlW43yXDhwkvZyC
OaXlObDXGYJ4DPZR+LCZJzpyxjWow6Nlka0Z7rhJq1xu1L9oJX8STWpCNuO0M0TXb9Uy6hf7VLvz
HbKhHCAwxWI9NVpYtGRLFHMAMWKa6DZ8utPshzZDGBUt+fbCt5fnbkBmbWSAsyK9TC3OLP5CKo5H
yEOWTLczrZ0Q8RSkDMujNtH/LyFrdDELeBiKI4fifRmxs4BqZ2KyOpx5uKRn+EfSz9UxN+zT1E8b
y+xkqA5GADrQ4my7+hzV4lMxiAezo/r18+Xt/M3yJtexsVRA/lPQrHm7vAtck1pT2OWhdylx9tMt
LfcT+QWDZ7OsVf71etSukSXdwYZkP1RrvkqGnZz7GcVJfg2Jjw3OZNnWz30wkJ3l4mcYAybHi2zr
L6M8FEavcUDLSyAnNPrbqoifEfT3L5sO/P8asy8Oa+JfIFRLlu9SptWIMdkg7+GJQ1zsUMR19BSz
sBi+DAo3pzHmYMh+mFg1LwRJrzM3G++GiQjamcNth4td6I/FJfXaW2GP6b4u8D+jkWxtWqRhIXne
AYPwNiWsxcCu5bPTg1/vmuEWqZTsgNjjaWIT4ZA53lnOcq2y+cH9tr/+t8/6iwobGzxT7Z8LbKj+
V1+eh/R5HL6vr339tb/Ka2QmOuoTwMxe3ZP+02t1rd/IVjg44D8tVImNbP+7AhvZvsmpiQYlSubc
x7cCm/4bcCJsTvBoUspO/7LX+goofZNsoLvDQZyjH+gRBSZ8u7jIB6kL1ul0qDnzb0zcYLbJWvmh
PQwP0smfPH3i9IklwRbTYj+kttsHyyJz/ODyJtQH786bvPwIYiC/XMbiYvIU/ZSJaLadFUAmwxAy
w2pVjvA6YAutO2GV+qaNGysA1uDvGl+jVOCMHPV986aJJuwtk4h6n/DyrdG6SxCzfSgFgCnMqJqH
ut7qmyzvH6bCvxvttAaLTEh37OzJ0Rp9U6DDDiVshYQ5ud1ZM3UPhpc04WoDesrQlNoiOXgPBP4W
1fOnqePyjk31sKa6FA90gRDHCQFP3hictQKz4nnQ/Ybv3bUPjpEhJqx6cLPG4+H/TQ4MH24zae5Z
13lnCG4NOG4yNBMOoPFAKr9m+YuZawBRHIay9rp+o7d8KZL4FobQ8UcegWHQvbMy7fsNxpmgNnTu
YWqEtk1geQZjYtaHTNBCrVES3Titw09zcTN747BVv5kJegqpD3tsNR0QYZIhaNAO2dqDsd7EdXHj
ywJH2Z5LguWwz21BZg5cw9yOLTdkNU6+0df4I6JkoNxcan5+Xb3IqsV10OogCkcy38y5xAgVrNtz
VGgG4+DfgU8dtlZVNOCgIKgoBPpODJ6HaOlkUpf0+ztYvjnNYgcRAoUUgtq0koQwehY+epvZds88
Q7t7nSRpK72NFG2/aVzmAf6XN+XkkUvp/h1avxMGn/yNStnNlHJTcZaLM0vr/J2RQQmqYfQfXX8w
t4CYmEUDnyVjPKW9kaO23ZtbdwKU6ERgGle8B4OxwAa1tO0T8/ll8eFnsBt4QTGnTxw4ePcr/5VF
NhBIQ6vY8j2ITlPN75SMEsAjb2O6zXqJjokfgr16eH3fJVDJYCqYVigTrrs4YcoA5ebVtzBnRscr
jjp5OIucWe3wWS9hdnouU6VWayFuB/mxwNQmcDwYdgY3wsqjzNzk6WlkuFzh3smVNz+3rBPXnaPj
TDvmMnFZHRTzHlyqWSGFJosFx2TyWI2vg1E1LIpZ46NNXj4hm2luI2jwx8JEA1VETNoi7wGQVb5x
C/OlCZH9BwEFTiK0hqZBeNM0t11e65uyEwwpOKntHCf9udeT7MaOaVxYbYTBxbCCbEK/AgcEC+EG
MIrVWDPLaDiFNF/zS89koULpQYZjSrCSlXGx1VknNK7TmymxT6/LC0zZetAN4GSLKFAlr+lxIYdU
B3rJ6xaJT7U40av9olv5Fi4vyzDHbfz13WrU8gIweBcOWr2EEKYA5TI/RNGDMoOa5QhPrruazX3f
xyLfotjs75BuKjbQ65rwdQKoGc4Sv0nFitCGJIz5EKq2YvXXw+trHkbkToaOabTQmdhOmRE9Nqmt
HWyQieGKsyjKHIZ2QBWa6GWnTwjU8QqM/CXOuT+fhtlW11jNJZrqoVkZ0VHvxuoCk9/lZC/23puz
Jy1OZaChI3oR5Wa+RYAyxYZY1w6xzTqlTm5cSFxsd67DJKswQ7oAHcvVK8IXBLZH9Do8uvNkdYvY
+0kBBFZb+DJjnkKQNk5IacGCUm/3FID77mzm8Kecd73NkpY6uAnbQoaT8rMbGwS3mVenuVT3o9G8
SSzf26/gIPfNQDBpxDSF4C5IaSduYR4NVpFLkaz0iGClSyHhNTaZPti310ULU33C4Ea747uTa7tj
SnS2uDGlAqMAMQ3sAf5unpGYy3bhOOwgXZHXcH6SVq+wcRfLaXTzFzzRGBrJCngda6Df+SYv+UpE
OfydqHCiBr7abzQPzGkhbFAZOPtcm8ZKcalui70XtS+tyx+XY7Zl0TcBIkDLUWhFujO67tnToU1j
zIX4Wevel6p8m1PH1ebx5KrCrgUA5CjThROJVvSFQQNeosGUzzSNq6+V42L9A4IrID6HjMDZgp0l
41zXLnsys3rZGE3mA+DQzTs7hr3fe3OTXUpot8cUowUvgHRPwRoCvRi3iloTJHU6XGMs5gDwcYwi
dncd9bcslDnqTwtInX4LVLmhQ9C22pGTzCMc2/ozUKRnker1GMTWkr/QR9BW3MM1CFghC2M+wJ2r
dxC0F78JOqiOYZOh+VFmVHA3MVvRxjS86NKf61XbFVY196cc6w33DFPfvjwgVT5oDzIG5Z9Q7ysu
osS3hqDrCoPumITqd7Inx6QHQwNau60QJj4mrnP3XSr2N+dddSh4l9cIyqRg+12luPle3rOgOLKi
5jwe3FRKlO6SlzRnc7Eq724EbM60YtWJlJn+8+v+cM52OUJRedZNFDncr03N7wpEvhQmnYlmPBjz
a7BjDVopUOWZ4vfS5C8/v9oPRyN1NcpEjinwQQGa9zZ7W2fcEdK1Gg+FZIKoTMDPI43uFgiL1yv9
9xDwi0MAwqkM6j8fAgBbYv7zff7/9Tf+zP8p4EG4IZGHC0YvG4vTb/m/sluluW5goWlT5fs+/afx
bmFbhOgnZF0qKMqX7c/031ZOrDqlLiwuERIzLfGveuxvyzTqdgwEy1H5ZMIKUGJqNn83W+GvybJE
+PFLoq9N9gJkK7L0zTxj5kn3cAD3f58R+YddL60CjmiPcuzzEhUN/gq1XbfmrtEURz1HhA9IWuVH
OjRqr8iT5WOnl1jYhZ1oHMJLGiGlQuPUmhC+Q5GD/jX1FtI28wrSSQM5PdYbbf6YDCOSEAgqxpiq
Cej/iBiso257e6uPEdcIFhBrEOOKedG8aFdNaK6loew5Mmjhdy/yb0KIoVbPXzFEKK9VC2SEx/9t
kGrvR6dGxQ0xxNX+0vTz5BdYHbkQhgOgYiAQ/RhiK/0IA0LDS+tQ97jDsEj55tHW7ngerGzj5ePP
b+n1OPbmljhdwuui/kwthMPfuxcGE2PB7aeLPxuFjko7rWrkl2h/K6pkQiJB5atE29PIIJWgcACj
naCDSpQOjwnUQa/8rNzR1rIjmLmevvgaxStNzWLhVWwHChwALzs23gVR/Lx1TuuaG3ysJLSzZ+rs
Rq7/i/q9eDvMrs4gg8clesFjc1gLbydhlORLquVF9UWfIZB+QMRFq2/LgkbD9c9H7237DAldFg2c
Ak7PcCuBQL+LlhIok7/SY/5MlQlb921TRLnAIUFnhS+Wm4kr0PjKzVY6doF/VYMk9HQLoA1brJ/f
ydu4/XontpKGRdvSwuv4vRCtAc6DdlnmfJ56r3NOdiMz2u9dqSEOcAT2uNJ2+fkV1cT4buLw7AQT
NgnyVtMDhfxukM20KnIyU/PzYsR9Kr6YIFqT5IzKI3Mhrlv12IV0Ruzffn7hd0hk9ayUnKGrOXRL
iHL6u1HP8CaiI2iWn3vSrtI9pH5UfSzA8bQ4LmB8EzdXi79GenlRp12lnECmBB/GrHcbTqtlQeSI
0LOLSv+GMjEbYphMlVlc5FPcefIwzgKfwMPPb/qHKWnTliPwWvSUXNVLfjslyfI01KRc67ngeIzD
UCsbZaU2easyrfm312LiO+p/FMrZKVQm810MxmwHHVnqGc8QikcK4pmrDNojU0uZEj+/1A+TANYh
fRIXbT6DmtT7gGb4uQfpRK+eKzl0DC6WNzn+kYakjlzXpUMhPSqnmrLzz69r/DieqnirUiL6WkDH
3oWtSDP0pels7Ynyi2GunFLtdOQw7TVJh1CXxQm0OLBMcvcReUuk/DZt13V0ADDWMqe7FNcVqtLY
u63DU1xRhNlZFSnkuV1K8esUznu/PJUjLY1uXjxddnTi371+O56briRNfEo8YGZgejw5rNc9inm8
n1UCl532ft9g1oY5U8r86CvI8UB5HSkJln4uYvnMuyyzF6fXGRm2P0HThTqCqLOXrwEYFVuii70g
SP3Qw3rCg3AqXbQyKR4MqlCjjKrZhivLmHgjSRmpEK31eEdLUCAYw93QVRqWT6tUKQRSTGvEWJhZ
pgSY9DVVXiumaFX/roVZppgGIiu/OJzKUgNqZ9Sv10xo336o6EkARcIxkXtUx5AKwRwOrg+IOTRZ
tR2dBZ/VdbAAAU1di91gn/En+PMgPcWQJIlT887MZEGFCjHChFw7zKxGCTID+1bupDXlIRRlJAIQ
yLz2c2byScdIlRZvitNC6eztaUmGmwFpFDYzDnvKQrDHAABMXBb7XPqbx4iFexz27bFs6HSjbNZ+
ar0UCZ5ITG16WYjKQxvB6JfqPEFoYDyOSMAxlxbk5hi6dEpxbfQm3EaxeY0wTKd7ieoTQaTx4CCY
YS2qBueUPx/AzgZltQI31FdERT1SLlm2XjH9+iVWAfNPC5u2j5QrMLA9WWYwh/EQ+PYdbdNq3dZK
EYRNwMjhS7MEVrLajMFopcotcGkSAjEEQp4JU1c1qiLPZ0bO9pqRD8zzkOTHCp4vzXUjQUq/3Fqa
S9Ymm0hJTjfSbXk8QpeaLrVPs+PFwjKGSZNFTlbeVoNdu6AcLdgkToAUn8mampBsZtbEOPLwzqxF
5wtRBjAiQFr0MTzrqAmwAs9tuUyMYc35kuvbxHsj+uAVOuimzUq9sABDBLBfmdGslcrdMmOx+Jl0
yBZ5iMxvHByp8JCqsC1D/ZM7ds2JKLDtVuvVMdmM1PztLJr5JRhPq7Wmo48YDt9Sy1qwFEbc5/kv
LR5cojECWQO3BApFXWgeM3UvwkeBw6H65bIEpdfiMLGxVgeTxgkiELeXlamn8jYKzdTTeqWE8JCO
gv8ADSeV1kYmYAcX8F1LRnBcYBXCBfBcNecKUkBxyIYFDz7Evhw1RVVqPd01XsXfWwMS+0DVZSA2
kDquZBlY9LDOZSdXFTySnEQso6aqlrSAU1NvOpBMvAm7J28EtNUYdA3dNEeZfJvUbtPLAxT6Pisv
ldQSX0jBtuP+oG+MalZbaapUM3J/xRMbOBB6MZtMv/MTO/WnDXR/mkWACouE0qyjw0tAlrCxdgNF
N6EjcbcWCUI/erNe21IuTH+vB8oltn4JOwB3o1erU8e2pxw2I8j4FogZsrTpFZ6DaUQdOxvVG65S
DLsNxDjcftLO0l4HHhksXTvUfbgUfa/NaCT2YItQd+15N63w0tqmOGUoS+8K1ZIYfC9od4GSaV/7
i6e6adiQbgnEhJvtYMUZMjZxM9a+/817ByPuITlEVjYiQR94OWHWeV5nW8PwhWArFSs1W2DL0nJL
liSJL/I6GQ33NCzQl5g8KerqzMRhloAbMHZU8xLia88ciqwUqvp5vdYrP2vNaeyME5RlQmXfUlyj
MZfzPqpg0TVjbE8oj5iE3KxqR95SZQiFOwWXMPNdfqurKDgy+MxcPcWga9rpQzPzSY4wLT8D1qHi
Uq5PilU0ZCojRO4DjnDQiMVh/IYEvbfTxCiyFgxz6JlQE20WWZ/x9pU9sYfipzh4Rb9y48mijVxa
4KfH/RMu2Y4mCX7VAmlgN6w8TxRqkx2GUVnwLg6dCI1NuZPEB+klmrhadIkTYkCIssWhaYeKR/Lq
ru7wvTBVtoKjRy6fS6/lNPLnOYSorwYHcw8LrFbeEVX9LWXw2dLOsIddUXsF+B1v2miuoi0IhKj9
8NUqNq3Z/OV2krPLHbvZDH94V+MYysLOKHkyebx0fO3wfp3WZTqrn0lRW0xc5LZU4uzUmgr3PYI8
672hMSsthH47cNcBWW+ssz4pqbJyhRfRYwvw+3Sbk5kSdje9jwSNFrirIXGfquai+6CXS3H3xtbU
gVqe75x6GpvnH71NUYtO2z9gNznr7p9sTZFAKuCS0DWDe2HZM5DxX1ucFmyraKYOyDW0vKNfWJwK
FyEAzBc7TQ6f3hidZq3IYXb7hSkjvEP/2e/Ux9JM73aRCQX6/KvrqUObb9aRGt9973waZ3Bd2Pic
wT32sFyoVYrBfOd/iqycq2R3XRPi+09cUHGwMqohGFwcjcMksmzt+qsjKroXXVbv9caVDbAQVI+A
eg1/GaMKTfTr/VAxqwMb3O1/7FEBYbtwwhFhi9cFdrfbOBv//8crFbDUOIYjBW03UKaCg77/F46p
tZeDg98YNhVSBBGtwdLiE4iyps2u/8y+dVngBH47x2VdK7P1VG2oTWmVjf1xlnbTiE0TzR2yhrWu
x+QoyEYDk+wjfWbB4N2lck1sVKBV7TtrUSBB2yeQsLhbT6WPHRs4yyFBXZbQUAJ1I5SkmoyMCPpD
MceFerBm9s6RJVC22HbSTmw9YDAzdpmhsmNz3UvX5Tt3o12rPAVRb3VycDNj5W6lmOik7Me2TJ0H
G3EQbgUNYtUwwFGQWkMztjZhEvI4mb2XwyEy98K0yYJnndwN+BT2qcSyzEvVphFpcwTQCik2W1dN
Hme1DpjsFaREFQgkYko5ljoPSl7iUW9ClL9TAbEsTPboGaoxqclMTZYBQuFO7ZxeOy/caRcnLteG
A+/W64eJngA/Q4tNQd6V3TOBurdrLHb2PU6kRJRc0DMA2ZgZ1L43VdT0BuyQDiRSuvdRil3vzWHs
nKcZj7R655iZW13EdTaxLdI+U7lU1bgqZUn8QY3RgDfmYLyMWi8BpaBvjnQbbcWKukHgNtHC2Po6
yLXykhiu7EoQoKDc4/Sl2qX+3MGEUTOONOVUxcLxZ3X3hhVpDGSDhIJf72WKavFLMWoMLGEmU3cw
YqPL9Pk2EmuLt3AwNtZKRupW6Ibc1XDy0BH/P/bOY7luZEvXr9LRc1TAJNygB709PSlSJKUJgnKw
CY+Eefr7JalTR9yqIm/dOz2jCpVEbmwgkbnWv36TM9vRJqkGkhhodSZ1wAdXTpH7WGA2lxNFoh8j
B6Zl3dP+Df1d0EQT39jJSgJsD0OHXA2JZpyrMblecE2Nwk8q910YwxgqxnI8EZSjiBZ8fLwS5lS1
Bp/adlBpclKbpS4qzB5B8Ii596x74gAfZO9RgtdZ05rRSOv3KFRsUshjAlQ4LhnRMs06mHXcqeAa
7pZdpede5Jtcz7zgT4HI1Gl1LLdiCqfuik7oV4SgGg14lVnDP4jwBaJQswpa47RBDYtTd4Rlj71v
bB+j9A0Zbfp0xdM/5tDEQ5JCdQ3JiyrQQ7VCvdkzvyUGp8jg6K5N7gDk2cWH/bXm/+t/TVWC4dxY
BD7HpZVwXZh6Jb4uDdHKxbqYd2p9tS+vR94jMr0rhrHioTLpcXpJdo6j4s+Y7cUotF28yqEpyoa1
UKzTmZog24lW6LVblHZYXsjRilW/iclWtjBC7CWJApsC4QvPFnEMY1WyBlu+glkrJNhZB30ZXYSq
aPliP0zbJ9USKClXXU5OBpvLPArnXIxWn5ewsWzWmYQOyZ3NMDHi1+D0zgPpREh5SePJc8Ztd5mJ
PbXpn3AZmMman2ynyZ9UYk3clOil8unge1BrdPAl+LYp03kKg58dcQBBhcJgimOT7quMG4c/xfQs
6KkMgjO+OmpAvmMi1zHXTlIntCOYiZNReIBJ5wx33lI4BAYbo8X9R8qpm27fwwNT85wt3eQzsNeF
fFzjS3QXdVHMU+slgC7JLEzKwnXaKhcJJ7xU+NDcdb3jLlZDz3uiFWBjp/sHlhPUkoRfhB+L3ipr
9mTvUPsuYqUtfrIs/YNF8getCmGs89eXV69UBKMSkGLIELMcwqCLrtn0isAWFgbRL1ymETmzXpK+
GYzllSmmqWy4ITjYoMcMjZ4biZmTfsURxcf1hYcqmuJ1HrN4HyXlNNx4k78Q10KsRXEI0Kx3LQeb
IQhCdyY8c/2dV+QVvyYUPXqufdaUuhK1EVixz4wvXeOUxzlvaZMpi02Kgn/wkLKM7M5bzCZ1F/jS
WBTRoi+6WqZxjte8ZZBiV32w0PEKTD9Z6DRJCOfXY1KWPNLUGvSlD+XESYisZoiYujOzFvmFXwOO
8A+XmRVF/rHesHoeI6IjPA/S9Nnnu1uYDCROmT851aQ79Pll5winThe6eDLpVfk2xvUXmBHOGMRq
MdDBkO0YMgwmbUoYFuOXKep1n6kSo0jcjUGCakFy8NDyfd/5yGNUDZgKrriLLETABKNweo0czqQg
BeSt919cj1Hxj+JlaRSBobHKt7/d7x+lLUHsUHu5AZ4fczBt/IsWBTrxBct9vT9VMNfQ0k1s1uxd
b3/WMxr4K1ZtAVP7luPiC+Ugtz+GKUmx6ArtmvllcuRAI4Oxpc1KdHuR8BomLXxIic6sYtMYSuFC
BB0wi0QIU/c2fTcohJ5swHTQCE/3sjP/nH2U+BDrEgknJc4EJP0jf3r78n+7VQ5oN858FvRnyM+m
/vtf8NypjWQf44v5RPbHxHVwQOm2kMOVFurtj/ptzTng3SGjICZBMPiOoWPKqNQmErd+QhbkQGGN
Zhx0763F168IrIDx3SV3PELBSkQbB2KbBz5u/+aa0jadE8TMCp6Iatd7VD+loIhDys7+IbZDfWZF
IcRliomZP38vbCzVrrQ00z15+7sf32ampq6r0XnGpJDMj1fkWPYT+sjY+QwmQd88JyQufw2w1WAH
fPuTju+y7Tom39YxfT4NcOwIvM4pDAPHyqzPqHp9FDl1oVvzNBOQ2YnR0FXj2x/42gSUAY2rpdjo
qx2XCR/w0esVBC99YTOZ288tFsGsIBKH9DbHpjjzXKO2IUUdY994TiBN5m7Cyfj2BRyxQrkCj0WM
5poA4MDnqx/vLCJOCqv2y89NQt57uWWWteRbUI8kzLCA12WLahNdGntC6P37JyhuuL2GvKRHKHly
Mr7cHInXC/cI6H/mLa5E6NAtLEVQciQQq10FuHk7PQ4HOO3lJDNucULWh6WaB2y9sAwwefGxOWaG
nm16fwA8sjB6GFPKNyA6PKvy1O5PUkbLAdEtZLTxMR1uFWwWRmv7dDG4TOjjHLsCahtiffURX9ct
hMS1/wLQd5T27JqkvOmiiSSX54rPtnSxHGVYEIPadLi4AI/FWQsyaatJaZClzIFl3779vy04X+A+
4mHfGdrO70t7oLNIDHOZP1VJ41CzxnWvW6AQyRVb70/I+u2P1EOmX7dcvdUSDMCMBnNcBGlHa5yZ
09yT9jB+IjdPY4xDGnr5BfJHmKuXZmdyBStRhANN1GSRDA4IW0h9NW9fxvE3dxz8BNg5tV0S79zz
+PuXvbP0mnLkWSaf8gr48zSVbS8/wqEiF8Pu+nfSiI93EKjVmCQBgHoOjuPiWDaE+i9Ok7rrPquG
oNh7N/P1ssiyWldWb38v++iV5rcHPhJY0/OZvDm/0YLicTKLolT2x7LrzWATDZbXx7sYGJVON81G
TocVA2/Jf3wAG9bl5DrhPc2a20LsAdYFgqHl0fP7mmQ36lBrwUj1zkyRsj8mPpvA16TKSFFYi8nQ
MAA6roqXUAVwq+ldJdORO2VYDl/OIIVUK/MNPSmylNT7NQ1BPjUnOKCnc7ErKzMW70iQju4394Dg
Y8fkPcWy+vdBsEuEaEiuyvRxkJk+maOKUQXWJmNF5/z2/X52UP1lPetnyuYF6z7E7Zl99Gg9j1UN
pmqJ6C4Q1fNn4SnpXeYKaR1HE1s9W9DL7L2ApMNdKKdSo6Q//9SqQSMExgjp79EVvsYz6QVrdjpb
4v48nhg5AdXLecerigg2rWU+7mcsp3l30IrTHqeELdOW/Bz8MS3SQySjyGzenSUwF/5OVVI/8MXN
+BTjeRLvv0ATygIB7TeYFOgnmVlULaQzKTb+atO3qQaWf47QeCNZuxkzD869KALlcFazJUcgkLdv
afD68WljaFgDKMd0Tjj5x+bRULThG6gAK9+vhKL4jxkBYYQFMB49eHlQCzB+9DaxmEIiVIih39QC
nbK08+JexalJ4APkf4amMaxXnH/g1Cd98zGif+2ui6lTyRq9KnZGYXYjGbV9hfze1SuvNZJ5zSzH
u1JuVJ0lZtpdcCIlC916ovKN0WXOw8IcWZ1GxL65sN5DU2xADfN7YzF6moMCByB4je214FTKd7hH
OBf+3CryeuZmy0y8uE+gJiCctpkSZHXvQqrNR0Z4vVV8hgfgns1kS6Qo6RvTgirf+nc25/NTnVSW
S0iHlwBhxF23J5KmvBt9Z7hPHQdDcyijosQU3a0/5UPYfcOppL3FYaKjLIqGQzYNhJMypND6LYbL
UKPDFMdNIdVpUVbbfiS9DXZ4lj0MgeeBmkdDvunHtrpbCK3YUH7qABdc8jBjMG9EP5tfyDTvPlv+
Ij5iATmsk8mTyHG7dIunRfqOyu+3BUH5pdlpVCrMg34r0we3CzFHbuW3pizp55yizqeddEisemf3
fC74//02s/Top2ybeTzqRe0Hc7T0JnLWbMIPkm8WbFq8fW120VVFH5BisVb4H0pbRh9SrCqxUSvc
sN44qk6LPebp3mYqethQcNi8q9Zrw9OSfLyPHEMd5cNQ9PdScqbbfYl7gt1b4ga9S/lDDk5wXoJa
3ih7th9ClOr9Ckdb7JLjPL5yZMjjNXzpAWrkjKisMQRvasP5W4aGZJ0RU76zYtd8MqfegZAeOv+o
RHi+I893nzJNR1kfU5kqoDcfl77yG+/KdB3aUZlvvULzkL3W9D6+8+q/Kg5ePsyHpKhLLOrn42ow
WgRlNVr+b9hZS/hZk3mHEMfuVlIi+hXOQO8dV/KG8SzWUG9/9hEJjw/XZQBlEAvA4Yw+Lgks1JmT
wLvuG2pSVlmSOsneqbLiMC3TU2mFhF0Y4bQZ7Hgm/a01vANWWpgLvn0Zrl5ir5agr8mamg+C8wLH
+NGBgouzZHyQkKU0LJgLFWULnzfALnPTMSXpN0rI6eDLfiLyy6jlBwB8eajArS5U7aFwxT/QuFow
tT0Q5ANw1uLSJTH9JdgmNy7SufTPZwcHVfKk7sBAi6vKYHWuPAZjqA37ibEL+QbR2q9D/wNlo6p2
2g9n9rL00vHrdJ+DFB/SuKqvpNsX/aaKuuHLXCTDR0wO8huj1HHH3mSNO8fusTDD3zq+G4sQRQxM
er5AMhGwrfqYEYCfNVmy9jkTb4VrBOdpMosHC1QbF4ecQJJ33m99747vLWo3alCPbtY/FtUPQMI8
d5+04FS4lxDOs/s6dWYM0ZrSvLRGbcz29uM80iezqhDJaNYtfCRI4lDjuKRfCk3sH4pWcnR+z+pM
nAKb4fkZDbNxBlCZ7RhE9Oz0btx+qx2zuE/jqT9P09C8If/Z2b1zLX+xtH7K1+Fx+78hR449QrKc
xvx7AJfdx8MhzL7AI5h3ixYgUrX735Zu0DGExpcZQX8JP1HV73mU/tUtCTTJlRcc2y+6z9e3BC5O
J7vFL77jvD0PG4/s3mtvGZLiPC2INjMXFd41LTr52UuibR1G06ckaFV9SLrFunvnnvzFksATA/SS
xQkx7pgTushhVBUJIt9j6P23jWd1H+zCMDY+0OEZR8xwORRNf1qLUp4Uk2Nd9KXPmYDGfbpOccCH
8lqO6jw1BucH3OzGXQVIq2/fvkrv9ydHk8Dma6NPhkN9TONssQDDJ4GHFE+MhkBcqugzrtQEMjaS
7JmGqDSwKVmR5N27oLybLPEwy4DIvAHhCsM1o2qZbNrKw9KpJ/EE0J7hR2l0yUXupd2hcZzp0huS
+CR2/VisKjSS46qbLSTEcY0MatVaKJ5Qf7n1HslTvcvy3rjAGBYHdEAo4/z5MeJrRiGC/qjexSN1
17qy8NiUDOjpBRyJ02PRFARWqzFj+i6y4t5VgApUkd1tb0/lSSILh1RVX/omewiDvrUHXnvthGnJ
sByKJ8KsiYkgblcFbkawVi7GOuy6VZXWHoxo1D/WCbQigmdML7YfSFBPHzEl7X+I1E4B6VSGyeHb
T8d63dPqdxz/WwczOvyHyEg/RoiUJNYpbMTwHdS7iT9yurkdGQLENQ+dqS5tT+XMlLqFUPqgdasf
yUJA92qJUL3t8U/q7l2kjucmbgIf7ZZ0uPXAKbBrs7bgZYgzf02gLqqO56v+j87ibq6//89/P32T
ablJO5qUr/2vqglOeF1X/L3Q4vL7+F8X3wmZrf7ix/6ltjAdTKrJ1XCA4eF0/WJmSNvyhwmr1wQq
d/FX0R3hT7W14/NDyCn02c6iIYfoT7mFg9wCPyk6SAtrEVtviv/A0tDlF/1y0LkmezUTncAVIJco
0I7r2CYTkCahmZy39pDOT4K4p25VCr/H9Yc82jJERUYXMx9Sp+qkcVLZSe22a2AMzGCYkOw9RsXf
Wice8KIza3eNX69azqbS8783beFvYFJ67dIcyj72cqKm82KcxS3byRIMOhnMtmvaEL8kh4AuChxo
S0hdluBJDR+GYrcaNDug9mAHz7fkWgKdeaPqycdwRs3nWoRhD+sWw2L8I0gYHyFV+sbKVpLsMuK1
SeWaEiSXZVMHt4lN8PMI5YN5Amo/KfqlZVuuZXfX0U1Y2wAItTAf0saHF7CHVBPYaEwIuzbPUjao
YUvy09fE6Nqd39TztUvAvL/WMyx+1JuN5XNdopN+QSn+8wK+9wKaaFzeegEvnrru6WsydN/7vnv1
Dr785M930EPwpEFE7ASe6fMhL8FPd3kcDyCUYFwA0R1c+Dmy6N+OB0HAq/fsQsBA61fHA+sPajRd
5rAo6P94qf/JO/j6FeRXWxB1aSUt5mZafPW6yoHi6Rl5bdQQyYofGPSGeyOoyGoJzPd4/a+xTD2V
Q+LFbgSY5Gk5ydEnFaUoxTJZfBL8qZU0a5Yr5+QYJcM7PdJffRKfwZ5HUYtZqv77X4rZuDciSHV5
fejHnPySwbzqlKQTbN6D1f7igxDOgE0DrfG1jgt15RdWSH1TH+Yu/5EX+Y/ISH9k/PeXdXX9Uvn/
VznIa8Lx+u5//vuvPwZTNOsZJzx+Rr2XLB2WmDVMURwwqd6aVZd4GFiSrvPPbx1rFT2dxoIDBqpH
t44aCoCQb6QiSfayiaMLrtrBefuu5Od1Rfu8HLCwo5LlOVEpPsNrvzwkX8nAINiDcnkE+0Qc/GGO
J01PvK8VUuu37+Dr0ufnh6F9RUhMyFd4DH8aBA8yyKvIvAHU38Cuh4kOLwfv//TJ1E6mqcCAwZrZ
39/+4L96dIx+OYDpsDzv+NERLzrYBQ73cEXT6nZoEblDRwCLg/L8Uin9raPV0WGq3y80RVrNRFtk
8la/fnTLkJELQG7iwRia9iCHGpmAbUa3/w9f6JdPOcpRYP6O6hmC8wGQwT2z2+leSayQno/G/79P
OtovxlwmlcJJ45AgjsTwMHtaKuYA/xevl/n7UyL/I0CUCpyjgbWjVV9F0g0IGJSHWkFIJOeMMhbv
4Ol6EXLeIuJkuhC21q4BCgbWAnTOCifcwswvT1VDCghJiv7E4A3Xq5Zsha9+gs2gn0XOCWUUToII
8mf6u5N4sdRF7eNM2NYL9Ygd4otc1fwTUork1mSysx44MQ7+1MibuQ3th9zHK9iNsuizkmrejMAu
h8inuKjwpdiPGes59yePLmMeaNrzcoLc08TipO/JgR3QEW572y9ve4PGHuvG8etzRoWlUyiUh5ni
nInqbAxoOdaJH8BbnUVhfsnyxFinHddDlJJ4khFfOleY2law5a8gPQK8U9d5KFgjDNWtocBCAuJR
iEsBviyNGU1bYL9gQ/qQgUUJ3+7ZW0tmfr/2+5K5rc/mksRYtnseRwDsH2iBpGEi+0FAdwrqm+4J
AavOLBMX5wDb9T0+1/CxC9N+iBPlnk2xlX2Og6rAlisn1qBz6k+NJ+0H6DFJjaGbVX+qpRgWrknR
c0JvxGHKgSmEq40ngLAN0Rb33UhmQ2B0eLmjMfsccWvOkqypr7wh+4E1CQxXEt8eZJD+mLoxusUP
sDoZ9daYYOV+Bq24yndtYZLqA2BbJNdZ6k0fsikV4OB820jb6asYrwfKAKCbwh5wtI/BYcjYjtPL
2KnDq8zD2dozQuvSqjJu4lCA2dnGiOPK87IvMOU4JQU7OE88blmOLcJDNABW4WgwQ3Gr47tgQSO3
ipFKfA5hFq1kw5A0cpNMYu2lqmVdLa1X7FNoovWFNag63IBcKKJkayPc2hbzn3VZ5SkMVrNsz40q
XR4C0rnupjLH0N5PqlO+I6yznp3TNEmWFjA/7yvbs+4cAsmytduaLjxSgTZiBSIMJjeQrnfeYou5
IoBQt/3RlKNZtmuCV4wYKzcz80LkAy2vnTAXBNGCI46Y82DfO7UiWaAY6wQSM+mJe9JAs6cQMfYu
LHmPPB/YF5cfVew7TE0+jG2oHpd2yfeQ+ftih2eKne6wLXSXLbluQA8tE+uBhj23viwhlb+98G4J
4o4tSH9u91H5PT6qmXDPIIuzh+LR764QGDmn9FEYucHKMtZWzpOAZJB/bnBsOJ0i+ACt1onkbYbt
fxLiJEI8AhdCLEFMjI4xd824SaSXXMZ5OG2HWPPHDJ7Q4HD0DcRLMexpg42bhNEtCd1MNZJ6Sr6X
NSh6mXsKgCshnkJYwyPyF7V3JCEQq3BgISz4Fz47gXdR2qwaozfXnVXswzb+DvfW3yTddFs29qGv
1Bf4Ehh0IhTcDlHtnXEU+jfJQDVhlVyWaRXqQmHxso1z3nNBhPPKrv38IbDq5Qx57k6ChiFnwudy
jdt5BzsgzVKEcwWLml1xuibPct6UQxZeORSVu4aAmy0hDvNGqRor1A40ZWnZ3eTYq72lz91a8L1t
mT3BbQ6ucHdxn5h+BTeO6q3LKh6tO6ycnNNp0FwENtTPQ4hzu6kd1xUqPTx/GSuukFuEVz3ug187
oy2QznfsOYnIgxvLw6eWWN0nF2QKTxf2Dy9hjIE0AvJe20LP8TWMC5Ed+WCVt+fWOGjLJ11pDWHb
7AtQpU02Z2xiRMttPCaJAFRVe8Aro1+j7Ry/Jm55UpcFPlOkdbKC6e7atLhycJ/fJaMT8BBkfdU1
uq6u7OoMKgmLaWySAeNsS6xzyM0oIsNxwzjY2j7vumOSfkJuZiECZ7dSeo24eNFf5gj0LjN3indq
TjL2OCoJ8s569zKL3V1His1aVdqgylnYEfuKlGyYYR/TiTu0+FG5mUy/XQujG9cDTzjDkqyFUcFp
cKfw/8ZasSxPo2WQN93A3mPE7B5jyEtPliD3PKwGmMwo3+NSAbRHtvkltIb+TGm75bwaroIc5Wrn
mWqfJahdJPHRF4AfVw50lEcjy7qrGVXjRZQtD6npjA+BdiEJ5irdC63XWsJ02ZZJI69qNHFkZ3zy
m1ZuGHJgRhbFa9GnH3mf71tlxgd0gxiCxbJZY9hTkwLd2QXHYrxnc/9iuBi6oLAQp+i7xImRJsV9
U7LzoqkO700ZWHcpug3skXik9csmyxQMVyeewY7eixxKOKFrzu1yrYhEHpjeuqLdw/lZ2VZS440K
Dx7wGYiPWGuavIYlkoVybcVmflKOjRmSy+inGAa3st0QBki/jzQslaTGN725cqOxkata2h87acvT
EXLLKYF7DNWqYGhOnaIbNoMlZ7vYMPYgu+BsHvE7WDh8ipb9D2PP6AMmm+m4MXOoDnuRKpmcjki4
yPljBqgC+KSEPa0ib0BJv6YWbwdvtRAZ9KObsyRYBVCGvteuF6+sNPbx9PSxx0EdgFWO0yAwaLpn
A53AJ8Zl3eOmeQ22QrBTJgbydwB7s22PZllgYj1AnGDv6T4j2cp7lJHF7Zg5pEXXlocJEMW1IGtC
G9SXOtshrc0vIhgOdZbhEDTDoWa0kqCX4/1i41A3eFkaF8jJDE1ykqS54CSz5z21Ic5mHaBlEfQH
u8H3a2qipzzB78gf8YOyzYqBtd9YjxKs9nLgjCZtJcaxpxQ2LOewcJZLXtf4a1z4FpYQ2nWo8KeQ
0tJAqTe5JtE8sWR/Ex7bN9yvQUNOhH+NxMUT8MgXPuTkXch1MLtq/3bZ++w8++/pD70KlgD0/ia8
AsYPljiqsBFJxgJAtjg0HKAbzx4VptcDg5CgpU7oKS0vZ8dg3mov1BU6IpfkR9s96x1JmIcVvufN
8Jqq8/N6QAjwOCcDm376dV/hx0wSA7bQA/Pl+8Gcz9qcPXX0CWQg7jaaOebevgO/dYZMoUxaQ4E9
gw/OcTR46YRyJYrz4qAaijAiRyMOKI5jfJOrM/jD7zE5jhwZnr8hYwsXY0kMTpj2HHVOhMiWOUb/
BRtKMxordokKyLZU9SZr5VNvkOKQdwn1oBuM18/HDlZPlrdPbJImEiQR6ygvXBI6Grj73b/8Rv+2
sXN+a0+4IS6DOReVrgmSdNSe1BMyxEAMCESkFKeD6uSPyml4p8Z+BB7EnpViuyCvDguszOovFVmZ
KwvDk6vaotBO+RKUMuVpYDfYCdp0nl1al3JdzIN7JuwUD1dQ/PPcI/eiRzIOFx1r50NM6MbemWhc
t8KX0a1DxMATTIFFrUjsIIbTsPwblFIcwBHy+3szTbPPz6diWeLNBCcdG6x3mlzr9Yjp5VkxAsOD
gGjFENvx16sxHsYo4/TKD72XUW8bXQXnNovXoyMem9Q3DgZlI6qexN65LfZhcdu/QzX4rc8Osf0n
yZuHwnTwN8pvP3sjvEkrPYT023vXiJEsivG9beA3xIJPAaiAIAb5kYiBo2cOg1ihH6/Sgyconr2Y
jasEh143NsoPMt2w7JozmocEAe3j2++f/fs91k5KGv/RKY045r6+x7OVC9UWY3IQpJ1Fh0JU4flz
jJYcKI0hkLvzVWi44X0p5vs8nJsfRu2O235WbrxGxJWker+FIdKg23Bw/cQrUYi8PVB/h+dZVXbf
COCI+hMj6mhcn6/+P3j1O3g1oB37xt/Pi/6X3PiqfO3M9fwjf86KGAiBZDrQ2jh12Ov/xKkti4RU
4lGBOdFVEIkFFPPrrIifQqAMO5e/4Rp+WnM9z4r0luojkoC4/Y9GRQCDLLpfjkU2DE1O1ea/JteD
EOL1opSN33VT7o3nVloj4IbPOSIaRCfsepV5Vr0MS7KX0Uluy0KaDz1QmQX9UE9Y7Jdxi9Zy2NuC
7a5mEuO/DGZSBMxEK9Lmlyht1vU4iXInnJEtkpjB+ZAZ44ieBoKfLdVJO8D0Vd1q6Yeyry/KYs5K
GpwUDl8Y1OU5WM10yhxbmScAAfPFLKLoDg+SGqqV98iGpfYjTrzx2pzCTehm9XmmBZMS+pu1ct3c
vqPDJ0wuTQYOI1wHeN/hFZDBDjt1JORuodz0cMb+sOTKfTJrm1ExuLK6SDEKJkEk0XQWGJs08qET
m8W+nGiREb/iGeqGVXriybjxSSHqadm72aRPMIyK31nP/b5vc7puQwvmEinyQw2NcJctLb7/Pvpv
cnhEFk1rqSJ1ZbtR+akfZwS6XlKqPXSrnl6nY34e17NNsmQ8L1DaKX5pGdRj37JfRAuFLFrTpp6I
l4arDmPQ5YuKyBzsR9SBzfno0sF2ttduhZWrrRfXjYUOtD0f8U6qN1BZxi1zFSCeNB/dEw8DgPuQ
sLJziDxht0eJ0PS7pGvNgsbJEhsDLYh502B5aRMBKPd0rBFUA3eCU5/1/iolKMIg31UqiixPgEWY
bHRkKypJLHiUbLBqG4KdPY7jduyzak1iiMK7xe5JC2jjmsGjVuj8IEXCfMJ+lBBBl7dxp8NFtyab
5JMkisDeha1090M11bdW2SZnudcXj/jAeKvIhOCKHXDcHwqVxObGbv0rKecWGhfcEuaLfrOukSCw
aKzJUltISc1uVvG0RR4ZXk1uQ8R31IJUNSI+BUaY/FXlyPyWSgDnTjcZCAPNjOqEjs8+6aWPyafr
R595G1qoqMA4XzA6soiz7XqV7+O+se+iIh1Oxlb6O7uAbLgKy6i7DYT6amInsVFkFWwiZPdkjBVz
egLFwZFrIHxMYWNy8s6lB4eUqjz4FDAO2mMvQ+YN7bplbVzCu1Yd+ZDOpouaOxfXhcsGCvCXopfR
Zmji+X6AQXyIFoIp14ZhhlhuGwvOELVB/1hN5WXjZhkNWJUBQOCaEq3djhAAK4mqjx69FVYCYYn/
Zho/9ASv4rTdR8WHXNT2GiuIeq96ido4YB36kQBkErl5g7J7WM/o58NdRacA09TlkDqr6yDDp6Kv
r1oZhTta2+I7uULzCXm/FZlX+I4qvEVXZdR/zTDo2DjzOK7dIMUXpYDSUgn7CZnfg1u07rokzn1C
P2r7LX7BEKriYlzV+MMOHulqRhTzsbnLMKR9qZv+cyq+cyraQNA0UH9/LF613+OqfDW+ffmRfx2L
lvcHzochs0sOMlYqhdrP8a1liz+062AAgQEOJP/qz2NReH/YOPfpgQIqKQeKxZ/HorD+oLAT8CrY
SpgJmeE/Gd86tj73fj0XmVLTFyD+0iUb1Kuj5iXvhiUHskqvszx0MgydLXPSERa5dxVGtRA3wsMg
Z49DcIl1RQQzyF2NuAwTfayqcbpsOCPByvMG1lGf5r3zISFXqpge3IAxCN42gBerWpX5ASMjc7zW
hjffmN6ODIjJoUyDdYsxPK6Bg1XFBMYmdh5wFIQi3pIyl51KdO8/dLJ1tQq7Jvhi2AgJJg9zYD8X
zaqq4mU9YW7xgeYq2seYy2ycsDCv8jyt1Lp0sOBbNXYrYSIVdeuuFkcYH33T+EJYVLKRWDeuSqZv
l16i0pMU9sb5lIv0xFfu8HnM8MoWZk0MIahP8qH1gzzZdNU0X6sBp69NbY8SH6qab4w3+NIHaLqK
ehOaSXLWRPkuVikVbTx6X1JoHx875SXZpWtPBizX2r9KsSoaV3NK1uS68Gbt35fQmGOZEKpVZ/bp
fOu7fV9ueBLzYzSDxLCZcb7OoMa3SJAilLDVHJE/zOWfpF6UnBFFMz2KNLXcvScmEwd9R5H5kncl
e38mgaaYB8crP3Xqh7md8A6Jm6zDL12RYNKVJHkb2iFrLaMFQDUffaithWBJZEtK8jH5v93Ccdx1
7cYr/PlTP8yNd803sU3s5PHa2TDCmDapOTjbzmy9Fa6lyQ+/LQRQGylJmCUSDRQ73sZtUvCpKvFv
mkVMMQEjeYwRW1/d5J5sT7GoYkwgG+uGVmHclkp6p5HwZwPrY9f7Bh/O2kzUkpc+ptMQmWeMbaDM
AP0zaCOq8FzE5CpemCXYR31q52IMsHPHQSMIsMqWAjM8xWT1WuRNQpompZtYmeiHYm2Ml3otRMNO
nJO7WXKuJaUVBBgHQacXpBFz926GLuZZMZDzb2VdgqH52ibnHmQN12u3wjEYPSFnVkseuUQEPhGz
7dlxV53ihdGG514dJ98oS5ErZAVGA0SczNI4Vy7h7TrSr7oE0k7PVdknZ15Ujk+2TBAt5N04bJEq
y/lkQrHowg60y5aKyzOTA9He+ILDmiqIE7DmHixuQV/OzJFjuIzT9DqdZtiGmJAA/lZIa3mzo8DX
OWN4QWzwgxkoJCJG6OfLkg4NIyThrKuEp7mpKXAsjBeMFlUX5Kr42ivRj6yx9pP+xbTI8bLoXHPf
5oTxJDGenKw4YWDU7uPsT8hoekmZWKDTiaICWT0gTruRRTA+2mlX7ftwauJTYXYflokgqRtMw77i
DFDyThnY4a0DN5vdyx5nomXXN4lEHTPM1eMUVaZYBfOQ3C0LvMg9PoBtued/0t/DAev7AzvRfCua
cKpObNeDrpmiTfFA5gFgiJBhyopNXPuD9MiPLnkC505KnXGr0EjUhzFPrOqkBaDYBLVhnTldZxK0
mNk3ohw1MirCTOKnx27mDma5yucGRefkBKeZEZDxEIzGNJ1DE6/OfKcr0VPWbb4PgqjbUo5FzEh5
VtUOOTjJO4twbsjYNNUODQC5FGFmn1VeyaQ4yBixGRQ1yUZALL+rF5FuTHweec64I2Zf2sbPnjKz
Nz5igKk+dSb1Ou40QvCuiUltjIz6R1oEMZ20cSzWGDZk3daDO9ue8Q8oYiwD+eYKRKGeAQgwW0xO
RWe4UMhmFMO1SWJwIdRmGrxkjSzcBD3xWuRH4FzqYGCbVW0jbemAksSl0b/AtwnjooDs+jtrjp17
NZJfzxJG6ksjxrMpTfvgBaN/g0+WtSGcad70dtKc+CEiDHwzCJ7ALQTQXqf7fqB6FJcFMxS1khBn
rQt0O9XF0i9etg+aynls+ukxnqgfV1iRL9YGL8QiWCtl9gQ+KLqjC1lL7dkA91mSsNiuK86v+Maa
VNTauNQV8zIfpOP3mKkw4cAc/rTp2DUuSU75iVH+p556p56C8anx2L+vp05ILQaW6n6tqH7+0M+K
KvD/0Mq5F1CAmJ9/W4Az3YYQh5JemxGHZAEFlG7/JsTBlQMMFniRchECmPpfQIP3RwgyqvkbyHWf
4Yl/QIiDFfu6ooIGh7QqRNBHlQZlL9SA+C/MpNRLYXxbXXI6NRbTm7GuXPwaZ++sbnyj4+ympSTD
Nbyt86bRI22X/sNUgTtt4q6vmkOL5ItJGulVp8vii2hbMH2nWzHN6WZwhBR7K+McvMmxUXpoSvi7
/4e9M1uOG7m67hPBgXm4/FHzwCKLpChRNwhKlDADmZgTT/8vlLrtltruDn/XDjtkhSyqqlBA5slz
9l57NQhofqAbC3aIwWyHczEy1AyLyOlNNjJ9ttFh9e45gPhbh+3YzIfZmDubs9uSMQyatwEGlU0J
gR51dGzxYQ6h7WvyCwdj76tfoMHv/CDexLOOyD1ZqCGMtigr10Y82uY5wGW8bvGj3o1E4obl0D+2
BZN2DwdnzIxrIBKDUjt9Yl6jrlOid5cmNvH1MMiuNt5U0yDJEMA4YeXosR+6mXgsHMGYNx5xFc61
2lNGBUdTNOmJgnE3pSaRwkQ21FunQkditknOxWSCQ1ngRHJrd575sQhyM0xZEp8McyIiIrE/x4MS
96R/BetqtqyH3syaw1Are50Y5gNj8nbtMKPaaCp1SRjQigfL04oLsQyPjg6GxikK1L5i8pKvLtL2
nY31lWNglZ+MsiSb2p3k4xKHxmUHKXDX9ixbYFgs3ls/92d93Eizri9sUuX3bHCDLcFDats6FMJx
42HLcIOvThShGOL0uCL8Gaxryy+JM38MbGKCWPyqlSic4zBSV3hpUD1lTWs9WlMwnSzhjQ/AIuVV
5MmXzIQs4dTuSNzadIJwrtZOT6iJa0Z22LhCQ6E8lU9Fk9Opyov2Ylp5suq4IqR+5NcGMMNFm9BA
pjyxH3KAuKHdMhNTWFvWYnJQIeMiXSNFiNf6EMXPYD3REBW+RNWcVTWzzCrL6GEIwc6JLeqo9B7b
5jTex71dXOmfAcukmA0evdQRV6ZHQzg3iJVCEc/zhRRSzH9i0HBjTfVu1vrqUTe5oz23786UdPai
nglFY9lbg9v+rp6s+XVooCFvNDQ8RzsjMloQty5DyxrstQQBu+uzKN5qsj8hAW2PeuLegQKSXji7
FY632s/gSU3anhQmRAMt9yAzb9oUfbQAwebuRdMKukPzo58SSBx5J3tY0otk9UnBTH1IrOZe64oX
A/UVpbD9aICP2lS++NoKzzuw87woK6lQ8bSfS8ri7QJbQIGTmoRIjZA7l29KvWtxJMLa6Jgs9/pH
pqUM4lUQ7cU4aHcj8t5N1It4nen2K4the2+Kctoi7a7JHIqdg2LnerGBXCJpp+4khFDHmWLyWGlH
L0qw2abm6+BFctN7ZbMrPGkesvY4d+m5I+UlJHIoVFV6YddNGWMGodbY5bqcqHXGUaTbfMymlZ1n
7aMfWcVV+E58GDIuM7J1RGuBO13BPM67qstNBp6i2WHJcu/sZjiinhoPDV1NwqqMdryOdvfSg8ym
hqC+G20jWeT0NTuv/lRlGpSEtTQaMyMeebRKenjOpWz8LzUx5Si/5oDeqGI+YFboqfw0elCWn947
SftW2cI+OFDIwjk13lwxkPENHrv73DJO3+llItaNKMxTXFTlVjcdbmk9LlZDaRck3yTFg2LZJVGd
9a4A0Vlj4FOfZ47KIQVstBp67sFUTeoz0K00DstUl0+yQS6jkzJOaFV5z4mE1EqiDnrxENMNOlhi
TNqdMG1PhIUz6GE7Z/VB5APgSLS9BdVhFTx2mfdd1Pq4ik00bSPnaVpMvoE+R3M76AVuhQWKsJWy
nyiOeifrQ5G62tYgbWDrm12JGlBOPOKVGNEdvCSFag0btmHVId/RGUcjfJBfcw3SCEjUrCfdJhlN
9z5vfEQPZOf4zKf9bD5PduNeJzbsJ6uJeETykVvv0HSD86k10uaYzKVqw44E6i8dd3+6gtsaE1ev
RZ4dMubyHmWh+eaauPTmWAM5PkoVadsO3UO8j2R3UGRq3iPQLJ58DbcrbWfN2yVkrowrpIbJq/Dt
djOYdrlHX5C80UtBFFH6Ddlosersc2w1nM48WxDbOI+Y+gbh83xYw4CteZq1q2Bp/854lvrcoil3
1w1t+6Amk8w7vG8T3FWstzHyi96aQnua+496ZMk32ejpK3syh8Gx7O9aay7vo8EJvuvQs+Z1UkTW
I7CF4SNBC/Ol1EkRM9ziG/w3992pAicN08SSPY2/odjEAQ0F2I6HktUW0YNhqjX6ML8Mg4irCCIj
8V/6QTnnwm2Ldy2Dzn8sMZcsSXnpeI2k7b6wjwQbMc3xtlfK1Fagp0WEmMzAzNak0/Q1x1BpsxjF
0UuQV8PD5Elq9FIl2gOh8Zj/TdgnrxndggvWcui+Q9TZ3soMEIQAIsnf7U7mj2KsnohbQrfJDCE6
5EZerhkF87CKupP3sySRbNWOra9Cs03RZylMoXcCNNSrM6rxW+Qn8rMPSWOL8CLgXBoHcRBOUmnH
xsiGh8phvUHK1WhfbV3RjYXJw+lT89t9z1G42XvaKD4H8VT5KzVH/UEYnTWuszSTKgy8MvsIm9zm
wFdb3SPaLgiP2mTJiwtG6MAzl2a7Hn2i4tBCz4J3zuHJa/TXKOgie1Olek4wFGqjXV/Y6WMUCH0n
wVQTK9ZXGdxyOwM7kWTkZC1yFCs38RGPnTwaSeeuXQHhWQ2EpcFhcnFHCnpPfmNvpO7IlZsRWeYk
pDaFRiuuRt9265YY1jMknL4Mvaju1pOXiUPr2UBDGD41r2j+lgFC3LfGCuhj/YlIQIHi1mYqGopM
zt9cCqg7eKSY8E33C2KS4IOXVOVbTSdhS7zaUKxZ4iO4dkMOOHEkj/UZfZfSDym9xbtgtr3PAwHL
e5FwsFuZsUNymbKU9QX3YHLqIsN6CTpoT6FfWpON5ZvZVIXMbB/7E7/N5z734a4n6hEctBxWk5kY
bwM96JWoHPEZ8UB3dYIuqFbZZOqvPXBbkhr1sede0tueE6BnvBNwLbMNTthYO/p1Fn1K4al/INnK
bYkeSKZT3/ZqBwtdIxq2aVFCeVZ+yOL8QZ/79JOsvAshAes6KYfV4GsbkhoZqKkuuNpdoJNYZsfr
OCCqhQmVMO/dgtrQJ25kR7TjMsBoBvtL4M0mGdG1iJfBs6fCDJS0xrnXMhQDGOxg+BPjS9uZ82Y0
5+hgZsWwm22nW8/CKra9rvdnEBEbt2/Kb0lm9s0KUJf3Dc94Ax67rZI1M5nmA97S6Itr1xFEEqL0
Qr5NosAEnse7xJzyQ0yZ1QIXcXQmUA16UVzgdvYuaO1VISLUimlFUrC0WONdHcnkYxGBTE4dPdnp
SxheY0T9uRETYw0jd/0THVaGJjo1IsfvIyd3rd1Wjez3fkp0dghiMP+EVtOANx6NGFmT1OlwHAvT
3chonk+5ZojjSArXmU9YnE26h1+jmZQiDPXdnlRlaJCBVR1kEVtrEIEfBQbYfgXZrnmLLek9MFjU
vhl62vxgpPzvlPx3p+TA+cuhw/9rckDubz8fkm8/8/sZOfiHyxhCZ4Bg/zjT/nPqENj/wFkduC5F
hoN3cvGT/T6Mdxc/GbhFm0RzMnu8f00dLIyghsHfJvrttwTd/+KMTDbPz2dkaFT8F+qNZxigkXCv
/XxGloBfGab11GeF7696RxsuTYWod46S6VjEEiWnVkN7rcdRvdNM9c4O3X4G2ehlH+u61/EcC+2t
QMx/lzNeATMbWc8u4zx6VxRInKRt78Lq2D6qbEifoR0XuxwG7qEEyPW5FpFPKJaXoWlyEZ608gt8
s2xPBlbD1p1B/QUxKeavukBjnkaxi9+ASMqnpk3zY4BW9xR5VrHrLeLopq66qx2TvIMiKmm00ThD
Cz8eqrRE4ldqLg+NFnvHUvaiCKNiuq8ZGOxE4Qdn1cYkinruZF7h3wYXxPf6naFS/Y4lWhtA71py
i1m+2IEljj8ZQRpcDC1/MCa3v4tM43nW0TsabsRgXdqBFuoAi77DekioW5S78g2yfejQNt1DoGhw
0ziwNnBBpjZsmM/unEIX7yPKgK3VsFLJtGHc39f5B2lnVLFTwX7IySLbB+2ShG6P5Vr3lAHKx+w/
1pTb912fjNcOrf9XcMjqU9X01jXOCRKyVNZcXCubro7LxdFNxPSSfsRJn1z5pbT6CQk2GYtiYJX1
jJyPQfuOlI4K5V41mqHM7f5dCyzWSIcojUCczCo+2AvOuE/Bved6XbHBRndlLsqD5muHIvfydSxr
Go0D0mspB+d7HBBw2mZdeupc4tiZp7Gwl0n5ANZxZqauZfkRDmCkbSwoQCdhq+wlVmmAcNilsZu6
4ojYfXwSwyifAzSodzN0oDuEc9MQ9o2V4hax2zNFdPGEAVnsStAcQTjKWt87U+GRHFZY1nVWOGtp
vM5b5XkFRYvw4eykwmB83iGrS1trOLt4kh+Q3ntHqDcE/GazXXztp0lcItct9mrqrdNS6OxK4aav
ve+xM4rEgAYtnGsJnn8/JWq66NpgnczRqfdNX8f3nV23z7R/A6KV2+JQahRVVTRGdGAdn1xpYb6S
UOveYfrJD6mBYyrLCrsMS6TY29FOnPtCjCczGW1uR6xhGiGrIBS6N4iVuqKflRsbU0Tem7TGb46c
ykOs6B6VZBwcavInEEPT/1deZb5Ydv6VDFsRr7TYNl89v3quB4v8h1ao3axX+rVOXAKXpyTSjojz
dGQD6C0vyYDAkahdV761UZM9eMS9FiG5ccHXlIpzVw1LSvOcFh/8VC/xFJEOoyNNPmUxX+JoWYhW
+sJdg7Ivn+jDd19oIQ4NvXPjGcEZO/LoHutR7iDAwpF2abGEKSrjKzhBJotRsXepAo9uNFcHO0fI
3grsOz2L5StxqkwLnTLacpaReAM71P/VlD2KlhzAeZI1VST0lzlRpNsLJ//E8HH64EFDugqzrFd8
oVAgmoSDMlwO8aA103YsXHmiEqMXEQRbp8vKXdSO+h32uWIniysHUNTwC8Qwdy3jmumxtWdCpber
YgTFUOlD89XqFO+EgnXUJ29XG+O0GQqjR/HOaPlT5xHQQcLlXNCh9FRNv13F93Nb5ztt6maUHMrx
Vs0wucHKBykXxpHaEDfeIlyqe3xZQTB8iGdl4wDIIUQVKHJY5oD3hIFo9BOaG3GnqkjfGIb2KTM5
WoZxzAwiLQIP9xSpJwEz1RW5zh9zf9QPhd7qG9QsMjSzvP5SYFo9RXUSXJ3Sdw9t60xluMyyrmmn
5WvPq1bwots3N/OmXYbA7EFv3ZKMudLSL4Nf6ys/Kmfo+37hbqByBy9YD/QLbqfkY+Pb6bmcB2xO
nbtnR5xXKmuHCxaplFtpzM5t5larTmnBmUlG89BlkbzLyAR40aK0uKBIEpvaaOMt9t14PUMV2Dit
tD5COWOkwXF400Q+3o0pM7/NXtzfjVSlb7Yll82ln+1P8D/SDyQ6DEXopjnpW1kQ73rCbMg3iceV
ZkTJg2FgixmR4IVDLKcnHSE6I1JnXivViU07mf7Jt9F/QeSqk3vi9kZuNGRAgQZglW8W2xpjFzgA
6dQteSbiQ9FHu9QQGfnQ0fyQD5a9YdBHEao6fc5WvVbZoRNPW1fWw8UYYvMYwMX6PEqTVo3pEplN
SuJdyiN+aml97j2DKSVZlU3wmrtuui6rUf9URE20Z2UiC68zUQu7zgPWUu2rINnuKDpf25L5094T
81gcHKYsW9eO22uhRv9DPJJAaRBH/8QsXuflPOZjSmku5xyvuTRKfqnaWX3lSMDyD0JsJi1nsvFr
WKOxnhdDnNlqJ4fB0tAR95VyAgQk75QU+UyBMctge7sumiX2/iyLn3tG0Ay2e1kolAJBd5WxLPY1
xhMUqFiX0Ay0DXwgL/Ll9wBL+GEoEpM2waidU5OzLwfOh2HRNnRO/+o0TszxoqXk9vux/5J37iv5
VG961H8nfOPVr5likY+80uYRRJ0ly0NTeWrTyPTZlLE4isTzcNHk5gv5zNVXZMTTR0Dnr/5QuRq3
ekrKXH4UMML1/ihkK4duh45Pzu4dpVYV0wIxc93ZpAQ52ZuFVnmemJKs+3Hq/QfZSUUymht9h5Vh
+SjFRr44TSUmYTYDSeYMUne9ourZ0Rqr71IhtfpVsIBSey3JRxOCBknKUXn0tbxZL8DENUUeje9Y
Vce+Sb1XRznyM+SpOHuIIMmdvMQxmuc+mZNoV8y0SqoVFsiZLI64c7J3P5la7YNDwIGzMZKB9HUM
1Xl9kMzX15Wmqx2w+mo7uO3H1otHYPJxsdZRHIZdbH+cNHPcE1+Nx6bs+gt/c9oGpHmv+iI5po19
7gErxKGuMX/JY3YZzRu0PbXIh2omJD0BHnVkB9GeEi2NzxNm/BVZeOqCgk5eGr5N2qFMXZJ0fLNR
KR+bwNVA72v9zqgmFQJWp9yyZrMPcWI0pzQ9gLMBXY9drY66vV8QrUiQK3EXrqMzm7Gv5Zy060xq
8WG24+7Q00Y8NqWZHjs9PpM4jTPNM8Q5idxurWJPfu4tbPrkrKhdKge8iB0Key3WkfSlRb0ZI1sA
CkoIkuoIz1iRfefve12YQBrNcufokf7d7kmCWgEzSKcUfallvLt+5fofW72H8PS1tz2ZOx/oMC2c
Pai+aVn8Tzr2rerSTv3NIQ411eK9+c+jzo9vbZKS3fazfOy3H/uDfAy3MhZwh2KCoxLDxD/Ix34o
ym7ysN/nnKiwdawvC2z6dybIb3NO2/kHRy1j4SVwxINIZvw3yjHOgn/QjQHFYPKKvh98yGK2WUg+
P005lxCvXmt791oOxByv2GV6BkZtx9BslO3nP1yYhz8TLJZ/7F8itduLIaFDDMdM1eXjLsfJP4xU
Y2eyiVft7GuiKfFa2bX5rLoheMnTDoWRS8PvNdY9+y0YyAj8P7w0gGE8VcB+uKg/vzRJusbU1YAs
52DipQMyPjdLoNa08XoX47I/GSZarca0Vm00Y6D+65f/WZ63fHKwIEBil4k2X9yvL29aaVwF0AKu
BWyslFJsQL+iM0oUx5S8ePap0vfPf/2aJrfpL5d74Z4ACTXoWgMN+eVyVxwP+lgE5tUxK/O5YmPl
yOTOcovIMXgREF3Pdmrx4r3Row1Mur57dwUi9EJzuQ6SrWcnvDib9vhp42gzz7P9hieGvl7E1MM4
YefFM43hAMVJKwxULVNRWdYPK8d/ND797Dz7ce3wv8DWNxETYS/6+avzCSvqmdOatGI17hU6voep
gMq89VskNPCXlhQup33/66v3s9Hgt1cNeDwA2fHCwS83jKvpXjY5DVW5MRjPlbb4aMkh+a5nk7wi
vpoeHVsYF1CXUHcVHt7dX7/+nx9MfA5IIDyOstw3vz4rQxBUiDEn4+pqaPzJohKvKuinh3iQxt8Q
v39hHN4+K54Knixf5wX/5KaKFCQGeobG1U6D6VETCUBg4kAx6keW1b6jpLTfBt1dnk6dXgjDaR4W
jZIdtSl8iP/+g4PsYbWElWT96a41bYx2cCP0a99R66xsLypqJP2lPjBby4P/w0PisezxXPIfBLS/
tLCoo4F8WYN5bVqCWSoGhvPKJtDm1Hs6bHEsrgdrgO8gZcpdHhSYr0smxTFnDUMjFjYDTaG5w/RI
t2uKN7kOJqfL8WnAj8AKnwyYNSp84ymzP4JbjgEivGL715fsZgP7eWEl5oTvDyHewpj51bpIGH3U
+yowrkA4dLmdPczct/tm6krx2ix+dwR6rHskap1LH1N7nHJkxPYRyL1QJTqulMZcsZvHuWjQLOjt
u9/o0+Nfv89/swoCswLyo9u8WaQ1Pz/JhBb3gxvZxtWZPS7I7TIbohGvhh4Zz5LorL+5s81fn6LF
rATSBQaUgV/3T5HFRI6YmZ6r9joKqz45Xem8IctdfrHQFfa6NT00lguCJUojTDNQjpnp06wMntI+
xwFpMZx4t+qBO53o4J1OqshrCq/rbC/3xO0SoSRk8+KUF5wJ9QIEYlj+GYSIfUDevwjV+vpvCNN8
gl9WdjZrQnU8YEVEIoAC/uWmnf088CQa1ytCTLUKhJrx1nhadi8tEgv21ZAMI3pNbC1r00FTusIR
HiXbAOnuYvWnpbtSkwjIbDOHjV523na4CUwTt+2NVcVJYMlScqIZceIcUHwno/ZBaBDx6RtCPQjH
m2YVgReVMJJhnoxsEbSyBSza1qyoUR2J6oo1Kjn5bZmdzdKvL+AsPbn26wbDjABc+slQXn5v1Kr4
quct9A3qAAzNap6JIJ2G5F0h8HGPHfHI67Rj/4Zc45QWgJlMPMibIHe6iXM5rulrx0t8sss8TxMv
PebycW1FnvcUMDzRQ8kQCvm3OUhaWhBsMUW5gWpo25j+F7JKGqAnJDcQDEWYNk3LnobBwZQq1Q4R
prizGfcYjcQQHZdu/ZMaByxiHmPa5qqNuIsYPS/UYtmaSG9KcoEE3a2yaFZTYCfRmgCa4AUHOdtu
zj3iKQJ8SORUwUaWyRhvbiAhz+gw1Za147y1gU2ZUPmsNpSALMSDYBdoU8WPKa9FbhNhiSeTNirs
cDJQHp99uqY9O7ORGCik5x96aYxfiKddq5ZnZM1IquMf+mrOEf7BJujhMuRBR0AMWYVhbCY6o6ms
WQeYyMlgtJttwxkajYZ4HXV9/mS0fno0Bx8VLXXAF0Te9cpJZbsDwBptzdmqP5dBS2q6pcF5dUXy
zo0yfYs5vXSE/MYVliq+HvIru2qHZcpZl4Y3rLixSh19GQ23yQ8JK1MMhrt3W+ougQ9pLJ4Rs6f5
aSBeNrePVVUE5bOH2kKnGYosovbWeJk4zoYdIlffxbLvBGTg5qFhjqazRBSmmkEegdKUW67RgQbi
k5YMrsXbzbMKKoNUpb/V9KX4mZ3psc5zrnSlEeaEjI1iiBXcfpPIXJHDw6JRYRlHxYdJa/nG4IWx
KShyDlaDFyx65Zq1IiV+tUXLYix0fdgr1gp3iXiFqcA36xozX2qaMerVddgnI3GjIqzilq8+H1iy
Uzu+9p4/d5AdXfstcsYRWrtOvdoVPqtROTpvUzQHLyTGte/tnNi0RhE9k/AbnD27DDZlk8g2lDyh
/gpBA/+8wi7Fs2w5WJU99AWkE0GNUmV9yiv8hky/l79UF8G56wbWZ5azKAoLOyjjtWF0/Ek8T3ym
gX73BcYffzB7BDdvfYKF3xoiZVDHFTA6aYMa2aUHdxkg1eddxbIMzoFH5+Q35bbGinpbI6nh/HPk
sIlC1272EbE37zJYLmXQ2MZz2/b89vZuy77H625Je3qoKTsR5jmpepC3WiQv8OvdVyXm4jgejAse
DuMywAg4Kcz5z4MxQzYyM/XYpxw3LOImnrPIZHvuJjGu1VI9KpNrD2WDD8UjySvlydC+k8UMw2n5
3dAoQb+DlvpBXwyXRI8A4VvKI1Gw28oglq9ZXlL9kv2kHm+FwgypWx2nrHDfzIn6PmsLvlrJm6Ht
l72D+cTQl3qWRYNd0y96wiPt1pF+aYkdr8/cRnx35vJuq1qy8bTwZtqId6RnOkV4XZMg7Bi5eEU/
wW6ucpOGebSAutx2Jm9gqMFoHGTb8M4HfoZ81HrEICm1BkfdrcDpl1Iln7Pu/cfhx1pKH5Whhl8X
Dgiwla3leNs84aIFx/ENeIrM4zeaz4yY2HZ4g8KcsjkEETVmG6TZ0ZdCS3jx6vYIGZGTTduBxGvK
IHYezAnj1bdHeKtBy3fEBG/xa7bvQbwEFZJbxtpWL0eVPIFrYSiDwgCX58Hlm75UreUd+Dj1yRo0
95FkPaVChuy8W4yuSxo8O2633J5OVRgXPSb9NGT+xL+cDZSrtp+p/k6MsZbsS4YTVGkuynY0nvCD
NsiSeDMRc0pm/TnXrDP84GUaUu85y31ZbDqJSxYyLvdIkYB6YFDPNZ1Eyee/LQLMiKZHlWJOQb8H
UMFVjoVDkCdMuMvLl2Pnr7LlqYekLl4zo65PpIM1e8p9uZeRxbeamiCKCjZyrsNICRpUafRC3sf0
MBFj/db4hCPnelGWGzOdNXcdw4s6N03LO7ndiTYg6vY0piwBDnPCaWM0BYuPHcu4fQimCLOEjwAj
CjNpszSZSBP2ZQPBK+3mCdU9x9GWGDmiN+i6Y8AMTdIGn5QOk8nKMuPZ1HzOAEHGMcSefON5tAiP
JXxCMQNjnQ8KnFCBeMWuS/UumVc83D4hOxE1crvgGsjJTne3A+88auJ1Niwe0ZgjasrSTf4zR9rn
XvKHcL35WrqlSpuxhTEqWu7O27apZp07SpBaAkA74bOD+gZgYfoajWCzXDd9z0lmuWqNGHBYZ6NR
zOtmeTuJy6fISaB5gw/G81ol4AgKiHmP+qysaO1Zs7Xt28JAPdTGLEdpzsNl2j6rI3Zix0I3bRJo
UOXQxsh6d63NiFlor1KnKDdOALPtcaLf3Kyq0c7nlQYO7c2elpWFvx28EBTBsbVgap7LWqs3QeCP
xbEE11Fuij4x5RMc/pFbJMq50POyuaTZbe2bzEzb1bGxxLiLIV6O5HbHeQUXTX26XYAfa9FycB8y
k3VhWVgZRLLj3O7dKF4sG1OHQGvyUvWlYRu63u5PmDjRLqMRsMMMvwRK9j63iK/3zd528uGYxIrR
z48bokSU/l146OZWZTMwSczwthRKOG+xSy/ldldAV+OhyM3IuLh2xYMsKwNg1dJtyFstZV5WVUYF
/71iJUJtCtAPe1+7I9cXw3q6fCBtLLn7mBoXq8Ye+f8UhVCD2tSEjmfzEbjljGcncetxbRQxTxZC
WHYYTAfWllj56aFHFf/C1NC4B2U5Xzmpc1PrGkPvVTeyaN9WQDvvEMfVkcfF7iJt2b67jKtkgRGi
GcQGhNAqxs67EkPHolDHzRABNfMDlqt+ebdZ3/GYWVLxujGimsdSIbgMBUe1lwBT8Evs3IJy1IBB
cjTtTltndkNYXUMthEPJ8NNp3/VDldwbbabXB1AFxqVh8ok5x+94hTitudt1A6DtMzMKipBYy8FX
oeHdVWJaPq8XjA92b3pPvT+V95hEQURH2gpzQbt3MGuGHsDKExSB7HtsgUvxTPB9FhDBHFIYsnZr
YnvMaMPLlUrHedXR8gyoUJTLGENxnVMSlfAEjfO004g02eqVr4aQMT1y3IFpcSpEdmfZrWGgM3fK
Ayf7iWmmqNSqEKK6i2qr/h4w5SIj3oQSR+Add1jTmtgtp6nt9KNcFv8jsm4akXADqal6G7EdfOvi
QEw6XRi6bP1KFtGoPRGuztfTlIJfZWBwkQCCTQ90ALFswwvfW82y+MuFIksOwPQoE396zOOOCm+S
RBODRTzdDsp5wSo7WgGPapAsFLgbxC6aPZpNZk19YEcj73S6bSZRwro9O2mdf6upMdldAhFskGNY
B0PLopfIj7iDbgfDWI8rQX5ShjC16VjTakBi0Yl+GvJIhlPndCGSLQbISzw5AdDbbmERAkJzrdxm
+g6kaAumj/2zQZq278uY1Wp2U/N5WPB3t3UzyHIWR6br1kbJimeiWOpNEQX+GXl1Wq5xgLBGTzZh
SwVMohr95FsjeYS6gpsnjbT8yGRl68bLyjwz05FIcpNkbzpJ+s0eXL09wVHkies03QydXAbnGwrU
BWR36lHFHMqcbPmD583IZzmwTd2+5XzD8KxvYEG0PelhpulzVunAVOSz8QzClpadE7Aq0efhknjY
4ug1RSYnidJlY3EH5T4ndKzXs/Ssg3Amnoc5XpaDW8ns6OV3AhMmcJJVqW/jvPT8jas6c8srJ89J
Q5zatLASE1ulH0Qf59h9vYDVmdPODKXT7D3kOoQyIzAV2gP5OFgTKaexKaKgmfboK7WvSzbpexb0
8zcEhcP3GiQh5fZYxCF1lXkykAaAIcHzWCzuR5u3C6nhZoqUkrjsjawneXSsKb2ki3Uyztz0Yym6
+Ilo+GFa9SVIxHyxWuLAUZfAEtEHoIT515oJX4N9ZXFlpjeH5nxzaxZ6PBpQU3W8H+gL3ddbd+Z/
Mr2/mfCYZBPTc/7PE54lY2H/VgrmPM23PzrafvvJ34Y8no4kj1hqrGQ3AM5vAx7P/IfD9mLimPuN
jvNPpR6jHAIZoOLQyrmxdujg/z7lMf9BFAIwHRIYDIR3uvXfTHmWftC/+oPgsrwloIo+kb8MQIiQ
/LnxZtNCjqXvzfu8cvCGzfiZTTd++cNF+TfTnZ97bb+9SID9biHc8z+/jBu6etAEtcy873MTzZmH
wTzxBo+ppd1t/vqlfm7O/3ipJTLCc2gkAiv65aVqOMQ0dCyEUkOKEbWgN8BuACAOenNYkGq2L41G
202zYzMtRRbz1y//p8uJtp83ESB7NMD1/2maU8y+M7qm3JOmA1LI++in7fqvX+LnVin/+PISJEN6
TABppdwydv4wKmsaTREAZci9Y4zPhF6+tIFRr3rT8EJ9ltyl/7yd/803R5P/1xuEHha+DccGRoHc
RF9GSX94OUCUtjsFbbu3EREeWU8N6JMBWaO5E5XHYrA/sAlCqeQU0UGsJGmsBOsVQLLkzA3Yp60j
/BtmTFYWqvv80I+sthQWQyBX042M2d4omaY0BEhi2JlNFphIs0vri5mNu5gU9+8VTsWUrVI3X1RL
OKfGwKNc51plXYCyBGsrya11r6vpRWVRc07deKRMo8uKm5oi9tl1ivhjqnBGBmVjXaO4du7pyuWP
7oKHGMjkC/u4iy9UWkYYl0G0XgCbIV5UuQUEMR9yP75D5IJvuyy/E130WKf2V3f2r12DR2+0/fIo
9AnrIbiHoMzcjebwb5ZWNq9zMctdLhfucQXaps3Gb00S4ILOknuhXG2dEhGwsc3/z96ZbLltZF33
VWr9c3gFemDwT0iQIJl9n9IEK9Uk+jbQxtN/G7JVJaVUUrnGNdGyZWeCAIHAjXvP2accdlM9OZfz
bOZofJzoZGCqdpEKnbIkBewm8RSl4/jZhAINclmmwaJn2aXy2/ge6WOxHbx8i8Q8DlxQqExpo/GA
Yi7aZXhaLippb4dkTcP1lunMjgW0o6nTcKbFZMz7x97Lhnmf8i68b10qo8RDkGd4qXveiCwTZ1WD
X3FfzV3nPBBvpz0l+Uhjpdb5Pd48G/c1KKazokuHA30kSXXe9eXGaO3kLCrb7gK+iL0zqjbfl5PP
LVK22XVb18sWJYzOwHUwGCwV4tGq4fSAQp23BKsaw7sB19WKNVr0cw2p1X2atABgU5CdkVPi6Wx5
ZW6mVPePCiDseRQl3U2jqu667OR5RL/oXau8/t4azPzQaol+oc+mcyAys96gq0n3Q1/NYVWa71BZ
2AvE4iHeU7TNsO1S/4bwpSyEGNhd0AWvr1dUsYGR4YLdZtPSXi/EnvyZ9l3tgOrZoCWFk0pfMux8
azhLI+jNkUqgZ7gStIpZk5nWu/oG1dX7bMiTIz/2NI9AEcqoDWg43TRL/sAmPd5oWCVCq6zGM7bb
OWYjnBrjEE83iAL1kKmxOBCuiGS07NFYN7I9W2pB0Sliu74iS8ujCxavki5s7uLGjNrlRWqI5goe
mvORgvWMxBsDeqOfgPnQYIlnJeUhBhA3aEXL0eLchPnlaxp4CGOO9gS30rHSvOidl/cVAIvYD+Mo
ms5mpFZbd+VKOL6WgNoWEc8+mizDwp+EgwcaGNUVW4piOqGl089nqtJ9lDn+Y13X2RbVVhU4bvJi
RuaTr6sFImAvbiFZiIMxmu9dvlfNK+K7fCVB6C5X2kzVCdkrbdUIcQwpO32A8wFkkqcneDizC022
zU3WRkVQtepTGnvS2yTMe8gEjcdjpMWMJDRxMy/Dvp/rGITbAC/DJ8lKQSnexpHTPnRkKZYbKSct
aACQ7wejNl/kWIDWTxoHhd4eqrp5b9NfYDKSdwCl3FFeD1pjvrBue8e0nMxQ6AnhxOSe75Jk4Bti
OKwuoyJnlmBGzfJQ615xzoKkjvrsA3sy7HddPUnQ/3QsEMxh+GwiI0Aqe47nMEx4AeC+Fgjg4pjN
R1Hq1aUsvWMxGg9EIgDaifRqG3vdyeo8LVBKi4Io17yLOMo/R3hKtqqVaBsM62UQVvMhG8zxqrFk
6W/sgmePJcG5SpdsPicVrYAFZ7BjosdOz0lNz6Aa6HKkoK42ULcWdnAOD9BGQxD76rOtWlMPxT35
A9YNcmsnMAtf3+pFmbE9tgszdEm93TkV9xcK9/kTDDPtil4oKgH4NXnnZo82tOzD4qd1sW27AhcK
8IptBmJwh+0YRb5yrfPCTCccv40ar0rpaQeUsc62bd2PLmb0frNuggKk6NnRyzz3vkANEFZ2Wu4Y
XJCOOy7pAW8x5mbHTw5DSqutngf7YPe2feWQqX5ItDh+79k7gLlLiFWUy0/c4wOppWVgwHrac5EK
pCGxvrWFjuhfwwZ7Z7XOzoH6+9QvufV+hgV06XSOepKVSUBuSv561nTd5aA3/T4vM+68xc0OmJeh
PjvcZLw8cTJKYxO1HVvhOJJHyNETvluTNeNPwHNPIxrcs7Gin7+86v9X5P+myEfzQ4n1z6IoeOlf
/vGn/uvypSSBbVtj/n359F2K2p8/81XCJQzAmOjJfdt0dNNYoRRfJVxfQtQcAA2rkGAFVvyrwtcx
3NBs4SH6IrIyKJr/qvBNeBW+zvMNtouCmdClv1Xhv8FVCA/yBZhkhv8czvLfCrlWH7SIyHY+g3HX
Zj6aZgrf4bkbfavqTpnAVNfSrPAITg5Rt+OnOwewVU47CiHLdntYR2yFeUn5kZebF5XG5sehud4D
IswIWeadL8Mhz/o5CnMvtdP03I6nEZUszsKM3OaoVRzrQdjj1CrQjwO+5uRc/ysDbQIpwDAMQ7A2
Il0sTybcq2GLN24NUGsRwot3xpf4mBrvHTFrmCah0u48i7zGGxSmA3FsadpDXvQt1tfSM7Ryaw/V
auseOsXIEJYGCC3ejK3XbP731Pwn4kd2rNzm//6pCT4XL9PL95viP3/m657Y5qHxCfvyLDRoYF7Y
yX3dF9t/uKibbHaKq/xwfTK+Gtj8PzyQykinsDB94eb966Hx/mDejZYDJSURR39zW6z75pt9jw9n
hj07wplV/4Pj5/t9T54B0GI4SPPeWZJnwKVVgz3YnIbNrDB1zG4HoKppl+uiNtS0hZ/CvNalEIgE
oaJjitlYmUp/jtKhxKLJGH2b+mL6PPeU/B6/HP8Chiy609eVp8E8G4r3lsbA12SyAsrLp6ttipjk
EJ+HjYuYHkghsu+yfqrOZxwclwXCAjqag1AHt5WRtY0yqGqOLnKgaxHvZN61qJthsSM0787mdgWD
lDR0tdnOwokPRwUCJOToqjQ61lrX38L8sk5Y4N5nbqs9p0gS7+O2wlPbzlWI2jreNTG06caTzZWa
mUaVs7zBRP/J1nJOMuJMdeR4gPjzve+D0mPKxdglrvpQxPlr0/Hepm4grqcSCi91AwTVaAkTIfmg
v03QWjnmLDap21/AyTE3WORvUt27j8bhQo98uDRzdcciQgk5NasxpRqZPEzrH+V5vZTnaEueI7D+
tED7+YSW/T2ENiaE9bhZTVr5kr9v7dWQV9d3c6YpWp+VCBrC54McKB4W4GXcpineE/ZBsxntIhf8
ah4560cA1GLzq3kTU8coV1yZuQbrAFv2XSz94rFeBuuR7UUVghZptm0cmXsHCwUGsB7vLp1JqZpr
ASD9EFka9evSvtQW+vnG78d1AkTD2mwKvM9Gc03ezCHyFIAtG1v+MibdM3kl945M67CeGZPpckFT
HuXujn60TnCZ4+0g+D4UqtGINDGnB5zb69YCc+XWjUkvMvxo+KgJMokZqQjzpjcK87JMWxAqk5Gg
r6jXvRVpZHempjO26IDQBtS8gH56wKYe4SCmmThIPB19k6VjCiYB+htIwNYPu9bEPhE3OhtohJeb
jCbNpvdGp7409Hk4i7H2wAXsNPuBpIT0zCod8d7ixAO59Cl4lMzA2821rPe610UgBCj/zyaUCf2x
xv8D+Tjrl1fihpQWetA6otfFd6eLwujI6Y4rK98VuAq6DQMfTEKZfve/hf4/WegRp7P0/WKhT//M
pv1H/foPSqWh/JC+fNsJ/fPnvy76VDaCpZ5240pKpZH1r0Xf/UPX6Wqyqn9Nrfznqu9RD1lUJeij
PVY6h3rta6nk/bFmMqBK9tZoO4P/9Ddsyz9Ea5CsYVPK6baBWtIx1zP/ttm1MCEhdXoWh3xeIc6v
BRn08xIdMw8B6FQdQMCcJO4MHqRnPWdlM3/X3fO/F/BRn/ERCCLUTfD+FlG6bxqyNU6BxvNicai7
RVxG1vPiN8gH8x0Mmzg3mo3o2yHwG8AlVhFdNA0NCsTeFUSDdxbMBpUEOA/jC6E0woS8fe9DtXT1
y3bFK1v2uEHXGmgjJFbRfLTw3KV1shmqZKPl7zNJ8hP/uMDfIM7qQao6TEu5kdpusf0DIzeKOtRy
560YK8JtRQ9NRoNNZZIvAxvZrB4XIJod98QBgiv9L/b/hnlGKAMMDJCPVg+mxCs84kO1Cx5oj3Ao
U+5kfo7r5oaVZ9jNVbwxNKxajv9ON7WdjN0XTInajkcaZR5yBcclzsxHeZjshroImDBuScS6nTUo
6u3UEcVR7pjHvud9JcK0GK5j6Z5levVBkdTGABf5+lSEjuJjTH3PfLOqPpazJcI8A3qyiOljtcIm
nEGeV3KyUUU228aRHEzt09y8ikviJP63uPwniwvxNfpvByynz538vHy7pvz1Y18XFZNFxaCEtPAD
2+ALvllUcMTwN94qgf6LsvzVRqP/wWbNZU+0ttJX7fG3a4rPr+M55AZhNoem+m+sKUxlfqwkCY/B
S0M0gWvRivh+UTF432KGt7uDj3QOUUln9rsFaU9+RrgeIYWia8e72JbRqRZpMhypHfubpNHGkjtS
X/Jt1+HA2RDkkaJjGAhTWRFvRoPSHKGHld74oxShm1cm+WIt7Z1ZmwiS0xMz0BeiBWajsp9pubwU
YFBiftX9SG/krs9rdSM7/x5eSrYtKoYxTC+LSG6Q3yPUo3d9MaC4IUEh8/Rb6ZAo0je9ePZznZoI
jZ5xW1VTfpLd2O9q0g+3TsMPTo6r7aje50syZWSga7p+G5E8uCul5r9Ko6vFpqlNJs5jqbojeAR4
QdacNy/mqPc7NUmfzEIJtXm9ULnCO9+5yQe+/xTUu+SnJ33sjnbeKS/kFePX26wcjirPrK1rDvyg
tCdpBEbVLGvB65f+05ipNt5WhSee3bJXF7DC/K1t+OpQilkRAyxBBGokRSndQ04JlQxiX9r72ymt
zWGT9D5gaagpBq1mUFGHLvOYPxhNrL0bBtO+8zBwlxtnMPXzzpO+CNeEgsclx6wYjPGgP3doUNG3
zILfVpTJfOUhUHpVyYRMFeASHPw5+aTRqLpsMGGEXz6fXD8Vd3YHyIY/j0aBJmZT4Wveuo5bTXvR
DVTlAxVr7TWsTTUXWXpLj9V7HJKN26cGLUMdnutm6AHjnYMFZH4fFXquDg6vdXOf2CiAQmRNtHoz
3E0IW+v8pKz6OHYWHco+G2lTpbHx3GjCc/Z6s3gi5FZhlofx4plAi/yUDVIGHB1ABjbudLdySe5q
zNmPnWYWd0nTLSvGQJ57eHABFYzePjGNzgkYApinyh7iM/yJyVO2sLco/MU+Y1yIFcrJEGbnPZOT
seYkM2VrO1sZssL5CIMpt1v2P46/OtKyRr1T1bSE4MR8pu6G+To5Ji7cqCvLeqObak4CFP8p+5JM
9Mlljr3SViiymr1TO2iBt5Y58g1vxq52ySyLc3kblf5ykaop35q07wLVC1AUTplC6sPJHOq9ryMY
SMxHUmzysPRmDbO0k/gAm/q09MJcF/Kur61nuy+G89IWT5U3L1A8cX4kaIOUpnZjXlwgGEbNK3XH
2aeeAvzmGs12EHl1iiPPAm85eN2VUkV9LR1F7p5mOvtpWcprO7X004B/DDVzC07ddayDcp1+h9BT
nRKrBZiZG5O5nQrbfJh1hwFdubAhiTqHBxXGD7jHnAfDqFJuKlDYexgt8261FzNKIINvO0xSC0GO
yIvB9LOr2cMOXGmTfd3bsbHDTcALVLiYTRmbFaQFeppPe9Zfyd8TSYLPo9LSi0jX448LTDf6brCW
F7561fh5UNGam9gp1LCql8zEki/4mRfV+jz0Wkbs1iGuy/au9QWmdoT1vPGT0UypVSr1gGtWkNvZ
olRnQEP2aVM/ag5WWqN1yXABr4IACSm50HbVomDYj0VvBUZSEV03VLbOo2xPOjFxkwhGx1nOpqip
b5JZySef8zchkag5OzZlvYK9VdydEDEmzB6dAf3axBRkU9JV5vzxBFB3kTYKQbDptohIknvHjQXw
MNCbW6Mrs7ORymPZjt0ahZkZDrGYGOq2iDXmMEEOtJ0WkF9IF3H+LsYR6aV7yX5Su8/zgsWfmA+1
96c5MzlE0aPi91R33Xl5fnIrpnU1gWM3hgOGLJDOEL37srK0eR+hqyrzU1HzhEJR18WfT1GDD/Ju
VqxRHYq9wNEEy+po1LCjkMmY6DCdKpxjlmdy8AyLx2EybnV7PRANhTmoDMknAZ+pLsD8j6gfJ/I0
LnnbLyiU83oJ6pr9vYQncdER/vOnzeV/rerftKpXpBKChn+/GdvTqk4/fbf/+utn/qqVPPEHv0Lg
liRcYu1H/6tXDXaZPZmD5ASZJHuqtYz62najVy10tmAmH0AAP/5XsbRGXBhs2FbtiOsYSDz+TrH0
w+aH+w7Avk7bm1Ke/vj3pVLMkqG8ph4OhsE8nmGlj/TSMpAxM7/15ca1u4oYOnJtAz/hbvzmWv1E
7MAJfquFsbFVe2xKuT7IR34MbmvbWPkjbPpwGjA/uUvp7PSUYQtkn/LwXxzK9zC6YdTm0r3Z5VFc
jbpe2n1I+wfZoaFDr5RQRoBit//FWXEpfdNxyX+33uZiKZ3Sig0dJIl5RlxtqjYgpjPf9rM7HH99
Vm/EN18uoMk5WUz4mTW8zd6bx544cZsL6KNm3oyLcQMtynllEhbEVbQOiekG0tHPt42w6t+4Q7kH
f/j2TNukPcBdTEjJqpv5RqjSgxSKzKbvQ622cN2But5VutX+xhX64z1iG9yXjFTgrrGxeHMUGXum
pHwe1gm/Q06uUUkGJDOSiV3WlCiWf31F3+wduKK2Qc9DsONBJobf//uTstvRMBO9H8J4cVDT5t1n
xLOvHm9F+lwlsREMYH59xB8vIyllBrMqMOerMPHNbiVKQJN4Zj2szB3yiCK/4Mvyf6eTWi/TN7Kz
L+eF7Z22jUupZpvrZf7my8J3QaulzYfQTMcFOqh2Hq/JTbphbGdR2r85p59dxW+P9uZLQ5aHxcEu
htAbeeGTWrmJx7IHv5mDYCbmbNPl+YdfX8Y3Fnv7yxkyeXNscxW8wTT4/gyXBHDjBPo41BPHugIc
VjzGAn6tUyvvALWLJn17yyjaQ7VsyU9ODzu3sc3DEHd1OA7+uBtmwp66yW0+IgnSjpi9yBWO+vZO
sSOAlhADh23VbxYm/SffPx5rl10vIjrjhzvOk8hC6p7HKJ0GC7ucNpFcMs/2uEMJQmte6iSNeQjr
Ta7ezgDP814oHCwD3sJLFzTSNm5i/woD+19Nkn/r9rd/+tFYn9cnnFylt4ZsDCROruyiD+c+2bGV
sQOwnPO29ah4JR6Whzk1s62AIg9nGRTNaa5ILZUEl+UMKmixj2t+x7q1bJdKbEy9QRlReWIFaC40
qYzu0nCUxlYS7lY7rjw8cjG2LZHnjwPJ7o/96EVb30xbbAeauzdNg/2C2Xm0huZTn3fU1BqKBYD/
EHEL+yyx8odh8uQlBHjiOE2V7zvGO8Gk9Vc1tNIDgaT4g6g1N3NUROciWcSTRjsgzCp8D5G9vOaL
edt7fQ4aN14zTZP+it9c7X99t/74gHjcsabBU2+tUQlvbtZZxvZg0wwLU5lcajno1dQTRz2d70lB
anbDUOp/+5HkiNBOIOOsfdu3klC/m0fPV3kfdlF01KW1hqV89CvrvDMrqDq+8/zrM/xx3SYektWG
YTtwchSN3z+O5IqOFd9NH2ZLgXEJnd4RaQVTZIOI918f6sfb1ENeBZMEu+/azF7/+zdrWwwSOpvG
mregR3sHELd+rCdU5f/FUSwEoAw7aXu9/cpKRvplP3EBNacTHW5OXzvA5vauf30YnYLwzUrN2XhM
QqkWyTh7S5vIU40k44Zp5DzrdQAULds7M7ZPR1ZYuSPpUlJw4wvXjE+d99QZcVjjUP7dsmT+5GNQ
wjA0WnW1jIW/v6htW1sqHV0ZWiAXd1PrF/toyvq9NfUEK5iWso5Am/xdJ+rPRT25t3m/ikdtMV6U
SpknO6+j33wDxk8/E71DBsSmT8365rUSW5qmRYkpwyoeqqPo7J0vhmmj4D1eRpKIrcQdmneFzaNc
tNpyNTTpsnVSYQS+V9UBG7nPBeE0lzmuaaWm9whMjW2b9s3dUg1EofcpmqQ4mU7VUlwCZfxdcfHz
E/ARSwDTALqwTvS/vVMjvfNpB0xcVODPhFM0exp+8QObOV765A0FkWTHSFuh543VlaclUS8oQu9l
5/jHoYGRP3vduEtE7d/Uyq3vPUt9VoR+nnDe+fupiZdgyjONd0Vf7Lu0bX5THunr1/59HQFA55sz
eLNwTX3BB64XZuXYs06rTePU2zNiRk0EPZllG3Ngeo5+lQQoWkiyAXv56wfE/Old4COfx66MyPrt
447VyZoWe5BhpiWkOZA6b3+grLp2LYkAxRefSMSan1xDTz7KbouZK95mtcG8eQ2JGGO5N4Ssgw75
9SpjneCIGwM+eA4YMqcnqCiL9c9Lpessle4d1OydLTJy3zX/ieTJ7qCPtjjX6DceVF2/uKO4cxYO
FFtfkmrx3P/mmv9YunkOu0HEFg4AYnZL3980iC/cHDOnDNuseKqiEJZEEWgKkmetbHP366v7k2Xb
oQZm50nTi1rxzT5JFrlTdSw6IfOuVz/1MKbpjO/h+Pu/OdL6m97cSRwJkZZvMUESbwv7NoqHxo1s
7qQuvs+RET5lxerEx7HnbGxaufR5HM07RQ64gF+f5E/evo6wGDmYJi8mCu/vr2gfA0uGzoKIiri9
qPdWsv+tsKLXwu0/sOV1fvOCejvmpDblK6S9TXecDTd6me8PyBxCzmnKLcs2vLodTOqeJTKDpULE
Yo7qs4jK+zotiCtaGoobi9b+SI5YIKhWfn3qP72ZbMjjWC+B1Lx9LacDSRPJyPM7gXUIROOiNUki
hpFpHW/tJHv99eF+8mqGmc3kmbmqzVDmzYrt4ImLEZ/xJZOMGCJWiLZq8JLf7BF/en2hFFncSVxe
qDbfX99M6jFAsUaG7JG7rTfSex4rojedCIYxAwSeztEaAm3BOT5hatzSDSh286idKeX8bo38cVPu
fUF8sSnHwfGDI2ZaBhsqYc6HGXtBRKMb72WnLpaRsIC41LVtI0tkxS7d/jonKeTXV1z/2RO8ulRc
lIzYjN7ea308ImupRIdH10o+NC4CkM3Uxf2VTHW7ZFpUO86W5CoypXB1MCQZnbawA5SFBDuRnpjk
20lbposxMTE1GH0/oLllWvbp15/zJx/Tg5nusMa41DlfOErfFG0JSYwLsVBt6MxRtx8sNe4sCURh
De/6zSX5yaGw0Vj4d5B2Ap1787in6PuRk7tt2KsIMwnhFDeqShiCaQ5wpb99WtSgeKGctaX2w6rW
VI3qiVhpQ/Dl3Q2EeWdfL/gqs66ni/jPRuP1nyvlP6qhvK4ZP8r///9+sohxJNoilIguTa039zxx
CjHZkhwpRbUWQHFp7kgRN3a83dRGzCWKgjpZfrN8/PRSsr+GGegAuHqLYotjUfV+YrfhYuhYzm2G
imlWGkEnDPmbQyHm/fENQaUhENIipTVZsb5/qr0cv0GsdG4RqwOl5SzQWglhtyYVQIeuiq3TMXZ0
qMlRrpvjpO3ZOQ7zTs2uWULvtnm4SMNR/jGSS/FowEVPgq7KvQFaQcFEAHlu8gLOVrvITc+W+zgp
oI1I4knR1nFK9P6dGiWKPzK32E+mMJczW0v8MF2IX9/VVsccJSbP8t4ZDAISSXW1jX2mlwSjQVdP
jGd/0tPyMzkmFgHbDTuY5GxOOsgGXZp3yYMsan05FhXdtTBJ9dLaaaLRT6WaZy2UAEHkpV1Wg3dh
9cMS3ZBcUlR7/l2bMPVAr5k3g0U0TVDloxVfeC5ZMMGwWsL2g90Wd6OGGO/UMWI86F2OnXqJO6Pb
+En6WErHBFeEqzs7AoKNm6031PjBlxyW1a5slqo7z0a2kwyZMWmQ/i4JQgnm0Sa3sx6XSJyVmowE
fQd830FTEtMCjYaJ/IsLUBwJcNTPDE2surtr7JQMIvzH2XI9Re54V6VWx0hea333VjDIjnfMVOPh
SBGLxcOb/RRMTwy+ChW0Uhj/Mz+sOl5RuyJa238C2zNofWl7D1nSYvYoSiLjpJWMyOSaxj6U3nBD
n3c/jHbzFMG3eiY0Sdz2FdOvqISiqJHrCibAv8JgtK9auZ8Tt7qNXJqoVgI6jvDa0LDyKcj9HBnQ
MJ5MEJVbAz42M1KgzoNBLno2m3swM9BjtGmHQEfyGTo3dACL70gockJiSuoNFTNgApSeZxK67Ae3
hx9gDYzKMa8wenPsw0iw0obM8g3DrUchMDXAZb+2sc7tdFGl10izGQyKVD/zyiK5MCe+D3YLYIHg
kcxkRYW2pt+k6UrFIPvtGIGsIqYsHygq0CIWvCUCKV11g+/82PYWPk212PyRX+V0l+bJ6k45lrJA
ibzdzT1pYRlSiS0YqxI7fhIgPfSuGY3elloCxWTykr1SHZBvJIZBZCxGqChdb6O4aN4DhhLnVcIg
fulbh6S3vnt1tLbaav3YBB4N6xAxqH3s8Cxu3Cqaj6ZIjaNc8I3TpDghXtyTMKPvc3t5LsXQPkNd
Obi2BQduebbnCOWVwLfTDdFz6WhxxxOIG2ccXLjGWhsFTK3vUdeTuRiZaeDEtbcTGbE0BTrWjZX5
eGHZN9ymnTZet3Hn3coBVdZkyvN+iQgNnldWu1Z9lu3UHDyzTw+E85WHqvTGV0v2ZEUDZaDDlWN4
Vct2qFtiD9maIxkAA1KTw3Of1x4oSoOb56lEOD0HLt75nJcpi0SGOOsdOtz8sp24y4iPQvCR60cx
xMuOCWqNhFV5Z/xDvZt5IHYRmZALs/xliif5bknINCQVjsDBKQ8U8o53mg4CIoshM2sGnzl0NaP+
OLsqbw5mjr8+IN7LhY1VIwcEh+f0EJVcr4s3xTLa2on2rCA8p27TQ9dxpWD4V0WgvHLE95/N11+o
RxFmtfQ4ZU63s/20vdQnw9vXKRG0RFHRjEtSKT44IqKepL/b7EAQFGcNL9mPvfRiByZJjGxkslMT
LbV07qwxZ1RKc3+AOs+If9NgOwggLswPzJnK167pCCBYSqm/r5B+B2zR7Cu/AqRCPOMUyEQuYU/F
cu8BzH83Sn7PQkb6ru6N9qSgoG7TuYL7Z5nyiS7cKoqWTHT7ceBOSEy/fU5ir/3YEmW4z2etfXZb
Iz1kXdQXR/JH8j1RhPIJAwM5hS6ZKYET2WUfDAoe1IYYTnubC4toDIeoUPhV5nFobSD6tJB37Er9
bp+zbyqJ+qn5/9FzjI9tNMVq55HM6238eIrSLea61t+WjAaZ+iYMnSfWkRPxGskdHhIS+9wOk6bk
cmqPZGBxim6T+8lZbCg+qpOPjyPwmwmfWRRfpR4j/Fo06qLuYSdZicVvNeFKWCJ17sbesEGGLG57
AgWXXGWTbN7TujMY8mPNjTse1V2FhGSvhjnfT/VslaHruvFVUTSrcRyT2BUPUctDxbdLE7495bhV
rohXbz50K3vPUh2QsJTrnTJ4D9VSIQ5JuKgEHS5nGrfmTWN3zQd73WFuK0cRAwnPKg25sunBnkkA
cDSoqnpntadGz/xzNcrmQ7803TNeMAPVtdt+rPUYfb0aEi5rW5XRKaYbEQ4+vA4fecGVpVpQoGPt
x1czzpiGehfL2yeVQYqceQNPJkILc9Kj5VzntdwEE5Q4nK9eS8JglWQVK9SAJIuwEf2+0Rf7KrXr
6KEh4f3SsYf6PXSOPOhXADuqSRXpG0gy8pM9mAYmSq8ljFFEQawN49nKIT/AZZwfSOJjXYyj9GA2
/DQCifhqQD9OFiK8tnRT4dm4ssy2OHZ5hNGv92niBGk+RSd4QvwP0eivYQ9T0QeZatCAKp5z2liV
fCJVYnkla15+cmPL3kbRUhz1rl/vcjCJwB0zw75Ly2TE6NsP7naq+ZCFLfJbr++QgGWJc6f5ivCP
ppqSK6B8OLIlRqXnogXi4jlyeBTNnN9CsbKuDGIYzu1Mj25ba+RAObot30X9seqYkitLctW8LFmu
Rawtr0JBP9LmVdJG0z66NcrMOgKLrM6RCvEba5XfUrLPD+Sry09qGhHpK8xNyU4rk+XVbWjzbSNM
1PWGfovsNlD7p4oI19pFjJsRywWUw4lurYQt16YZZLscyxEbIOfOnaTI0GbpdSzuNNas5KrIMyQj
Jdm315qZ0cQdl1V+J6SXjEfHrL0KQVX/WmMPISNClNm2Laf2ldwk/dGKwc+Mk9Q/O2OG/IRHr71h
tVCvtZGhQXEMiK7bjtjDz6CZFHmgIw4SrWm4LA5vchmKKScwDAsOGUNGod36PZDt1HXGz3PjtTd9
VNH4b43msh8hDM8kZNzovRdf4YxNw94nISSVnkmoaALuaPF4vist7p9a3BPipiPvjzW+zteImIWE
Ripq94I9cbRvYK6xiAHnp2/ao4cDbua9h2fXX0ZlE4djUYwHC2/3seW1eW52Vk46phun144lm31T
WfKhA7e56VTy2sc1fyWbpgmisTE/2H5s760G8lUD4y8wzBkrx2g6pAxDF2CiaQV53/Ec9ma53Opl
N19/gd9UFoQeo1hz07X6DiPZBYTDlFmkSNnLdLClBj+7BO10EiiQTlnZdBw2d67EBJApcQHSOSZo
xxlk8MXsaM1VtdjRHQHC9dGf8ZSz6JaKlAqGjS0mpqOd9qdxWcgT5tm8AN/SnZOVhOIrQVhNqU8J
6DP+o4X64ttkpucuFLK8Hs1PY2Gd2lToLGkefwCG21UOUIa5t87mObOeqLcFMua5/uBP65yp7vcJ
neVjG9Uu07KEgnQkGPTJI9X3VlTJtHfn5uDURRv4E0kJm7StD96kXuj/le8A6CiIODVbK0OzMEo7
7HC27rJY5DnnuTzmmjCJmtTEVV5azV4OA4MvfWgCKlTAU14uQuhw8m5oNYelzo9vB8lBBjtyrweB
p4fGNLJrF/oQ4VfOI8LE4pCm7uOMNTGkXUpgoKCUI38VW0mdTslF6tG4qXXjGGFi+pCIaNqTGSjC
HolT4KWDGUwjD6Nskn4z5bQK44V0booL6ymzbKzAc73ncWIBrjN2p7GDf8UvfP91zAfjaW4s/dIv
fYVqobTuG1JetiQYW3ubteusjCTZv7br3iwj35I9yhlsOnXhpus74rMJc/oMlKcgPTHu08s24zYg
CiVGtDZXOIWbhuguCz/0dm6IYWaAsCGlxoC56FDQW3H2khG4dIpxG/RkIGUb29KwNpGypYTx1Kda
uedR3Ke4qynUbJuCzB0uS8uOHiBDUmaQzJmzBGa4tPr01hMdCIrS9M4k9MFtJP6PvTPZbhzJsu2v
vFVzxELfDN6EYC9SlKjOpQmW3CVH3xgMgAH4+tpQNBkRVZVVOc9JZq50l1wiQeDauefsk2wSYt6r
3GqdS9k4YFoxoRosLYr5ME31cF6QGBUzGiVkBFurYxOP2aWgHxJgQjYXfO5o9CR7pYEEW7FDG85B
1GXfStN2d46BAI+0BidRzA2SRp9qUP4iS5wmxGxOdd6Q0qvU0skV0IV1hdF8bEER7qOhCwcYrucv
arusCAxIu4YYyIJnVSnZkRfNppUrs70xasG3gJ0p55z3tq56qLrOHIrGxSMKiJ1emaEzvo2g1g61
6X03ZvczamvxxsRavBWyrLlpUUviFY62tYAqbDqvL+8nl4mlmFqDpTcoqDAeo6RhHBr3g1kO6VGz
amWvB0+X3t7LDcJzFLPXF03FCw8WtsgF+QYbHfzOuGYNUHATqg0neyvLrLo3hV/eU/CCIzOduIFm
ieo+CmnqNN5kyYeIdMjGJrCpi8AFcHTarH6YbLJt31omHt63lEMODGWy4sOC1ioaWK9zQGMBT0u0
s7lY2HUxgiTewdR8ZD7mZAoPwIbZMsqPMgebK3uJiCCnvvyZg95LaCfuojddZsb3PFki/bUNFlGK
MXqjz4lDuB2lWhA2cyQ/NAfK88qch4DAWe5UD4UYuTHIZFT11ou7od7agULRINvL5ZGY0OZWdVXU
D4nb5w4zZh29OYbD1wQNtsi1lwW5s7ZhWYG3taYuXw+Sn3KTEfEkbYNLy+MQM/KPZqldyZt0Jp+/
lnqFDTRUjUrjLcMr33nWaCk62Ar5cZ3Qq6rttGkZAUD28StxmApOWaLbICZafPjAE13eJaj9HuVU
Yx+9De2QEGvpIdyvotgpf5p9z7/aC4sKA2VbwduvL6YzQI1YYUEy0nCWC+7eA/ZfrzhP1DsrcOLQ
WmAkIVoQLz1Yp+rBwT9W7Yo0Q+7BWQAIp8rHfN8YqEAXEyy8se2c2bmZ2q5+cBSOCt5C9q2higS/
X+456CFto+fZjcTFMOzKCePHORi64ecAMYOPEhDj5OzCMH7Mp8Gk26+qXkqaNu5zL6DJt2l8/RGC
sJxI5MCLvtg9v/TeHHR+RqZyfuq0injz6EquNPZ/UBpC3hM+u2j/yQRxDjgJ11zH35/xfX6knF5A
1ism4kkO8jPNZFbsgr4F0dYHSz+vTuP5GBY6n5+V4u2c9xX631GlUqPUr+6Y6JzEbrIDWDRElJbd
ChV+InVaPuo2B24ewjy/whLOUb6q/B5blQl9u7hg/tVDsYyQBW1zHQRiM3kyMty+oqj1IztpSK9l
b92XsT+e8DKlzzNW2CfQisOva7B/e1D/Fw8qZs/FePOHNPxfeAm3ddsl/2/9zhuJhPwrSeHw8f//
47cv/M2IGlBFuuwPUZwxL/Cmsrb4A5pgEw13CV2bWJCW7PUfRlR7Kb/BV8Efsytig4N2/lsSEGLa
lz0VWf3X+Pe/VH6DGv8XtXdBeNGPyqqIxezS8/P3NSeQj0ZCZTRPMxu7eMYZQx85XChTZyUoz1q3
tHWXXgFtxHcotWMAnl81s3ChJqXGXg6Ndor42YEv8siOJ2oCPajN5zqu9kiu/dEXylvbReDe1H2l
PYhKAtaqYsA8jDcrFtUck/1mfMp8mpSpOYMHZDSiXpUyo4paSjTNejaIT4u0WgVDZO0yEWBP4mtW
iRPv85T7Ao3gRzaeCHEiulezuIzsmkHO6YwgjbEXsrFWbCgY6Ar3aNj4ofo8WCex+OgdQyEp4lEv
hzYLseVM56iNYzALOrqrDkQUyVoUJPMi4L/bSZ/nHQIFz8LY3BHTrV6Cacg2slmiEwUGn7G9tPmE
phznHUzwztoWXgkk2gHYapUu/35pgB2ahL3uKj/YT7JPr16c1KDgjXmPukIep54ihuJm2Mdddmmn
gNuBzOdNKVKc/GbA+lBvLBwJjrWO02XVxLqP83chj3nqnRMjAAVnlddAh2/RRd4uKPt9g3RFbauJ
wAOKiyBIrK/NSN9prGpYQk7PDkegkKQDv0STdxy3UcyLqY/D1tHQkvz+eymBkI0jFDDU+psGD38I
5HSDKWKrpWRMnFlU6z6nXyxldFwJx90HUXDsgDaF/pLqTOdIe56stF5Zeu9sJA2yeBfGcctIGECD
KqeDSUzikXrx+SANf1h7nhJbyDbO1pTatJajbq8ppmdZ7VOY16MKC7xJm8DI3hpG2hsOLwf6GrmV
opase9liOS7iXWJhTQpEI9ZFoW3yTDzW0n32x/mUmQxh8eDaW41adaTfOdl5Tfk+M9NkyLa7rI7a
UMHv2oAC0o7CDD7tWcvWFDc56wUITZ5p5aql1beN74M6A6EUE4IwAeSH8FYZ+AwqVSRdf0bnHISZ
GW8Tjz84QPJm1PLvtE+OmzHxG2pas2lPAx7U47nyV4zXAc+tjDrOuLH3yWz3GzwsY6gX/H+ca79p
sgMQ543R2q0kxo96EjtAS/amtpjkXTJn28jKnlpgh+dKT8qt5X+HuaAfxxjOrdO42mNhG6UMSU/Z
a69I0ysPYKogJCEaum2mXZMG7aNejf7a8IL8OkPPQ9Wez+Sqiq2f5WqxKLrbOSeTgafY21SjwTHQ
1PS71G3njT7n5YbahCTsHapBk84CQAVt4GCgaoQQqwZc8PGhcwbzhgcn62JqKJ+Wdcq2Bx0Bhyjz
QjcO1NpRpeBsW9Pa4mT6E0V0+qrTmCLKQaAxJhTogSoFKjzn1UOuWdNd1PT60eiWdCtL0SRlxZpT
e974iuhS6VKwV+UEaCS6o9v2Jw/QHn9RO1W4AnZ17t5qdv49RdkIs8ovDoPwOND5g7b2Zl7PZpYO
HFvOLuwCfzJG+2uGROfYDLO5ytzuQffTQ0+lK1XmHmUvrXPFyCzQ0a16kwQjgpqiy9W2xw6AXPCj
74prymAaGf1dQXEIAZrU2FHA8Vna87Qt2vmm7bxTqvj70qt2itUcg0RVMZdqLSRq2aynCOQUbHp/
Zdjpu6hjShP8+UGCNtvDq0Z8zsHQKL/vQpa2EwT1mjViBYZOj932PJneti/N90BYBJhTwi8DjdMP
kYkLt/QCFkZUBfJR2422+BzogVh58xTdMsYDACsM4xj5Rb7NCnIF+dIWwLi7aH2lv08s/VIX5pvr
0jEc29mBItRnPFmcuVOXCMRkuQd2LdUjfaz0xLegzRvv002Ugn0GFpAzzaNp9Dee3bW3jW/SGoa8
wrmuOBeo32ze74oEckNkJX4YCfGzbXsd5qAdrZy5r3e2jSEVp2m2EbipTlOhWjx2EL0dKwr2BYdM
aSVvweQHj5M97Wu2gzezC7xqMCex7fxiWGMCK1fVPD8KEnR3qCKnzOAhRCB7JCcF/ys3YuxfveOs
9NJ5aDiVrN1OpDeTkAf0U5JZFPrSGNmb0PN5vCSlcF+LfPymor7fe5P3UZPIWCVxkWx7s1O7sRq1
LZECJ/TKIbh0xYDC5yUrQdiCH1ydKc+Mws4hR1dG15ompo2C9TcK8CPc0FAKE+2lD0CICG38sNIG
EkrR9wd/mOkDSFMErShy99x/02OCv2sXI/RtlI/O3rd+SYTdtHYpm65t7ClraxYN5Q52Y+xiL3tR
Q+oAI/RpsJM3Mhftijz+T0trvCO86mgLl4XFT+MaW6dmyWTYpX70Gw4stc2TfOauum3dtl4rf5qt
iqJcWXVPdtpFgA5jny1ltR/RaexF8hE4sZ+7aCg9PoqcPjJkaK6+0r9EThuoZkU7Wr58yMByOtLa
C5MlCTG1hijok9WrygIuiBmGpcjGkQD+MxaZM4cr5m76Dq4M/57bvlJzVOGnbq1BgrjJWEJ7DinZ
IqVhYUXkbW7b89fM+O/x+n8Zr+GE+RgL/ufx+lB9pO/VXybr377m94iX/YsXOMip2KksZlg8E78N
1r7/CzWD2J/xey5j9Z/ASrbxi0cTIXEkD1TZr5al3wZry/sFuQjbg2tB4FgyY/9KwsteCi3/bLQj
VgLFg++GwQL+JPblv9ooehOY8pyMtCcRyl2zZSjenYyVEVqRziCUzAMf9UlOLNp7jbKqPDaNk4s8
cQZObI+hQXJkgx4yfHi9UV7maKzeArqMaCkKcmQ2vqpcjxS0bkuu2bfSiSwOmoZ5aVNFhiYbWutM
8tGfwzyjXWgDucfdpa7/4HEQvbZjP1z04b2s25ZOhyR/7gadD0CeDlo4D0U173L2D+8gccqRNIQ2
zSvNilm/j0FljSurw6e/aVyRf0+0HP6F1ZbIIRPP9E1tTlTIjmJkvVkE/ZkCJAhBHHJne+20ps94
Wfse6HqStjgHfJ4dgmaCZGlLT05WBpaVh7KX4pSqCkgYuZbXPxbx+7Wm3/m2l5Me9lYhbxhk1A8W
ptWrjYe4YM4i35CqXNxPTRa/m4lJqDgzOUsI7uN92YQYRvRwTH11CxC/vnOsqabi3ocZxdJTeWTH
0vzWt8rxnrDCvG0m+mtlDdpdIW2T4wmHqmeZYE87ZabenSFkwKPeKn+MtGWA8in9Oxh5zQGlsHug
MYG8uJRyg3PW2kdzY3AXIdN7dLrYW2fT3N/4owJKNZM2OQ5zgdAB2JS6Mbqp6bPSS7MK4SAXz1bZ
9A/kVFri1AbLXzwqxrcUg+q3TmvGQ6Mc1PEq0E5qNrNVV6UuLtXJDhUNSac5NvqXgucxAx8rkZOK
WnGT+OzVgzaYsdJMSxO5LOzkMthVsWm49WZwYAJRreBaDOdCG9sFStLn72JxcMRowc4uTkviWbCL
5VuWIQMuYg7PuFxYMaivoDJ4iE7pNWly68WMS/gNs8O/Zule+2A0JmYZkdg3hpkNOoujOtlrVhcz
MtTN2uwGsVf0qVzjpMRwhIb9qlUkky29DD4VYaF26+plDCXVUn66UUIE1yBzAZRJViX0tMeWe5fw
nMk5tkYaB0c55z9seAwBVTdmviG0XK4DpzPYNRnVI+9j/qQMmdx5YybP0piSo9eaS4lhrQRFxpW9
1lwqo9dcrvi/LaEv21u4D5rgz406ts9MBT1zXV02txnY3ZSUTMmn/NtYGdnSLh8DwuHlGQnANceA
YnD+q6ZprutWYzBMmXuVdTDqxanS9ZHpj+NOB7hBYbWPBlYDVyrXrOmYYBfdC+XeGQzfa9rI55CC
D0rR7DZ4GAs+PRBb++I1AgpMeC4aCvbjdiDDvDHrpeLNeWB10dNzlRpduMC5woRzz63dlOOpc9xk
ZyPmr2QtObxAFgMCBJUHxwCXIp+Xa8QJDMrNMBRPY6Ss8uT2nZ7deamci2AN9LXXH+xZqpJVsedW
Dlgsoe1V3z7bRaLutdxfDE2tpQ5WOxxpvXHPddO0uxK06LoYi3nX9OV0L2rfPPRZIVa178QHf5LF
vWqt9lqobAztPEs52ATFxmt4IwnurlhYpCuDlPzSRdSXHfnzLj0N2ZGnPN/J0gS+40hsgtR8dQlV
rRzOclkGP5il88rwDcm3gc44Cmk/J6R3sa+1dWjwsmxJ3MhLqtuvQd/EazVbwYaFgHbOZiPawyYZ
Q1jlL5XRNSirEW/y9NFKkMYzr2HU6TdZagKgNoJc3+oyeRoXSzxa4LPPzHco/eaHwzu2GVPzqk9t
wCaOEJ3VXlyVZXedqL7ZkTOuzOnGwx6xLfX6YUgtsNujx1ysY5VgxzkAAiGojg7c+BxKjDycXHCz
/SAFqnninlEOJJONvOnoF9lOhHbAKw/22pBTDkfN9PQ157vkSFmOnfLrQZqg1VyeA3xKW1cZK5PL
6Mbl3T7p+Nlwg/XVVceFsoOqDMN5gu3AOX++ndooi7h+aEOCktnci2kKrtbcgsmDS1/c59qo2M22
H16d6MgVMYN2GYiNJpVPtSpi8XKbRU3CnzPFjx7+njWCOlE1bH6bGVcQ/o94usUxhLVuMNqnOYd4
pDm2vDWD9N5pNcFHghbCdsDJV7Y54KSyKB+GIopoAo6waLKZ4eygT2tSrjdBpOM4I4D6XozReyJ1
cW82nrozx2C8SVtpXV3cLw9oxvTjWO5RemUVjj2XDvGLF0cmENQ1/iPJRnQpl5/UzL0fahzkFUyE
h/V6nLbWNAfIzl7x05VRdTsrqAFzf1IdHWiYqqR9yz1GO2Vd6lG+yMngShUMdF+U9BuLQHHoRGaz
C0aZ/LCLgs9WAOsgpPDwykVYUBqvF3fs4JyVW7neJnVnkDTGVzoDmcnM2kM5W9ZdQcJnrfVTc8Fa
+eYMrbsRhpY/UAJItUnnsXmrbeQWZeYGV0bCGoe5wAVOjM1rSk2YzFC9EOja9AaMaXB0pJr2FfU9
B7fjETnms3vQClys63/Pyf8XcpRBi+A/laF3n3Ub/xVF99vX/D4n678sdM+ArKvJBA3A9x+DsvML
3co45DwU4CU2zx/9jkJgnP59MNZ/WaRrBllkakRi81+Zi6HW/W0uxlbsLlMxs6iNidpdvM5/cqAH
Zl0B+/YLYNvxqwIItOok6zCyKt8qzX1oB21fLfZDvzS+sVk3tr0HpAiHIhRpf4O5xDxYCplQLkbG
ylDOIVjMjVDkmrW3GB6R5dqf6CDuuk6wQ9KnSG5osUiSbNKv2pdtcjFQWgX2zsZPeZCA9d70sXeF
Z+rfqTkFktmVN5VKFd+tX5xLQmykZprraTFt4q0MxVBeJmk6xNcwdmY4PNvF6gneylnXnvJCY1L9
o5kGAHkXc2iy2ERt/KI8PZwdU8qLa5fpylxMpd5iL+0Wo2m2WE71xXxquBLP32JI5Qi0sdPimbvI
ql8sq9NiXi1xsda9QasDFux1u1hc08Xsmi+2V2sxwDaFYFO9mGLbxR6rFqOssjHrQQj96BYTLW1Z
EX4nJFR26+8mRobFLXpkYVlu4WUqXE9YJWeKsDa8qyu1mHVLXLsd7l3MfpdoGQZ7TYz7xsIaOnq1
cQ0W22+3GICJh27LQN2DKC2vOeHLU1r4bc/A7+U5/qLi3DZWjHzoD6jbNCZ86zEu3ZMXo3Ca2Yd7
OHXRqyYe2gdhadGDaUNYsfOJ1apWwhmLO1ew/GrS27Yu1LcoYGuHMBw8j6WVVzQ99vgHkR5OyUDx
kVRUSglia/eeQgevCmtRw8zB2XeW37x6acailOmpeK7oiLnh7hvsdMqkbu3qa/FsLL1dsd60JzyL
/rpJLYMXLzB7g+kVG5s0G5QDSf/0aq716ii0GbOE8CtP0M+SK41uljK9hSVIvSS++y2yc/bmmay5
12MUVxuiC9FzZrJJ9q2o3IxlWj8YeW3cWi69ZfayiMR1gcrdRCwmqVJlc5rmrEbKTKMUFb/r3eQM
6S0MLKCJfYymLFPqXGdGsb3VLe2BDhSCdSt8ilx1C3AX48T3tqdfSrOsPgtjNN09uXz+TjJQMlr3
Wog/mmYxaI40FNYOWfOOb0l0b+rXehVPd2bMpen00ZTvHTnwy4spnq5esXSjljWNh2BM6hsJ7xG8
1MT70PgF3xBsbSI2ILWrzYTov8ixzWvC548jKvkOkvgYr6Ixpa7OSxiHGqNKb1mZsJeFsr0zeqv5
dEZsTVFfN5evnywDEuFzzFua0ArT9O7jmWp2tq2OG1qIs/fU8uHQ1LryJ2gySnSdqn+Uma1CyqwI
56TLL/7llyJK1D15IxUoBawn8+AM3ETW0CImNgCS1Lqys7evKy1zlnK6mdR1vzImbDPpSCkq/TL1
RTU0uKHlZVht8fk94xowX1S12Om70vbuW4fus3ppUDRQjddtiznGjHvP3qMfc9fr7eqolUs0z4xU
s0Xs6j46L0lvK712L5QwTTciMsxrpGf+VTEubRKuyHw1B070FpjYNZVTJrgcEQ6O2uDzL3oT1RdF
nGgP9Uz4HnmzfhAxpqAa8O3m692i2bB+SOOJ/k6ZRxUqMTCAsAYMepo82zlx4kVRdX040Hi8+fY9
rSps1UaueihSAC/9Vx/naWiKRafP5ltZAa6CH91r8nEQWEYGp36rUoyVpUtzt382ux57WXyXDDqc
6I5e0qz96ajgJrAwxnQYMyrTu47SwsSS7Dp3fo5b6a4dffRPLj5zPMwOMEx6OJqpDn2zqq8dz7F+
ZVrgPYzUcK8s4Z+kkS21atzDc8OP6eFAyzQ8QvhpOd2mFGRCnVrLqD5alRfdGZ02XgzqJrd+HRMa
UD4HI7fOIX8Fg72ZEHdXHvGmPeegJuz8XCRrrTU+qhhqmjA/RUVxskjS5iabe7mpzNI4WKbzozUo
J/edewyqHK+G3sIeEUevWmx+k5r/g6r0EvuBLLcFFC82sBU8itKa1vi3cDOZHEnDxnXrhx7SYwhd
e/4oBwfXAAeKJf62bbrxocp6Dphejh+tS0IH/NuuTpFhR9HTeaqmHLSQ8eROSLF4J1BqpvKg+6a1
V9yE17rfN9BJ86X4oscVNTdbra5fhd4TXKlq/TTlundsufAx0buUjg/Rq26Ugg5rseqN6ac1Ndcm
9b3P1MSKaSuhv3l4R9dGnj925Orfp0ljdZmxqEgt4Yd6XyEU4bc+Qt636S+fZ+4H1lDs42y28FD4
uh3ODNVB9CBK+ZGwn97odC/ekulRsIRiEgFh1Zk625C57Tcoa9WJwp7bgnv+PZcVtfZuZNxZKCIb
ZfYVzNtey6gCYzlhS21YScNsPqWDLjCX5oE+6HxlNc17D/N8LQAdrjNj+IZ+Bfu85mkfYGmBR9D/
gBD0KhJWH5OIkA8oxebcMSzKfB7WNgGn1naeoqnSKftkSZClVfyNAl7Jes1adyxgTmxi4g1Dgv8B
TXC4elh9nnJg0MwQwOEJtrjTUXURC6zBjPyRQGX2lHk93i1pl58SbPcnts3iGLSlt7Rns7kfqG/i
ma62ueRr45JeRJB+t16U1fcIqaRdE8FktRSUq6b1b5uhUW+VPhVvyjSsW5e+mZBV27Rq3XReswGA
I1N2KSbmpHKoVyf2EazcMYtPA4594ygpYmEVL2eX4xdCmx+LUucjET937qhdXINm+ZwtseBNZA3M
cl0DB5ixbnNamyumQhOthcNuwp7ZPnAUrm9r3/CONnGzTSScchNJET0D2+uu2BzTbDNLUVGdGlTa
bRf7zoFJId8Zei026VhEIUzx2t4AcPtZlaZ5Mcq4e1LIovsm8cSLKzrSQdwL17iTsFh5qHSa3VDF
6FGAVTKFYWbWjnrNDawBOLiviUuHTdtlRA6miPiF4fNjFaTx7OI7VfT+SraRurD11s9tVLVbGsDb
nTBJGfcqj0JmhvNIOAyOwi42Y+xY/vyatS1CV1YN5KiUaMPZyA3qj2SxLW29C8Gm2ru5ns9jyg62
JVmxop/W2jqFHO5muJSrfKglT67Bv0yK0JnIpCI2k2uvVhfcGlUjP5VH4YWgFHIbNG687QuUCc1i
Td22abqmMoKPOGyXxUp/5QlaXyqPUt8m6KeV1JXzbDXjblRjvAYF+jC5lneLQmGsyDlkO4L6Oxen
U1gY7aYe6vhTjNPO6njkDaIuNgOFvZtRH8cjexi2y5mMDkpEpzQWV9QMZ+1FfnaYZne8iTIgCjjs
tSQ3NriLr0HO3dW48XqcFwtuKimMZpeXKovvLZe9Nx9hqWKSJcoe6KrVtJhHQix0TFeBHk/41VQx
jYeR+Xc+OYwqeZjFZe5sJpktWzy0R5JkOa3k+En6Ht+Fm3L8lfGQTD+S3McQv3KtqDYR38oXLF33
GnVjyOzB4jzs1QO1P/PGmGZ5G2dOTQuCY5/xt30Ts5Vu5sa9UnWmQSDsYP0TnlkXgZNdhNc43+W4
NIGZ1fzdkEZ3VqWnbVNj+GzjiUyIYw5nnx3hmtoI+2iPnH5wkMk7/IbmSXmuuMaMKuzbcf5OmvcG
cS1aibLP3lUXT5jyW9vieR8dSw0BOM50PcwFfUPDAMszwubGo7IpwArZ6Y4NymOgdSOFpvbNvGBq
cad9eCYlA7Yo21sXBamo7R9JYUoEqTQ4TvHsVpvM+FKAcfJ91/Gsfni5k52UAjZp+tLe06dLxiwL
HnTYTvpKMMtoRLa6/DDPkS8ZEuzpZBMCu2+Kcn4pWr04y6T8wQGUHUVtCoRJ1S1WwSqq12mV/BBl
yVNfE+WHN7jLPSvqum0PyHPbGmwsGF/cjYkB/tpFAUXQlnG10sy5WNmMmGyA/j/qdoCBYpr5pPWV
enZ71d+A+qxOc4HzKBRTV1zySngOwUkr+U4ukT6vKEvHbWkkPAr0oCX4wNGwZg4oAv8DbDk3jiF2
jCuWd/+laz0qca0S9HZCFgiXuGXTY195QRX2uqoewYGCYV3yZdGSNKN8ZtzgCTmkSwqtWfJo9ZJM
S2MyasaSVnO/gmtOhWUBnKiqVyb/+EXEDCVsJQm5VUveDe/okn2jQuIrCsf03JGMG3/NyVlLZq4V
cviZLDk6b0nU0UHf7EdCdvmStpNL7g5z9ylv+5JzFpk8CmGHuzjpmqu1JPbyJbs3Lyk+Z8nztUuy
L1syfvxgTxz8qAoPknqrZUsv11co8N+qz/9J9bHwDP6z7eie0pk0/bPt0Pj1S34TfQzHpjAAFriH
Txdx1GXX+rvt0NV/waNuQ70jgLrgwv8QfUzzF3MJfCPOkGx3wUf8IQIZdBPorFvZtRLn50/+Jduh
syw//0EhwVRIsNvmhGRSD+djVvibCIT1sZgzyLoPUjZLWmou8fkNBuJUOBcYmRubaFuSFu2PxsvN
xyTJtSvDxbRDI52asEh9J8R1RVaRMkDFasYIu0BrGB6G5lXqOt+Hy5HwtzbU6R2E3SZfaRjOD3VC
zq6njnnzlXXDpTTecY9W66/0HJtLHE4Z5OsgBvGdGFr/WYEvZkVqK/ui8TC+jFUBCzeRnXoP4mZ6
96xkSpmpeNnCJB449rYgu7ecgKk+nrTmO0zb7B2y7HSn5Tit8c1PrxNWAmoV49zjUDx3n0MbI7A3
BaXXYBnv48QlhKSBacbRZz4tqk/+q6D6P1Lmvoydf3sLFgwE7ypLb5/9xl91uHK27UyLyITOrRUc
HMjtm8YcW4KkNZ60lWWKjjWPWQZ3tdeYp0qZ/GqN69dOmOY6p8ckmzas2Qn+zP1wniMnuTUJtn8Y
aa69VMKR12RCmHDSLDtzoAYn4y8neY7U/i5OWiBM0qovvt8+dYUFAapRJyLx5iNr252XBB/4PMT3
P31I/ht4w9Jq/Nfrzta95QIGNanb9n9B0DR4QONIb6oHmwbdV2N59+O6Nr4Zpj3eaawaWDlZaOWZ
6jDaMT2uSpZwW8nT5Dz2o/69yY1FfHHUeInpYjmq2sIeNfG/BNi5T7OpjZtYM9Ul6V3jRKvseOf4
0TNijAktFKkkr9QQujSu71OaNnaJRktvTnJrPeE33sx6yTVtdfpwo8/WR+WyIWhNY9/1kbOf/HYx
s+OJozIy34yOMjc6KgP5gNeiCbKjbdfqR5oAsC86S/1ouF8fvKlo923HMgYmOofHL865Gq98KPNb
b9D4MEkwZrn1oeNpZ7e9MLPXORDyG5rHyjDl1NGv05TwM649JLG5RadIUWe8iqjWWPEuLQvn7Fwm
S/wFy9DLBBXj0y8YI4i0cFan04aCqXH2KFZNqNglzpHeFHRfniPMjHd+ZQxnh0mFnafVF+VGJHO2
n6A8LIT82LxqaTdeZGfwgpqL6AUUeq+c5bOp5fN9STzwxU6k+B4QUTnZ7EExs43j7T+/dv52zwL3
6uOrBQxsGVbAe/nVpPUn4dqE8EKnpqddsW7N9yQDq51mSFS0US3o/j4IwTtx7bT1/IOYNr6OTjZT
yO4/+ciaGuQ9ZqQj7cHixRN2s2a9o+8ERU4j3IC16N3yCZ9CgCrQOpAABvqVCt77U03XK7tMUszS
iccNp1PzOuqcD2BY86sCz57OwITSkNvVtB1sJl5uqODtW6fpjI3TaeYmRVHne47DeAu2er7/umwb
jNSUQLnTuRWOcTIauobqpTvA10rY4JkhXyptFreIiKzLSmLlyZqTVvq90vOdqFvq5/oxgMBv9T3Q
hWmmoyn3E//i6wKp7J+//F+IpH/cr5aXf2HDgsZyMfSwiVg+2n96+ZUwJIN+S5y1xbXK6dkzVlMr
tIdsBl/fGnQHhK6Q2mM2pfC9nbEJmvPYVsm48+mR52jOZxBRqKCGwM+H5j0fXIAZASMRRUpGG70i
W/HLLJrvAa67tv3XfwF7ebwarslz2fzirvzpF6jmXLYGXKJr4cIMHzNjvBVNHG+FG5F2wvw2byOh
uF+YLreYKqEFgJ7A5l2PdOfGUG5EsLe1uDFP9bs1epiFFAG6xCRouhWFHz0WniDCklQxJ9J//rN/
PY//9uLbnu2R9jK9wARk+7cXv2zTdraVc61xN1YrJWX0k6s58vctyfxnY07nczbK8VJ4Q7Xrvlog
zKpyD36TDsev0gyFJnkoHEVYjdI1mpxLwogK407Yir66zL5MTxw/xjtVBgWpJqnkz4HHBG9Ran+X
keoPWO998BhLQLrHy17BZPPasMlIIY+L4NmRIX+heDfbaz4RVglvbBPBNt4W0oq3TZGMr+AN5l2r
hojZO2k3c+VV/n+ydyY7kiPnln6Vxl03BeNo5KI3JH32mDzm2BCRGZkcjfP89P153pK6qqAuXe21
KEAoKCo86KTxH875TtAbxvxDJzqs9Q1lEfXV1Ya+Wc3a25KI8A377L5LzLLxzbyuD4XFxKuUPOrU
BPP9r0cv8rT4q420ZNw4Of9yYH52XOfWuNA+MSpXmTkGjI2SL1F36zYTSfTOnTf+sAp1PUGulyaT
0RHi93pjkWmEXFhx8tVXtt9iqPxJ1AaZklbjpG9SZd/JWK4OTZzMh3wy4OtfB4OaRZuYzIwzbAay
t8T68S756xuBIvEPb1AeQ88ku+nKFbN/lYN/Khs4q9XQ5WNzoSvvZbBgrJ39X2dzMc2MRGD7BDK5
bihQdMVbSrH604HAwRqIM4msze6QaIQvI5su8PcyokN5JdI8GDFaKtz25bZvmFz5PEni2zKJ4pnj
v/9m0Oz/GFJpaSErdiVhUbjY3EvKsZux7MmwlWLhPrBK9umFWUTFttAjlB3eivXBpXMKl7WWBwgL
z8zbdSBDwCyKQDPSHUwA7YFJyALhYhDDF0wJjsi8BFtU4RGe9RV0JE/tHn38teS8fq+oSvrXDpMb
kYAsVWYjXTeeubzqdU18XOWaPp8nIVY544EgbpCbNTM6K3DQlH5H1KhC1An5scLVtV+9Al01o49m
tzI2qm7IobbwIxKd/cJ7IH3pNARWPnpVdN1VqrLXjhUDW468cWJCfOXVRGZyGmBTrMlX8aR+QVJ4
LXDwqB6FS6qh1iknbAGoINVLSIBh/6IEfy4QXJ/YBC5UN7X876gfrp64BNAVySSdZYXFikAqjvvu
EMHesPxVz8xviRnh/Yh1p85PGph1yh9veYj7tNI2K7OYb6ogbyfoG2IXrtsuEWglcYaxTZDOwo3A
+H9iEaZZS8K0EXLnm16tEE4XMawPUHsi9ikymy8tteW+19hs+pgO1p+Gk7sHjP7ahog2YlNcBrux
j/l32lgjYTdu56QkY4OQ9Mng4y5MG6pMf4bq13sQSn27jpCFm2vxE1Hfhda5SAObshW7Dd5zRoe5
upVSJfeGklPAy4ApRuct68OvB+k/ut+npSZM+PNLkU2Qsi9Mv/e/b1NN2sq/7Gyf+8/kn/zA3/va
X0HD9IxA4kmvY8nx//paHTsddjngbgx02AlQINAv9sn/+S+L4GKEijpq7X80tMh9sdgR82DrEq2v
jkj430i/+oU6/P0LkufNBEQGgA62JRJi/sbfVyccE9Tdi7vceNd+MQ/cqV6WrXIm70UpmBFwnvKV
kVFcnzqESl/6skBRSB12tg1mTgYz1YnmYb4HcsEqLtVnuqfFvse91sEdqBCmkkqMEEEMI6JA5VjR
dNEkZtYmAKLukjucEHqu6j32DeKg/juYWBSRducpa1THqs1aEqcMXa/cn2Ytl3TYT1Cr5/EQIzBG
hBrJWcvYG7nN+FiPXORHrawkjbKVEI0SZxP+E66lZd65bC1Z23iUWXEtmDQqI4bjgkmlv7TKoiwk
0xjKBYO7Rhqg0qfSiZ7oppKnta9M8Dwglot10L5NiUohl1gtsHWVZA9zZd/2c9scVptCP6mi4dPT
BS11p1gtA2+DiyZwpXiw0ArsPvQURnnM2ABBzvABmgOsmSYxNidDriBVrr6d+TaJ81E7cOpPS5jn
Wrw8aos+rCIkrDWLt5FV21A6jHROht0YCeL/9rqII50+X/Gqy+eLU4i0valxFZZ8C8o2sMof/nMi
/I9mXZSVlJN/4QT4+kz+kEqO2Oz6E38/EnRSW5BjEqdCyrLDYOt3R4JkoGUyDOOR/PXw//1A+OWv
ZfCBMh8WCu/cf5wLOAQIOPc4SMxrhcN87N87F/44cbChvnPG8LEYeVFMmX9Oxcv1qBlsGTm3WMG1
QxyVc3MqwYoArHLhHHHXzpR3JsIKAkWLxzWtbe8bwRw/EjDDj5bMTTvQK/OJKM35Fe9WerJNiQGs
MFwYFXXpYNPx1s6rQo39Zn/BMsizmMTT1DyLsomIOhvTwlSn3Eu7HdvqLLuVJM0gD6Bp2EL9KQ8q
WiiHsqEJ1KLHYakKZKFUgFvgiEzKMm94yMnuRXwupuhcsBo9d/iTdoszNthu2+kLCeKHpXq2mHgL
34upkjtRp/VHq3IRsMdzDo7ZfZptxssauhoLdWm0yWldknkv6sra8kVpt+TRRZCD5LhNhEtHRmwU
XXeLjQcHxLi1MSPQwKVTdqclifE6LvM1L6cOAfjXQZcm4rJAa7/0AyZUILCvhZ16z7M9LwztyDKu
De91nl1nM4oliMxRPTABa/aIQY1b4tOY/SC8CTDdpWc1VtMBLXR642nFp9c3yAmAjG4wTOanRuVk
r1Xa+K3LZXRYItvc5qVe/FAFjqqVFMEf11a2oRhpq71npD8GMhc2gEDmN1t3p5Lk4Aw7Qe3GQaMK
98MwBmjXMsMB4VavKlWvjcavLpsapGgyjcCSNXtD611tQM5LbJsoUH05lazQC/b/um+mnnqU6wzD
GfRJfbjekc/N2DlbEDIAMFBb5XtUOw1luZRk5FSjDEuNXdNOMHxaIHNeU9IcHGwXK9fz+2Xp1rto
SkSA6RQBvGlorOvFbPNbcC8Cn7J2VlbQQCvNTB8npyvONvzKc8Ki8IYcBPD5STTdT23Tbsuum7/3
rlXgJxBmHwy5Vv8kQy8jTW2y9J2S2XRmHZnuZ7vszj150JRszhR/JRCbgqKu7T3pMCSmLkMtTzoz
r8pPeyluEbUJ38HFgIa2NEQZNM7o4R6DnkWuMsp54BYGULi8YS8iZBoacTJux8QAJKcpDSeqMrzT
qBTSlb620LizvWyvCWTntOFDycapj926dM8xOyDlj7mR/KzQqW1ct/D2EvHcGXP0l7PaMNiTJMt8
LYrh/7TaZJCgzgDNBAe3lZnwXhFfYUdo5amOEPgpF9JJAbn/2+joxRYzvfM9b6KVtlGNlLBj4uyu
MdI+kpHpzass817LIwmc2o22Qw9qLSjzaTlVk2b1gYum8ug6+VSHijZ0s0BGvedlXW1ImYPd5QCL
72cT4CPEk0sBIWrnFtPwAmCuAmFZgqzNIspj6cUoe2sTKKbykGO7Hn+SU7FpZHKCiYCiGNtqOy4b
fR2xgfbRskknd30e8fv4I1MashYFgBJv4Svpregmccv23nGaUI/c9onZsHPxzGHfluZ6N7EdC6pZ
Hu2BxxoVpTEf0kixyJ6c6h7CrbbRcWXMvlu7y2PeFfWN6kZGxEaTfcCGapj8I1QZcITgEEiT6FAK
Tz7OWUN8Oetxc67FDTtW5CLV9BBbTXtespoUUDwYt93A142kLcEUkZocCo0XxhRYh7XRv9CVOre1
1ZQHiLvGQXWD46d6pwLgRqRj8iXvWnzPYZTWT5qscesvhtk/IihYfihRE1xHcbZfMpbHcmkUFYyO
YooeMwn01M53Ep1+mEYc5MJY+xN5qPNzWQhr29RlTJM4OjeYQDREjBxEHuEIYQQl7N2sRLJfAMMG
2lyQAmH1i4Y2yHbeeQmue8KltR961mj+PCUmDgBr+JlFWnVr2Wl16RrWJDXJAHQ94jNeVYz4uyiI
Ph/HnTt2eIhr2vd3Bg39GcU8fpRqOCYeeYVm29YnuGH9/Vqy8Z5md70XeurddUmLe4Dx9LqxYgcX
h4Vqgm2sG3Y55v1BJtaP+KpimuT8fUA1hqdEommL8gl9Pgymc6Kh+alqe3qtIdAGll6vFyKFPKR4
lfMOtZxngwxB+KI4sNktzDdlMmgcWFibAVtaH3kxQoiSTXqrR2W5W0Wlf054g9AUrs+syqPAmBZj
b49OjVNCIxI2pbwGB7i6B0ZNl1XoB6oHJgWtqTubXCx8waVhe6FMx4epzuNXbbaBlw9ERGOqSO6z
oltKX2vi6QXXdHP0zEYeYzeBZcDt6O05N6Fy9eLcSc28rOtwP+B8ACIBnHPgggU29x5zSkNdKaA+
jwSDDE+Hz7fGycFztUuOUhJdSFtBRzCjOIDL6+7T2Rm2sdsXm84cVCDc6AxJJ99VwALpzTMX+RMc
t6mGKccDhYdYMSHBbkyK7lxAmHUjRQfecnxP0fSZpKLeaaj7Tyt21++6LIpvWMi1W7trHzoTBzMc
4WexYKvIvahhyW/KQ9tr684d5LBpbDk+dyoZjrajPrM16w9JBnS9ydNrsBN60GG9OrNnLe6OKZoF
RMyxdenisrpfr9ROjHv2SGbFA8w64x3j8XSGoEVPgYxxfNXTVNsX62ifVZ1mRyO1t5UJEQReCkob
64XwX8sXgHk3aWlGviTw98lz43o39G5zBxNMD+auhtDaRD9cBLEgBJJkh5YLfQEqm31HctI5sazp
VNt5/DZ6uIdkN1ZhvQKIsxx7/QnL+SlRZRkYeSYf84iP0Os5umQwlr6TmTcjp+qmTvSPqGNFrioM
dAz6z8XERH525vMS6dZz0WD4awBhbiytHXdEOXnbdM6jj3ZY5p01p+0HG3maKI/Gr8IUepATtnPs
0B8TucZIb5W+pZ3z86tCohiST22wUegupFRJN1uPHj4vmcfFae5PsiITCAK5Gm+tgmiBxBWAz4Qs
njPNKR8pqog1bVxe9bbOiASvpJvdVVWv78hdqm8BA9KzmvXOZcFwA7QTxvVsa7sks9RWJEZ8lsxm
Nq2RDdieshRVGmzae8Rb8yGxCiSG7tCGS5bZKM2nj44M9gCcql3vkLKsdzWK5yC3W/1YrW25td1p
/oTx4BZ+12D/jPLOsf28iPEdOmh9Q7ta5+9lntQfDqEmgjL3U8VeFPJBfqpBNdsMTU4VLKXWHpZO
uIHKcm3PkiB3AtnkKvN1Ky9p2wy0x7nlbKZRMZ4E7/cF7NAAyrVOvNIceEy2d5Uq59kddW/Qp6LY
ToazbgVRqUQ1R/px5RxA00e1mTCc2EemJn5C9bH9filGf+iR8FZOH28Aj7c+pUe7IdTjwQYHbPqd
WJA5Rd1V5m6Ag+Kr/iDsI94z54s2shwgJSC5ZWPTDV2APrcLm6lAb9nISL41iWi9rT5gRU9X8SBr
Xkg+qtsMGnCvf59rWdxBLudAGI0CpXNubKNyhV/w6M7RkMG6Gd2k+p4OCiQAUa6Fp57knOS5dYxs
N81P/ex61dO0jFw16GmzpjFzL6mU/awFioy5t8AFGpQwrkIoxLkMlyQuQ62PMqhAuBt+1NBtvyaP
T0iNYL/xM9WHBmx3uxgjZtglmltfH4n/gfmZHofRbW6amv83CJbq3eTJM/Ol3fIbQcJ7iHUG5FC7
VNo1Zud6LpmsC/2mSmf34IA+5AnGunIrB+dphYPrNyi8v6yi7iJ/lWt9IpZsuoYetwwjGhMSB3Ag
TdXqQUwJRAZk3AgOk2nYW0XvXk+DJaTqM0KcT7jspu46hU7zvdOCUQGeZ5xE2YHvE+zGU1uQpcUi
IbSdRTHj1fh9Iq8rMtlG67WD08Y0PAWYhKZUw8glijwQXLkLo1sW50W/vE92dBdn5Mb5ovDmRwTj
cThmcQrIgZnEzVLHRpD1BNm2ZgEjpLNdZ8BWWLNX4y2M4QMdL2Q/xul+V5fqOKsse4rdon/vKT3p
mbrxdinX+FHZa7d1rxc7Yray07ye7ss2FNFn0Ti1UOtm1hVDLQ5L1jWPUaREH6bQd3YDIvID66ry
0scepO9Gb17apGVPDjL1razil4hx+9kymIIjVxba3jSuOo6SAGMsh+IkmUQ9gg/uAHJEdSlvoOVZ
D2XSfMq1Rchcr3NM+klCdLALVjwN0jW2AJcCrbvLi6V4zQSSbTeboh1bWT1my6kbO1qh/hmx0vQ1
At8OaphBp07FdcgnKrdZi1AKZ2m5olztbfSrDbwO+BuNEeL3nL6tVH1U/JpN6ns1L/eNdPEkll6R
XtoYYKloVpZIYGaNTedq+oYRknfANZIeknXNzgS4pAdlevIWoCIN7OxwMwntW+FW63MSo2r0Hd3h
j0MAXW2EnS+vOUeFwZ0/iWDN5Hqn4Y8MCxKldr0xFheM9G6IM9LxWa71vt4Isp2MHNkplS+bWa/a
l1nEEIu2DJl7eS1kdbs9Y8MFr1iKK1ZwxZuzgNgCcphmqnmrelyUd3qedSb0b4dmrNF5C8CGYmES
DImDtBPWprN+aeiSp3vdQwnt4FrmPzhqy2tfzvX8tE4aJgdf62l4+/tBdCw0N8MgDVn7ntnO04lL
0rqwyOMmwV7R6RWa5P/NpLFLLKTzt2s87yJNNk+kOs8vvxv//BMVh/5H9RDtg2APZRN0R1XGdOcq
lfr9sLVu5ikrTH26JUzTDjXPSHwdmAKOjYPmYhuJPwxl7sbMOJq5vdWsdmsn+saV0U09sEWvSI4f
tR3Wd0jY6e6vP9xVufSHQfD1s7HhhS4hCcb7c3ij0semFJEx3dZ1eytrasVon47/SovwT34J7jly
bhh1C/nnC2Bn/UzTO063KZi26z+OVmzxnG9//S3/WVL8iyWFzv6AOd5fjCSr6fP3S4rffuC3iaQn
/qbbUupXs6Xk/vhNeAcKkOKLI8AgnVGSQM1t+/d5pPm3qx8SVS8he1cqCWsNXmG/dhe4L50r6EQw
pbTIkXT+nXmkZf7Jfsn61mRE77A68a4J179i3n6nQlhU34+lTAE8N2o+aRnMqCk38sts2vmXKsf1
gMDWklh67DjGyB7lt6ap2vcsczrc7bLT7vVYIpBN6mW8t8w+eslXPNWnJp3n70nPZOtQNSZIzqgc
TC2Anor0XI+8TUSi4cti99PDgPGPM3hRBaT1zC2+xnGxz2MzuC8JQvkWyuuVPtSztVk42yltkDMd
Eo+TmJah2GQojRhWQYFDJ6FM5ws3VPGjFPIQQ6O9zbx5fO3TxrrkkTas4TDW0c/eXNVdrI03OSU0
BDwUS+8rwN5PC1HP6xw3AOOWLvmJE65GVB7bWPraWd7XDJTgrCxmh706nm9W2RJi7aEV+SmVpj1U
ZUZtLkcV346aQe6tVdP0xJ2rpz4qG+uM+i8nrRWXNmGpE+X7SsbbvnCiboN1JnnXFxPPkOkqd9dJ
Zru+p5gDLzpxAWAaDnZFiO4+nUDYYVdwjzaIz52o5toMV9ZAjyqJ4XETrFRIAEeJAYwWQi6IeyaS
jHKtyvtadMF8FPWYZJpXjMMJ830fGFHeHIcozzbUEjDxjarCmdDM3um6JYaOQKuL9Ll2by0gKZhk
RzlcRqmafczOdg8OuwP9Erl94KUsewNrderHppj6oy5dLQA4xsXxClxMWl0WdzqlrIAhu2Z3KI4q
lPT0j2/FgGnHGazePSG15iWWrMt8xdNKD9aHE/WgqadsUwA8vaPtJ4doThu0AQ4cP2uaGQMi7emP
fabMxHeSOb53+/onkRPLsBf92qShhm3vJ+ziwmJ5tgIsS621/162sB726FeKl2iYswNiq2aDjii7
ZkI442ete5BcpnYMq7q0t55mthLOS2Nu9cqjcptJMLxb+y7OXhrBNmx8AISV4nvQV7bhO6mP6WVa
ZHLPeHHRiy++XQQMAcEcKdcWkQI1/hk5z1LhCHWkim7jjvGT0ivKBasfKRInxDOLbjzHLr8DA0xI
Tt+j1c2QKUteigFyuLHcR6V+9WdFgMl4QoPRM+Rx6UnXgDGseLzJYENYCKM7B9VW6i3MZ2aCnahV
0PR6tM2SfPE12SMRQ8rlt7GpwiLXT0bvUXELHSdmZV14C+2LSdjntbYidvSt2MyiXPbO3HDdwYcx
WRmtJQpLt+UOtMpG3Gp2tTiQAgeT6VFEz4sf4mioVm1gHErSPrzpPMCSDyfm6TsG7EPPNHZtTk7X
DEc6THVZdOh2flo59s7JSnYbXvewJjyYeZX9RKv/jD7Xdwo3/3LbygpBthPOCKf3SRuM4hY9igy6
skn8dLb1R/j6nFou/Q8wGCKmhQNHhGYpwRIXu8FoUIGNQ35P0/viWW0RxCQj+BrryqyPLw5zHxyS
egZbjolAlorR9oH+IIBaHUY1uXO92tX0hH4wCcW4eAdJlCvB0Q6zNSMzLg5BCbAn13wDqcU+MJtV
G4cN1MzitBtubOAgm2bOmBpQt7+ahWUh9LGzMMmBPcykhxzl0MsnFLfDqZ6cYuaQ6jhTZMXZQWMS
ad8FmGbIUnm83gniPqjo4ux+HTkbc9qHfYXkdz9oHn4NXfNmMD7xvI2MlSTnUqiAHA+S8tK8uVUD
PlzZKveUt8YnYm2M5zGGizmC7Y+Us98whcWsaXJRHmBhw6mC4AanJy642oaZ8aBCvvC+p6Racc3N
ESNSOpNMhTCoPKd4Wu6yzqWMF4jcxjJfob8YYiNctDOZJYctoDb11sBfu0/6GBFlzNf/lrGRMuyB
AVU+l3f6CNBvKWLxxLah+NktVv8u9dh6lM1cPjQNeVILFfW2YKx/M669e8iEBVquACe1sV2j4NBN
0uExtUwm50lnfpodt7RpNtN5NpryxtXrDrOErd91nU2wU4+3rVPT8hjrynHZe+gpmREeOBQIOefO
ptATiZ0FY9bl9JIuR2YR3+keKPcUPRTT+0G62LZcCRHAjK9hsfCpoj5Zj6KooZ7D6aKgK6LnhLlE
guDS7j5gbsCoW7UxPRtj3u0x2zW4aPT5m+qHPECjtj6ZowmFP8pki4cn7WNfNt0zw0mYvqxgzutU
YZMq2JtzvzXJxXYG/ZG9moGHP4MYOTWwaXCJJa91U3e4JBElJF2FK4+DqdnzRp8/ExD9T2ZiIYpH
1zyzYzfpaw1rxTE/9EeI1g/9gL0KKJKp9/2baJwrUWRxJj0Xbwv4hXLPnL9NX5GnXm3FfeUMvIly
wfxprRImGiUzzc2gsyhYzHHGJy7m9cvtR2cT5QvsIRSIkgghCyVz206RHyfLsJuEeppmdGekthBn
RhN94KssQujgxYN5xXfZpTwOsVaHDRDu/7Cx/5tj/S/qY8rHa0Lt/78+fv3R9f/rJQVMUv4RTfLb
T/5WKEuQe4bDbtzUf4l5fo8mMf5GXqvnknjo6ahqkOf8o1gWf3NMobPngiRiuo7E2/JbsYyohxez
A97vys5m6e/9O8UyWoA/9lmW+4uKgksG5SsCnz+nZcakMhRlxky+U3I4EVRj468z6u5kLgphnAUA
zM8HLGcMe5AxEt4hKFDCQujTnqQBLdtE0SC3LclUj3gwNHrnwntJGeHvEhSjrG0HrzpVs91sBwcA
Fu+RxD50EUXmdshYqgS2Zk1YMly7sH0rt51w9JY8tIFS7ZsIhoGbDzwPBAwiwnHjZ73sID+PNrtz
z8nIQZxekKhH4KLJYnxe+xEOMebILZQ/gqOtbHhAhqcf++qakjCX3RUWrRUj26sIABEBDmd+RK/D
VshxV1faQxrVWRcSFTLtW7OpbtaJTQjefPG6tu0Iv0QsT1G9mFtYm2jovA53gLde/3JQu3gEsVqG
qZ4VWwe7c+kn06Ie48TmYGdXF2So90IpGv3k6elzlVc2u9weU6S1MMgq+kBrRBXG4/VA61Krf8zr
TN5HqDkfIsQh1L5Oa+nbamFbZxWutobeEHksh7DsG2iarmNlMtawwAN+6q2A6hiCnQapOprN1yHP
6z0hlGdpMX7Uh+QOdO7Yh8YiLCBqbI2RMjAVIeVktc4903wwVyWsRddZewIO+703XRGmHQNwn6g5
faONBpztbDEVCqbS5vuwh/PqGvs+E+8pfH96kwpUbtS/RGyyyQppnxfY4YGHrvajnbLlqCe1hAPg
JiEDpU2skw1RZHF86RC6onKQ8G9d5j63BdGqXGrIFtKvFYSIeOgcIgy1KNQSiYSgjYwH6OzZxo6v
q4m1/tEbZoxlHhMuduY0vl+nrDvOHnvbDOqi6erzubiuV8E5kbpYatGDbvZvMRqowO5lfkiQWcYn
OOnF+DCTe9F8wk3vPsTUDD/TbNQfHF5hpyxuzEc2NlkIJ2w42x1rSKg6ikvGpqq9gcj4Mc3WcKvV
rHuNSfywSvUhp4n9rbLL5jBm1uAXIJbvkHxBaVPtAmMiToanVRtItxujYuM0UTEEKH0HtRfWYGdb
0i+oSIpymj7okCoR6suQ1kB8GtbJeQbPECeqgeqipyAtKWcexgqHaC4ScQaACJ5yZvvyMNbG/WTr
7yhs3gXwmlbAfqORQmjnOWmN50MmTbsbO+4YERvOqx25TyDgfgjs2uzUZVGzpWVhYBcjVu2kAAFY
egRNEwBm7GPOnAv/BV7ZZpfcdrCCXcebDrMOp4+b2UrmYIi7ybjpABjGO5dBehzQPr+rVKuHSwsT
iY/UbTNtiO5HyAYMPfOa0GNzDDvWU1A3PWzqZnLI83VsHgxmoGo/RLpCKjss2Sk3RZZvUgbJFJmi
sm86eMgbaVbJIVGRvmnqfqIO0LRQx/v1arWKBMt+PdFss2npu2SXuwVuWcfQtna0jKyrlmlLzFTq
x3ORv83MKlG/N9PJTSXxoj1G0wjxnY9ZmHQegrsemD1eSaJwExzkgMRI5xaMX9Ucs9xcw2oY6t1o
dURz4+O/mUZ74gpkKxRmVAwHu3cx14tee5niMBnYr4o8DlXREUGUXj2rs2aSJFSfyP14M6IZKFTb
GQfQcesGL319IpOtutELE2WMbcG5JIKuMaBaACCXhxx7PSdV2zyYLIefXBuKuQM+PExsPZmCpV4X
ppzkTQVekefvK0op35rldLItyEwcEB8FCzY/GQdE8rYkn9CwHR1dyHhbrPHykzw7cM+jlIgmYhLy
ZFoPuznqvlukj4EoSbzcT5xSv8YxsOIlFSWogNEDUho+eLE4W1DW475cG+qhIqq0FRHLNAFEV2n/
3Sh522xwdXRnok287Rjrj7F03L2pKXFKhayDtnSzXSFB7SUrHoeaObHOC3bDKBFcIfqgvdGW4iAW
vI0RcMCDM0EVchhLnpx+Ej7jLXfbwXQ+D8y8TjODpc1sFJfIwYcsuxjqVO11rh+16c8hBW5C/pXL
DgpmVjDpkCkxWjWHxtPpK7I4b0Ixm/etXgVaNRsL3BxruUnqOL1FeQREoqi1AJeRF9qoZWhzm2g7
Dc0JUE8DZp70H7tqQWSoetqgl6/PvUmrvg5WcmhX75vr9erA+vur8eJhM+TTN5S5AxP1Rd8MA68b
vU0OWOziPfJVExmNezuSuNd3pXlrQmL1XXJtHyYrVdtWw/q/ZBcG49rDlGT3M9f1GMEn5GksbmNJ
ouPs5B6vxhSFj+9clVhsY9rQyj3gTPYIf7215uUZnNXiTwPX9dIMaewc2aMvww3bzLjaGLw5saSk
s0mQmzAXViYWyRBi45TuSsZ55NXro0qFp71NnTEvYSqlu4ap3RksA/OSGPs5R+HBGotpwbInEfjR
lq2Theu4Usp0TEVux1yn2a3Q4MNyzQioEXqrfpBaOoMxH9bmzqgMLQkJ8aIrrYf59coJOso+00/o
7Lpds2gTEQeKfQjMs3w8ClRIHP0ghLfzmPR77B3QEhQnpovS4XOBoBpSz2XHEcCMyUJKqou7DulR
CQWD07RxlXoTq0M3/mqMgUTmfrLvu8VttpOLvsiExFGyx+R4hTXLBcqXfEYxGMcvjCCAwGWq99s6
hwjkKdPaX51LYyhWJHwTxDRkRjgtJijktXlqYY0mm95okVn7xjKQ98ibSyA15N3mu0viZkEnB5Zc
eZEcl04vYyJauxEvEu3HidZXO2hN41D4RYINCApx704H2wbB4zp+Ik2XcPXK9dY2JIHCCXO8Ee/E
FyR6SO5b9uAmbXPJPCC6vucshJNeM6nJF563LRPh/aon8wh4eIaRK5ZWdr5sl/6VDDcooZ2nn1Xm
KraufPlvwCcAdXb2jpnsQL+90pH5bjmZ/DzLxa4ySRNJtetQg5CXjUnkFKM9ByUiFRBxzgpD+MFK
LfGK4RAYWE2wURAPpptv68UqoeTkvYCSRXvH4b1uTC7SqfL0b4hUgatLWyCvod5qaLFZeDMjJWth
Qn3CJm6wjaAH3UTUlpOoOxALro4LNhk2vZ3cIP6p0dyp/jyx5T44JGEsQcnC9KErWqSRnV0WO6sk
BBeCrnl0h64Zw6K0lq85coH2U3M/G4sjTxGeXUBeyyjPnaA0YxWkx96NErbJdFe+9crsXhlp09rG
trUttDUOjNkWh9ZYMGR3jNDezdqCxt25dbtPsdfzLjG8myJblh8Gqi8cLan+yXmaHtOJHSEyBecN
I0+3kOahJNT7Jk3cEIeoAeif9I2l7M3LgIJ3YzsoP8mCzTesFPG+zWrY4FcfT6tkk7N08XTp5JXw
XE5zkJGVQaxknXyy3GMLzHTW2upp1Tt+rdftpjHGPlDVzOo86mGnOkRwEHYlv4zSmM91l663LoD7
x3rS4Vpwnmc/UXl0T14p/i97Z7bdtrFt0S9CBvpCvbIVSVG9ZFsvGJJso+/7+vo7S3HOtZVzkpv7
fF6ceMgiSBAo1N57rbnyz5Fl5jBVl1QemYWHxwSz+tFE+7WD5tGczCbybx3VT+sJbe7BViYHIN4Z
R45bb5dSWOz9icv2vHBA3tHHGUtzUe4mv/b2aW6UB/IkCR2U+fRADq+zM8x229cNnd+opd2Wok5J
hbBPLBJIxIqYm0WMNhsWVj5Ha/xjo6m36Dd8emVWUWGJXRqag0SRZq2bnmDvhdu8MGlFyz4H2YJa
B29WPG0TbLTfx76avvoFgSrrmgn7GeYXsMOpdf87H/uRY/U39b8FRh6V/X+u/08vZffS/TIh+/1X
/piQub95JE+xJICBcKX9SyoWZh3PtRl3gdDHo4/S/48pmfm/hb6PSh8NOONzx2e6g+j/H7h3mM3+
WugzFZNgAZDoE6Ec0JLgSD9PlJuQgI80mv1TYdesTDawVNiR1kRzbD10Rt03CNZViKA4K5wqvKrK
hRZ865kGuGbV05W6zxFVGsWx63zm49wvc+uGF0FIR2s9OCOaA9ZYRXpwjB1B7Ip2LNzpqidDjq0h
sStMB0CRoSDa9V1e+Jej23RvWTTdAusR4dpijV67sS92OSJPgKhNtKlthZMlUPjqVA9qbs1GqjRZ
K1Bfq71ttToRfrZyorI7E3KvaOFBXuRNMDQ3KO2z+7YJ5ZcuVw5STJruFk22UW+VyzaG4r/IzwbJ
ShWHWHy1pTDEKlkLYQIoWMpiCxcsuM6a0v/SCAGDQ1bTMyIYOs5Uh7tqWNC7IBrRUQQ2OtfKiY0A
6akBy0kV+SFFDfrM46r5bHcOjH6LCPe3SgZv+bxcBWZLBTFmcF75IzyPg+8QCZ2YFxJz47ZPHbme
gcHzbwgVvx1S4l3X5rLQ1JgwAxE7ggJlxeiMlih7abZYlsdG2VDFzWAN3RPmx/Bgt8u0V0ost7Kz
lyON8QbnI5l+xiqkYXuBRTX5yvXg3aYZSvntyEboGkFgsJ89n+1yNVuw9PvyIVaCEVwwVDe02MV6
RNvCPCzo7bPrjfYnA4gHRKnGdq4rNxo2smZcVgghDmNiKUAI3jJukoG9qGWXA0HmWt+FE2LnTJBI
cjed0biFjXo2lqLeBUlu7BG1qAO+LPVmFrY4xCjt7pVJEs9gNNVlRYBjsSejarmeB+WPFsK80e1t
MlD++C+wdXeMz4andTvrxCzeWWGjJIH6mNY8i8ojQPUpJ0WtD5tU7kA/Q7PGvYCUZMK1S7BTHFrm
2/sy8V/Fwd+uqPQA/nJFpTE7vGXLr2vq+y/9WFMDjEtC4mOUWiSg+6U/dAeB/M1DjMAyKzDvaRjQ
v1ZUR/5m0Sa1TNN0wCpYGtb8RyvV/w0VBOuih23JR1b0j3QHFgKGn2UxboAihv2jh/wAiIb9Tnf4
SXbg+E7cBiqMjpRUQCkxbYnbiXhQrvGy3ycN897RfE2NaT7UjYsUDMyVhEo39hetKMa9gwRtD9Af
pNlPp/HfiIloKv/prfHhtKjIJvHRMj8Gtcydt7DZCvyDgFpcXUsGcdeBghIG3j30spU1QES1XMPd
JtQEfUSEhFGPNKcYmIZfg7K0bjuw2U27rRdRiE+KGKSrJW6oiqCSWF+KOO7ZuuZjrXYM4wzSdz1g
FdcFyr7OQGrcG8EFnEC1cc2s7OONlU9uNjNCYjf4GC9jxOjEAEmzll7e3AUEMy8bqnqaimSJyCNM
ZUtnrqTbuZUPrO4xDEw5Bc4NCavDo6xohUxtU9CbyZHwr4YpbV4LqjJAfGRoM7hFVbjGvsooPkC/
aO1G8r7yI/p7srwwrWA9T+GN3rJrhwgW0d5pwyeQxca+TVR7bKLU2g+D070lZtxiN/XmjZ92JzRr
xxpt+oMokxmdGXxA0Q09QliSxWeDFLVEKFbcnOCOq8Z1FpLB4x1hhBkzTHbMd4ZLz81JO12vVNVG
l2C0cEL6oebgTWeDoI9bRY7jjJV/6bZTMs6XkVD35hDlZCZStc1KligxJ9+KdhSf7is+0pRc3rhb
zR6GCZ7MZuLfmUFW343oyEnRCoobb1QCo4JDRPKZsWbnPKZ63zpD/rlWqtlSZdq7Ru9uF73PLUFD
HGa990XrVu7q9w2x1frDmra4rxET1sXshPUWOaGxcvRuetb7anQI09rSe23OekPjL2t39AvNY2Q5
8igtOgrx+0Y91Hv2Wu/eK72Pb9639NlgILfQ+3xH7/gdvfePBFWAq+sBQDJYTnSNkC9juyXljcKB
8+7u6BVRTtS6ssh0jeHYtEzo5iK60RUIff7pClXbePKmbtjmulJxmzjfovsvEcdilFG6ool1bTO8
VzmtLnjy9+Jnei+ElK6JPF5Em1R4lgaSQkdO1osdpTEabV1KAb09N1CYN8E8txfue83V6/KLJzGV
WEiCxcEe/bTdVJOzxGvVi3LZ8wTG3CzoIQcruymETaANibiU3XLZ5BF9+RXpCsaDN3cwpF0j70ml
b5kmEADuAbU1yfBDgNqtCiuPLyNm5Kc5xuvluHrW4hLjmXYjrixIzimBvKH7VqBjR/ZLWtyDmury
Usenc/pUk5094pzgg5BFageJvrvioHFXEfuNcc/M3cFY04M/F6QMe3uRVf4h69tHGU/qVYyKPPOp
cw9MabCy+dg9NrWFUYeVcPoChzIgTS0A0bsqIkX/L0vaTK55Kk8LoulWPJehkMPGa1qMaxWa9ZEW
Ve3SOGbau8K5JdC+j31cXC4UaPaKiNLxUEV+RbI0iwhmFqQv16Tn+eRsJ5F9TfoPTZsWVid63nhk
S1p2+TWMKKT7dhADPgTyaTCXt+pxQxCaf+WzHJyKGPXsagjz4omNUAMO0emr7Qw09gzLprk0YK12
BLESl5Po4BzBFirfWEPibsyKn/tco/TTddwOHan2PNlxfJPYU/ZY61ieAGwYw3KSJenpMbV/z+/x
uix7SyOgEGh5dMIP4hz/pkuW3PgMUJ4MoLkhDsh2dDIQnfqIL6Vu/Xbn6vCgVjnNcSms6QuGHSKj
dMiQ1RM3hHRiowzfYJKmw4hMmz4Q6mEiimIJyV5MYOgJpSTBKLT8+JaBpv2pGovkDhN+QRAujcMb
JJs1+EdSD/O1DV/kmWYdrkEXHKu3bzU4M9QhSnEjG8ie1jyee1wwiNyxm8WrhVZLTjerjyHN6Ugm
b+w4HK6r8Tvru7yTRjztGoEzxDckh4ikqS4Z4jk7RkwEaGdEsTYTUVCsDfMh1fFQhGlb/MFFxzrP
TZ4BKF4tJrOR1aDx6LhLyJhKvUZcWu/JU2KxdQpVZ2FrmnU21Yju4dRDZXr/2iDrxKeCagLZj8OH
HC2x7WL/jcHftJkCwvqyZnaeEqJwDinFwo10YoujFm92o7OyYHA417NRX6YhS7/y8stoCcK3mZAt
STr9yvcMOrhWYWwCE79tXbvp1UJ+4N6lcOAX1GxfAzjiO510ihc2J3ONfdbeFPFClE/LH0lgGs+p
TgFrGSqeXK9xc4g+MSlhnhzfRofkMFzVYtPSP9nrfclrrhPGuEppE7nvwWNkjhJCtug8sg53XLzi
cdqenKAh08xzYqZDVqeEuyUPc3E3APalnnjCdt/M5B89+Wnfl9vGJx3N7XVQ2iJ1aFoEzCzErqfD
1Pr3YLUgFhO1dKBTj96j1xDPt18wZWdPFMV8Xbh93HS8NiCv3C2mf5/NIT2W90A3x23JfiohE527
98g3XbZfh1lJclEfV8+LzobrB1Liqt7k+8IhRnic4aTls+M1Ba9JtpytU+YQ2hFhJGKy54Kmsy47
ljPuoo5suug9po59F5F1eYDBYEXjJntB4PqlI3qVJpLl0MtPZX1MCdoSiOwCA6kdkRcEvuYhQGej
aoo7nMT9VZWmy63rWwk5VaPpbPzOokHf5syOhq67i+TEwxrd9xlTaky2HbfYZYKi1tuQe0PaDb13
h+Z54aJ51wD6ECHZG3FQDb39pmYOrgx5FG6HtZA2MpbrIq0kKiDVu6sWfMUhSH1RATgc/MuerrTL
lDYf8OkaSlDgp+l42VjKw1/COkIWdIkNbM32pP1kp2IxbkfHLdz9wEMf6FxFD9nkGgi3siJUekxb
ngQuVtrmAhuvO5MFG8Z4OuiZ5fA7nOB+ni13UzUCJzUzYf8UtBkLbSy136ry8/TcxnSy1yztBQli
wfzUgry8I+FMPDfQkvH5ETm2yrDQvrlWaBwDQFrlvulaBLJGVIAJiS3FI6MRcCwSIBs30PLigtBN
jJrRIPBcl6abkFgfmYc6SHNzXUILX+EmhOM+E8fm9Cc/WGyEoP8t6/5PbAtJRvtP9cifQuQvqwF6
3secy99/64+6LviNBpdNOJzzu/4bucsfinIdIM+wDSOET3I7cuj/reyc36hkbJgRAXpzaWsS5o/K
zuYFJZUjGnRbUvjJf9Q7cz5UdpbFDY6aHMU7laJAfvxr6yxZ2mkAid4ePC7cYJOmhnVnxo2CZJ3U
u6pJA9x1NSyvzhDhAyNNvHoMb45Gm4THjuc/UnNgdpXpl/vMBbHPMyUn+4v9+kNQMxESMXOrbWX2
cm0RsXXNXHL4lmoy4kxS7pNro0esC0bqXOvhuTIZmm9IjBgJOkH9akVmO0GkM9QF65B/P5TD/Ddu
jA/NQ86AhuVCE7Ux/4AN0T//qbZN2axRqEKGY6s53yDslnv2LLB2+l5/Lt73T5fIvytZfy1Y349H
uxL4EU1SYWkp1s/Hsw303BFalcNkwAOco/xVS1U1qfOHwO0/QmI/wEv0kYRjo9cG9kFr4SPVSKH1
UzzdczwB1H6MBzEGLp6xh5OR3OM2dPdLnIZ3//jjCeIv6BdwMQUYfX79eKlpEx7I7vMw+KyHK0Nn
tXV4GRDLzB7AiX9+NKbxdJvBITO5/nAyIxlMSVmkWMvNycvOZfs+ukXjfz3k8uGvj2XpNvJP5iB9
PjFBchAgtBJezYeDzbh0Y4goyaGJ5xyJTUwtv2maotoErYVmHxzK9UA5fzmB2LvAPt3XaDP87h9/
Zs80IWgCw9WgDvHhgs2tTizFwI6xGXRGNQ/6jjCXMHyQfg0I7q8/9J+vIQ/4Fo9q1BEYWz52floK
Zadn5nyoLaVuKwbsm97gDq4JBo2x7SZonEVJAsbfHPeDdo9z7SEDRK5gITAUvvlhXcoAVjFPr9ND
OTUjm3K+zckZpgl0Oob4v/6MH46lSdYmbXf6aHy9kLE+HMtlqmqNsUwOCfX8hiQEgcXRbJdTRM7G
418fS7/WT9fQ+7E88DEAeoXpeh81iQy3qVHYux3UoiaUIewWjqijRmvz18f52BbTn4ksP/xILDJc
rvavt+Hg513rM2CELECSF7sZ6omVu5RIlkfHu4+ThDH73PYADBQNJCJZiij+PR37/7r+6M+K3ISF
zkLl6Zsfrx2KsyxpvJ73MHbMOyySdVaRMqJziADzWEUB5azvLH+znr+fwg+n2GYJwhwJpxyp64ev
c4x8dnehwPcZhM4n1HDFEezbclUzZti3Tk1eTY9CBQ7qMkdiHU7DMh4mv5y/4kNqYJZjGTqSnkQ2
qB4JhSBNjqFKjd8Zgv/x7Py79+nxxTDyYHcggd/9+hVlSLUmhTbrAt6s/7osg9uuxyanzApzf/KZ
d1CCrZYUgSO78Ck74xDHOeoQEXEYsso9yV6GB+KQnStp+J3YAZ2pUmLzJGrPv76a/nzVBiZnk5Gd
x47kTwM2UxKB0OVTAnHDJI8ji4I5o3bp+u1fH+fPdyKWSL4yqpCAPz8+GxMD7m5odMmhmsAcy0ST
VEt0pCdGMN79Xx/r43LO5RmYKGrsdxhqAHPw1/O/BJ3XuXPKck5cyyYKQmQmOeMUUK4ZxgrNFZ4h
9FjDLL4YRRntKWn6vzmxlunpO/HXyzVwmF6C52dTwNv58FTJ29qwuTPCCzFM7XIQuc1i2ktUQ4do
qNUtUzzz1dOE6AQIACOuOk4j/j9r4ZWgjTiRfBIe5TAsNz0GogEaQ1qTcAhtC5ZLVqhzHnc49TBS
36ncCb+PpNU+BUuuzhj1SA6RTetr20WGvyfwTmNrsuB2xWTfeUPm3/txbV70EOgvYzQb5MbViQE0
Z1K3iA8ctJ00nK6L1uxf8pBAOmWwjWPmSpEs5zL8DkzYq49l0SASK7HyXajOcpE8UuXAChGt3iNU
mYsarbHdl1iG1ls5FM7jhJOvWc3hWABjAaj6PR97d9oUYJBiDN5pfI4c7mzXY2mx2jF5HWIW76qL
vO90lgMbLBDbRsoxE07XlCAaA4Hhu/vJNdkMlQK9WSDwipdpI74EzdQGd/iDuN64+6Nsl1WSw+MC
Nm4DG2EHPZVBfFHYxDczIrCz0L/bUeiSj+5BB2mSCRauYLr3ICtnOfOcyZ+aZpmu309v6IOkt8vY
vK2dJgYcqxA8HICf+s7RNov4nEUSQQkcjZRO8/tqRRjXqe0VKxRSXuO5RE4CwsKcgbHmuaUu0MNy
7hYYEACETTN+AEbifhpQsBkk0ZnljZPZQhtyeJ0pTuKz35N+TJ5w8tqaSJ2R9aE8x0dNmMOKQb53
T+y28xiUY2uvDJtzW8Brf83BQ+4sDFovtJnIMeKmgXcdJoW69SYaXes+I8fPHJv5OlkYSm6EayXP
ud+zNMGVe7K0/Hrr6OuwmKoQ+Q+GrfUSB32yUbPFBgaJiNqRpMS1JIpenaNpgY0XUnotq74b1W3h
GQyOVME+Z4g1lD3lA9AFTicotx0X2NaEnPsST5HJrCXg6iUVZ75pQ+yoFwNspitSfY0HH7Mc32OE
KjEy8vSI9HUrFY06Zv3zNRlNza5P6fZHE4CwhiTQ9WJULVTcOCFgrS1PDE903lyebHy7M8+WU6rj
0KDzwkccPkS92FauDln3y+y8cLR1GHriulBinyVopxpCxPZmkjpfgoDbDpQTTtAFgyUehI1pzIqm
o22vLQb4OzmTVuy2JfwJzqr9JJMR+U25HFNL7uIYJyNe1Ap0EdrC2BjIrC4muQJHlx7RrLZr+CD5
Zhk1cE8n/vWe+wX5mXMmyP26neFmMBGfN+MSuHRIbIKpmuTRD/2CkKXaRlWbAwjNvHXdl9M+kwSC
kVSp7Z2mz/yb+KpExnddvLySF/pSD0a3Tcm52yw+hj+bntPBMIPPjY5KZsJf5+tlDniqDbX9jKTv
qBCnE4iWXMV+QnSz6z+MY3iqShF97lFFbGN3mY9xXrAAu3qPVNjLlZ84zplE7uYWrmd3NEYQREr5
l5loloBo1iIVhMDrRSTqvmHqrC8Wq4JQV4YjkrYlctKjVbmVtQqNSFwOXs4bqnJcB/R7bfWIVtXZ
zVMO56gfYcohuGyu2Si58Wby9eBMQLKGZh490rKc7pfKY/9QIbmNVmQkLecMrt42LBB4uBkcxbRI
WhKsfLg6jSw4KLvocxuZd4E3TXdiWpato4Zhq58/GBGrGmRcUjfFTdfTFBTcafmBkSVbATurACku
7EWygGFVVvodDFWRsBSVEy3JkCeCiKS4qFNKH1QI2aZgm7eTyqTXRRYWMuHaLq47s38SuYLjxqDt
ym0U0sgorxBz9iDP0x0zTSyQdZftyjTzbsxh7pBOD9GnPo2mkzPMmz4Jp2MK842cBwBfz046g2zx
SluLu1knD6Vs4yP+O9Ls7SnoLtRYcGGm7B0oEXLjNkcBuS2WFgIJVkCzwCdLSmbwvXdnXKzopCHD
FZ74NE9Kqr3pJciFhwk7cTWwH4O8eVErJa9mo/FvWxhea6eq6rXRN+KCClqSS2HZPfq6of1W20Gw
rbUBo+mdsyhc8yzDFu6ai+iSPnLJFqYU+0Hk8jYPGxIaQid0KP7T2KVN0VoPBnFcpGfm8siXKu9n
Dyc6D2H80Oiq3bdZmd2t6A26BqhoNwGq803gcwngdK1XSxh5+0lAdfDxv2yZZLiP2dJVN0juHaLu
rfQQpo2tmfvJxinGdTOG1n70PC5sWZ5xXBG0V0j7JmpyolUa4VxKvBmrtgYqGnqNtSmCqdrnJumO
ueqCl4EwvTULTbMeO4Z866CvWshkAIL28VjaOUEejIaiLoyeSkTaV4MZVNemAl+EtqpClAiinCjX
zKhcraDN9zny4y9e5tPEqZrohI8yqGDBuPlhMeTyraccR589DeibDEhDsPYZqTPP5plOUmqrO5Pe
FRW7Tn5DKROOVnXMrQVw+djX5ykt8pva9/rroJvnC6fpYqIsZHBRzKo9TAHkPIQGwalq5vCcDkh2
3GgsXnXKF4S3WjafXBz+O99Ps+/SK5DH1oKRLJH29JLAWj6Jrn4ueOlt21SMD6SnYCthzBpfTEYS
E4tAB8211tlygUVeX0M24sYl6/MEHIwoQXw2fOMJIkb7bTIkrD+oL7jqpUMYaBQtZ8Z31auwyhHe
Y8q0Q/IMpAGr9ouHj5rBW39jmWP3mrYZazaU8gJoHpLaCK21C9zKe+wJzhTdG8wJJPWmW87x99hY
GuhVXQ6Y2e1LyqTe+N74cXmevdq+SrAfPRpROL66bRJ8iQbZlquyBHG6maHh0fj2YDIIQl/Korww
fHc5Mm+V0bbwR0Jd8LuaWQFzESuWtUobPbmcMmvNLgrBA/raTZ83dDXsJgRbkM8O76qfL9wyNc/u
lOQYyyeeGYyyyOjLh4HMXRanGNJ7SoS0FWp0QFvUA8Y0u2I5W2AYBU6KEQBhPSQEFLMmQjh2SVlI
V564YmU8JADadzKD6VLzUNg7Zt0fa5UMbzW1kZ6O5HBOC85CGyTPIerYXHeUzHMsaiT9UGjnC990
wqfFs50Xw64NEPPDdBkGS/TglSoFvsvLzu4sMdcl48oevPY5rN2E7aQp10zgH9kYE8IW+ibW6+bO
dwgjZFa+KJbXMA+5qIon0ysRcAP2EyOU/lSUpHyLYIdEC/ZPif8Wc3qxmtmcbIQgQ9EqW3zT1NjY
YonjlHPymuV2XK4N6uTVEPcVj8oIfphh4xycvvXKkXtqeXfdMDTYkXAr1lnhH+2uAB9MBCPMap3M
CTQU67NB+iKXs5nO1mnxCnBPFlQKXjiuhmBvLw2Ia7wme8I55vvGh1lpD0F0Jqzyu1EzZmhAa+Np
GO1jQmN329HNOibtkl9Ik/aAPY8QGup22Nck5bxmPSZ1anyeOmyEju5QudtOJs2umHoYCP2cXmbW
vM/g86FlxvBEUe0j45uvJ2RJBG/N/oXXgm0zi5GkzYbgHKCQPCCq8Ga2Oma0eYoqru8IQjWqbW1U
am/5CVPwRj63i4FbY6n9E/pjm6Bm84DU/hYwyUviu7uK/CH2KfIKuxWhic2XqVDXA9Ed2JMfiU/C
h1HRMMJUffJb9T1toidLyjuY45ghs3pdpsCBzQQVIU6mleghN3tmt1atVvkZlvdYaSKwWdmvs7TY
WBFJtglim6y8tt9I29ylQ40CQUz46/23YgROaKNbhtJlUBFE0zB8Uo56mwFP+WCpmP3mRNIvcok+
mYj0AF21QXZEvzPC/lggJSTO3lLbsUk+z+PcXUCYufSaRzMYB4RBOBHiLrkXThRfiElmBK+Mw2fD
bnFJQda6GKlhLoehNS5QFejbHEei5yTis4/ZkIFS40P1jAlwSRqf9uiU6nKCAMB5XwEU2EJIf0+H
IHST/Hej3cXFfEeYjfwK4WIxjkad09Aho7MLzL092pNzYvoNBXjVIDi4ye1Wv57dZCQE03SeaFyg
FTtEoAEk4/eM8S9dTTcF1JWCGoSfB/4jYz9EtuEgSIIdegC/nVGlzcqQNE39bqLkhHu9bgm6xzKY
hd+70OcG5KiMGLDqUYjYAYUUqWwVZVHEZT9sCOUmgCbSM42lGsIvRDwa29BoqDEqIr7TRJHcwzPu
KWjC5WzAViUQCzZXvzS+eZUaHqmlvY6MKAbBsjR1AOvBQ1OdAKoev6WKeLDUX6xL08rUzopaUnwy
0jqiwqDJHUE/v7M6r9/6XkslwgTWfIUC63vnXhvJVo7scWfFXt19ImWarUNu+Oa+tgikYW/PS0N6
NLZxRYHOeBaJnbAE9dXk989+XtibpGX7t3Lj+sZr1TqDInIoa8adoPnbg50REpB0Tnh0Yo+mAOrg
M7hPegR6UvN+vLF2je2CcuQQ+mRUUScApCHQ5PP7PwEabN9hAfLv3+PChIc03yY356UremqwubXp
EgTOdD0Rc70xKDaZ9ajSv5cZJxPBMK6juG92741iqNSMUeYq2AwZfeO8SGp4V0ksgdnxFouYNBG8
t+XeL7zuU5X0fIAk5RVZRxSqvIE0pSS3PheDybdeZibveZrbQ+uV8002s99VMOguVDYQ71YvSw8k
ms+FvSN8qD3KvmaMa/JJlrTZs1Wjth+GXLSbMQunDIcNXRGalywG0OmYr6MFr9zRI1I7NIuC699U
xqWsovqF5l+yN7OUjmKgTrLFg7iyckn4Ec+OPia5WVW7Ppsm9zJvCGv2EIScqlQxIVMezatQZcf3
684gIGiHI9Zg+98Tptfm6jbuO2AfI9xG3l8M68hgeExThDLrNh/0OckHpmwWf+W7mq8wW3DaaFKu
XWC7Z7u0yn2lW3HdQPqQWMgyBpQTbAhAVjvf5QroXZPXlqN+wTz17yNbGlsZjwEYXvQ9vcASifnP
/EySj4KF7rYHUeqfVj1ny/JnbSd0xHIeeSHiqFvpQbg0zM8x2GIobD1A9aTjuo8NttcEvxC98954
gqEYfleWS1MpJXzOUbxoOhvVC63E0tnwOB8fexsdtrSm8DjGYfUSxoT6LWjdCDuOuYVdZ2A2SYb2
MSR24iUTHaKwZjac1dKNuYlqIA+tO4oDPmGJRFSzFqOMHTDahb0sE/uSuqX9RLwk/6CA53gcKk7T
2BHDNmV9yk6LN253Wfy1UEX90gQJh56Hbjzm/RIeelquxWoIjO5FLQBWTDpyfcPvyRb2Jovv6+B1
4zq2IATXff1WkswLUomQxG5sw6PZ8+30fcjNPnMHhsMi6ViUct+3Y7+NKn85O7TAz3VBKlU7oWVd
K19ZpzyyrevS8cOjlzu8857Kx9uULId70/FofjAWDQAJcBVMWB4uvdqjpYBbA0JzgLhvNcmBq0Qo
8zUyU1LIAPRXaERquRdV65EzTnWKApD1UbqcqciPjAcyfsPvgoxhMgl6fQ22JuBWOJ54jCKbcLKA
tMsLQ+j0wEBQ9gV+PH4LfOpk8KLW/LkD8vk8j4GOI2JD3tJKraNtzLaCJyN5dZdWN5ZX8dQPD4k5
BV/r0Q2/J9WMetiL8wWcPE8mN5maHdEKYD4lyKPDKJvwS+rr4LKuhUW0ERUN7k1eJ3+k1P1Xv/43
+nXHR13+U/f8T0KHT0tFIlD0s3z9x+/8kDkwNcP349hM6jQ90dJUjx8yB0Z5/EgwCHIAgtAK+5fK
wfUI9sECFPiucH0qTVrfP1QOrolDCC8IWwLyN5hg2//EIfRhfPFOnLSA6TF4Q8MnHT12+GnEHw4T
1HYUjVdD8TViZhvnrz+djX8z0+dk/dzD/9MBPoxk29nJi3rmAEiUVjFAp0G+0GZJJMywr399qI/z
AmYwQeA5jPMxo3ouo+BfP8xidXiCctc6p16+cG+DMiL1F5OMDOys8Z67dI6CN8J3gt7ckzvXGWpd
5d6SlEfTwRxYfCXuKBARmiI3ZiK6D2lM7ZegHL6hvUMLezm0eJnck+nX6pB3Mg1bQn7M5eS7oMoe
lqbfpQC9jx0m4psUJkXCXg+uFlC6kszewGk9WkRI5XHFThh8oPjkgJuz++b3PBCahIAvNrwJRpCI
Z+1uVQ72sbXq5HGZc3y5hK6ItUK6Pu2K3+NPRM+c2Zt9fJFAeqdnA8EJ5HXamSuMOi3lmE42cmH5
q1Pay9i4n3jmueXWGSPS/Wq61FA3w73IW3JU3r+R/64af7NqMNt1ufj+s4/w/JKU335eM378xo81
w8cFSOy16ztgEwKeWty2P9YMwZLBcI4LnKXk9+CvP1yE4jfXCxgPEn3MRtMm4OdfawaiKU+7EhGf
vPODxD9ZMz6OIplB0mbjdVi48Lz4ek35ac1YCFJ0iGdAdxSi/9x6C6CW65/Oxr9ZNf58CKRhnhdQ
dPKW0V/9eggGz7qklOqCxPlVpoIVTF9oNJzSf53z/8dR9Lv46YMA75tnL+YoonzujOdq/tZ7/0zS
hJTh1w/yYfkTSeXS8OMQg7oV5i2B2o36mxXWwtLEG/15UBoEKOFdRsM2V4bFUv7rB+lyoyYqrGnJ
bCzbt4pHEY5hkxRlqmF14YVZfoenkD1XPrCx78xhB9kI3gV9kv0yj9M+qdv2yY6VYwGs7tJN24tb
2ytGb0MFO13K1k/oKbTmxunncWcRGHyPcpaaTRRD+rDoBrxIRXrq/JGhXEWLMag3aRB027yyxosh
bdcYGmKT+hVtbWaI+Ez4jeYcgM7wk7aiDTFQRJi5OJl4lJgqA3Vcxd4Sn83G8Nn15ctamYxTYsMb
T31UDNBu5h7oEUmPl4Ms1GPS81dyIqGMi+bNJ+cQhUIB1tzAVd8Rm7Z3bZAhmd0/zuXi3k54WPcG
ne5tRYATxRHkv3yw3F2XBahm59o6B/QFt0QczIRZzeOdA1Rn77KNvBSKkPAK4hHp7tATzmGIo7Gi
pbiOqiG+DdNxegPLsdyOygF974cz5NkRP5GRqG86Ne5zXKP/2pDToR6RNHjOZlLWt7adjXzN8L3/
bjTuHK/nNO+fSFoiUmf2e/d2xA4DzJ4TjPbrXNHc61dMc+u1v8DQKuqwB21EdxQHAaEKoVcCQ+H9
ZTR6e4FuOTWu0sj91vMUQ+TRD19TNT+6yv4mgc5+mW1Iie5gJJ/7DHiouTAuWrVxY+3Lyf2m62gJ
2apRF2mDPyhFEgD9JVT902DyesXM+0hnkR0L6XVPibGINaB3cSqCARZCMYWgFVosVeiYoSsSGBCV
4HxkW7eEEtA7wQSjaCX7frSWsPW3wcxTfK3yIDp6jPqARvgcwFb+umnSfj8VQXaReul4T/LzcN9D
CqRDJTUGKUi82zxCFQ54PTsihnExzVTDdkRvch1ITicBSla4KZgAbWzWzqt+IhDokDLcJU8XF+pq
hocQgiSihsJEEzHST8z7tBwyAABT4l3buZXu44gNguW24WsI4hYOLiiFK3uSTKaymEG4dkgMBBCF
7jWpvPZmiRZ/DTjYPS5121w2hm6JFGo8+LL2b0LDAQpSx86NAAl0Obn/w96ZLEmKtN35VmTaIwMc
HFhoEyMROc9VtcGyJmZw5uHq9ZBfS1YVGX+m9b/Wotus26rSE3Ac9/c95zk2OPqKUxWOC2Trdq/T
s6VseajqFptDN4J6xGYdfG/RLeD+Gsp2JTTAIiVN5N9Wkrq/KYq360ZrhosakM33yNONbdhVlsGe
yNW3WtN6dJG85X4EoDU3xjz+zOjwQgfpx2wbhSgc2FZNfu565mUWhtYjFYd5G0wuvEKh2cbedYp6
Dz5s+OKaQY+Bx47u9LzS/R7mo9xY3UgxwIl72jv0Rn4YKVzbipSL606Mw2tN+tdV0YXeDRYf8Ujp
gE40NihtO1aGfTGY4XQrespJWF3c2ySui9cpsoe7eiJgfUyi9nqEu3VpjBzCm8qzL1JF7caobCLh
p1Y+gGyDWoGkzOdc7vZrWzcZoAIlTDysGbR39aw7xWrWg9RZFVLaG1RDJU7BQf9txRKsU5SV0UOF
gfynPcvGN3oWITK2mj1TA8mD9GwwIqrZA2cI802j4mbDVwULhW5VF9kgcbpEZUVCJOfEcEWcCz/T
DiK5STz87wgR5iO/bfhoEhR7BJJWXdBxnNaZHcTVOpEFaH87T7wDTD+iYrCSoSMIvYNNNN6upQIB
UHJxLEZpDCtXEq2wprdAcczT2y1olfrwn1pUVLnTDuG+tnWCLsA6R0jDuicVFwMgcSQrk9rKbZHV
1Xe4mS3LWJ/eZdA+yUghVa5lFfgGuH8mycVx/BYT0S8M8/PORKt28VZpGcqYfG4XadZrk5bGd4xt
yBQyTvy/Gw9dzdSMSD4MnTLZUpgxC2kDeaaigtYsp4RtO0vtDB1049IN692UQyxzeObutu7GMsKl
n7sMiWKAeiy1237dTZD4ViJbyvFp27wQINhsODHzR61aaNu3EPi3IqDZkDpNL4kDsxWVz32c5/u3
qHvqeME2ng0dV+wCi61ofujjUiIou1d8xO3BhYGUYp4iJcQNUt3HgpOyeNb9tUerihpXBOy1Nrz4
SsKzuTI0siVW9NhHv6QjaJLxZYgDlh3YfhSs8yNYaioIDqkq3dJZm/22gBe30tnD+6SQyAcDl9+X
N31HbC313DcRuK1copaHJUJ9Vh3DQgYNjiPQnpVRUwZ7Cx9XsUQIqsEN27oCfELpUDztMhH9fKsj
pUuNK6+lfRGAe6a0QRgHjkVsQOQpunt2o/VBKC19HjzskUVRUb0kQnprWzVYtZZ6ZPhWdV4+dkB6
MLAmVGAHMGpbYVBwKT2auBGV6FtRT9arkVfZtlBMcHw46XFmRq+RfkLZtfTiV8I3/IBapHlsUjk/
M5HCWxlp4U2bdN5DAUxlLS0k53Gtir1bC/mlZUParjoyl4giKsLpP/UiM9DGW5KaSeLW9P5XXwTa
U+6ogLovx7CNq8l/nlPKMef3BN9tO1pi2OmWMq6pompg7VIWGaJajgS1wSmwx/hr0TXunVf2I5CX
zn4R3WS99LVmvSS2mq75UsldVEXaZiLOaUNFks5DEICNDLX6voSlsAUwlm+1VIzXb3e9tdHzlI3r
3pipvtOLouTD1yQXpFYZoNngKhQdDr+Sibgb7ZKkETqv28IjfSqfWrFVVU7wU60DjMQhOR07qm83
gWuEB4RCNGvf5vLsGmgDNctlX+FaF7Mbj9dOUwRbmp/h2rCwA66oFqU3epXkB8hx8osX4OpsAwS5
KzfmY4h5iMc/Y3NIm3K+MirK5uHgCVJ4JiqB9mwsxUyEUuk0XrMoTAeT1L8bp57hc5V2F1J9VNOz
jiLQJrYLxvkMP5dSfepdZnDIV13qJDcijbBGCUrmVpfTeRhmjNTOQDeiVuNN5TR8up0IA71TlRQ0
xzl30g3gj4BDrRF5W75N/cGrETesAquhbd4SCwQNqCgfO/Sru44Fhz0QbeQLOAHtTUWzgWaJ7PFS
UPadBkMdK5RnO0wChAKRZKU9NkS6g3fOiSHmxEwAZU/vQA8bXs3WJp5mflN0u31Fn1CRfU79MnvW
adBsc0U9W3ix8f1NQmXlyGKsYSDlncJDByqtFCvNWpSGaE22MZpyeuOoBOvUcY5ysKat2041VHRC
hXCY9cjrck9ioWp79H+rohHznS5pomJyy6g4B/zHo0VMW7vyqAdfdq0Gvps/epsIbG+rcq4CvzES
ax/rYj7gXyNxkUCQ5YpunGg015RMo2tjjs1m3cX5gzmmNTAvhA6zirR9a5dkogp7Mr9NxQTnzyyq
B2DMSGzTWLugz37bgQRYkSsUYZHTfrkVYBTDKr6IjgY6TKngkstI4cWWrJx22NQ7162HbUnxdh8E
dJsL9iUXSAZrRKWV7mzZIUa0t0mja6Pp1qSCuSY0K//hFNoPOgU3IyyVnTkO+bJvqw7YC82VM8eP
QxnN69rVQp/Vas+N6NcU5IpNiPqH7rn7RSvwyoBVKenpN1WwcYcl/UHQptTdFmWOraxt5iiuFysr
pMLOJEsKXDdtE1JViiiE0RQWWxln6MEhjXWAVZLoW9j1tp/CoJlXU0faELmB5YPCTUN4fahXSPDM
6CJKpLotilR90cK0WPFVzzEXKlr4vYOu1EBct8lclR66fppJgvPSvZVFna9F0Ao2JNBYt5Zbz7dJ
KOsHaIHpFt2Qg2pgrPONnKXcjg5A3KAmAC4j9WVHpDNHcj2Lj6ALJtpybfXdq+f8gjAcQTcos716
M5ShAEvmdmOaXjTFd7b3xtcR8t6V4XWA0GqT5My+SgDrmGU33AbzVB7aid5UokXNrnURUpk5WZB0
PDVaunXNU9xg3/xuRVY1rHtCCm4so03uCrstd+AR66+yZn+1Go3IvJ7AFX6FeOAcoYUVL8Hk6MGq
IlLjWV++kNLIFY0yN/LHouguoti1rqK8aV8w59s+rPLhmNlhf0EUXfoD0C8Cpcjg4RI6AijUUfnP
vCEOguhR65UWbIkzF7DC0QALc1m3NOEkLiNaJH1hcdZtYNNMWms9icLJwdXaBt0vbLHXpTb9SnvH
/WKWToEUaHbXYZjN8POyBDJrPsFZiGYasBFBgatOG6EqTTUrWZIlfqL6bKWko/N4+doeJ04ViM/F
DK3H3YSNmjc4UR+1jG520RIwziq/onDjktlEtzs11EstErFJJd0gtCZOhSOenfG+9GT+WKZ5ednO
mXmoQd8W7OdzVFUYfFPldgRWNYOW+xyXpPZraslkWg1Q+Y1Ous+tRgAd5053zylmWJlaHDzRQ2kv
+Shmt2wVk9fREOVTUqXVF9Wp0dkrDSPsKgajmwIpsImCSlO2NJbWFncWSUUF+D06G2ktySnqAPse
e7P7FQ4unX/KO5ej5xYXgp3tj0LpEtqPgyNHS6/nsgdv0Agt27cIFdf0ksvLtFfg4XG8ttdof8Lr
hM3QKrGypCGV1q6QCUpUrTWZA7z/P2H749Xmm+atOqy7Cy+OzMCy6W5TLFgbC0vS81g3gg8XZCXA
s8Fdo0T5XWjqm5U0wze0lA9zhwp059Ct2Wg0avZJNbOyK00AfuyyB1hf0E5Qldb3tp6RkhpIxH9R
p+/mvidrkBmPcby09hEEq0szlbRmyPECXJR7nE0TM/xO44oqLivhyhYatI5wdB456vA9Qdf8bYkb
26jQe7FGEht1RRgYP8XEalO1DzALfzqZW9/0ZTvhhQtI+E2RzHHfpuTK8+ZhT+oud4w8gT20EiCv
msdNEYHzAtXZeox7Mn+TLuaFrT283gV7qimS3s7W7H0rIvOWM8gzC3J6M6pZHiuEqat2aOVWZUXw
WnrpvM5op/laJZJrOQbIf2xggSuTnDEfwEy1DvuhuC9AbLDD1e7yPG8PrTvld0GsyVun0kOQKdK8
JiRW/DZCEibKZIAcDBL0GBB8clPYY3SZ2an9YCkEkeifZ7JtviYFfI0obfY5y+22V8QTzu2o34Ed
lyR24EUo27TcwwPOHlpW3FVHfu3W83p9X2fdY9jNwWp0dHkUYTnt26H+FnmF44M854vFRvDIQqr5
hJ71l2zlnONgIfVqwipl/1sWv7s26cGdt+q7wDLwtXHbDu0QkWDp91JPEv3CUF1w4Q5BsqFaMjDZ
GvOxM7VxWpPaZXvXcVaTdlcWFcl7oiYFdlcV48zRLKoR5Ux19ljkUFRze/L2EdTKjaKE9Yh4+tc4
Ik3WgVuhYhH1UZ+HHxDFc7qdZg7N1OaQVKFDmklCO+SxZywpN76GnO3I+28TrSGfc3R4aysgXodd
ISza2P3RmDH6D31aYsD5vk7D4HejfHU4gozJfGnX+h17KEnljDKR1rnGD8vLhgurtMVWVoJCSkpS
TRgYfu9pwe9ICvsWSJx514ze72q0tOeQV+/JNJ062thNCXUY4V+waVzDWWlE6+51b+zgtZBgDguu
h99JBeDjcu77Kii2X8eWeIA9w6Xh9ncVVELnIP7Mrf3Bon7XaxTjYlUyJ6s95/H8P72N/9Kk9K5E
TT4fNkMD6w9YKnlqjXOIX2ef5NT+VIZIO3BXrGJYsdssVNnm4ws7NxRdLRqFtmnjxj3xweiNJOlz
NLiwyA0fx8Tik5H0xpXekrnz8VAn7TrL5aoME7MvzUCPEU/uIR0kfSKBrvaLGqZ5mrVLXGTClpPJ
u6rCMd+DqJ/+bZGcQU1DGII6HBir00HtOIACWILwm1LuIuGHfKVrSnacSa1Pru/U/LdcHy80LQwH
k7ElT24l2Hg1K6XVfj5FpOtmASGBWuUmh9SkoplR/rhVk0EFMZujqy4bx0/GXyrxf1fqGV8I+jek
ntGjOanUT6GlIkDeje/mGgX4gguU1fD08UNcLuJ0EEFn013csBi5zL9fhNHgc9F6Zu23LaVbZ4jY
RYSOCK4zU5/9eSLJqO/IySlrNskfD31u/ggTg7NO7MMScPH30LRlRyM0Rb0USSaUqzapLclSCHY0
PatWKPTs1RS1wfbjYc+9+sLS2ZvzZAFn0Pr6s5MjGk+WTsywTpVkRyPvn8j2mf1QMms9h/n78XDn
XkjwAjjyiLRzIRT8PVxYV7qBipDhmtZ+rMxqz+EfRA1JYJ+sMu+seMuEpT1vWpzAWWhOe9rePP/z
LOXcDT+at7k5Bd1PQofGldZkBi4rVHLSnfXXKFiKSQOl+I8v99ykRaEgHWkJnOvvXhpHtDMOoho3
T2jd2VCErlTIEvvxKOduKo9waV/pND5PPfkWTrbOyll63laBPlnSwT1wy4aVqE+e37kLspAbIbqg
Ko+1+e/nl45dsbTQWVAHYjNQ3H6Tbvnt48v5bIyTlTS2wVLyoa59w2yvZhLkLTf/zCe7vE2nLzrz
D2waU9F23k0OL3GH2mxrX7F3vQo73TyaEFwRCAzxl0hjhUHYqC/ZRbCtBBphbL+frWjvXz1kKDYt
FN4/j9LFyYpm2QrRcemBLAa3Dga1lRDw0+oy0xL0gsorNv/2vr7JXtDAmDYEh9N3r+JY5U5YBf28
IK3VktMdSDXnk63E+7ko6KGDlKS0iwpn4Y/8uZ54odHOdZpVPqlT4O5UCcBc9ZdOQi/j48s5MxIX
4drIfAzckM7JNPGaOJ6nyS19lja0jlpzISbnUdXJ88fjnHlMUKwRIPGsWLmsZeH+o9ctVZ4S9eCU
/hzr2zp71dyM+N1ikWkePx7pPXfSBXL5x1An31hqVHLxe2Ew7D0K94UVrvLBaTHVez1Gzr6Ynyab
/RjAz6DeVBbVfR1i71fJkXXbzma7Tej+7s2GMlpOVnRO4wiZqO0m6thCdz+EQzRfBRnnQKsqBBJz
ukWcq9ptZrZJe3T6bLyGiE8Fm7ycbE2ZDcybjOdPLhQW8+nrxxecvp7OC2DgeDv52JF5pwmv6Lin
TdS+eHmhXxu9e084cfyaz51z7DJSk5Fhfq0hZMAgn6iZjPIgcRPGNp1Zo1IpFoSnPOBg1MoIc1B+
rwb3ag4oLOVlWm0brCWrCmA7ptREoN4eSpSdPWmIWqJ169EqLZ/e9rBpW5y9jJNsKOE5l6mFliFJ
QTeNrNcbLxzWsxOOG4sFxuNuEX2w8uZG/+4sctCPZ8CZuWZCAUHBwTeLLf/JXAvyHj0TEZA+6uDm
sjc8ceCpj35IknWJcVkM/scDvt/wCAR2MLXx/cH9Od3w4GTq+0Hlpe+5LazAuMy3FUipSylUuw/c
sL2MKL0+wnwMLz4e+czry25OXxizSD3enTnqcOq1qJMFnuNp+tLLwfhW0e95BG+R/Pp4qDMXicCD
1YhaB/+cbh3pi3LenLrCz/uargg2sJpyLdmLGNTqg2zS2F03NNhhQpsU7T8e/Mx1sq9aUs7euOan
wAonDSGqlEXhN0EZ76uheAwXQoSbTPW/3gZYyyJlYPvneGWfQoeoATUhdvPMx6j4Mk3FsDHdkXyi
TIh/PU3ZbiCYQhjF6eMdZULBXu3CvsvQFXTDZpYUXkVyMwy23FF4+vlvb6CFhhBNp2HBbUEP+vf6
G8aZKqys4rLsXPhAAIg0IiPMWDeZSD/j4Lx/ARmMrQ1bA5uG9unnq0IbEsku58o06zES2gum1p/J
KB6REX+yB1ne5b+3IAzFsVRyaaz5b5rMP74rxNPGU6EhxMDMvBXUSr3SJu8n62d4m3gAM/Oz3ej5
EaGGwf5aXrrTz4ulHBeMQepXRn9MPfVaTsajqNMKjwB5JVFnXv77R8fGGxKFCwqHbu/fj86G0YRn
30l9reuOE7lElpWS9at/Msz7DaOl23AuwKGBpUGO+/cwvauPccyP9nvNXDAS4A7VyBfx44t5v4ow
iqGz2QAAI9+hPfDVjQTqGumScrcwqFyU6N1vp5B3SdXSUHfntZjKT1bJJUTh3SxZFg5cMTY8l1Og
C/Gq+IYiigmeDf1iyDzKcIVKMad4dOnngiZ2M0FxXmGzTaM1QGHSxBrd2bdjFR7QyGY7Uocf58mu
7pHvwyRRis3Bsi2oFusSsjj55JmgYfAR25/89mcfDLggZpyB0/D0wSBJiDI6G5lPdbrYJpOXHLWR
OufHD+b9CsuDQVdJSQnJ+bstZ26R8FGEZeYXrQNXsex9PTUeXaf9bNdy7lF4kr0t65DkDPv3NLOd
TBSqKliIRiUQsgTRYZT6uPv4as6tQJItANAWDuXcu79HmYGdjWGnpYiH8MH1Dp8pbMM4cZrsOy6f
f7+L5syITJRPxkJWOz2hQsyQsGB5Rac0+LncuzqWd3kdvHx8VedengWn7iDJ5WBwOo3HhuzxueTl
yWLbvU2XuDcjsH/SbCl3dWi7P4YMLhfVwn+E1P9lsfHcmoeQ1GJfTaXs3aGH0qkeCatP/RCkcVto
+K7CnUqeVTI/8CLuP77McxOeY4/JZF+MCad3E4QKElKAB74KVbrPpe3cDSZe7o9HeUd5gpqmcxMd
k8+RQOZ8sq56nTl2NiV33+0G/TmO9HJHqDl6tET0Gb05Z3hKDLdcd2Xb31RTkV7bmSP2mAhgdWN9
pbFMzK9RQabA1YUeo+uSz063xtk773DC5s2EgHi68amDRreHPOdrM1q0Cdrq1Wg9YiuE2xxix30h
ZF2tHVKsL7NCxM/p0DeHwCu/RSg6Zrl4tofcOlBF8sjo1BQwba7j4xt55l2jp80W1HEExcXTD2Lm
8DvEI9vtoZh/qtlod7pCTBlk6Fem14/HOnM7jDeNsb0Uatl1//1emzBrdAJA2NoHxk+dgsMmt/XX
ZiIG2fGKJYhZtp/sMM68dIZBx44dDV+sd1vsvs4mwiFLLi+xv0RxCMMH1Q59jHpeCTzdT1U9VBvU
GL3/768Vi463VKTYIJ6ulBa5KXHtNqXPWe0aZ3BNVTq7oxofLlHkz5Nrh5/sfc89SbZslAFMg9Pv
KUaRdwXruFWVvqaH1RqCN6qEQrR3A6gUP5ccpD++wjPfHC6QPZTgw8Zm8eQNzIPaiuKSWzv2IZ0L
qx42OjGRG4Ei9r8zlLc4mSQbRiB/f08c5Vhxmxcc0QyvLG5BtePxdlp5EXeG8cnydW6OCl6oxYew
VPpP5miPJK6YqQz4Td49wgL6ZdvVI8kuNcGZ1Z0LCuNfH45YwDBdmLioaJ+cvoDGSK/NbObCn80Z
jZ8z3NddvVHUAT4Z6MzCTEkdN5mg8myZ3vI8/9hsqxmPrx5wBMxC+yUcx707V4+fTAnBzzjZ0P81
xsmc8LQkTSyLMRD0Gyu4z+oI2Mq+NzsJeirDuRSHOobKoVYwCpPwqRxq6Ng2vdoO8DPFvw41ZBHT
6bVIO9eIyAbzAkMhFm19nC0rujO9EBr0hK8zUHqxzxvEWZxuycXEknSIbJcmhT5icTYWBhosbON+
9nLEVoUBhWeJS9vrPRFPHKDG8AbcM7vDckFKkCZwE41OtCciajpk2MyvexHlV71W94Q0eo9xmTZr
7nC6I/0OzU+EUNBHnEik0jCrbdBFNmLhdLgsLRHDRku63ce399zc5CvuGMwTsbCN/36CAJOqdpLM
TWTCr9XYvrqRurGEthN5iRWfjIOPxzv3hrPnZrNH+Z6G0Ml4djQVFWHIhQ/wf6k5XQ9mehja4pPN
6/u22sJJprHF3oQynXcyDJiiSNSjV/iIyO+Uims0g+6PKn2iCX2FIGVNTuK3sC4+OTKJ8+NSpeWO
crg+3ZB5CnieGmxqIuU0f4lGIrzc2tLuMLroGTm4Hmecys6hmKR9RbIiIkFQOCzkldkfbFT+djJo
B6F32s5orWIdIAxlwqk9/U462F7y3TaIMRhGpICArMKN1xqS2oszb0IjeDBT6B/ubFcr/NLE/rYz
pt6E3wdgjPqF5wMX4BsCf8S4i6OL/5/P9jrCH7h1IJ48V8L+7FGce+ISbDVsbMoMYkmg+3ONiPXG
zou0L3ywgxPdpdU06PvUaPtPZta5teiPcU43Rr3q86wElucT4Q5vnXrDmkCg7cfT99wHUcL4pK9A
vw2W8d8Xo1emKitgbz5NJ3c9LUZnnXSKlNyOqJk+MZ2dHYx6JWcWMvjebXtlzWJUZLwrWiSJIAK3
AiNshwIULXUbf3L7zi0EkrI/Xwsse+82v9k0CZmgovLrpL4Do0jGbDC9lFn9q43RLETykztpnJsX
S8+bAywSAue0TzM3KuP+sk9LxgwG0WwaR3euh4NJLX5TCi3yLVXBiVCeuI9JSPWnEFNDWMbFlRsS
leqV1vTkYAnCnhGEgO4+ftJnfz0WRMpI1G+904VxIBxaSyO2OUOlfgkvfI7M/uEtvfq/MQ5ZzBhd
EG282xw0vTZFCj2ez0lUUc1pX4tJG0jjrj/5kJ7bti5AbEosy7+ck/dQDB4ODrSXfotnJGqQuA7F
XV3axEkYN2QqPuaZ90mh4twE/mPI0w1rMlsZGj0990kb2xP28suzMsTt8liX/SdnDnFu/i74fmrR
QPqpJf39ZrZLJMo8OqTSw4H41kbqNyRRuQag5ZL1C4Z1oYoQJaYXZJcuXgPNWJSZNaI/gGgvZP9F
L0EFC68zcSzgasNnFLX1Qzh7QMOLjNjeoHF3ozO4z67NqgkGr0EwpTUjgVlLabM0f+uDiZ0Fisqo
9G9J2V0jxVFbMkJ+xW4/rPJJxNsun8wHheiaj71pfzJrz90Fb3HqUuJg3p42YMnibpoCf4I/Ywif
29kgztp6ATlxQc30pY2n4ZMBzz3ixZmFUMah2Hp621VihFPFZsiPK0glvepqtXtjmogQJNeKHOfs
+eMX5k07cbIhRDFjcoG8LhwzT550qE0ZXdIs92U+49ofOvlgRUZPjvFkX0Rllj1DUYReYqGcfLML
uBEAl7ybQdoh6dtrA0DOT27DmfvOZmOxQBMpwXFiefn+2Ah7cnKhJ4nMBzhrbaN6kldFxLZxSsrm
JQE5T7he9P2TG3GmiIkqgarPsmo7786+4WjPKuh5o5s5QMoqQmuHIFXsmqBu9pDaxYqZgnLSBp5K
rtp6oieD88L6DGD+BmU4fSL4wpFjQNqn0Wb+ffU60giZt3GObzkBvvTma4gFwBy01YV9wZ1xDm2C
GhmLFWzDjCKyoeX0UaEQ9beDGPTdNAVAat5SKdpZ/8K2uNhHA1MKx1S6Q9Rn75Hk/5oQY7Nk91tL
JtEWrbC1qbWi9SNZOdsx6pyNG16YZSoeUlGMN7y2mNAmXoSXyO28Y6Y7X3VQgp8czM98K/hkgr+g
AcDe77RwRLktyZpWcP1ZOj4AN0aLKsf4JTa0aPfxQz83FMJrtAa40flsnGxAaDqRYrB8lkAXkxVf
uYubb1Tp0Yuy8OXjsd6e2+lzXaq/8CuoMiJj/Pu5FprMugHaiK96EF4rwusmzF6zZewDVfaQmTPj
wij14LYdzeHaNLXwzmw1aEciU3tVAIF6+4X+P77hE3wDsjyXFef/oQTeQV+uXoH+vRY//yQ4/POX
/iE4OABcWC6XVgfHSYoDLOT/l+DgEUDKGZ7eJh0lw2TK/UNwILWUDi8z27OWrfufBAfh/C/2Ehyv
KLZaDl9D8W8IDqdfEdJxJGVyonJ0ZDTvtKuFjiE/j1LAB6Fhz+QeWMUl/dzpKSe6DaOD/RkGYXlN
/pzZDOhAcOeLxW/+vqIMLDYiZ1FO/jiy3dW1Hm+fHOL9Hw/h9j8/73+gC75l09k2//t/np4GGQVB
/qJdtVka330cWzp1fWVHoz8RZr8fzLG6S8uaABmHeHddG7KV0VDisqpEu28GZ3z6eHiSY95dJmVK
ExcisbA849NjMKB5GFmT0/oEZ2Uj1ORo3mVOhBUaocTlaEb1cUSl3+zxQcA+VqB1F3RtzE6pocv6
AP3XCFfwafAyAyaHkWdgSXLnId1NZsqfxf2V52uRaXO/GhXmYJzEDWQsJPfTbyoL6b1IXPDP2JH8
yMIDHTiygtNrV19wE0/7hRkfr1RoTFQ8Kta2FQXX2der0XhEk6eua7inj6AOcFQKWBGDbNSrm+ex
js+jn35HDVfUF1n/nHXEVgLUKS4DA2QBzjzixYfSLC6jQKf8HU/qKxFF/MVhjL3LBsjXlh15cO/1
oMw3faP08sCtKnJS8SD7rAMWX7E3IfaD8HIa2BXY0x6ncgKpNZbRjY0zg7KMh8gMFxn+Gieu78qs
J2itX0waSetA0ZQog2YxxhQi8mFDmk99TDuzugPSFxyR5Ix7WRnZoUJmtDVE2z8n0Defq2SWDzwd
c4siBvC9CeW7k2P1YyrJHwoddjvxUExPCFfLr4SD8mQq1ltfLngNZ4BmJtrCu5QEqfpVFU2/B/xx
T3rNX5n0unmRGDQugzG0Dnj2jMcOMvFL0g7F5ViW3mWes5nZENJtJSsrx72zkt2sI0HO1LZRQbYe
it7cwlFO75WMcLvAxgeDUNY/rID/DFMEgusQLkLoQxzGbGJ1FcGDvM6u1k57GXfZoXR5uJOjBuLQ
ErCQjUDgTT4eaUQKUyqVC6jhDsTivWYE6X2IhA9Cc1RdE7WzRMWF/a9UJ4KtwGhL7UzXWTSM8ls8
Vv0z7Y75yqt6fpSIpr0ia3ZljFyxN2jqOkiXl12r7Bst1HsknVyLtBJvBYsoX/fYifJVHxX9LyJR
pj0p5dZNaPEkAsRjK6tQ0yaHGZpDNeu4rynMQSfz7DUhdAmE7hFuINaqILiXelD9oPk8XxVDND2Z
fEj34LQxIdZVugPA3P7UE2k8Eq05bMjXAlCpcW+bkOdIZDu3epmiWQHIciIgdzfjcwohwvIkLImH
xDKY/wTbqa9Z6ATHrEm/DlrTkR5R5zeh+xvaKsy9WMtlxAE5N8kut78BG6iWaN/uOTSZm1iu0nhv
4orcWFb2zQqcHmC0owhgsZmUCwdvjHhQGKrbXVBZ6kZBhb/x2sG+6abAeCziRn3tbFl+w7TGbHWw
x9dmUH4TOEkuEngMD6O7UN+1BNieWwzlawiPDpmfmDQcGV66ebs4N+IlaMpGux8nVbSbMU7mK6q0
zYviGH4/la0BCJ8jBaBvA5d5luRrOeix35amgw85GOM9LmkSYTKp85jyFCwV0InqixFj9IUY4OAb
MUV13UqM3eYLxVcjlV/7shjaH3HdWV9jHFlp6PdiLixklrMGkUrXh+5qqobAPg6h6Kx7PNm4c61x
ejKAAqxL2UXFyrBHZIPVLHfMQxtOLkV5kPNjy9LUFdddCRweZ6B3tLT0ttUb7a7Us3vN7q6tXOU7
vGP23Qwpc2U7AL9rOwQcHlxDySVrgBqfH5pzdMjN9Kmhcbkl67Hbdtb0PXaJobD67mcamflBK8If
5NJEh2imH1QYnbosCZfcZnY/wtMO258GftNtGDcXY1sFO9TGBm791NsYUw0XxbFDRAxhfG3NpC4A
0u6ndY2NWCbuUUtVtYmzqphXyguqA7obVMraCARZxxuRxyk1yTzLfodqJrCAGiLA9saa1qTc30+F
E2/NXPMuEugdV5ToBxxrvLBYvo2LeEKn3nluSMoSD9I0ev2gw233cwdjsWqFuy0HzVzDnOa1LBbE
iY5Q0dRy/WKwY8/vQuNB5IG3o7jSXBqFJ7Ktyb3/0ahhkGubYynKRcKYAw4ebe9j5SV+xxhI6QiA
8DbgmQtT79BwegZVUk/iDw5ktZmC5ocoh24f2iHfPD7g7g4nab+KTISdSSGre9qzBpbWtNmh2ooI
mEw1YJPu+M0lx2k1iHS8KMbFWpSl6VdcSqWzlqOc9iREABemo+1uCL5BXdJbgh2ioBdkmLCqO1s4
B+qMpr6ZWESAIaSw4VaK9+rKyhp1QZgG3AtTNw9oJpqNiCLeqmYLTbNaFRRcViDE7aOS9fg0D4J8
zYVdQBPKH7KN6LUS+recX1Wm21Tb8vlRJarEjt94/jjb3iHvguk2TsW86YOuOqa5stbSzHB7ybRf
ZQMxq40lrDunocRcBovqIKxxQuvK3VVaT49lySkZbEF6uieSL44Mscnr00Bk9oQr0+u1HUnXJULZ
/C4zNL7lwKEOcSwgmaOc3IRa6D1D2TH2WcyMl6KMDm4/EgA6BNZVSeUPYv6g3ZMw414b1Twdl2TA
jGgUD85JJev8lxVW19gPnEtvRPe+toYBzneGbgyRTpReqWY2DopuS0Ueu6wvsjkQX7vEmayVYw/I
c82B8NpoIsphnRiJ/kvhJMwIgy/kuNETvT/MVeWtVa7V+w7I39ch62JSUtI4ubTasPmRi0SSO9JY
PR04oyDy9yteQB3HVNpgoS0LVCjaWKQ7J7L772VilOs2G5Z9garusNxlG8T6RbmFzxH/H/bOZDlu
Y1vX73LncKBvBndSLathV6IokhME1QGJPhNdAk9/P9A+Z1uUQwrf8Q5HOGRLIqqAROZa//qbE+ne
8HZRJmcBy69MD/Dn1TmSbe3CsAU4JDTaEwiUiaxfZ6L2bic7FldzWjWf7QZDVIIlpnx5Nrh9LiVS
ljmcQ0s0Tea11TmySVAJq6b7GpIc0TAroYXemXnLgQP7d/pOH43H7GTEl4apA+8AmTvnIDabeJN4
i8doKkqc+RvvdsZ+4mLUTcPXFU6660lRRWLMJGhdUuSlG9fXzWfd9Ey3UsgWiP45naFFkxX9VnxJ
YVsPiMXbrw0GXuHG9lK+n1UuaJKeJntLGep/0CS/tkjvpcTYYnDzTZbaxQHgvjoXOD9cuWZLAFE9
shmrLMlWZYNX/ib1Wg73qKyNS5VE/aOwHbwVSyqNyvObm2R++xSRfHKIpxarWMplUybN5nuHdxhJ
KgHlSSSldcc2WH11Gp8u2EiQRr4FO/kJG9GqVHycxXNin1pG/5gKnGxXljTCCmN1Ne2T0p9O5kB4
UNoP4yZZ9KA1xdYzPNNy3U5L+Yt66DnodIEdCV8BYAfiVamn7wgNxF7PcU0WkohwuR5xtJm82CQh
pXEKRGOR/A3bwfqnHmJJhaNfYi7/Ew9M2Xj+J4nRXSWGLY8xEO5SDgfVWmZS4cizlPeODDcDD+al
nRSi8bHiZved97uGxnqPYS8g+fJJsCbFxfgnNWBfO3WJOW135Qoq/zUSJO828Dt7m3R4z0wuBWEa
cWe7xNR3QQLtOms9jAa6+iWJKxZmRSZ56wzTqRob+dT3rnuLK5T+OFJx/wap+QmnXD7sosVi5g87
6ycVIehNHgyG014ZYsmuabHenhpeNNPKyB3vWXUcRSwwa2DFYxaE6oBzaolPqV+zhro5wIznNzl/
b3jsj40vgdtoppYPBUH9PZUqQTZsRwK9X1k6REjAWVg0sb08z6Mx7JXq0w1b87ydAJqIWumpoLKG
5jVIl9cUxtclG115RFKBhWDs1V8Jdg7uQz9B7NxhxBYbqpYr2Xm/Y2eBpf7UzMIzCxfeKy5Hy/D4
RzTK6w0ovRMiKY34e016eJNtZRlNu5rMIu4lzOwodYLvRO8NV5hmJTvDsl8RaXzCm8dh2Ey5ZHhj
sulh5l8PynafhwZjDTE7+ck0S+fFhuupkZI11XDCwyLEd93KNyQ54/GkeaFLtpKrJMJszbRSROO6
pF4tyuhMAYlnvXamE/yVkTxc+Nv1ssPYmNddhkT5HwxskklYS0wEpZXrGiunZY9FEUrdO9ZksPZs
YNhqU7PTLNOXJDl/aCYIuFop/KjQuC+1uq5meV/B22ZPQWa/cfHneoowZV+5pgAIxwB+a+u4ucmh
2JyzHi/9gcw1ZPHp8JiQ6IjKwrOLF+UQGHfsijkgijseE26SIA3I0G2nt16Sp+a6b5y4wL/ByXos
SzD2M1p3wxeq7Mc6xrCtlQ5WIYE/F8mBSHWxieflf8QU9PHGbBnWrGMB4XOAFxfaJyacLe4Bjm44
janplZlmFUE1Kd84qaJ6q9mE8UDTlPKBxv7KmCjyaadNVI00Im3otp9MrEfwrrW8deuR+LUuI3zV
taJxC1O3+Txlfb5TohP7fqC6MvORFYltfbdJK79/7ETxEij6R9LMmudwLByxUdMSsrTcu2ixMjjO
MzefQ8e44OvgHCwOjvvcGcQ+hs9ZrUOvKw4dETuvmsixV3eyqA3twrZXvLb5zulCdUcnGp4naWLe
MtL0+0XVfqqIRPtELrlzMDW7Ubf0dlUaFbgOd0TAu3OhiZYoxn5nzUl5wImJrqUKnBW1U3BfOqp/
NC1y7PDtrV+9VmFy79JhNRbd80ZVMydAV1vtJzsDUJKyaG7IaMCKIXbZTbq4CjcOJsMh/+0iqK+9
mXekJdfGwgSF3+zMWX6pK81dKWeS4+gOV55w5yvm6PIoGwkqZzNQW+loOULTku3SmwIAoNKWT1Ch
w7M1ArNgFhidE6tRRzEF1dlPuHHMHKd9Zdreug6r4ZFRKO39OIl9uCBATCqbmzIHHwoEbTJDyfl7
yFs6b0U4N8+5X94NOmg+EzpBu216CbHULnY2Y8qE2uWHVsZSOC+fWrtLgFcIgUxho7w8A2ckbnh5
VfWyv5t5Pm6IrGlePKmxHFUlFtAZM7ttPwiQkaV5FdqkgU+1K+/NSvFk6oxS5O0sbqqkQqGd2NMp
h1VG8o8awXUcLCoAVvl2RTCd5gSfeD2Arr0tQ1TyFBJJhfug7o3p2k1APJx2kvdviE/lsHzQohVr
HxcpQuHogjGOEleFS0FVMOc897EPQWOBB4zE4DZAyw7WAI7c+gXImwUuenkDIDSm6XcVEnA287pV
az0lFCPjYt8ZJqBXZqPzi2ygQJFIkUeL3aIHkxW7NNnjMIW3FY84Gc2CLEC+EXN7GxBn5hWEVAEE
FxMuCbRjkjTXk/4SZSxBjOyscVvhF7lGiY8FZY6FHgWPqQC+GKoy8wERxMBLPs2OC1DmdaP8glUA
eYxmN32ssL5ZxbYqDsYCrqBoY1ujoycOY0FqllyUVUipQUjVLPhJpQ3YI2e2OMfi8m/4zdshqXOw
26pOXdLsjG+mOS/lcmDw+IqSYkm2EKz+XJrkKO0aF2ioqq34YlpFdW5qO98gUQnPYdfKp9oCQyPz
BEwN+m51HpGU3A4unRaRAh2bu2G3X9Gs1S86odhRpozOY8A+W48ptzD1yKU18RHF1iPvLfRyJVCO
T3neEaxwXtazVMs2jHCpJSy1AJGMREDNmyv+OofodBLQaR7SBfWmLllOARq0FytkSbhz337tJekL
qRUntwGpoztLLesH8yLciMAhC5+vEy/o11t5G0YgpLg95ZdyHECRyKLb+NDBHt7OBqsDAu7DJL0N
2PLBnQBRB8Nzb4PE8Dgqxig8y4gyRE65/TAqQgaiEp9Dn4zZg0s7vE79zHpofPzJRM+DRIJP8Fhh
Vmd8ZquzZ1PElsszSCkPn1tIj81OzTXF+WixmxEW9jiNlMlNDj5n1oX9QH4rmy372BPudM0zEhqy
ORgwrt8gwaEDtAyxeDsmVToSUUH52bKbNGvanHy3pN3uZK0pTjqanZIXG18ZBxS0LngpJnOoXwrb
AKAewYwdEdMqdBTODqYHGxtwecthz+J522Z1wN0AOSLcs3aTT3T1E4Fxdrn0E+ScHrVy9J0CtPnY
BFTtxjwCWQztwM002d7SgfcoJ4fsk+kPDT2ew1ozzPiiR/Ayu9ClOFSuJ49jUwAiLlslgi17q3In
v8XJF/NfX3igXvh7OjLifEiBTHgnFeg0oowl2sxCaSSD/luwBFZ2fHRiFXNeXBHRhBAZ0nzGLo6S
Q7ZzccgqXjLRiPQWk8+XYfC4a6QaOwc7THlVhpx70BUm3dAwyieqkszFxoaEjxVuQRF1S++JG8JE
2GRHkoQe6zqmgpyGaTP0PPApRD+T20Dqb//59mJOZcYRYxD098UbOVMbDpVDNXf6DmfaaVemmSDT
qOaFFlSVSeCxyTBrTG4RVUGxmD0xXzf+TEc2BhMm0fn33p1rn3glGtg3oDggP87F5fYyLlXApCUt
GcmU/R4ggW88ktKb4S0Tus+ERaWY9lDMdgAq294jY2OVE8R17OLuL57jf0eVvxtVwk9nuveLUaX4
Aif+tfphVPnnX/prVBnafzAsI2qbUSQsBTQO/zuqjMw/XGYvEbraJTTd9Zm4/Y/bfPgHnHGGXUQu
Qs1HTPQft3nrD0xvUbKFCwsRnoL3b2aV7xUYWNljDEM6BgJ4WM/m+2m/1ETpyqK1ThUHSUeOY1IK
faW8pUYkQAWqXp1OWKJluWWMH4VGN0fzkDYcilHjveI8XNkWyB6qEtyqM39GsooU081Oib3E9gIt
5AD9Vctc7m93+h/mke/GrMQT8oHx76B3gj9AY/pjBxW2PbGpalYnimp9sdLKWHsjh9I0BCYv9hQX
v6HFOOFC/fhbv8klUc+iEsImKPR5mu/4CoYo8G/t6+Tk+9GZkCKMIYsB4v8eTnciGSpJQ15ZygQv
QlQg9bp3h8C9ivx+iHdegpXegXz4xWN2QPOLn3Dcz3u7w9E1rASYfl0RPYUUyXoobKub925c1aes
XbTICQlOw8rKY+WvpCLUeu3hs8EZMVbca8Mf9IWUVRAma/ZesbytW6IWQy4VpfGQbFUQZ+Vm9PAC
QqxvtOHa54nIddm1fb+DHTiRHMxEUDG2wy/OKbxX5TDjmdBpIITuMHNVYZ3jMJuIKdlSPI/J1lo+
uZm6BQODNLEfLMpDInqDlu+GkZx8NlJspBN/5GNoXNY1DuV282wPI85nPplt6a1OSz5RNHnOYSLp
V39UjJghB0sDGMHOUquFAIOg4wbaeGCQDDv5zZPNYZweO9Wy/ohVmdeGjYnXZVYVB65T2PpTE1pE
Vzt2x50TLfYAgMi1rg+qYdy6HjCfmDGbo6NeFc3A7zY9JvtbbJcZmOpZ0sQZGJGlS/PT+qsas1mw
PjBwsbg6eK/ZmMSP/eRHj0NPtiaVBQmUG4kqDqIuP9psJTeJAGWegu92XfuUMmVsrtyZgK8t99Hp
155Y8pUE6c9MDT3Qhg/TXPNYh8WY4wRRr0iP8/JIguXmRFgE8vxw2DtF0pgsBhidsWSVDON1SnD0
vRGagPY4aBBrCsIW0jYJC0UgUYZUUYyHsJJEABNs6sEutszGkk1BoOuCDevpAdSpuzG8CB/9MsPz
lbOqZ7iVdd71NCX+ozEE1s04NMUdRr7Jqz1SnxFc7YZrYVfBa5Xkw6fGIRmSho8lm44gVsM4dOE6
zdB3rUuM4kkF1b5HP07436MBV7+7twVJlhtvCFg2eO1xe0dR+uqWeEcP5peXGBVMxV46FkagbpjO
ziZjRZKNWmqenXAad/w+ZVPfPPPLMvve6FFfRGlSgPqwpdZ1whppqX/6dVpH1gNzfh5PkRPluzLi
kWdLU12UjPrq5pk7w8tFihgvZd7UY7xrTZKJn0jk1heoEbwIxhxwg4UNx3WfU0ecPKZZzSrWrbpK
hoyeOYttfYcxjrzqcerUZwdP+wQ76p6rkCGYzWgaWyPaQtXgvhAFQl/TY1N8ImPLVg/5PBvGI7EJ
szx3tjLU3aSZE+yKyWH7nctxij4K1yzzSzxkgEdA9nIdD45zmIlZG1bzVHIvFXNkQSjdSNkfRQk3
ogGtvYqLEN6Ey66CG6yE6rF+W8i5NnhwuGnzHvvD8lJ0isJxpUcgEzbz2n4QvcEUPLTC1H/SRdjb
t1lMcU8zZuX1l8AZrZvUDzNCeJawvZWRJ5nGsjlR2YuyFIDMCu/i7qtDNlD+SbFDWIQvxLOnbuuy
qvxwpRMjjrZBgcHz1s5huK5AzrJjK8m3poxT1k1GWKn+FPaxzL95QWXbcuVOMsF92Rxs+7bk/Jkl
VR2YyiGubPIEkfn6pnlIbWdWKywRSD8wUNcwVp+p70US3lSQ4J68oY8XZ+gPATKtcU0qfP8RYoSx
BcVMCf1q2rXTJ+nBKaIYzgN2jqtSwH+1HGsiwSMovSsSAPxF1ZJJQ3xKUrdvd27j+VUGkD2RRV4Q
Etw0ofnYkqe7dkrzxagGwtWIWV/lU4WXcjrq8Aob1eRz0cbBN51gn0YIWXWLbeC5H5Wctnmh9D1G
XMmL5wzVtuSQ2jB5cS7kSVYvlpuWO7sykxh9d4llHhF6d1GCd3XQ5Jgqk/1QXIsmKT7aWRusIrPt
drPR4XI1aORCmD1jfzs2t0Mxl2ePQey2p5O/Z1tvXrKoTz8MbnE3BqbO9kpi6iknvBfNrK72A/mh
H5LWLz6ixWyTneoqhjAcYAT3ypn00ijfwekRqwFji6XRD9j2Bqd+4NBpniqvbNJNNrfVLhRm/SmF
ucStxXuRRBqvr9Y+AsybxmeYloihxHo4aL8LRT5gAd59ZS9SXdIu7Bt8kAN3kxKZi3vsRDmwaZU9
nGRb1vuwkBOGPIVTHxaD5l3iWfdZXDd7E5blBi/J5omGtRk5pQb/UMEFGLZTGfQ3snPjD1GT+nuj
nXOMPSFh4wwzh1A8ff/GSDt5YsOertA2TIfRsCJ4yvlImr3CFxl4cS37KQOPaP2HQQzzV9MsslMU
RvNJVSr6nZUhNLp39QkiVf6x2IzwNXtP3JV16YTkhtDMdY26yisYBubocAi5Bs09g776RCK8+g1h
9B39jKoIjw8InFDdMDdEQv1jIebGcxqkoxcdJS3aMwwQNoams6kxfl3wvWOLvl2HgQmCd6o9GyXs
j9cZUggKbZTERzdfKozAVOzZC8rn6ZgN499fDMY5gxkKZCiD7/B5i3fYSCgCj2ExRtt6QWNIly3W
huij7a8v9XMhC1UQoJBa3IT6/N6TRSZR0BAqgJsq6a431dLle+gbwIi7+tQuBPx/fT2LPsRimWDS
6L0XMiD65rUtSu846zR+/PMIqvBNFGuvaqlGWoFH3G9u57tZF8+OL7doNeAP8vDeF+tTmbhdpDr3
CIZGdYVfIcUPGyoncKWXiMclrctZG+XAr00j4/j49Zf+eZGGHgZ/6EVQpdjeey1BXbnS1AVTgr4X
izMdQIG2xt9ZcfzjVaBNR3g/LGzMd6umiO2xikXrH8msxmpPAP4E4W9lCv90FRrKEPueCJ7r+9fc
7xxbegbfhaF5uPEFiBmA3v/HMiEazYFRSrez0Et/fN1yWUrgFSQ1dgw8CbmdRTFMEDu3U9xZN12j
h/k3Ld3P+xd7OrsJXwtxMZf98ZIEpcfTWPjukbw//8kCyjvO5kAp0iOG21YgqPbKb2eWyK8Xx887
Cxz0yIHJZ6Lx/+mNwNpEmHNDcEDe83bHNftk55MZO2dg1r++1D98RRYHtHpqcPQe7zfLAKYSlypt
8LYF4Smt+jS3HbQ3lwWTLx2cXlbNry/6T98P+VmI9Nj7B3ukgSmAkxI2dyx8Ysyq0nUOhRmmexqd
377pb7L2H5vkCHQC0Y4bRMFikvrjQ6zTUIUm+8lxVi0QXWaVHoLmwCwuzTCrmxqCZAX9gzJZj9R1
I7VWezNIGDE7l6EczUXtvTKYaL8i7HKoOueqSO/C3G9+58Tx88bLmM5BD8eO5APQLO/Z33QulfBG
AQ2EFV46XEjEgLpLTHC7wkSFpZZFlPW/fhJv2Xrv7w4mREj1I5jM4Xu7o6QAL4k5445GaFDr6tCh
f8BtFLaKsjgyCWJe1nsmrBvZF/IZYHO2No6I9EW2tixwIu9nuaNKAvljXpdufv0B/+mesFO++V7y
7N5LoEwJB5kgXe9YziFFt+llL1ZiOEeMtCoBUmr+Dsb5aW36xBzyNgDlsEQh2/34EKRol6KfhAYy
eQkVYCaarSZZsUx1Qzf+62/3TxcDN8KODHOmn/1ewxnX6UQS8KLR999lFWxKZrt0OZ7Z0CX9+mI/
bdN8sxAbFstEbcB29q4uKnPDatrYnMjn8WgsE9GxsngR6RJ/fSH7HZnAxvWBtGaKB48vhwPEu4VM
ApHQfhOMVBAqbe9Merh+bYRth0QcpW17arIBJMRNGAulY1rixdwEjlrJYjkGa6kvqcjBCYyRZmnd
Wowq50CpK9PwgbJAvZydiZEa7bkk83z/FhvWVVDXyn+7Eb/ZDGH0wLmGJcz7UkiQh9IEZdse7Rlm
+oj744nZqNgnJlGYv75pPy10LsUacPHSBNL7yX8EUo3dDZqBkcIvlyFMxvfHnSPa4uFVn5Ysq9/h
h8vp9bdXH/dR9kOMo/m35SFcefeUqrkkXEV57tGX2v2G48xwVG4cPb4BIn6A+/BGzoX3sdba/s0B
YL9fIi5XRsrlO1zZhsrpLcYUf9vr3CLuhIvlwtGCQ1zO0P5CH1OJCdaRY6MiiMPP0ENydzPUrdXe
REnNG+ioRFzZ3cSkGAv86WL2JSjinC94jcTulMaiV/z6be6iSr/N4A9a4i4gwLTiJ5HkdxWRzpIB
XJL7du9l7fyIfpDjzuAw2E8d4bvHQU1Nu2Jepe+8UQONtXEO7pcDHMUrIYdk0cHhrHCNJX6uNqaV
l/cjaMON8jtjr8mRu8Okzpj3hInkUC47mL1mAOGU5I3MJEMj8HqSFV3VnLvchZcbFHh9bGqknjTQ
szjClLDWjFE9cv56K5XwnXuJxTDYtzlA8nbmrKp5Z/BNnCGSWIX1dVQkqJ0zA1bFOtLNAoZCr0zv
hknz68CQc33wyflBuqhIEbrCQIuuqJIzvzvL4K/ic8hjkJeIOGV7JRvetbQiMPk7aDmU2tzCCZss
FaWj/IAJq740JDWld3hZFKR5JHLo7lun5YHYDVav29oqm/xSzybnheo7S+6wdNCXHJfGc+L7dX4J
Gqv9SvoZ3wIirTd/c/yqd6+VtBYoaiSUYgVhgL/IV/dePYhv+F9ZkRttcztzz8NCFQXRgNGLhSMZ
lju/gdWyAQcBuermFCA8LCff2Q5OzE/s/TS2PsPZrQ5SZ73xQZNhN69lPnNqRWblAuGkhdPat9U4
eN3FEiTgbHKWS3pHvwrvwZoCCJwGgcqHYVAtKVUMQo313FQQD3x7MTGZ4Wccq2qgkbCDUQRnd4it
8ZBCFYg5V61B3NSqANMKm76d9xrBqL0iDAiUMelNrR6sylMF7A2PBYbKlTQNQyjOhrc6AMye1QcN
Aqgh9WtwMyh9EKOwItdYdJPdo79H3RzfQXLSd39CcF7R82GcFNGPm9neq4jTNN62fTs2V3++Vr7N
3kJSmnMYAxRFrxWOSyQHeTgtWtpKxRVoL9i83bls48r3WEUyXGa6aeFxX+12wcydrO0/TwIJzU4L
cPg/RzN4E7/GnrMUEolLbRfWgftaWtmCxCrg+VWD69IVhCQQ+LfjL/B7QMYU7Co4e2QXzqvcFDrb
wYQ021OJNGXel43BpKGYXG6si5zN2WWRnYj7tpJ8EMsEOyHW025JKrGkful14BhQqwMvzy9hjb3a
tacLJFBZVrlL5qeYvoUGk4xtFkrbvZ+sBhQ4naiNsRu2xqDkPGYMkNak3QGDbyKXaU7OG9w5wScK
8xzbe091kERXhRgaeOpxPJdg80bhZcdCtaD15CyMFmyCag6BJDI3PpamqYHaQMi7EIBs7ods/PPE
/++c9LdzUo7svx2/P0s6Rdti8iB+nJO+/aX/mZNGf5gR/Sb4DtgEddtfes7I+wNqLIPQZdD5v+NR
8w8fay3UgJB4EXIuF+fnd+n//T+O/wfIkG3iaoKwjQLM/TfjUe+9EwOHNW5htE102UBB3vuOXuE0
LHuZMIvxTC3JsIAg3a1IxiKbuPHd4dlMyoDRiVdfBLazNzMy75UMGUGsq6jPtlYgCLYlP3HaKlvn
t2nYZfnKN8CGo0DtdSScY1f11orAeXQpXkhHgAwhcmG7MfLaEceanoZirM9mEpH2UtvFuUlVfhfU
TrgvzSjdx0EckJtcuOSKlgYMWMiQ+1mk6pBTNl737RRvZky0DXBsTlwoWhAYUf2NLzns7XyjAerX
DvxtIsjs7gqifnzBF8YdmU6N+tAv6Z9z/RrkBdbZuUNmuNJht+UPMAgcfL3LY+3fjrEOOQX9CL+a
hfl5sKbYvcrJLfoy1kp+DxoR3TpZFR7quFTfEm3HEr5gY92JtOkXXou6uK07HrM8MDn28mxCi5nZ
3zKzNtcEESPXKRpHwqRM/JvErJITUV/Gl8rHi3plwXu6MWZZHSYhn4ZIS6i9y5AmDYePadN1H6Ko
gy2GtlN9XqZfT8rI8wjnJHdaEYmc9RjqRjReYUVrTIGzsk2hcMuK8mBNtaVeJSd7v7bd8RMmBjY3
uSo+F4RiX0Wz6HYWVl5fZrMvzsJUt8aceMdcdc1RERpxQmWIoYMXENSIgtDeKF9M6cqcelvxPJP8
iTxQ+MncpZ6fhgnHzm6d4jRZJNiquvT5ojrKsJ+I+7MlPAOdg5nutYyLB3Ct9FPeiRRrsKrBwXxC
9LhFkko2J50tMXJU9DggQwvPCTZ2++vexZgcrpzp5MSoMpdO5wWKSyazJSesSjfF7CCTZRY4fheZ
3at1o5fWryo4Ppssre4EU7yVK6fgnKh63sC+7ImsCsvrhqTEs40n2bTOyxGqF6Y2wbTy6iZ5jIPZ
9ldRn7ifpR5duCoMSPZBQQ5ezXBqsfjgpGVanmwgVlo3zDCi+ySeCJTCfx5xC+Ssadj4yiP9KRq+
wCbND6g/GVZnhpFuhrZHRVil+kSmBzFiWdRVH6M6i5/QDCbGMSZHJNtGVWB9laPZ9qsUNdxlgOUU
b4cpt567qIirNeTG/t7qK/miKMrWUTNar7ly4BwPUzctuuYivIKXjFGbCiPMC+2pRYPhaPJ0Olhh
qz62nEdnMNOTZDL+GSkIrlkWB1iyJsUTl9ukCl8yNOjXpBBO5oHiLnqYh7w21lMWxAufsRgKQsva
Gi1dVb5SgkQflXA/G+bYbPxGOddW70/fvEZNkjVh1dU2DuPqKUv61iJQDKkuD6tSz12At9MKnU1D
MkXdofQc+nLV4SF8XmRfm6ZT90AOkYsDPu8zzCpcETH42obUx+sSr0h4Cou1rNuIjZtG/XbGofNI
+nBw9MyW6bOTZiH3wc32dd+zoynSFYjowh9zgPN5sSHf7Wth5npjRF3sbt1Amc82RkTb2WUzHWyz
QVZXlSLbB11THJIJTWPuxkvedu10FxVi2Qz3scw+oUWSiBWtzsFMfI77Q5ygEIInNzYvQ0De95VL
w3tFvnAS081P7a3bKuNL7QUkjJLWOdxNcjLYXGaoqbWRRWqFl9OAJyrRy/44jd9kkY7Pk1tZ104r
4nLbjUQlQ+OcCIGMYkfeplMU5xvoesRDpiNWerYx2gRiNh+SvG02iDDHk/IVvjwMvjZ+FRxdwpU3
A7ZX9xG6n82QiPiQ5WybteXKvTbLh6Ty+j2yeRodMJIB2gSzLeanU7WOusHfAlrPX2dmm+V2sBDy
1U5fbs06HWAumGF2q02rGPoT3uc+xotYTDbiE7x4jKimwK1y8ymccj+3V6lyrK5DIzK12W2sY9In
o8y/tTJmy7NVqIuP7PjiW0Fyx7aoQa3z+TAk46PnVtVFgnNcequN7ZUpsvhxBMVHVqTCfkUq7Hhc
pGWPYeXbbFL40VxC0VR3Zq/LO9g7cocUCI6iyF3ayrJd1wPy8MxTBKwiZHbWupzETW9H/U6GJAzB
KC7Lmywy+bh+jnVcW6TcGDpGXvUIw3NLtf4Z6oJ/O8MRvSZyN2bkPXfxBzdU/oFcw5GIOoP6PB3i
9JszG9NtZSQ9kdSGrGkKp/gmQtT1YWaNHxK++JdGyPlA6LS3hw0FmTqW80uOixIus9Ig6cgqpl3m
Es2orY6QjQ7Rat557Ee9sOaT3c1kEgo8acsxu5NFz7hZ2s5tXBetyyabw+eb40PtZ/a10nVCGjFS
CN61vr5LYBTsl/v5QOifdYadSqaNawR79EjGbY6829na9ujdE0Gafo07iBdCG6OxUlJDwvJgHh+n
OZju7VyN+2iKosNg9e2jimu45pY3XPE++dMKKIXQ2SaISh4R7Ex6l8ncdBm803XvRPJ+dMyS7MPM
QdmMMwx6NgGFVhbuLdkE8fUcRPrQcjDSQmCPAvnyi1mL6IvVOjbhi60nn1DCpy/mGOdon41mD9Jl
wNAc2GpYfimHtFs43nrJn9mJIcvvULaPL5BNx02O79+zXQvimydynbt02TQZgdliP5MYMG+Vsu36
QzVFT/BNmPkPRJg2zHZlb63NKrTTNcPr6FkYcf4B2KeVd75qiTwjg03COPb9HMVeZknzjNm84ByL
rMqUkILg8a45+LnzNZDTByWTDabpsNCd1A92TeQH6xSCQrzOkvF+tuw6O3WKqEoYuUb65DWOJ15t
n1d8DbXE9LZqhJgJqwR7g9m/tiytB4JFk1yY/ZEla6v8GAwVBKxXGc/PlL36U54b1Zds0PZj1PXB
gyWT5gh550FWwbRF11QeAtnigtwPNOm1vvjF/MwG+B3V2GvW+c9BP/afGfJSQbjIrVet1z8HGI1e
+UFY3OHHsCV+0TjzcGiCFZqWCijiuzN7Q7XqGrmkrUuH2EvRi+JK1VN373hjPq3Rk6Vy1agoSR5C
v1fbEgPW+3Sm3oHWPnql8Sf499/u6bfdE5jDr7unqvrW1t3rj+3T29/6T/vEkI6xC2RSByvzvzni
RMEfNhNsPGnemKR0V//po6I/8Itx0M4xUWfwFQBZ/tVHuQ4+OhFO7EsEI875/5Jmij/Mj+inSXOC
7VLABJgPSGrGO5zfQaZRYgJqnirTqFPZo3fxjQ16nRh/Aks3W5oViMuTMzRqpykisThoOofEzgJl
TjmLCpbe1F5D4XajGrVsNn/Sc+G6j1YENr0ZW+szyqzkY6nRlIjE9z4NyIOuEfV3d0tXFu9EnfF+
1AT4XCcjv7mmeYmavZGlBDawFZ6CDK59qdlsVed8NkYU3ie4fBoPBt/uzkOGBcBHJ4/74NwS4o6q
rPBHaiq3dPqv2Rv11W41zMLaXKHc3M0Twt05b6eNo0xnnQZO/4zP9ghTj7fZuM4dgUpCKnxydznP
9gOeEKW/duyqzrE6i8VHK6XIS2APksMtMsgpeBuh4EGW+MF3e/vQBl26t3X2tWCqsRVsz3jdSEEo
AKSofWaLhwkC/p1PaZld8Ueca+rBuMTaAxlBh/u1WimXFNLOMl517upVaGbliGIrAGbDfmBL1lCk
1wOc+g00D+lRuRntxTIL73qIYPNxHgbWoY8iycx0juLHuQyDD03gxQ+qm+zwoOLOMTZZ23gFAhGX
gp1U7expgOGOfbEdrHPsZ7kHzbCSxMwe/aguTl0TQCPuy5E+zGeGAktqGk9d3yXh2kiadBsIf77I
KnGFuY+T/8femS3HjWzr+VX8AjiBITFFOHwB1Fys4iCSEnWDICkJM5BAYn7684Ht7d1St1s+jvCd
L/aOVnSLRRSAzFxr/f/3o23LDVgHXcus3exGSHXjUm0YvQ8JUa1NtvPmKDqIujS/yMXC87UobXn0
C7cQQRePbsrpUfeK55QjTfUUg7129W1Ph3LStiS3+krtUZZRIh0xslREZmWFnRqvsWK1584Ry26D
w92WSoQmtqTrYkfjdtIjos39yjii/CFUOXK2OPqLMM/rMQtTDkCBqJsS04nfgZnDMxusmVdswrYJ
6oJAYvzwHlEdmvuYT3j9bfMY9+3FXkPjl3EJ3LS+imZpqGLJNp/K6OTm1a6ir/9ESXQ/AbwKWj5m
F3NQosEwvxj6uOwQYEW7aJg/oUVSFIVwZfGKZzdNqelHaYt811EtnXxQdEHOMGCrNIiwpZjSk2AQ
vxu9Ghd/MS9HveHVNJ3CfPJJs686D4aGEbtBlnRaKEj53dWV23UncFzZkZ72W0sv9kQxE58bdF0c
5Evi0vCiIj4MlZD9TiyS70cD0FFqVGONRjdFYjEO4yT5bmOdwExJ5wTtFpRhHYeRaIEaQBzDLtvP
8Q2Bx1BswSPt8ch96lJNBUadGpQadsTxODPu+O2zc2bPWotss5NH5PH9dzoL88YjQ3zn8rIdGjls
cpf2YhUv4Kaa5liN9qfGKh5yL71ZjIiufk9TwlweU4f9XVf+yY3HB+VjguFUuYEPsY3hG3AWSEJv
EE+qafbePF0yQCN4Vvtp18qi2w7RAkIwEs+Oxa5KgrTaGGXxvRB6i2tndDYMy/tPqQYltjEMSgJM
ONiRWQRT7yIkpU1WTujwCKULIO+Kex2Ey7ac2gpp6TDybEmgldwPZ0/XWIUaVdzBa4t3ToyIrMkZ
PTksl6e+RW9IdFh2Tfwuw2ACjo+3wriPk+Z+ICFc87iopa6uE9Xea7GuZnkfuTLwMqWdpTTFQ2o2
zqmWXRJyw2gIw7p9cZvki64pmsHm9CPpSuMQu4oBT9oUAWZamOTIPk/9nFpbxbJ+T3WHL29x/GOe
uQ+R096PQ6fvWCa8c51poxuq3Ok+s670G3NwoyGQVpddaVMMYdPl3V7nRu30uunRA9rJgzVNPkdu
HW241m1EVr5gBjVDBI2381TuCJBOAiImXJo/6kERGMs3tBrF9WwHVMLi16vFayJSDMgJu0ND3ltu
EA+WdY9FlTs7s1yiT2M+XqTWtCHFQfaEKeDJxlZNq2l4VYv/xYkhm0AV4jnuJXSnAraKOe4wj60V
wd43s4hvsRFX04ib/ei17xWp5lu7XdRB78xHSTgSD3CODqykN3C26V9cE8N66H15U6jkmfoOPys2
d51+S8BKu3U0/6vwR4Srwg7zdS2VmnfnKWuv0mx6mLh1ZSAHUhBYRr2veRQbXwoCUjet5fKqaYJ5
nztc3HnYDg0nVs/sdvbQmJS3FPzNQLkUcnpPwnwuvH0x9csxqbtDJwmoT6N8j+8qDWNfkxz/tR2b
WREuke8G3oipla5QL96Fxv3iHKl513nRxX1SrtZAt20usEfohYxDvYXblLyR0iTC0exvprRhTxiL
J0MMhwp6jD8sbKyZ72/Ntvs0oCJpUrd8H6aKpLr5S0bDcjtwPciu6zwE+ZqehxkTdFsaOwEBwAxj
216uE0ZNXN1RIzc9M6yzndrxbtasOVB9bL1EdS8fmL3nVaAhbZVbj/M65YZV3cXaoGDGtJh3O/Y1
CcWMvGo729C7lruql/2NicsWjbzJ6KfXgXBY2lOijev2jHW/dvxA8+zrqAMrR+pe3eqxHKaNmAsB
ZGZesv6hyjTv6Kt8OU2D9SQmXb6B29fiQ1SiLN/Z7ohZ0SoM8heEqPFBs8+a26Hz32n33BmJm4ad
GLsHZVd3Y6VpjN8Ikp+T/jaH6alobe2IKq9PlCufPQXReErzk6lhHUD2MWxM3PlfWV7FYaSf+5ot
RrvFRdIeSYqkiK+HZO9g7As8j6zFklIzTNXwQsmgtpXuaRcC7PNnCWIrgEvs/XCIpNn0iKADO7GK
19pz50/uqFEw9d6LldsyhNbmPmNATGlfOnpoukn2iFVZR42O9MR34axa1lTTlFpfIm5YFgDawSaJ
epj3ml8vZv6zLbNvss3fZl1zH3y/Gj5batjq6JivdHftzQxJGaW/NLDap61IGCm2IpB6W5zVstRY
R3vBGaGKL4ZZHLo8ykOQB9jser9+QFreADDwkv4eqpV3WFyn+awt/oFg6OlxUJBrDTq6aehD0LmB
6fatyb13Vudi12D42jAB65/SzDg7leVTirbzxsYis41QOV8goTibzsRxm9gmw2utzkx06uQlkMTV
3GSGWoKiU/NNKUb/MNbGBK+meS9iwu76qUihucjB+MQCqbDb9FbhBU43JgW90RhVeilyNi+lVS8N
ws9z7Mz2ruAs+KyPNO/wtBceknAxW5/KxDLeGEc7byKtoDYtXUx4EBWhhuhoi2og35kEjeEUASYj
yuHk9otGEalvKsu8jShULN7bqoVzCBlgU3LyCBMAjnESlpGBquPcojDf5eUQf/I1DqLGhYNWWGKq
b/3l6JjjN0SAzr7BO7kpURtue3yzSPtrM1gm2w/YJPfctZOdiS7wmQNuirrO8M33X4eOWYi5SNpT
UCA3dlFHQRs17H95DbmxwvgayS7AJVQcLGTa9Cey4VTp4zZqrWuWZBYmC0KFC+l45zQpMWF1qPVy
18ekk+yKoWkfgP2KvW68UVdzYEJNTq5q9MTMniFDY24iTVi0CSUxHnYbeAQuI32dq63bANeueO5K
WEcBskQjrLVKhqkYNrgzGpYTbLLYz2h5NdC2ljz5OvqEbXLA3+keXzGUiKephqZExiO+irQ8j8wT
NoQ5YUGaOBriDAJrE7uSPbGoj3UtHnyk+XuIPu9F1T/hSQAX6Cz3XUmdYtLHgqXJZLaV9IQFkwlL
2u1Fa6cBc7NmPiNZVEFXlOXT1CnGz7iZMeSTg50ZdO+tGmV9ghw1MLMaXUK5PJWNxE+CyyVM6yj9
lrfGxpjc5X7B+radCieYdTJBnMmLnlyjuGmSXlxb4Xdh31Q/OPxiNE7U1siWOkw0mpeTGDCKqQQW
d18+tSJLN4Xo410jKp8xFIcds/FIPtey4gLCcA1lyMudTz/76njRm67aeOMTDbtPxny6Z3Ch7Xzl
GOFcuJx6DOnf6jK7VtPcX02dJl7dEOeq2nXirM9XE9adRtIbgVO1FbrDgHzZd8cb5oXfauoNmF8v
pre8xpJ5hqH6G8rcmS8jx5ewHCMvH7Z4evZF8oOWJJFmjtJvDJXJQ5O3d2TPglVLWB6TxguRfus7
KSlvsSJZewiae7O2DWb92Rk4Dxtopp/03HvC7QsPO11eJ7d/j/r4ra5znp/auu+7i1tHT/RYO+zO
VfxV08CN9PjY6XstYWy5N4vvffFkvWl9v97nbI4BEEFQktjUA63SjRsh5H02cjrTVKaHXb8A+cqB
vVzzqB45nml3jDUGL8jLaWFLyCIul52gQbgtk93sEd7V8gR/nVu6r6DNAisa5yCxTNUGo4BbB1eg
fCnqjFSWNDVKksdMIg+m2io44NWtuzGTtrofMaUR1zg1pFE5+T5LtZhhlAlqJaxzJLPmaGByQjpC
kSObp7H3CmQiyXDkVJ0ffTep9sKvxE7OS3we9d7ZtVX/OLcwzGDm3/pen91VqWb8sFPVn5ckdU7S
8tqDWcz5qQcFt7NH0T6KaoaZ35qv1PDZJa8EBX6s3y5LzFBI1fGNhd4h7PH/XhDcQGxbpmlv1VB8
soFqiZGWtuvQhG1akDSRVeGYqSyxiXFdBWWD2jFVXbyht6EhDiROXJAa6ciMtm9SRLcOJktI3PMb
fEQ/oGGN5bHgG+NQe6l6+vxtNh+J4qEDPg5XzEscK1SCjS/3v0L0TTf01HHNlbTQNWlXHIPaZTPm
/Hjl0/nl3YmdieMeVf8O8jcZKpMZokDLdglcxyPnxqNbVvhci3LYrSTvLav5zK23q20BwicjYYdi
ivFApok9pTAdF2vKXobc91dgi55f2KrZhUaqheus/DNBA14giUHamJFrB3SXQw3BUFAbZnN2Z6VD
iSnSg8qFEbatzEh/Ufq5y5vupGrrR7MAscTEEqy1hbmkV4PVfTvBmbnLWm5jnYNB8XMAtEUxhnTK
jcCp026T44Y9jyK7S02sYXldXmLHfa49X+05XzdEc6zTi2naVYa+JwN72BSdTS1DyM/KfeNHYXvD
NtZ9X2qJD6u7zKifgnYdrgNkostAnWVaVVjCfAjGLuHyoErAkghxZrIq23p0SIgg2YL8sDm0zKeR
NzXsVxac3neskbbRQq0c3gY3ewOmRa5dcwdfZzqmambi3DRnluhnKPkVWMVpS6nFk4xGKuwGNQa8
DfqVsF1z700jbZSFTRfFDJ5X42HOtKOXMcAbnDxsGsCSFDpL9bkRGm2TcRy9nYlCh7XzwZzjmSsa
um3ujFRe3hjGLeVgp+nQ0sGI0BHYGFHK1Ae8WsB86K3qav8+izVupGfvm7FJNvi1lif06HeEjQJA
lYbJWEffdYroM9G2GYT/GqqWA2UGULObPZZMajyjuarFPOee84rmA03Ra2eU+77zfrQDtArdS+ct
GZFZqEp/02RVaGQy2yzN8INZZh4WWv41abRk26zCKSW1MDfrmqaKR69kyfx4U1X0AhJj4diSRWRa
ZHdtwgIdqr51JkySwr2FsmGeNM70ElMimanjQFE+NHPLf8ROjl0Y6J4um22lpqrdJExbx8Y5S/Cf
TFBDJ5tQvk150e/o4uBfKHo7yBfDbdih56a/QY/b7gWkTj/AYN4e06JBPsaq1gW1Mlq75GjcJDgi
OZF3j5pwSrUrPbxyOxQLYxtaCBTrs0ONMLN8mH3KYMo3GpBNfEd2JOk5wObRb3oAAm8qn9y8AyLt
KzoW/2/69fvv9fW1/K7++zoIeOdwwTqXdP/j5z+qP/4cf69X7dBPf9hWXdrN9/33dn74rvqCv/pH
suf6X/6f/sv/9v3jp/y2E2/rv+nEK8ZGKiVk6+de/Mff+1cvHniDjqDdQGgLuuGj4f4vNRPwBnBG
PLz/FjNZ/OO/xEv6f8B0wJfFGNMnj9D2/iviJRr8P/fcMcrZZCob8PEsy0fEtPbk/yT6pR3c2DlR
o8cyAyLtxiCh4P3wbiwldiG7A5LTNTZqD2gDbEQGXBwRDCtmvKaWfGLKBMMcDzW8NpZVkEe+MSPL
zCPMG3TxYFrPGlJxmbeLyegw7ZdzlLpzz7shTbBGHeRqF+QZvyWL3JyQZHb9oFHDwkTn26Sw6NrE
8mEVoFR6wNjugncF/uKNI3LKFWH1Ab128QacantCqOJUUIz4NQHJRSheXi2/Wnb46+C8gNQ7ztgt
WfATwZn6UMySfuknI1p67eRxyjI4I+JR+zbEVuzsRt/ldKsPUZxuyz6eWraaRLNfEt2fa8AJHLuT
c91ZSJeDkTPteNeYLmErbuyN8XXxtcTb1cTUxg9jrDso5POyEeT3lTqrqaJvtdES3bKPjHP5L2OY
WO6Xqc1ltad1iR8AAh65OzNirjAyFIZ8Y/QWywtBORskmgelEyFzg50Rv5XLHN8ic6i3NTgoOsTu
3MiAfpH3ZemnTmNVHKctgl1Qxc6y6fjTql2GU5M1w9Xl2KjCXI+tQ4FCnHO4WW/GKBq+tCgTPL/Y
l2258l09hLD+TraDl5E15LDfcCpoRCPvGtzpPDDShUHap3WooYW4H5x5emIzy7/oCVGCblEloQU4
YJ3129+1asoe8CBMAbifZlP5mr9LwIEdO4iIL6Ba2XjQeG5St62OqV91JxEVB8T6xUNSZPn9MGEk
xikYu2E1NpDTR4cDQIViZn6EokV6p+b76s1e0VclOLvNRJV8zGMHgcTYlWccRwrCu6AJuqQFJ2KY
W41mJPt4qv13B7xwQVHYZncDMILXmFk56G0561d/9tgguszQTgDj+FuzXun37QpBHQFjP1tm8Zhp
0nxBNyZjJGH5e2o6xrPj8VKJ0RI7tnRxjCltaVJP8O+s8XsUKe91oXu49WWtz0DZ4+6VFt82WxDk
GskoUESN50Ek9m2Rq2JnDYtFkRRH9aFFynsEX+BcoC4bL5PZe1cD3QXHtrE7+lkOAEzMiNngTTwq
+CS31mjXh9wqrTO09umK75+5VizteykT4wpOMPvSVEn2wh0t9tPUW+e+RpzUV5W85gRdvcu4Y+gd
tbF7SltruWvsbqCwwZ6Gvx+dSiQ9l1NFh1RX02iba6QCXLy5te79RXfgRfNKHIqpRWgivTQ9odKz
bnuaEjdDa6WfEaFDgLLmUb/IfEgvXZI3j33ej59IyJEnGBPVViPZ4IWOZvbcDk537uyaAB2a1dlJ
XxCT7YwyKe9wfEZHuUzjvlv0GFeD7+3aZrB/2EPb7LFkzJ+nDIQYzUjm3rKEdhhdADfAauwTHY3B
OsKq4qPpy/OMbIi2psXhVPTf+mpEZJ0T5a3jFQoqm4rJMBRY0bRyd2aik5Q1Oc0bENT+rDdjuivE
nIZOJcb7rKb0TMjcPNRtb91japy/9HW6vMNfGe75QqLbCR39Z7rwRjiIsdzwnnSbupwyqNbIqaTI
nAbgV50/EfdY4GwweFu0NefQzeU3iL7dfgGiq2ja69Z2ctCfNWXb3RGmUJl0J+c1w2BIAM7Z5o/F
TBij6NBmeJQpZmg6PALQGy5JVN5JeoVXExniF7JTiv1i+80O9icCbrBf+sVJc/3id7l/1Zie3c/T
0LNRECd/U9dGsfeL6bZoegnUmBcVc20sNgtN3jKMxo6DKyaGk6wpK/BSpyFfRnXpG9o1rsVSQ8cT
cg2SbbMRxidnZsAV6p0Whapx5nfIIRP1oua1qOpUlh3UrJo3poUM1rL8xF6CVbOpza8ZZfOxUDbe
OFSYj0abqYfY7dwrzhWaWVBDsXXMefOkqt6n3esul4HD4ause8a0hjE+FGlNR4+3x72pxnH+Bgwz
Q8MYN/ahquzxpMXlsI+UMVyHrrVOEDJXWkHTPI+2re4mmxpgho29t9IpuWdnky+O39dvXle5P2as
Egw7OgUmxo+/0YHIViwbvbROEqzq9ed5UvbGNfSOZh+/Z+hritO6kWdjoKtieJUlfSq4MFB5gARr
KNwT0TwTVNttaxeyBAFuaRTaTpb/qATuDSLgms9eXDnOVtRx+WbFsbevmim69EbknQev0gCTLqhb
fY+2dA5mbzbZ3+iodcW1E7p/m3mluuTG3G17IppPTa11l6hDpZ+JnH514VJNDlX/2SMrJjAlvV3G
d8RjBMoa+3vEi97Novnzd93qix7VZ8p27fMdn4ux0x6TxHZempRk9SlnwMK5V8uIyxg7UsfR9pEn
qns1DL/KupKVWLEsQWXLvWI2giyyvb3b0STjmRhTKzR9DYqRgfZqql3vNcdcu9NT61X0qr5oyOs+
eTSjA0OfrJux8wXL4GyiBWR4D0T5st5AuAWWsV+6Ho1nla5RIealR6Z9jM0arXNS1Xd1bFpPrtcN
28nVaOM2tb3XnIxGIt7GLU4qE9hFqjZabUlARrq6J4FAvHdJWyBy6+Sy6cfB/2TYiAKqRpk7HTfG
ox1liaBelOIujxrIdOYw+fdFTOAAprc6HHXrxovakdteCh0lAy1S4UwnvzO9LW6Z5nvSp2aHIppW
cNQ17oHhkwxVoeawimZ1J5dC3uWzbA4Qxc3DRJZBCIVOC8cRGc8+Mlr3M2cB83Gy/GyGQwNw2Cu1
/qUkK2cX5fKL3RTuFrXkvWVCceX69I5zx4jS0mTJi4OsyxKQf612dCpTgYeibRqxaTfLeyrbEoEq
DPaT2U8bVMDjmRzimEdTUNJkuX0XcTbdGURXn1H6iYzJcuui/2sWzh+oEfqrBeKZwrd9Jn6rvIUo
JGQYMS7as99Vu0H0gN87SiMtNdyDCRXx1jXciV3BTV84oDl0fDMa2s0cHXqZRUyRc+IrXKM18qNd
xEbIkw3WpJboBFoxZTZUiZrj66DgrVBuPThtmwTjYo1HR5+hsUAV5D3BZsnD4bu0NpeEDmRu7nOd
ZQXxC4fpiZMq0ipTHz8NehE/6XldPAmTM6BAMCBCRk3Nrcw7/7zkDqeV2I6OuivRkcRg1NA6IASn
8ztEx7Qf6NYAg8lOWYfEgnGakfYcMVEeU/vF6rtVZq7yocjgBUYqALr8JhqAceNxaU92wfQWrZl1
oUk6X/2GRqyfp3HYxc10Sqpx2cYc/L8sdLkz4TzGDrjn3kyvOKMNrlKcytw1vqZYKOlzEBrZRMgZ
ArfEm78M5nHW3CoYxsTaND1YR2ktr21ClIer3XuShp4PNBI5uQEetGE6U3fVuNdJuQtzEoAmSoRz
WhjltiDmmtti7Qh4EiGVar+xCg43WpGCKk2ti7LFi6EYSiKmI50hz4tNnnv0AsuCLwbhH+Be2gPo
o2SA36k6MbW2mL95uySu5hNDB7S7wny2WoA7oTfVZag7VbszIEWEizbBAst7a7OgfWM4WSJ+ncZg
STPrZdbMicYjooTS9/Z+ZLu3k4PWXjoVbjEev1eN7FHoY9EjJDXnILVoPtHA1i9JWaQIfkcRLl7L
NqeS9JhKF3CM6pYQX7AdzqIfA1l38bWCArbzcTzc2joXl3nFNl26kjpBth3NQFQWf9KP/Q0771cr
KsBBE9EFczvIfzhb1sLxT4VhEtE+SHsvPWaloqzTsICc2sVjlbYxj3wSetW8ky4JZBSdQ/4bizn1
7U8+2PXDse7g2/FsUrpXwuKfPxwlF5OQRaZHYyJlackIroa7ntx6uZ8//PN1/mLBpgCmnvH431r9
4iD65aNSlFAOiDk+SpqEK/COzBCt5rj+/s+fs+r1fr0mS7jCp+jXYYH/SqLP63lGieLGx17SNwaB
II5O/5F4lHZ3TYum+mbwE6bisyhfpRtTUY8LoFotStbimrlatf3nX+mvt3hV2gmD7O6Vu+L+Uvv3
euclHVUG3stquehrWIOVrSQ+Ufg4jfU4ad+nfuA+GyRsfXz2/1dy/qZ/hMF6DdH+3/NCP6cK8LhK
fwKG/s+/9a/ukfMfns7bCT9mzcT8c7ahbxJTaDjmSkcBuoRR7t9KTvc/dKxwYBv4NyYUKH6Nfyk5
TZScFsNA28EX5/0XHXHrG/NvE7sgu9t2seab9GMwzv8lHRRdZ5L3duKcP6ysSCnYbQ1oDcjJsZRi
eLZRsf6vL+hvlqq/+0BMgTqvFu475wOo8aeliuaLKbFcfGT+ehtjgHux+GAyncJrDvGsjN9kL/+8
Ov1xgZxS+L6Qv5Lg/otOFVfEonwwV2e3TpxXECDGlfGb8ahsuEz/fGk/v6IfH8Wt5l4D8tFdaKY/
L4QtKIa4zw1xxi2FT9jN2oPdQXQPSPUCsLMs/rObZ5A3I3v6zcL4N1fJk2TzNHg6tLAPiMufvlU4
DsOsa604K5zdx8qjQR9oNux8xvG/pW4YP/MpPi6UJ5DsVRtRF/vNLxc64YMo3SkV57F2+CBXtvoQ
jJkOcmPoXNhdlZXJ5ISUDeMyU8NBfRFGjfMXQYMW6ibpf//8zf/18iH/eY7DWu06HF/WO/Ony8+M
BI8RursziiQu1wd1tAcuwP/9330WhAmavuvu4IpfHqiYI12RsD2cLTXSexHaSuAvJwZmpnz558ta
v8efX05HB6QCn9Zlu/trvxfqm+bUvTjje/mhTOVve7LKfoM1+bvvjkWIJjUfxir1y80k7Ee4oNkF
p1eFMMIbANh4DsMWY8nZXv75ij5k4b9eEvI+A3rF2jf/lXXlRZYxLMAnz2iZIaBaTFzPRqQpJ8Dn
LV+8JrdfxcpN+0DkzAkDL0IureNvfo2/PsFEzbLsYQTmH8xfH5jINMgZpEY543w16U9VBi7fCJ68
pFgP9YaOxzYH4Im2YenZXj9eXlsqBqS/hwj93R0Qgo6+v95pKHU/P705uW5TmUte3iGaHnRdZ/i3
olIEZo3tP1/4330U1BCSUYGWWKBnf/4oqGIt8/jGOqcYQlFSrSxRrZhY6j2HO/HPH/bzUm8DiaO3
oLv47oDT/fXxlUlXF00jMWsC7lhoLLbypSJ9+WUZPXiy1czq8M+f+GsG08oURKehswXzNOOEWH+l
Py0EkmYnrVvXP+kRkDNBa4S8kFbhshkBbqRETZZAixeozF5mPhI1hMibkezZZb4wbrzUaQ6YjtvD
xwrSCYYtPABgbVFKaXA4UqP+3ZfEEfmntxw+moM0y+VBhLNlrUfpn3/nypsyxN5UZ6rQy52+EIlQ
p47GhEHlPW3/cp5i5vVZy3S5zuTsbA1+2H3bajBoZ/iQKohIIEvDyIbJSpe5+zbhHsOdmyy8VybY
7mSjo5VGFWmQCcqcwRevzCRBTK/8MBBN3bd2pea4mJ7ajWLsfRxNeM/d4NZnynvrxIQX3cdq4r5j
lAHoyrFM/xlGCMjshNRF42Aomx+t3ISIl9JPmEsXbYq3PO5Ty9kXVcNneHzTjkrmu6YhSgm0C1V0
0NOAvqqkXg3hwpAvc+2CytaixXfoRABIRk5RtmsSJ7iOvEi6b3kGSMuVlSlPpZHODwZ06Dus7vQ4
mV3F6Vdj9rll7mI5qxvKG6PnD5Rl1eXOa56aPO0fJI+ZMeo3Zch1h4bL9VoSI/Eul8g8DI3bPLQO
JZtNekboprEYAtZftCm0mNlhjNkwYFMzuRVrdquIctz4k+AbjdLomeIU3LplqW+t6jy6LDRoydDl
+4H96z4oFS/P5oDxQ6J3dxgMjf6zQdLxt7xEzhw4VoejVuE8DmnB+889M9iVb4zY9Q/8epnNxuMH
xFv0+Fn+2FErduqdhNuK2b5EAHeIBUl9+IVdnmyRMGEOygpr4SlZDyZaRl8lboiH0jMTqkw9O9O2
0LWV31wVwMqQdCeb3NJhcjs53+acZbILh9rDyjrokYu4Zl0vIUk3aq/EAMrMnEx+GexJebltO/ZF
B29OwRMcQ8/+4I8lWgkZZbZL+CVR7YFAIdRwBablEQgVo7J4lodM858V0ZJq73XE9+Edmu6ksbLP
O0Lepx1qWg4dXYUHKpRWTISxWywkRKZAboa6sV+dpKcrpD6ArPZstJ9iazEPC6welEiwX75Ww1A9
eks6X4oGc3ajpppWpEYqD90rnXigoh6OMf1JfgqRT8gel7rf6CpyHotiSenjOh5oItfO5ivFmn4m
thEHAxodJHK2wgJr0xWZq2V+zJGtbfsa4eAppwHPycjJUSvoqrrviIhAYxL15fca/MkPj/CIo81I
8up/kHLnidFp2OesTCFQ63I76pI+Kf0x+cUp8lbtlD0779PiGhu1QnprpWMOoUx30Z/1mLyND55v
3ddXPxuMEZuqSr7G5N4CsO4khHh8BA143DOdYRdDgxqdF5mW3W6u5PLVicf6RJhwDIB3FMtXpMP5
FnL/EtI55zZ6kT1g7hirr6g23I5gjhX3o7fufj2MkhA30RndtG2pbTGlDMHA4QXpAw1OFiZwyDVp
I31Ob7zKG3nMIJ3tZrufv0dxPW4TLdXuZ4hkX9J8EGExY16RFazmrEG95ubtq9sJ3g+I45uI1Em0
dq2xK2mfZ62nXcWU6Cz/VoReJEfuYmwc0r3qLswbZhUozDBTxvV65+V4w0nXO5jWin8GWTkG4gMK
TV0dbZAlku65MqMR6RLQsXKkzZUoLXOaOeFQqR1mHdqzif6Or63+4hcpqiLfmHZKQ6qKmlSnz9SV
9+xKAKuhOSU3jmhoFMU6d5TOQXYDQB17ddfLu0J1PNQalLPu9YPKqZkZr4RakeVbvBhmdkbdxQHb
tCb4U6y23be41VmQ6sUHhw4rCkt3N/jPrdtP8dbrJ1vf5mmyNjDrRh+C0o1gNpkYIV4iQ0x3SFS1
0J2L9tApn/3Y6+0Ir4Mp6vMfnCUdL5/a52nHEsRqzMFM1qy2E3WUUhlHOGdYjMdBCl79nnyhg5gw
Wh9sI5cvUvLYhrULgyzIi6rAE9zEnOcSGmWGVdPgDWBCyvKrnSWe/DHLQQRqcLtoW7gdivNMjN9L
b2zi0M41+7PvRP6xTXx1INmdkCLya+megvFK3hjPE0uI8c0WaRyH0czy8QX3FZQqun21dcBT7F2H
NmOiV6T5NhlHmuiIZpE3VvJpwcjuMsUS49Ngt+UDg+AfODC+TKYwbvNVt8i6umJZUd1sRS/NbwBh
42/kiY6f4t7lzvHGE/gHftMPROxi5iJxMgdwUCj35CBIROE+FpIITYd1HK+NisdD50/6WTT1fAGe
bz04y5TiAycdGsUDdyELOeyA1q9wQGzxohRkybWCENOluG0AGj+UqdcAFDHUuxi0Ylt3i/VW+85w
7hyJgMOOzNQJlIfWPMewHYz9Qmu1bAqWC1qfiAg9ccKY8RZJbfw0dnEOKaPXL+h97K/56ORx2BaJ
z17JlD9oZiu++oxELy0w/5OGnMIJkiFWr2b6n+ydx5LkRpqtX+Xa3YMGh0Mu7iYCITMyI7WoDawq
MwtaOACHevr5okh2k9Uz7Om7Jlc0K0uFABy/OOc7Y3NVehKia8ruVLimAf8XaXG7Exx5W4NidsAZ
allQEWC1TNukqOSjmzcNcBq5PBD6E53MWaNgTswaZ0E8vqEbUnpjdp2dHkE8TUTA1ibGAj8a/fzG
hYXf7IJEd3u6XOOUeUv9BODFQgeXa/R6luGZ+V5z89yMvOG/i0F11xop/Q77CQGbWUdgbkOWRrdC
byAPgNrUDrsDCtSGysIgktAb7mKiLTCNsaRquC+L9i2fejZIc+HgXrE4RqU5I3PGXkZulVWijV8X
6Nmve28mH2gOlPCBb3joKDl9P2vL1dGW/RaRVw1BUbatENVcsio77aX3UMDUkxZz98xmzN6Av8/X
SzYh1UVXRoBikhCHt2ReKBusXGtUMMmHWfa8h3qT5KvIGFIygLlUtwMC311FeiLBiAi2z9CVpiez
HY1rJ+1lDJqCcbpvSMgUVVM5W9V5DllyUNS6nebe/R4VyUTmhuzf8YZ4H6Pbu+nWbMB1s4wSDPsz
4uTw28EA/L70iyKokHAEvQf68d1Jpvi2y8glY+Te9Uc5ToC/6rpSBNelMD9sD5Z6ztv5bBRjtrHY
Y/dhEFOzxwQsYH5LaqIBHW33/lWukVYYtje8Ju5ca9JKluxswkcima2pinMVFCzkKmydd4kh+dQK
BkjsBJsRE9PzlLAktX/tYP+ehf67WSgCODqTf4z6/oUJ9nABdv2f9de2LtLqT9Z2+euX/jYQ9fxf
HL6V5zKuuYjpaFF/U9P58hc6NodO48cw9PIvv+UnSecXWnUBk54OidzEPxjbpfULfiWTKSbDKEo+
pm6/Cwp/m0aiRfxVYPjfTCed4NIB/3NAgd3ec0xonh7fkz0D9Io/d2MsYPOK10S9n8hIGXH45pLC
qUqDXVKpZstalBSAKs78O1BfJHRY4J1vRhcL01AkPqpwqUkriVL58qPTqV2rehg6N/rCNIk6ltVj
s+cZc/aQf+BhBlyjq9QY6pD9eE2pORHChzh3yjoU9jSOJ78wkptc1DgyCkYqR72oQuHjTmM04tio
BW8TN0G9MmS4LUraKfwMs73NgS+fE5FNtzn7IbQI02BsTAX7t42gcqBWdSo2wDKxksPA9g6h4Oxe
W0YbNUQdcCbqUsrjuPh0HVNq8gqiWH4jidZDq1tG/Sc/hZayxbQh1qgXOgmTUaXo6dxi3vyIAJqi
yuVZd3vs77DHnH3KPNvbSGJzvqd84HuHuubWRZIBaWxJo4/FdVAo5mLsXmCBgfaM+M1eyN4go3Q0
8/sgJ4gmmgiJG3VUPVJA1+e+Qyh7NakpdijXLBOVeuIRUFyUhYjWplCYYgh18e8Q8c7krzdcyExE
OCZNIvYgX2WTh4RuIcQw9v3bqCDyjYO2NUWIx9GuwgBa29ZDQUHatneYmrI550IFtw47wOSEWtfZ
d1y/Lb1HcMI8p3ZLkoynSxOynZKBCgi5RP0ghPLvDJu7JcsxH6FKc/alIFW7jNAORHVuH6BX82Yl
Vv6ALqo+5+yNjYfFLueN62XiaAPjwQKUaztM2TZ0+8UoccFqIbcQvdS3cSnVW6tr66UxZ4rjYFGO
u8Y4C3rbKH16sqTnDTrOwd3UUD8xxAweLF73WMsXqsVgavH4OANZwyTg4GYqDMcKewyOX/Et+Rza
Ijg1jfRiVrtmjGQnq9J95JEWSkLwbM27NNLGyeJVNGLx9Bi1gNXEbNYhR+iBr+UOdpOx0fdU3E5+
SuQU3DY+00AYQK77VInZvk46wxzh1xU4+PHHIHRFhC3aRaLzm1GHrQgTGBveClyIdj87ae2/qaFG
wNIT0oVB2pURn48xDivWKFqNG7YyyDXB1Fp6H9Wt0R+pj7R5YDY1py9W0wU42vnvQiiwzFfoecYD
Sc7d2sqja68sh6t06LuXRJU3qMniE6YlQDkZBR/UJgt8q20cEYl6AAqswnxi25Ju0+VChOPdiAON
cHsTWeiqZ3B8UAsQprS38EMGSX3dZYlC1NjfZ1okhEA11iWxyBKYcbiHnl0Xj9yex9vANCmjXd22
ZN+g6yibNbPwJoToBpoqn4iT7q0u/nAqfof9DPJTX/otHc6wyK8Ik8oOqKMwSgYVSFn/1Gcd6KpB
dOvAr6cjIGG9YaJPkhTUM+w00240bOMDh/5GkcqGUgDWqi+y3ZxaqG4b1FjdPD30SxeHOOXp1DPn
WbQtfmWtYe/Nuj6PvnmPG99aIXrgY+uCJIxtdFlDgardb9x4G1UUFJlTXZlV031ms3djLlb0xn51
3E+jKh4qqP3njPZhjUR4YdXZ4YHVkSRFk8HCSCbvznaXm1T58w7/YL9O4HJtITRRKsF9R3qL/ipt
27pBb7S81RFJuLjEzthDr/sxj7AfJfSwsm53hO6028w1qH/baDy7HR4XyvZvAaftDpuBv0npKrY1
YBHEOA7YK/wt+6Wu03UxDJDIylRcIeIfVppInzq1uhCJMKW3N1chMCx8C8icXsZMjXuzjPunTLc9
N8Zo7OJ2+o5hodjNSTZv+nakn2I+/QUDrVGiCCSrxM2Iw8JcbJkH7dZjvpel7VxVJDpsg6BlNNLE
dboj9sw++hGpupNheHeavONduvBqQhYAXt6xS+4Kd/Hw7Si0uEOOKGLjq7S/B7EUPQfKuUxHS+i2
Nc5afGXqG2bvmrYVF/Frg1l3K+izV1Fq+duy64NdvQy0eWNkvgRtbGz6gYSfmnHJDRCn+mpWBKKX
svTvJP9w3bmTce78+Nlj8GSuRQCaCwWNe9NakQChMvW5ODpTFp+CvPQDkokh2BV9Cv8ltyQSbuWm
C4rcEgZhb9dI6IS8IcGJSrNM0BYaDAh2eHBQlDVejukjJn0ayTgyYW08943ZvXDHUYimmo7FBFDp
Rll9Ny29yU4wr0K/v6z5C24De9yaTLNAACSEEllooAYEccBPvOxTdnb5qZFY4weVl4S3PhqZKLC1
OFYeb+x1NisnpOkTTzUUzvskyP2PydfxpgnQ86jI+mIE+nuaVvEr42AkjXNlordznghcNa55pvI1
kEcGJoJzbplV9BS39m6S2ZfI1RiPlbNbakyyS0TErUznV1JOA1K1aiv0PMiW8OpWgzQP5MXnm1ZY
zWccofDLM6MOCa3J9oOlqxpDLW3G4kaCsYPbbvJuzO8q4d5UcV+dyoVOt0T0hBcQvFhPgnM7khUs
yuUmnunQm5Ks3yx5RH9KKUV9QVI90atyKPYeVs/QiUx40Kh/+mPuqEsxgyGyt7Ge4jWVm4Rcla9W
nj8alluHkiCCL4kFtwVomPfZivZeD+J7hOAMuahCQum9MZU0Q3TLxMwjzjoGc7ScGhNftyfVWx2j
E2SPfByrPOLsbJrNQNgsoPFB7rNpLg9wiA7OBcydueIpHecc1oJiCpW6F6xwF+wsPMFYhsjDGorm
WPfTg70wksJcRODXQBx1ki0fPfXnupe6foj8acAc/yPMuZRzyIRq2Dj4yFZz1ZXbSdflqjX89yi2
XmGARW+mcuRZ4njHE+/cKdFzXznvpVXCk1k0civYZVdNRVaJVtanV47ItcVH5+fYrzS/0lpU3bj3
mwhbm93Ym1ThlR+I+t5RsXj3AiQlQOkx2yK5nc7E+EW3QOOOLR86LrVdmkCZmAHa4HvnFhV+HM7J
xHxOsJGWTfY05Y17H02J3jVw3vXKg1p0rxPk/yBBVh7wQseNaxrRiamv6tywc5fnnojcS7GJBe3M
3D5e42K/spoaD2a8VxZy8sQwzyTznS82B4b33bolrixj5tMWaM+WbnocO818tz/3YFGo1iAeucvM
c8/wc541ZopBx8A0ecwdH3Rg6MjUQTsGBOtUZQzf3VJVQHfalTV7JI8bWJZvrbbKf91m/d34/ZvG
z5KYWv6q8bv5HL5+/Knh++1Lfmv4hLB/MXkuZMCKPgC+zALst44PddU/ejybRs70JGlBlu2wYBfB
PyQvtH+m6bjshBDDWCwv3f+kx8O39ecez2TWevkx6KnIKrH+RUaW9PY0VG0jr72o857n0XYOsxQQ
hJylMHksSqXwONZHxG5KMCBSsCYWEBikFBQ7zZLjxOmmrVeiTfObGugtdNhpgI9gNQqwk27tGWas
Pbz2OZurPp5JXm9IyFkHgz+QTtpneCjdpBp2epzFvZZd/VYN0XBeCBeYgKBWo8Zk2HrAxNALb1Mw
D3uvJV+beNKBRxMO6c4N+BVXTZJN+TqOAb6HxsymxJ5nz90mE56mPS3nokNSKs1vmUZFvMIJnX8o
5LxnZnxDia2jnM4RWe8YT2GVmWHZsARbMXXKvUM9t/YCTVRPzQ7DKv8qO1AfR2Kc2OAx6p0PBHqC
RynZUGLI4hdkHRbRlKxqVZbyzsKVfhfYWXy/ZPlwVgVT7wxHcUhkic+QtqtBVI+tty8D9oPrzK6X
GBpmjxnNZ+0RGnYL0ela5tZT31ByLg0uJ7Pu1T4STqp3ZWThf98hc8zjrdeS+WSGxHC2vE1ztqo3
kuTESqz7eTAOdidqnVMmKeguvN/9qqInpcMpppeuKexO3g/k0IO8dQXVqZPSed7karADEimLtA1Q
dsKC2DaYguKVluipmEoD0orOkZiN7RAxhx3XDoNcBIBKM8U+daYxUPNiDvPqvYlaJLqyWkzgobK7
4XLjkMu+IFLGbjNlI6JfFoHFcOx7rRvzRhBP3kt4bl030Nmt8tFilPkaozC0ljdq9blqP/pR9SUW
U3JGi+jux1P894H37w48xAqcPf/zpOu6rvqvfx5xXQQOfM3vJ57JiWdJF/88ag56WQ6g3088AdDe
xqkvmX6ZSJWYP/0eEg4y30QwYRKcBE4FXdU/DkDb/oW5F4Hj0PGZc7m2+E8OQFv+Wf7CgMvlDORO
lpKRmo/C6M9DrgZXPfqXOTl70CmATBsl8ALCgpy1o9x83ntEGlfY5OMkAyQqm+vYKox1gRH4o4vg
huGZLK1mTUaxmg7Jopi4Y7Zx3xcm8JuySn0G1mUzn2qYGMVLutiK5eRifmQynoKV0DntKfM+b75A
rAe5S5E5PXmsd61Dp4JhOE4ybcfrFl32JiGZBM8eFIdVPrv5dYMua00T2K/gFJxMPTfpquWhxDxe
LVaIs/sLnS+xs1aCX3+YMIHNmS8+GTxqhvKkKW8Dn4dog98UIIDtJul1QbbNAWuLtzda3R6Gusww
XqfVdDcog8pQW2FtBS9jNckdK+2eoU1cX34rmE4vkwPOFTQPvCkCgpNAYAC8gJWEAMwgGG7rusiw
dpHQ5OAeqTgf2HwxX1jA2y5ixSfPVTYXDTrfSp2jnS3dbdeMmXs1okN754rMV3kXZFH7uLDZORDn
2xkIGtuY+j5rBboJBpDNrvWbpNiwhR+v68xmjEQpzhJbmNUWLFg5iPVoJyiq9hm+JlKigK81g/au
FsAiMHrWohPCwnaKIjRjXxvQl1rDQZQg0gacPkEGHA++ClFcPwJsPK8JGwst/yAtgaiBbPBCBcb0
AZW9yb4HsI2+z3QBo7yxqs4pxYMHKWgLsPeSNNQwxX9lTk8BjwphOI34AI4ukC0uVJtHCX26zg6p
HVRy0xaspkTdbswURF6U5OO5m4F8mWmacVuCPAlnhB/khgtx9LO83sSxyasrTfNdXidnkTbTfe9q
O4XjU1hhGuACWheqj4++33v22pZc7bWV+dEebyishELOzqGczJamYum+1lZTvFu9YtIW5J1Lt6cu
llI/8gHz9FnLkqgLxLGTgLFsGReXaUAm9nalvySZPfRr+jXn1uAKOjgSmvgLDZ15FdPUb8GTGjtq
B6ZH/LhrDL3NTixiuqvqXlwIN1DBbRF5LO78S1VgmfnVhSyHRszqYMTkbnUYRhOMfh9lsHX6wj65
frYcoWgz+MxMrFYasnAroWaaoNIQSt64CaESobbdE/GapJlPefSFFWGwJbF8IBVA2ptc5dVRC695
IuTphrmSc3e5s3nbdWaIAgsUphLX7KMgwaQoQ3zZOJjo4LlwBRrzey1m81yjCXqNm5R4XGWTqDzk
xb4rQDHMqRvvsmzId8RrRitgbd2HNRJg1bht8BDb7NZQsVknP/eeF8s8IyhFhgNC7JQvg4O/QJGa
kHXji6PqMVll+TSykpPWW+lcdkia7HUU+YXJVpV5PZbQTn43PJ+5a8/V2OYL80jdF+/ovwNIrJh5
Q0PPKljlg2s/NJelFayyoX63/Tl+BEkVm1jmW+cbjCV2awBE+R6NccCJSwC0bFAP0qMdRhP0Wj4p
MGRZlm3I9J4Yzcb+fnLcaDXS3fkr7QJj6R3UXStP9+mVYI35iLMMwRTX57Gb1B23NVgyaz4FIykf
Th4Fe8NjhI0lRnlHn3lPACmzYKrgVsltUPjpnvqj+iCbJAgLExXXqilN093MtW3iERWHyM3u+7L1
qXMB0uXc3Q/CqJsS79dsYRqU0XrsIXyY5EzMkwPz0/MUk2riDVcMDuWXuojHVZloEL+joNacTNd5
c/wxCKVolvua4BPW1e34AuoJ14nM6muraEiqGLzp3ZjojQdL9t/jfITi4ahlgxy4I+zLkq8WiM3z
IogTGSZ/uZ0rp96KIu5p4trmKjJG8wGHF9tQjGO52tZUqwyolPmVCKg2tOm07zPbQNsxY10ioF4b
Kxsb1HcYMua+GirvTUJ0N8KFW2uzcOSsE0pCBuFxMoZVzcnvj4CvPH9g/cF89qLekXi7hPUUK3zE
/ugkxzpom1slaD97ZBRc2SCZP9O57R8cuIvZWllREnbmXECpF1C1oolIeiFwVS0safSacKzPsoSL
iUkmIIXAqq8BVWZrNGTtaanq8a7wjA120eBaDZaDxGVmK36QrpFfJywxQqaN2Rfmn9Zj1hXNtdf4
84M5io7xkZsE93YwAVfy8ejWU5TiwYzscY0GwTy3Q5O/lLg1X2K/am+BDEXPTR6lV5qdySqBUfAk
aFg2rN4Z77JL2URzr5A4VQhebP5arJjMgfoDG+UBmqenn9B9MhdK7Y4and3G2nXsekM+hnnLKhl4
jkc+xbFigtzDLRrnK3RS5WUOK6yNX9uS69iPr/YELcgZkCCB7sSvB41zOYpUuO8W399Y11GV3iKz
GGGwmMELG3X4mfbCi96vCGZZdXGXbrEzuycvbZpHJlxtjOa9BYATRwRNhP44nbSq2y3QAMaSfxfH
/yukik3X/FfF8TkvviZ1+ed5wK9f9Ft1HNi/UJFSuSCpogMnJOqf1bEpqYFdSCmeBVP8R2H6+woY
R8wfN8O/I1Yk0VEsZ3zO8Qthhc3wT+vev1z/Oj9VxoIg10s8VSD4DYT8F316O+R+NblCHW2maKGE
8dgnQ79FVOvfOUmVoNAL6HpXqMEWZ4PKVkMA7R2A3QwcKGsmRM4L0KgySKMdY2fZPvJeKVDRBml2
22NT/DK0qffmLG51TEQMG3vMrDC4JCEq6pnyaE1RvnXzgJOGje4paxRarSpp6uth1g3pbbOAZ8Xk
N14SCwDtMLbB25DOkCupx+NV26vZfR3GSfu3M6v00Ksva0qr7u2NdC/RBkEMsuDrcEk80O0l/KBu
azrohprAPfVkEfWsk4qSoS5mQbRjK7jdvhxv8KkT67X1VbE0NzUJYUx1p6711l41k8i2xzEp22kD
b880ymPlkFVOBqcV4SOhBqH4u/EtGDTjKiq4nrhf51KzsoucwMSnOrBvX2PkEOb7OBYdZtY8SZ0R
/yzFI1uvKqvBdpYahiERT7qS1YolA5CqCRs46tHEX8AOhFiy7YWdM76XZt3GLHi8nD0iPIzsY4nm
GZnyukfT6ODmrDkoPcse4p2VT1F745W9cTCBXN4SpxmtcBxDihlsqMxdUh0Swxh2MROQh9xwdboC
gIXMS1TjnSigFLtBM3+l8M03FLUFC6uZhV7dqe3gl/mJd7bc1WwO4Df2epdXA9gEVdX4HoZCH/xh
IhEC8mRZVozD3SQ+O1aA0jYpptC145yT2JHMruN634Flv2vLsWSbYWDfziNWVYsxNOcic58gocV3
MlbdLcwz74538PDGuGUCmSEwhTbJdMf9UG/noU6fi26KbgurnnltNwa5oRrwcuRZUQh9zLsJgjx6
TppJ7qfENc7GBGEbOT3gl8Fr5SlyowLaPpP/UFCzz8/NBduIwNB9Uq6oHugIWMRBAounNeAaOa0p
371pXc/Lcqhay0WijkwMCmvVH0ZW7ruxyONnBIbyKlgoeFaiccZHcFiMrvwGzHyo6Se/i9F2ixXT
HXKr4rqqiLOsESgDaYJixIq+HZ3HTHkI2bUtqUYn7yRAB+FuRzoHZ6jVw1nHsXVFnEe9t+1AQ4dh
KbFiRtbeJYVbPWMZgOsH4u7baCUvQhEY1Re+f+STRnPfMOqbu4b4tLmY7iKEHkcwgu1jLOTyquVS
QqscJ+s9q1vzylgqL1spJb0jqqRga2fN5xCoaC8cU20ovYloZK30wJZIv8JaKV5w3qUvcuzTSzvu
5y/KqAJaSZ4w1+jbnYm7ZgOxst+mDS1iTedS+mmxo8QnGCeonOM4AQPEF5vTxfK1BrlAKGcXZ8mY
obtmeluRU3qcjGZq14SZSO5icFGJ40/FKkW4HUJznjf1qInoiSivuS49BWFxYUmb68bpxmNtBlVI
GWk92wRfMrtvn9Klfcgaw/uYHMYLKzMYzHzljFgfmIsu2SPzQfuqJK3nZPYEhrmsoEOU9YfA7rxr
Fu6KR0N3Dws1dei0Zv3uahOy4LjUtzIKlm9qxEi/EkzsSOhigRdnsf0UJyCxXYVg9cJ0gnSHlPMa
P4p+6+HRVZStmMFZNi65EERkTu0RgUz8tSNi+bMAQ73uBnWyNHh/xx2nMBk0BWkSpXtpeBbUNvAh
J2u6gIDA54FN7S0o2LnNMoVoTGPb1sJIEPH49V2edUhgm14Em0JP4mbANhqt8AOY8DHLEU2slfTT
fT3ayGzzeJQPLA79b/lYssrWqUb469Nkb9hnzve2Efm0S5XzVTttfYXytcWK1AvOOapxlPvkbMDu
8xN4/SMsCQ/uySOhud2NFwd6xnVBrpaQDlzFLk0OdekTEdTglz4ZhN7cAEXLuUUd0E7m9A7OuLoX
o3uZ50bdmm8ar+Ms6g7AxoJdr+zphLoA/jGzz3e7bp3vtWF/pI2yTsIbOgpvxUq2CBDAtvTjoP7z
axoo/zqQOSoPEyz6Klvek8tCUJkFO6RpeqrN9gEmnrn2RZuwUb9kAyN02KZ41HYmQBVWZG29MVyL
oh7lS7eP0UEV+RADS0yjsK1a8ZIqx95lsWNued7fs6Xy75XFGDbB7/EYe0xyRdI2xxGd8oa1vlNc
g5dibttVA0M+M94bI+j9lVvC37GZMNxx55ZhZQbjbQoZ7UNNqFEAooiCssf2n2M3so/8hnNo0cyt
a6dBGVrkTnlbRgbkZWuuD6Lqwd4ARAphX6YnttAelLOq3vV60qh1pv6NxoZcPr9mBe/lX/pOfMsU
vO2F1+MJyj8ba7cbk1vbVyWDhRr8Q5lYa6b73Xchh3yDSlQ/ZHRgm8EeSQqO/Xxr+wDlZWtED0Al
uhsMqv1uDKTit6BrH7AtCthUbOlXtlXCxW8T4zDqK7BvydqpiHIw7eILUX6s5FHYfpD6ITaQT/hc
ff9L4hefLUCUgzR43ZtenrOJ5f8AKASrmYnlnhWxeTCzgsDpFNSj1afiRIOcvQeZT1hYkRjoDwDV
2F1U3GV9AXUHwNyWVYg6aAqSjVZFsJcwe7beROVljCBZctQZVyn5yDxHE2mapJoYoTkv/ZrVx7CR
Xle9986YEhhRPKY6Bpk9J+5+HCQkfOd6sdHaVXaZr8wGLVYtnHdlNneaUEj2vkBQmbQhqTExNknj
VaQ4ZJIEpWtKuufKLeifc7O+wd1655mwyjuEXSMKCpOeJjST6t43+vyIQCneskzyVypgu+ymlUXm
X3JkM4zAxS6uZWkY6CumcVe4OtgDwIpDTFp3Rl7dwlZMtn0JSX6BGo00fb4LBi3CPM2LXdeDqOoJ
Rw7tuPbBSGqxqwYJ9Nfw5NkA7LribPcee9xGe/iX9TpwxCdMD2PjkOO8SksQJFbaOLzIcpDEldR3
Iz7Q97Sc1cYzuP0g9exddmFQRZhMkHycrAZHk8EVNPowlW2wz6rYIOp+8Y8lUMcidb6g4H76u5f6
X/VSFvvQv+qlbj6/tV+7/M+91K9f9Hsv5fyCuhYE5QWNYbI04Pv9vmm4LCEwDuNFosfiLfvPRcOl
yZKW9F3kKN6Pdeo/4ALmf9I+EUHy02YVrzJze1a9TADp+n+2wBdSG7zgk+GEMCYYEvJlSXqjI5e2
yubqNHg8ZFDb0kuQH8MkH7HnJd7PuQT9dZfIv6L0Sf+r+PWvUSa4Z6slHHD6kRPYXyIDrR/pgRYH
3Zaod/1qd4QLtr5HzuCAymob9H56Y11iCPMfiYTE0lubBpfJmhAOeYOV0KHAJcTQpCwnG9Gsbvtx
1PfBj7TD9BJ8SOjQeLR/pCFOLcGIpsJAqM3EINTdr4N7ZL7lfWv1AAIJVewwH+6gFMW3rnKWe/Ib
23sIP9EWzSOJhlE/bYxRIoJpmLBPo8zXgyumjZ3YUGBSoIWPmgyPr55Xqj16s4jzeSH+WzERvXU9
N3lRGELmNcOZJpTxYG2DxBMPnqOSe2dys81g0r+sDLOaTm08MjFV3RMLSyK1GeYj0reZzq9N2SyP
VY+YAjvPt3zCa7jiRcJABdfASXEW5lgBnO5LWi3Ue4rP8KnIs/LGH4cEaWGyHNvy4rpL2J+ExeB7
l7RxggKyyEhvraDL9kYRn+FQZ1tCt/JwSRyovm4Q7M2xZjSbVPpUGSIl6KR0/VVfjvMDUya9zQlM
XfcAt84+AP39DNbl2lPmeGK4NO9hHsivmS3rI1EQ/YPrW8XESMnIN5XVkDfSJpZ/KBnvXC9CmahQ
PGq+qKjujN6UD/1s92/kpBXfZxA+j9ag04tWsjqXnWNgMPe2VA79K9eqmddgVQLGV375Ktt02Aqf
c5c3uQmFM192DNiNDc389KHGrjuDAKtP2dSz0ZdDqmgsZtoLiJjBO9FIZOyqVhBFYyyyQotHosDG
ZlJ7V3WXktgNVL+Zo3JZlWYNhJtJAsEB9tfBGvwrrDLpDmNzc2O3VCq6MqEwW4teU5RN20kYwbQZ
WCScmoUM+4JOfs84svjknM5uec1V3FPxcs5pg5tV5kTGOxR5v1xFcSeClRpdqmfAOvoK4ZPHopQ3
VUpPtUKLnoVYIJ3XVJTmSztl08lFbr1J7E5fp15Dr1U3arhrjXh5UwhVHYBOzXTVoPR5DMDInX1o
qayg4h2dPKnCZtffgyy0Nrkje2BkwwJpWYjKI0BYkUtPMYxKrsPSSYJlZZBO7bsMPLMsgt4oWsRa
DDpX5CQh/GSaysYQFFn5zDHSMCMGgFmxWd8MunTQljeUwAmt+A4WJtmKBOBuQFepcxmX8blNbCt0
lSu/FGQN5yuebZb+qMRhe/l6fiBOUsZr/CTGZgElsWdWXyKzZ1SyKg1vjNaDoZxhWwETPWcADATh
IVVe3hjQz549gS0AzXuNbN5WKuIkSeHDLWX9gWCNBka75XQtF48SGYxqmocZeoTneOjwnmfCCfAM
GTGjphS3JoafSqEapzAm0MdvpjtkF+Kl7aJKr5lltI3aFm5NdPk1ZgkfEcBKxiVgoi1T3rgM1vE4
u8R2T6buzIcI1cbsPsVeicC4l2gR9wgzeNqPS2MRmLbufeKmmtAerHx8aLMppryP2b0hp/IKc3Se
yiEblbfxG/IgtobWffYxszIW+Y6EqrblxcUW/W/BAc/R5//7v18/yrQK8Ty16Xv/R9w0MfQXGcD/
LDh4/mxLNAf/zdf8VgZ44hfbu4iZCC6yXPQGjDV/KwM8gh/x05iYxHDe/Uqv/l1wgKwKywxvce8y
av1RIvwTMgRuCt8rRApfUFh4/0ldcJET/MFTY8GtBi8CxQhZjMfw/vLvf6Ay+GLQCzp9Z0+UBMF1
CTj0LFZy9Ydr8t94d/6M33FIoBDwsVw78FGacSV+gsBEwK9QCcegAbOqImHLDFiYTVFNkN0w3Zau
Jw/FgiAhrLHOv/31z758Xn/8E3/8cCowyNRcNsRlP/2JiUsOGGTpANd9UOeokUiKHCYcPyUIuPuM
pvtrHJRNgC09lWG3zOnnZGDa3ritK8MCd8Jq1ogp+8Ev1lIZ6qgvm+vOzzAjZgV4uX5u0d/G+N11
54FIdosx/P/4I5CkMPzGlc6N9NMVNFu7YTBL8hGZF9ZmQo+1Jf0AX4o3zk9KmswGRe7JjVFiOATB
2byNAQ59p2acCiQ6uHh5QInXHZWBOSxIQ3F6M/8EaDwFQ771B6TtZaovBvOlR8+OVOTfMJioav/l
c/A9ZIY+WCJG7j/Ztzpb4kTx4GeiWhnDFro2lMF2Rhaeff/rq/UztuNyu0Fbktx4DomqP5NsHLrs
shH8pEGyZ6SY4cNzfXVse6nuTAdjz1//vJ8eoh93GDQVnzUHMPlAXu7APzxEluiqilERPy9O2ztO
lG616Pg/Iyn9eIhsmENAGnz26/JnulFAuc4UyvD3rQWZi2zF740M0n3e+Y9//ef8QOz84VC4/D0O
eDEOpsu58C+HQsZ+NRi5B/fWIorD4nXWJiGLeDfPfHBzKf+LvTPZjtvItvar3HXn8AIQaAd3kn0m
ySSVbCR6gkWbFgJ9H2ie/v8iad9ryVXW73kN7LLLkpiJjIw4sc8+36YosaTHfG7VZ5dZubB5cg8d
nNmtixzK5aZw3eZTO3tMP3jANFY17AZtmhcEfOc1gPm8ZCKJtfmsYjoUawFolLtsSqQzM9r8kKl2
iBUJuD13ttd9Hr0lOfz9mxSBXm/fvEtMqxZCm2/7XPZC1//2U4sIDRnk0k6HEQFmhWtoPPox0hr5
ghm0+U7TPqqvU94aGzdDrWPxpoe8SIedsup+l9Vte66JK4H7UMLl9Erzs2VnydnFdf2zPxbFZxxb
29Ya7UcLaA0I9DEnZwVl/gmnCIR28Iw0kuT0DDvT3pRxMu/p9Vipin9mO8sOXu+69/Fgu0g4wG04
XSTzsxGTyeBDD6jHpIgRSrWVjMLvO1EFT+ho6TE1UoQyily6GHH0q+TgWRddFh+delH3NQF2zUot
vnNbBJBBVIRWVSvbWXtOPaw9ZljydW/RzMhoPb30nXbjlKAci9m4d2mkvM90ahhAk/02znqxdyOH
gcjUQwYjbsXbGP7i0I8T5lM9dMVnUj6zr9zyqmmVmeE8r7XBB8NFZYpVVcrpiw+vY+MXdnvNLjim
M+XtQnrbPSCNYMOdsaQpXyTj/dCXDL0QB/tmNsRkTiF8myj7zciM4I5IPwMtJom3ht+eisLjVdMq
pP0QHidllGdqQBjuUzn2qxg8zwqe6p4oqlv9PDHhw/IVYWCsugol2SrEK9w9/EKgKjRcvoAiU8/P
Rg5vgP9qLmdrMNB7yby1tybnyzotRrG3qzA4Dosj3loaDw8pz6k89uYQrhu/E0+Zs6NXyIpQDIEM
jRBvVdNWu0zaxkbUEzcB4iDaZ9hLA6lLiFIgp3ROThUfxnnYSSk+2VExbNnb1JGRkpmIBeCz+qb1
LnAgb1rPqj/NbX6XRLjnGLPLaKTlw2aIshadG+pya5onwnfilRk7hIqFU/xYpvEdk2w/S0b4DrLv
zUtkLTPeNe/z3GdvdlGWmxEgMXhfL3yB6R7sRNtat/40jDQSs3BFABY3P5Pp9SElAr4HQcOYqyHZ
ooZxbelIIyet9KhbHO4zujdrQoyiVwKsZl7MFO2knTlrhnkBgrRmo1hcavQ3HEPZLgFmXm7SMUk2
Q+zZexy3xo3LaNdtDyB5De9gfkvHzvw0JJ0f0FfBVLkyIXPcLzBM2KY6q7mZZ8sBIzDlB0skJg5K
vi6eMVdc+MLGXrJha9NKWknS/VZLL0keNdPy11Y58Zc0soZ3z+/mL0K146kIAnXMFCHCKq6dW/RJ
0m8h5AAaNtVxANV7b8wZ6n8+z7FYmRCDrSMDyv6CS6QBQFyYMWNjxjI9OwrvnzCZ8DUJUts6eeUw
nTQwdiyGZG95TXmbTLRxuWVip6z415QUSsYKvak5hTWoWPBzM2hs5mmbzsx2Uarmr0DTx+pszoxX
RTVFwQLuZdVWYPlrpOVNEnNyWEsUrGxzqLemGu0t77g9+V5vb0fmITe2NOcbxq66z0s4Ovc2X9Tz
nJjNsMmi3mNyEnn3N1JnSQHOzYX457T9VfpMORL95L/IhAGl0vWtJ8OkvsirWt7DoaE6UZR8GHp0
5FSY8uqgmzSrwTIpZkwvu+TMH35JU9LF4YqPG8auIZm45EDkmQXyymmyXU375KXqOyY1Ifm8LwaZ
KnnqsPe0vMmmpvzyCKg6LaHD65pFfRbAbE5+B25sptdlrT0BrxnwTr0NW8U7p4N+H5rFuHEHYW+Z
lbW3yHnx/eLXEVgUB3zP2g7z7nPseUwZtYJXkg2hyTW611gHwkMYHfXxJfVZ6m5FSKKExcZAnjdD
fTBhlgN5avk69IlmpFZx1zVYZyaD8vakwNysLCHnr9TA6iVRLft6ZTenFPskd0fXsfeWWTR7Osnu
Td9WxmXmB8iNkXPyLoz28rJn6f48Rqhpq8iT/cX0a/4pi4dLS0Nn03Lv/mIG7k2XMR7qq6baAxBb
xhX1orhxJ5MGEpuC1Q7ijC5PfJv2DBeZ7RFJkspdJSK5rQhygwJIA7rvE9zso0siuMn8UhkytyZj
UhpqNcs9j9/Pfm1pjMjbtisaxWrGU9tPJT0v/G0m4/cM692GUUFjxplmBhswCTjyPI32VCzH6/H+
nwvrjy6slqPJe//+wvrBgti8ZVX/jXitSRD8xj/Ea+8nB8KtB7ZU/GF4/7N47QFowvTu+PY3aFz3
J3i5Nrc8DsvvL62sb1xAngg/7rr/5NLK0NK3tRtWfCpUXb4x54Pv3vqudguBdPVR1Bg3jkPMR8D4
7HZxWnzB+ZJtfQqPjQk2/QLCRXEMOcvWYg6TpIeAoY+sGp9mUA5QQm1wcU0fHDLKU3cVpeSclZWV
rn0kwW3Wx5e4FgcnI0Yxctp87TjlyzhkD6PNiGc2xvTq6IORM5kSVNg5OD8LKqXOyUzmTJzcfqRi
kau6tv31ghh0dkbVPZV8i1cdiKzNjMXn3TSICgnEMwlpX0WN9caPBuhaM3Pnlacj3oh9I5VyKC5J
ugykfgccaD7GJ2LLigx7Mvm9aY7EPI+efyziqdim6ULCTxuFu74bGCjMqsXbxDzOc+tBWScYkhQN
NYFL0CAwaDCziaC7mK25NWtyhWu3cW/NNjjkuX2pTaLtod5Zd5jNb8poKjbphC0jDjgxMqlBSk0Q
7XoTghILptoGpdVSeGaohjiIsDAQ51aSO7DAbNz5ruGfihRfRFSBeRgcv95NdkyO9FQKC1NFB+wg
y5fHxmUYeJzlCyQL+3ksXO84AZt5LS1CaSW+e5qNoorOdTsjBOeVTFrKLENa5o0qI8hFZUuHe9gm
5H4Yv2b5BONrVeWDsewGr0up5kvGHtamW4EPxA2J5Qer2HxpRBmcwzg0je0Y4IuB46GacV/YHWmV
vks/gYIIJdciv24qyv5i+D15cnNiFNTbwdIJterjxL2Fg0ZKssW41tbIFsAWoL+YucT3kp0NUthr
Y2NA4Y1pc9bt0rbMBUDglTmZBAEqMGAG1fnhuoYwtZQnPyp7r32t7Mi9tEs94hkJuyoxaA60zK6n
46eIgTaiR8h5ju85kki93oWRNIdl7yyg7WlzXhVHwjmRHw111SIRq3OUSftDp4Rze5Utsw8Vc0zK
GU2zuQqcltY6K616jlcBdL6KofZVGM20Rppc5VJj0NJpolVUeRVU7au42mudNbtKrmXYgC6Im2VT
YT+7lHSfKb3pmSCJZ7V8iT7k23S2rTVjKoR/qtFTu/wq9g6NpDNqoc2cyB6Th0rrwtiKkIhHrRa3
V+GYRvj0ObvKyVzAxM+N1phJbY7vG607e1qB7rUW7V1laV6AeQf1z90WWrWetH6daCXb69ryhTwt
5G3/KnXTH0b2trQCbmstXGpVPKh9BHKGyxDLY62bWwZhbCtTq+n9VVhPryK7pe8KUivvDKCVD41W
431keWkp9x4GYPwUXTX7q3zfaCX/Pwfi/1cnV3BG/N2BeP5t/K/Xqs3+LOFif9W/6f8kXDqxNjAS
Bz4tPkqUrT8k3PAn3zNth1HVj8kwmrzfSLiBS5fXR47ydCzAHxKuCSeegzUEYoQ+pdXdf+KM/fYs
5Fz1UJFd7LomWhfopm91DEt5jTLNuDqqAK4285Wxey/asT4v+Rj8QIf8i7LGz6J/QMoBbS/rLx5c
xdzk0gRWefQFhG1uF9Y5HUT4MvMEbkls+xEUWcua32g0rof8ZDOrp8XPDw3nT8paawCsrgOTn1dY
MFpHTpmIGdgFZvvkiCNFAKFAAvzJ0+gl9g90MF1EfPfDXS3OIyBSjKPDf/tgG8Pk8s0mwJwAyfJF
XoDszS0V3M7WMl0mMLgvkW3+6C3/i0fs8rSEQ6nEWvs+TaLvGFoaA58suwKN+krVVWUB5jVMWtxl
YO22f1ruDx9v6L/KoXiokrLv/ue///IDUftMkx+HRQHN1NX//U/PODUNAnk7DCXSiMAt4yRjzhrM
bREI42cRKe8Hgvy1OPvmufouFoTAJotS66XfjzjCgWNkO5rUYaimBinEizqbkOcGifADEj8PiXUO
8tI5+nNmXRrlli9lXfu4x7xsKRl06PxLP9v2sGoxxShKLNndWlM4fZntH6mhYL6/Xwc+Q+9oaCxB
Ck9GHL59QCWBNHGKfHJwOWmcJ6Ow3eimi3OsCnGlc/qa2BpPViXnHMxy71pPfAfnixGC7gR65Xmn
BNTjkeAc9y0WHXZBehKspS4CxHKF74LNKuRJmTbYaPIWrXNha3IoxHXI1gP0IAT5FnopE0ELJGEX
DyNuL1jPAyFKN7UxTxerx5oQJSGix9Kqyv0lUKKeN167TGoLqQI+aSs00otdwtskAanRh9RUxucU
kGR0aVq7ZclFeIGJHepmA56EvUjL+o1VOhE/ZTH5NBGKFSrn01TO421pSsDWZMqNKxU6DvQOvRG0
jJPQu1Ud13di6R7CrGmD9cQU2euVwg+8Sxw9lYFInRSAmqAQ6sHEsA52q+FCrrUX3Xxt3begNfFk
tjnehkJF9avQHk2jMawnt6e1kSyJ++aGrl0eyzmcXuF74Bml1YZooqGsl8FpeackDDIdhUsWVEkJ
AJq0ePpMA5NDb1cvaLCgNEStYz3hdZsvS9CEL2OzgCo2PLDkMfVMI0ZX7AgqBY0cTgbm5ysN/mOt
yjQmX1WKZKQXn03de55WyN6OaxObPisArd2o4LoaiCvyFPpRUhwzmkioOsSPBMO2h7T9WSo40wEX
aXj22eDj1J8d1okqPeeNnk39KuOaL7+GQocz3Gnorah4EMtYGdBBjLVD1OZNizkE6UBTYGm1IKMr
D0EakhL4/mlKwZ3FVbZge4dVgCdCoqyAToFKN9b6vY5OSFc/rpiR1c8fRrXL8GzgbGXm+xvkUaw6
TRma5+uv4f7FMAX4ePaNRR4M3usn6fdqM8ZhuBuajgXMKGuw8foMsx9E2ii6sbBZwObtRuSkZgrC
i8AyzYxmHwgTq3cemOm5b7yO2G6s+fb0WCOra3mD0SmqQEYmyXU39FBnnljmcbR6X+E0LwwA5F3X
J8Z+Nod03DSxMUeXGoQm0weVi+JQyqGPbu0lnF+90B7f1WygUYxMUCYPI+FT4+fuqmPQylH7ziay
CyJwVgF2Ugw8MWzBABOoGXLFnmqti0wJ3LAIDX4XEhbYaOVkvGooQSrOLtLnmhL8EIXzdNMzkPzk
ETEJAg2Cr2cb89lxM09Dgq0vnZZq0EK9FRmK1j0jY/1llA3ySE++2M/cmhiqlqIbxZpBlelG+YY6
YClFSBxMzek1q+UctEP8Dn7ZOntF4p/KRHrn2ixhsqFHz7fYLwo+8MnoKuZOY8Yk66V/DxOJiNQZ
Q5xsWNwhqbDINZvQUR2T4L4fvYgSejUVrfMMUxf7cNu8lZafMnxIX/rQjPQd+YWCRdeaAHZXc4Yw
Jy3+RZsVpwvHHGvZjkqZYJCPOKUXLcZ1NHldqw9filmScenHQaHnzdR0WSYZAQeltvgAzpOqnQPD
Gt+mCkNHCsTnpkDNJBTWTD+n7cIX64ozjEwEt4RuFvV4CGcwhMa+4RitnjzAWbC0yk3H26C7AvLK
Ja5tYW5t6Wrr56I1jOW4SGcIjqIAZodkXXfMhkI6YurZFuIXItpdZPsyO+VhHd2ORh0/oIjLYxyE
T76UzUvet29zMendP7FeiEwfNinxqWd6FOzzLu2vU1jV9s90DZDEc6nDWMPRf6THlvkbwNZHF3ue
2gBbstZ8L31gHVUb7MLSLu+nwZ6G3eLYLwUo5k01ddhuVMGEpIMny8fr47jQo0VUnkvfcH7JLcGv
rzmx2mdXhnb0SxiMCXfypo6q3RJUWFPsGFQh1MDMuMWRNvDoCkzrC7OvX2Y/qA6JUxLwRxNnk/KW
MNHVDMHOdtS9VhNgbzgpNP3ESGRMZik+1gbU2TbJO4fNwsnjFt9fNzPRmgZnY5o5FoqKBoWWLt/N
PA2BtDANuMq8hUXTDKyULjaDTTzprgpLuUSmkRpoTeakZovp8a005M9RuJf3Xi/D227koyF7IWQf
LGjPEyoQzGgO5LnGK5kxKr6aBD1YLwebjvpBeEneKrCEV+yjcuMO3zBgm9uwhp+QBhU/OeUwKbiN
EoFx5Wl7LqS7/RXBDVwu2Ytocd6WOWXDv26BvhyiFrturJf+SPbMQz+WOJiHenRuGdgx937uAiJt
Gdx4LwWDPCi+uCY5WWHhg1uZHrrEZZ8u3ETD9xsdxJP3LgR/hsYsb//xsqzSJZgWphSVRGTocTS/
Zbdv8rY9MHg2PfSK2hegcgiqk87qiXYGI6I0LAsHN5IXM79gtmH1OtoNerztKl51UtS811Et/Miy
TWb/4jR1Tq5k7QFwKwBCxU0GyC8wle+v48nxsD10jHpj7J8fI6NyX7k/s7HOrZHejnWrcchwATqO
DCt+GsE+0540c+/WWUTQQWfBG5lXBg2oQRpf+7YB2zqM4bTiNev8DsMPX+xpZFkgj3OSN2FvPYkW
jh4du6nMdq3vEA8RT4l+osCollXu0ttfD3UAgr1o2aoeI/2J0kbgYxoKVlzesYoMCyjqCjUehWsD
EcJItnlAx+YFMBd6P8+J0vLRE4kxPCpvYgh+nZAXJYMLHcjQ46jCIErgYRA3MLPnLDFi6zkNqJbj
/TT2zFVZlBtEHWN3M8mbWEd5kWz6EW88kxv2vjBCahCfzsopc1p5xsgBn8yQ85a/wBkhtJ7ydKnv
+PibSxWws2RKGl8mI0xORh9rwp3k6JmD4hCTobKaJ9/Y5QNSPMlcHkMRALhMP7xx5i5aN+B94oAt
XbTxsLPM2Nq0iwXxDOvasVK4T+M+ty6lwxYD36FnhI6xx5WVUZEg1GRfjcQBF6Cq6BAuVUF3G4bn
hm/guGZX+Fq2zVcjn+/DyRmPrGsKg6Ex70MYfvcu5pONwhbpdXNxmAa32VIbR4+TN8y7lEN0kzZy
xL3i3DsMGt1NwO4+8WlzLtOdO3HyFXtmAhj4NgTYgsLbxmF+BzkRSyyP6t6c6/i5ZsLvlZaWOFeq
wJeHxYMCcmr2OagikPcPorAuVH7l1mY+/SuOQfckQD4lyaqww9RkwMAfnSggZ2P5DYGID8QZ+Arv
XFeMclMMegyGikDVa4MTmJQZfJ/sIFL3Ezmv2A17aEpDY5PEKgiHv+uynEVaSHabxGtZkYsilhxn
JHP0D3M2QrZXlN0/uIrrW8c3tygtAxKIgLCAov6XbBrk7TTkxKsPNUZFin5wKmSH6sL376+Hf7n9
YNfBJoHgzrXf4eL27e0HEbEfUjIpDnmp/RyDT3Ov6Ui4oYljERrj6KvLdTv8+5/7l6s/PxeLPEgd
bqYON8Vvfy5X8hxUwVQfpjT33nqjgFfZTfm0G33J/lWRmHLxwDyyU2CSTH5g6UG3+f7pggjiVswX
nBfxfWrb3KWoJ5ZXHcCscwFZgtZ+wgZNCpePlQKJF6gJvdCWa4muvIkLZHO/PoD/tLB+0MKCzmT9
vWLHYfuvcea//9Y/dDv3J65ZhM4FHiafj07V77pdALWJrw0wBMuhl0XI4//qdsL7CaEbBcbFQWbz
21jw/zfRzi+1WBgidD/gUf9At/PN7x1xoQVEg4EM17Nxcgqf6f0/Ky8k5jQFU97pARuHrg3CTPob
uL1U5bZqsZMjU5O6EJi+9I6RPZNMQEEYBmSTd2AT7JHG004sJJRtK5x+DU7/yhrbFaEHhQmtn5Sj
IqFQY+zDORJ/a50rN3eOPVxqG2xT2rzmNdlSjIWxgYwpxDWOcAJ5GRChLpIRw+367lmbC184lXb6
plgyqGjhOHr70ClCrl7rqqRBvhoqO6j3du7LdkthqX+LINRrnWHBf7Abyv0BgzYiRm2yj/QdIVfx
5HIJSKzp0qa2ODIOykGNF8Zv72O7zKpTxYhlcPJCnzQo4hWf8lLLC5bEeWmVOiGtdmAbMerLNkBn
nrfxkdtk2zHpWVAEnkzCLt98m+yFqjKGg1BSPC865KwELXzohElp6RVEpsQ2aVywj+LohZ49f3RD
6QEIhhIe9g2oofe0TXgCpUOKdwLo41VEWrKaRMsvu+6FBTfNtznWJQtDzBiarpleY85Pwx4DHiQC
z7AemCFfGDWYeNdOxs8MMlG/crflvYfXenEYTXH2nKS4KTGlnEVGhUVItYWDLJnuINiro6jCDGcJ
ZTuHpX6eH+EzxVSgebCu+X8+PtDcjCkY4ySiuhr0J3ytGPlIu+4LwQ1gsUZydC1QhDb1ktkRrv4J
hYu3UM3Mj7OWyPtZBR3pSmuX6fmEO7NBBSYnQ9c3Mzwg6D8+d0pwd6461FkhGVLwsHvu8mIxqhWI
vK+EQOr9UpVIxfl4AaTrYjQl+Wp9TeVamDj85CsndJgmJPWmtgr7qaRAeb3eBSu3YKFnk0NIByUA
fxJJYPydg4DXJvUiYqiE5DiQzeBZesVqsFsNQQhFjyn2ekVE3B+cu9z3OaDrmNy52LCpfSNl89Xz
x7p/950Q2r3ZE3omx4YvoU8KjGK2IuBkDcKYwp2xberrMiXbe52RcFFskdooWS2+lrdVzSl28JlD
OGoAuYB6I3jdIGSpVYuMAEFhxnjfuIyzYnAWde8TVVS8LReDS4vS6wQlC6VMF/VkfKAZugMamdXx
h/UwKLixQHGDfM8lWqlwe70kt8Stv1yX8LWGnnVWJM5MlHm9SCOPa/UoBh7JaEOHnGK+CsWC8uhI
BoV22tL68nHP6quaK1WdB1og08Lix4l//UoMXKP2XqLr7WsNBDlRHBMraV4Xn2tI49aF3HiDZz05
YxW9GFpaXNVckqtV2mC4zVvgAyuvQr1e7CDZ59IFAz8mBW/HhKqfdBMfqJ5u4vtg0rxfGYIveZcp
ns9Vnrte/T5ilNBpxdGXVXg7VnmIW9DjI+yTmT+hqiEcr3IjQHUc/E6Kh7TBY7oxWpAH2z5eaBzn
tX/w3NbcfVxFGRbn4i1hjE6VjtUUE9Nau6WbB7kN+VLgG2xhb624xkyXwgZqdZm7CfBeOuheJ+Zi
AdjqkoVsz0GZGSjnVs6f43j4s7OMwi/t2TJME/2jd+uBJ8i97FKz0JOVLbPmNSNS7QBKId5HvbSf
rr0VLyOYfRdIRI7HDveqQz3NFikW3vCU6dg3I9SRgLmNIBqZy1Kf4ooG9VaURS5PzAwRiGli2h0c
naqnRj6lPImcty6x2ZqtaGZNRRR8ajV7Cx9r22ln5UhK1noqGVlvBpLsUnceoZS1BaowI1GsFwu2
OKagq8Fc8Y0ovMY6JxURVwUtmhaeeR1HWxXqWtG3cCkCzdM1sY219h3vBTKNdFndIT8CvB7SQOJa
KYGaQ3sYLD3+d13zDhYL0vN6PXtvN3r9D75HpmuiwhdGGlCVhKm3PWzrTQ8K0CV9zkw69jfugcEm
B//NegxnBvrrRkc1gX6Ift/S0o5Aug13Pg4j/IztcEyDDudicx3ZrmngPjge3648z/CYDiOPV1B3
Xr9xhQqcl7HsJ2s9NW4rd9edtaokt/VRBs2LlYgSl0gcz9lnCAvsE7mjdylLxyk78GjeCK1A4R6a
4pMlBxsloXzHB0t8Vl3rw6BhjmQ1RzE7cMjF+DwuLhsZA0t8gxkkr+HnS1la3ONnOR/YfgQGNise
KCE0cqPC5kbi2E2BdCdXth+hSrVdEuaflpRZNDPJ/QCCsxG/cJS2h7Ln0nZySp0Cmmk2QsV3st1I
thi0z9FmVhAMlvdelcVLFVvtCQruQArqDMKJOkS0T5S+xyrUB1Hnlcx6z3F9wxkTPNABNyO+u0rs
2kYg41hWf6YzVN10gO7WCsjXc+I3KLRzGf3cYCcxCCEDzRq667bXs+wp34HVUFiFMR76fj52cqhv
/DRsi+jBlGDmw7D/XDKqWNfAXAzPJ7MCO0da+JfIZhz284z6Y3BOVAWdeiACBbsqQEc6YR6D3nCC
NzUdxY3t2YCBfFo38cprnHRdV3ZxsGCDS1BaNTYfJxO7rLRVuPKTZWcO03giGC3L1vgSyBWwSwTc
3ewRYHDAOpK067gbGMuzfRne9MJZ7oOp909dGnLMJRPjpJNRM24zWs+Opao7w/TK+4QgjxOAF1av
xY3XkwGwxIC0Zu4ZDJSnmQ8TYFKM03HlFavOcKe33KnS59kvnp3Ub/LbvOmcT00my63Rd2OwdqAW
c5UX6mtH1+AXGZA62Y0kMC4ssm3j+skmaOd2Nxsp46CqUZt56nGpYvQAv+ngLhlEl94FLekHdzwv
7z3tg3K3DIzdznlibuNkfA7DtN5lid/u/Wj8GdPy2k1S/5e4meaLdIlYsHIG50QGasXu3fZTZ/JY
PaZ6t+5UTL9C8Hwi8jJaES3T3QWJXD4VC0MrlT8UO0L9nH0UKv+2DhNnCzvnqQkHiKitR2WEFbqp
oPJHbFGgxdfuKOttTN1wGorWAmPQGgc3rLpjFg7ObcWUAeOBJLaprHERJfAbY0INtkZI/F/KjrVi
hWQPzEMDZgpOBmCSew6BmZJPlbuYvtkxB+TyKa7EWgA5OthG1+4DfUIIAvI2EwbVA2AO7F3Exbx2
jEZu0roNQTG6GJQLAlvK0rxkbQpAZM77Z3uyjdu5qCHTGYHP7xtp+vzSq5w8jgiU8Ak5vtmnSV99
SSnftdBZAAtJCxRwvJQBaUXCOJteY645eX2CNJzd4Ltaa8kKiIe+/wZyHR1JK3kWGRFr1ZJNafgs
G9JHRwCEC8QjEwbB2qVHuGbzh4Dg5hxEseyPQE7eaxk7W7snotKqzVzvVtZxhmfzFrUm3AcA1dMX
KuIt1XVLJZiY5WbOzGwLm8R7ihp2FHb+ttgmFUl1RmL7B8QasS9kPm86m3kAl6kIHclDptCqFkOK
t6zzuGrDlHDNixqz3NrG0FIYOvAbmMyXhESKYWWlhYaoLp0iWkWnrEidt7IEJK8QcgNgKpYR0ySV
zmbBt2ywMbWJdwiyYXwxGO4IOPYi24NsQrpLyxRmq/NefK+t7rCSJ5sEYOhLDVX8uOiEmJD23W7R
qTGD1P2F1IdwxwTo8xiTowPP5Zo1k3wkz5BzRwwNDpD4lpbdGbNe99mQ4XAD5vHOA5q15vCKHouB
TJtw7ODjD9xdGERvEBg/d9cInCLzwv5kNNdsHHatcCdwhpOZk14DdGIubvCtr8E6tc7Yma5xO9E1
egcj41iTwzPOOpXHvUb0+B95PaSJg02JYaeQ5MOM9SBeQW9y6tpDOnuEdgYCYDee4uKmQS5tdllF
cuXGvObC4lFG5ncHalCQpFRb5dhRiHiK0S504TqfT6a2Rsw2w2ToueQpNCNlOcMAv4sj/zYN7Ht1
iKuzy8UespyOLP9LrPwgSVWu+yQlNihEOi+qSkyfF4e0hi8ODKtm5xQh1UhFAzDzVmPG4fv38pSl
h7r+rL/xCgJMs/wP81i8iu/0qVF6VrXYfXxwJ/wBtAI7NNcBkpd9BvYjY4rNqN4nIpHxTV9HS7mt
vS46xyWydmAO1tmhF6s+NKN/8lhwyeipVQ9d4y/mETgiUSVBoh5Kg9KPjD3slFNSUZMqLsfrHopx
sRkKQlk2BiMMP3J2fG8l4WHw4z39FyU4eQLfChrl7GdDqUDFu3POVSi1mrnmxGmCIuUDkbNrUEWP
AbMwfmQcLd0JKp3cSW8UzQf73vFmBXPLxHkrD72+QddNXKZfr+38sdShbP/4Q8TuYSGjovXRaf7e
bKPCODGEEeSHMlLwi+nWEqSIyQQffYu3oFmXdcEg6NQ1b4WTzZemR6toJHf5pJraSwEb/wevSGs+
3y4raNfCEdrTJSyO4W8foeE2xjJQNxzgNVE2Xl0IPZLUS4fEw2jMtdk02nb3jmFFHGvF/aIcsUns
LdIvSejoan0H48n+/QsT/+qFadC55wXozX9RRH0a923RNvJAPBQVKuNy2GlJzSYlYKIqEl35COM6
cI5zpfs5k6i67ESMuMKIoUJ4hNriAJyU27JzrYvxcSZ7I+ESFTsL5fvVa5FHOj6q1VoPTgO+2QaQ
OkpTOl7DHdyn/v3jUpoUIw6Pa3A3NtXpAhcMK4RKyY/XddxbUmasrYWMFkBnPuHzP/ic7O9lcWzs
DA46noVu4Hjh9+YwaRkNPlff2AvpsgeCucOCEBAcxZqZePVXrwZuJGU8lrbuU0+F5GXNybA8TqHH
04qFxe3EXciEAs7EP/Kw+PsEGDzeXuUhYWuVeWxTVJphpE1/qGIUsDXMBxVvY0VC/DJra5hrQwQB
oDHr4SkuBO/Xz/4/SvQPlGjBFoZm+++HKZ5+m966PxtHf/8df0xRiJ9cps4ZeQjh+fi0Mf7XOGqZ
3k8e8rJPFhw2H1D/fxagaXfwn9jDHcyPIUvvdwHadn9ic2cUGOE6wIJJXss/EKAtZjO+3W2QW5kj
ItgRdxuCDT/r293G7AFnNlWFk6ax28+KPFdi1edfg8nOzwtLnLBvYNhTUWUXfwzu2FzUF0+lzWNd
GY8UCN1pIKoc+I6/3DnVYBznSHjRXlWpfBjKxnijXURssFeZpE8HkQ/k0LXj7gFm+Sw+OU6S2QUc
xNzyj2D5A5sY48WsnjtuDBhDMM5XYl9nfV3fBXXLhXDNyNoCRRwGa184qyjKUoeyLDYJ0aqROJrn
POBKy4aECmKdZDh5oIHgnPZbX5pOR76xY9ennlHRnCsVoBzTXE2UoSg5BckAJ7+a7RdnjjuMiUtl
VQzPO9EU7APbBzs/JAA+CLGaEz99imbDwHto+ZkiQJfd+S0to+A99lL0JhRNDg1IJxUMmHVARWk+
gtGEFNTzEkjtnir7hgbE0lG6h/ImShkeZMbKd7udMsGvb5cqnYMNY94HRpPxb5VJT1e+FP0hNaZg
O+IsfmX22oE8zmmZdMljnOfoitOQ3jUERB1Se3xJK9imaT+mjK2G8YGZFTbTpojl52RKUNZmlRyx
O9xVTnsjcSx87uKiXAOVpIs6QawtVUj6aOz92k/RiDNjfOUuQ/xiE66zSRxJOXiZVE/aQmilAPud
X+KkarciyobHJRiYXiRyZj/wSFHzKr0Rj3tMT4Bq7XIP6vcCieDFy+2vBNf2NwvTt6swi8+LbPx1
MfSvVdGdClWVh6xPaoiUYjMthb3qZuiadW1aCAvLg4wLkuTt7EX3FTYDqVrbrFC/gXvz7gpviR7G
EJYr1D9jFQ4MWHYi2mSkV+0d5ejcZnVvp8LbKPxH65hOCEFZSt5GQ97e/T/2zmS5cSTLol+ENAfg
jmFLAhxFapZCsYFpiMA8z/j6PlBWttVgZd21r11EZIoUQcD9+Xv3nut0GCRtJcURUm+8K6ZFbZgV
R9uFmuYDMOSwzwcVfzjIv04TNHG/qpWGa2iWQHHDXwEp97dKg0TexdMjFupsT78hBnFXxYciXYcm
sbA2ZrlWRoXqdx1WpiPrQrRrqLV3ILFIBYs0dz9YpFQrTnUEhZZewNqxwecXF9DM448SON8WkWxO
uAJiOSyNrUdBnEO06DhgLYRzKzFkPnUprXxjetJVgS00S1/o4R+XBa1b3lb1RnXaqyIXYmOmU3KK
akVmdyXj3yaky5/9AllK7+hDjBIu0FATfU3WaHqTD2l/thDlIDpsnNqj3aH9LuEpAy9l0Easgu2I
0GuSgewwVFLawUhF/0BCLQqoTKY4LQQ24zVPKb5WjmHtCBR0/IAUCmIikZQ8tVbegcPUl3APft84
FT15P0AXO96NG4uSMRi7zz6r0bkEw3BHYo+O/I7bInSHTAc1Ms1fdcWi6oe2nE+w/Tm8d+M8wtDk
1pq22myJaYuyXaUblA7db53+f7wJx4Bc4anvo994P5hOoLGpCbsUdTVeScNq31rF3YIjSeJ21Ydc
nKPCzfdAmStIl5qxR6HHJ0tBC8yJtadnzSqB4RFlDJmMyiQxCv7XOkmuTR+SKjKfEImg4RBwT639
Aj99umaJ9s4j9WossUD4SIZGXpOUqtXymgisvU2GuLfQ4q+gdRovNqr4JW8SVAwWBKiLgYMJvEG/
mB4yEP0OLcwzUNYUqKBrEhqL8/iku3C0bXO4gcNVPcCQ0x4RXdjvBsIkDHMukobcbRKmWhGPMfxc
IlroAe/mbBYXK5hLvws6UjW7rrtmbVTCfoqLHWKfed+sTy2AXIuuDp3AoKZFTUBshDRquANbHdNC
bw+jLiJjE6yUw9pZOJsHVnE/mvNb0ZfqIIfc/WyM9t6eJLTENjWHg+l0zK9WliJ9YN8wh6PMdAeY
Nck6m06vut9BiRot0TrtPPcqog0GvbEQWBTQx8abGY0MEEid9cCZrzFgzdtFE8Nljt0EH3mPLK+g
6za1SEwG2/jW6Yb7yJXTRowGQuAk6TeV3uyRSjeswd0FHczq85vnzcoIoXc94f5PJXEZY6M2SMQf
emcxNqlD5HK5oi/5bO6hnqa9RrzFEdFksC31SUCscvPPGZ+1L1YdTL+iNas2pZn0zdt0HaN9AllO
voOTzh5GQ9dD3nyEccapRat+T7X9jAq09HFw9zvRVszsZhB3msSehw8+2vV9Pp20tP7iuHUhzq+H
t5yhIRk58WSGXdwighfAdfliCzEnu3FFiC4rTFRbsaJ1RRwXDK6YdhCdJc3hM/dpgqwwT1nvauvn
suJJixVUGqXdT6NM07OqAnp84MFQ8I4zxNsEiEA2oI9eOadjmv7urczdTdXyE3EFk+hlJaJiIg4u
BHgFZNXS92LjDz9WtstWoLm8C8hK2kbgXq6jdAY2dwN4sQjf4In+JtHzl+zibJcpCoZhkq9500cg
6lr0mg4vtTSSUXk/db8bZiREKSYgTFhEkb9DeGVSnty7RlkdxTf7Ne24DCBh+zwQHotpyaodD68O
p52t7MzHOIY5MYR0ppLJYV234uzDWHmz+Uqe7WVu7ZLBnrdwQYsd6pL8xtCN0e/mRW4Hc/5oo2De
DKgZNqPL70DST+oLQklf0Acvdyk5dFzQBcUinIIehsKYVvz6A8bzNx77tCM0t3Cealvxs6bAC9cH
R4hy4xYuTXjft9l4p4ihebMT6xHNzbiFv3yVyLoOSLxDcztFSeWrNuBCk50tn0mBHrdkozSwjR1f
LoFlbGsiJFZcHCOhZeUKx0xJdDTlxpcqpoIIY77njVHp5e2gL91BLJN9sCfl/BzTVrz18IyTKuhu
F2Fq0BGHaDgkVWciG7MGlIsJqU1SVN0ATxVMCM12BNZKcUeI/IEZjnqgn9WKLaumRolhVMZWyTb7
3TYmoVY8qCHfKYqitbXZWHtYaIpHpiDi/ECIKJw+ZkmWB5fhsYqJ/cC3eQNEKPkBC1F8QKw7ZSMt
Q/gAUbitQ/MLsaoi5jg2PkFwA7NfOAamtDD76Vhx4AaSn5Jo4oGgmD5FBhm7+mZkr7TsgMXzwuA8
29PmviNP4BwQwWmjjTPK6aBrC3FASMLsryC0UckbrY2ATsWvqmrkRe9j5QGRz3yFTZRZRLUQlluT
2V12ZvnQmLKJid8U7ZWZPUMfEZRIELuqp3XbOF2OtbeFNr5yxxnYJLtg5ZHrNg3/it9r3zWWtk9U
EuT72s7iV1az9JUtrv+RjZN4TJOOpCXam0ehRireoLZOdTHQco+1Nkjpmo7ZS2jEyXwetDnfuAv4
CJdRermJxJj6VZy5J2Olskf5pKebSRYVqrxQ+Hgsm/tumbpX4Sz9F7rX4eC0pXsuk6S7lWHUPJem
alKev5IURhNlY5orOodUV8uL25Dvk3B8aEdg7qywW85JvestbmXSUciqefDjhOfhjDU9z31nZd2P
JKJZP0Kmuos3AByj+umly4NIeiHCVYvumEyldbXQ5r4N9sgIgLHDY7YUKCIIFtAuOKvjN5AFxY5+
ey69fJkyEtULhNFOEjobiYLD2bQr8l8EU3A/8L8eppzltcndxzGnNibWuP8o1vAALbKTndUt4bn5
jhf4Thro8iF/0iPYnnghjP2I7+EmWcMJ5ryLPFQ92bbSloyI+4YYp3ENNUDw3TSeWnBQJwMG4yHR
+5u8WHoA0klxwD8S3hm4FOYHx06a8nYK0Uh4bjgJIuS2MLqQh3zlRFAzHqX1bBhEPFFuxgQh02mp
R/nIsMEiTYsCD0Nx0x4SN8pdFCXzsJyzSWooPBPdJ2yiaDyzjVhHJwd8Zdla5qGLLPXKjD/vvWUM
mbU3Kc/iB2a3wBNaEoQ38bCSObmFm8Q3nHD0LAM45DZlmMbqA+viZui06tAT3PUw1YwCc52st0VZ
kTd0s3aqx6Y6NtyTXt+Z8U2VqHgbGL39O29K+SmKNZC8iYkD30959dSmbhC/6brstzkKD+ZFVoGg
ZVlWxqXj/GKmGh4sYJXMfzpCneq4IdkqGYUfW6zOvosmZtca7fIuKKzPIzauTcb5uLQrsS952dOC
uum+quKKuC6ZP4yjrk5LFY9bI5eVpyId8bAe5SbAJCB7gGmoDmoStaZ0AAhFNudVyjr3UEfJ55Yq
0u+myQUioid+yF5HcQ7zfzKazu8z+0iW9uCVHNwfMJq7uyYVxruSkzwwz63Af7AywV1x6MmV0T4O
zcFrylWtH+cWX28bjR+ZS1wGXP5bc4rcL1EAIec3QaYuDMxCxnyoGdlRSvXhTcqRFok2Amaf+6be
Ve6k/JrI9w0d5kwwhokjfwxypBIZ23gwaelPAAioh1w7P2hxYMILZycpRquA+ZeRMoxcaYYIZJo7
kpCgqLu2dtuZy/xQjdGhn9LsMtFF3qqwMBsqcC3zszmKflWVJS9BEMcstHVI31/j2W1Z+HuymuYs
grrSoMdpoDWw6YzzfdQJ9zpMIUF8EFUPqRUrn4kNC2ZblqdY6HcOyXubtsXliYic5AG7SMglAHtE
YVc71xQSGG07hll6FoBLylzzjagOcAjjam7K4yiHYtS+kR+R0t509hJjHmFk1fAlMI4eHGJPjzMK
P65fTyrJgG9tMyFbI4HEpPtgh5ZnLRkmNjPyQXwxri+mH6iNzlGIB3Opv6Bd/WgT0BSZ0YvSh4CF
I2kyTd9aJUkZbr9TErfqHapSAMFMWFtqZp0pZ4Fo1l9V9H0oJxIeraTgbmntvS5SG22UjG+yMEzv
6D8I4fUkdTn+UInh2nbU24h3SGtc2z+T01ZHt64zf8EqcAgTR/waC45oSZcMh1x2vTdqtQE2HlYB
RLTPLpq6k03E3gaCGRPvsveiaK6w5Vgo9Q0tPRl2PtwvkGOQTtQfnNcoxeYinj25JPmRlMGB0Nyh
nV+HLmiRjI0Xk8b/C6XUU6zVRM2hDThHFj6delooHMvoGIxLTYO51xqvGPqfrl5fRn02N4wEXwqN
JS8ZJHQbC00QTj7nNZrQwyNrwOsknGFLxoR6IncTD9KSGudijm5irXjrKrs9zG302Fj6b5OVdDfO
VEdFWBWPUWngRwSOZw6F/GoZT3oibEyv0vKXiXnR76rKQU2EhUMuI10Piu8J38NmsfIHZ+7gg5Rh
gtevcoKfg+hJlMcNCZbMnccHdBLEeGZOENB26sZxp1o5A/lAX8MZZ1L7FKPlA4Zf8DqVqUpCc4lD
6YljjzqNJyH3LZE2J2LGN+MShxNHncDjq6rsC5Si6pYYPQprPUWaB/wq1jeoHzKG4k6mtz4w7eqK
ctY58gf+U1o4v43QeJAJqX0p0/mTC3vqNCs2V90cP4MUQdMe7DNzJqsns8emEa2y6bTENuoIob80
bEnbDCzzpjfWXmBVEBnu9sTY6dZqE0OlEkCP2BuKSjhsDZYEa2rwziVlfwBa9DN0ltPEDU/IaSWO
aahdArel1smwF5Atcap0UqCYKNi+nVrZqVK0/wD+t9uCUp8AhcnYBqScNuFwj5bzS+Qxd3wwK9+d
ivtarjDpfLaPhSQZxda6aM/ZhQbikmu3gF5eY8QY5y7QSDhurHgbZmaxj0QVMtHOdcTpHM4a1bd4
0UNB56IrmV8xNh8D977XBG24gBSEqJx/pqFO56ybzR1sEKb4nfkRqEF/HB2oVNZEzMqWLKTxl2rt
4ZG1D/6gpZotkqj+1NQ0owRkGlBMiBgbR6PPEseG34g0PbhWcZFd1m6DxZS9Z8SwP3071HPi3EWU
nmr2Rx0zByqNuXonbrkkH1CauZdqy/IJwgbNhj6n2ntp5c2tLTISHNnwmg2R4BMj86QBZ8IRyXbx
pni4gU8NXjrfzOf5gzqLRyus8veY5PrbcjSDC0ix/lOLrd9ho8/ImCKtPdW0oe+XCbyMiu2x2Fax
GJ+dSfV3pMHK5dpMTom82M7LPV3QnBF7R2wrmTHWTi9jxA1WGk9eZcRFs42XuSJhB/SOFIF2JftS
DWQxtvJANvTTHKpnKgT1WAdhucOz0x14Dmbfalqdw5XzMjpg76uoMB5DtIBbRIK3SCyD93xaga55
4GwZFBqxl61elPNoUNTcZAWt1Rpa45kaopt2IUKBbUPsao94ivVnY3XgBPdhME5rkyhDy0EvjJom
x69TcLihvBvLCoWEVTYvTSXrM9ITBx1tabsCJyc9vhkh53ZmXcDLPLnmdYyVeBp4ActzwHK/9iny
HR7jgKYRDWrkXrACL2Zf9Tc2dw9yuWokWaQuYvI9qgptIA2eTYefjopphnyoGx0mnwb99zZnlXlD
Y2D/xJHE+Jpc2e5QOcg1a22qKVodcrg3oZYNW8bg0yM61I7mk4DwiOgXr15laO5LhjX9S0XE/YCv
DMDA0FObH+Z0IPjc5EHzF0RA6ABbDt4Tob+4t0ReeTjTf4+U1z4jgvtZo6xfWgtjWGp1nqr6cY+o
rr6fwsF4TVa2kackC/bSKP2urVcdSVYPzkOrGvZT1rLyLiNj61WTcX8yo5q+zCpgvzSz1r3ijRZX
AdN+b1QOmPV+aM37Vjn2g6sFHF8aPXDPmhYZHwxP0xOq9OHRMEyaoZiTeErLgmV1kyuH7BBw8OSG
KehBWxxE7FhExIO+NBs3TK50+LHKYoM0szNM4VntOmtUfNM5YaNdE5LLmbZ3RNXLZGPNleGvNu0n
sdjhKZEslZBw5t9ZletvxLhSqC0WMkY6Hc01cl3892ES16+9RQDnqLHrhqVkM+OW8jjsxL4I22Rf
abj1MMvl5yaY7DV6tvOr1kpvKr3ADpjaurgpl3J87hIEjKyyaAEibYT82ciA5aTT7qu0rq5oPp1D
TgKe3w5LtQevKLdmBVEdCMHYXZwsN3/QvUVYV47Vk6C+u2nKetz1HdU/7UybLo2GSDZKhi2yaYRR
zDJgpLf5pe/cT23QUfToOZlZkeo8bV70izvwaJiJEflxbR5RUzp3ZP1hqZ7VcLJAio4buKme7Dh1
9FSMW/rNzalFU3MBhJDeoEn4IFde94dgJnHImd/DOScnVqK/DIjcBdIV5PTKmvmFtLdgZzd65FfG
YvoaN/o+wqePNmo2join6dmUaTEbG9dZvMicdM8iLhw8VEktK5bmLc7kvOWoAGWwmSyMp3rb3zl2
SR9YRxPuFcoYsodJRTEgDTabRKUlEfLLkN5oNlQrxfiGHis0rbmMdnrqwPbAw01SPP8ugvvWnObb
ken4xhjSF7c1fpghi7XSCj+WJgB7Qincgjm6GzLwGLEqYuLOhIf7t9wZeioPo8RIFybQDJClkW+s
tm5PIh6E6lvStcxNltSvSCaTOyvsD8D9DhRW3X5Y5PBTmxiDGITu4AhDIb1QIa9C5X01sFHD5H/P
3aS+H/v6Hr8Hwd+idNja9fUgGGXaLQDweUuydHSsC2HcyEH7kprdX1a06aZh/d/EjMFo9LjyRzcq
OGL5dDNU1XRssvr1v2Pr/xfyCD8R6o1/P7a++8XzPmfDexH/AwPQ+PMH/7JPyT8gITi6DYXme0KN
Kesv+5T4Q8G5os1i/cm0Z678F/bI+IN/ohwTQJS+M0T/d3ptAksC2wcOydGhhjDF/k+m1386HP9e
KuPYUppwO4UhbUiA/8yRYRlql7wSM1yWgkZ4v9YJ1J5rqHkwle4q3tdN8j7jJt+NnVW7G2qa5gg7
gTt7qZsRgHDGxktfs8uUF9FchQDMWM1r3E/u9+B2tKz5TKqn8NhbJn2zAA9glqK1LTK8WXoLs0ty
/EzYAr5NUdKh58cu6KMlXPYaZPkXbAcNsLI6uiIkEb5NwfUcGBpyaIlRym9cqgYfV1D9iE0HDJ6o
6fl6TAHs94WpZIG/HkHXprRMeMSiclMMqlPg9VFxiO0l/qXpevg5Llp8mfiZH2ouaUkyCZA3UZ4F
jH3tFrAG+ifIZb0K0Wlqo7pDsJadB2Jwbjl1dpdhbLW9HiQLTy65WJuyGybfGYN0xxmVRVxxUbYT
AWRsAMBHMyJUJwp5BoVDpsxnp+Ey65pN075fTc4Fq4pfAFY6GEYd+obLlZex1E/j4uZ3nWZa7I1L
fg8BvrxLeqe5jTAi0BEV5Jrj5Kuw4y/BNh0ZFBsIt7pt4+SXwtZpIs62RaeMjtKSbAsU3mAqupu+
lD9aFXaPetsWHJpAH2aegacGV27vpPsCwunLlKXGDkaNs8ehALBxWIIAzULKIm0K0kvLYrkoNbQP
VGhO4lvfvuHVQdyuXmKJqdge7vLVY9yCo2V5FXeSU325bVcvMqPV/o1iN3xucnO6HdqENRcDs9Y6
3VZ9e5oj3M3m6nNGsAgHtUqKeyU6eaGyfoW9QrdzdUjPq1e6WF3TTK1q39JUfhixVItS77YpKT4P
QY/ful+d1wHuoWNolfs0MR0/lyOAJPoEXvDt23ZXC3fiBgriIbZulFqfFDvajrEYzu9oNYFzk8Os
WI3h7WoRx1tCCrajRmLIDelZhbovudsoh2nSriZziOEAvqP2x4KvcEN7XwPeTIGrVms6FZ3ahj12
db0HeJHR//6BRDE8VqutXWWIOGb0ZScbswV5NtjfG30asEeslvih5r759slPq2W+miPQJWBDvOTb
UV9ZvfKZzqItXQ33cPYl5ntL5nOoP3MEmeIdzcKRPpvS6dOD32BXxMA//mnnnzVIO9R1qRofFaUm
qgmFTF5/0SX3gi9UEp8t9CX3mCiC6HWSC3VyryeZuSvcEhlehvWJ9x/iq+vMxqtL8SbYRXXa3E1g
YngEO6SpH1TtRXIcy9VSlhFrO24mPDiy2IPvbYbHIY7l+NilcQ83IQw1SDEpCJXkLU27Zik8KoQC
TGWkWiIFK8ulad0yhPO4zcLwLddjWkdJpMd8P1qZY2sfyxliIQUUino9nlZGwTjbxEAlheP4kAC6
NCT/wJFvfQn6/NNOXT21YK8sLsqVrO/og3UFWKhNEaQdtMvCCtJjAsmAHOVIQMx5KtLeIuOqNqEC
G11D/iyGo+lPBNl/BWb/p8BMGP+HwKwofrXtr1//KDL7/qm/bdOO/oe1iljZTleQ4F9btCuIn1Mm
vXx2cPIiHHbvv23ROJzRcAo2TAzuSExX4ttfDmf5h+uYpCGw4ytqtf9si0ax+o/6MgTaMN7oDmO1
tYT7L0kc9twAbhhVcdSINNOr/WAHbCh+oI10+klXdPTNqrMcb7rVCrD2uT29xR6AC9c+1LmMmQAG
5BAbytav7WopmFZzgbXaDMKQAd12bEzAndb0I2cZI1LTVOa7u5oUjNWu0LuKPuFqYUBN8tUXFaYG
E5+diovQA75T01DB/ICwv8dRKZi9u2hpNos7tTsV1fgWCyJSmEKXPyQ+MkzPbX7sobZiNrN2fQsX
S3SD2A5JHN7qqyWjmGPyHSKyx6B2SJZXHpzyR6TTJTMGbTm13+6O0LCsj+Db88GIAv9H3oThpWzm
7pkBnEOs3iIe+rEhFiKz71EuuBeRkBjq5GH4E6wE7REzHQ6L3Q8kUtbAJhLRoLUIisMYA/ZpsKmU
VUngMobxnaWB6V36Qb8tbPcUkregyim9g8IPagMnLWP50fGzEDpUv1pjGmEW/lhLsWXxkjduMrXH
vl00jgpI5GQaaaeshaKeGvWyjeBokOcsygs2TEqa2tEYFhLc96QD4/EN1Nc3IRO0vcTVuzNqU/Gq
7XJfDUZ7sWMNOR0OIGvCCjSz1vjtSK8ksNOWJjEFDKlZ2c6CFOiRiUz67mot6ulX4cP9SYeh3euV
mRz6ITT2uFiDl8GJyx10VuvLiRHEXhCfJZeQHZiOaoWraZowODl5Nnhx5DgHzBfNDsAQVQBabB9G
O9Lm1SaFLcr9cJpi/B0intgtpPg52zpADc5zI+/lPLbZzZxUz2R/JjSyyvld45wImWxR4qKV6XB2
NJr0ZS4w9sQuzqQqhNVvGRi8otXqFaymL3O1f0GaeMZPTfmombI+OH2Z3k9lrZ2cwhxuDcI+z7KO
rWlToZWn/aVruX3otT6ed027mgiwN+FFW1ZbmoU/Lfl2qi1TY+6i1b5mfDvZ6tXUhjGPwgkdQbgx
ZC/ozBo9kydC6w3gLAgXWx192mQs+Z2mqQMSeEYbtGkujWW8l1ltBzc1ZsjoTPDuq8Wk7AHT+z7Q
HF07tnEvA2OfdSZetc3gjoX7CX2sjv0wmBdIvlN71/aGk3+6BSilG1n0aES6/llVk3nXOH3U9H6W
2k8yaBMQ/T1tgqxwT2NpoxJ1A5SpgNKsCuuslifgaOYhPFQ0T5pnI0OURp+ICpKhaWHZJRA02jyt
BlspMcQtCyXXPR+qZRcwDLHWaN5AvKE0HDv6Zlp4rWc7t1+BIDO89ls16/cFnOvgKwlqEipJPUZZ
4oLrlZr0RV8+cuciFnPcvEe0CD8wBWi4cmBE5yYfNs0l7eAUgyiPqiS1Z1M6fU8eR7+S94Ip6uVl
JBUOAhpQyHSdzjMXnPXwqDO2GjbF6pspOlt+zZJNfM+BZqgO9lzbhTdoMToEAqcD1yeAg7ckz5Zu
QD4hOzdDaj/AXhlqeDHi2Wbt4x3JqMBYTRokxo88jBOkebFblLcwswwGCDNkZbM7Y7dUAuXgQBaP
Pdl44aPCup0Ga9ohc+OvIhuw3imu8dbCQfwEYNY4oyegVZyiiCDLO3fHPamQ1qVwZX1MY5fnflLB
mqAjOyYtpr0HPhHtC5t5WRk16V1hZDfL91it0VVJHqVCDQvsc1eOnYw2ZDvbPFQDmdZeX/Q6efCW
cWIovadGSdZnFZeiHlqxTyPQ1HZiVdraGacqi5GtvoXdqOGiKIortK7ywRls68pZcHhDAWHMG8N0
zzOOGlqKDeG+kwz3XQOeYLMsPePNvF3mz3quP9ijGmQC0kIEFEDCG2LyAw1Ri8dw0YMd1ErnmeiI
Fk2zFrA5FNkxA1N6W3YOqCZtFqcBTNPnAqXkbg4QF9hWeGTpDA44+sQPenOxBzfOeRsILy9B/xnV
IVH1dLaXVVqt8KthqCTGg5bjz4ij90nV5XAF+7jrtIIpaCc4EZEkqAPSHkyEb3Ow3Fmo1FBgufuW
/vXzYpfdcbaGHqtIsewVWgXyMXVODUurIT6Gon4LA0ElXjMZzhkjM0EZhqm8qsH+PfL+OBfQsxl6
TO/ZCKK7ag5HDlJriGbiUo/zAXYo1civ0EcZsTQu8ofJoG2dfbrV++AY3QUQu/5r6I1ypzr6b6ke
6Aerrc1XbeL9DLcMvQor/A4uZQV0r8uuqRjrl57n8IK9ornD/u3eIC0rtktUJDdpNOF0MqPhmpYK
D6iRWYdsGX7WDkPOmbzn16DsxTUIdAAkSWtRCeREj/UO+TFlboprO5GNs4158u9UYk97mh7Nu2MX
tAUItTKnpbtvWqyqG5k71jF3W/c+heBx1gHrf4zQWhA/5MJPCZQ5RiJ8DZrCgk5Csn1W2OD5tNn0
Y6z6zkboQL2KQPg0rauLimNxNpHkZuvuDwdMY+Ah9YgG8aR3z5rR0wHu27CFLoLf3SV3G9ntZNGv
AFu8pcVNa70IjQ7kF/J0i7kTgSS8mhgdWAU81M3QeWUAJtWYHGoKgA80K0XCStA0qcvofcDaaD8S
HuTABKMVF4cRYtu5iu//24n7/3TiKDZXbtW/78S9xE0Y/1MX7m8/9FcXTv1hSIvXwamx2kRWQ9hf
XTjzD2wlkkfSJgoSlcDfeUhc0EdMRYQQpmUZusDY8VeJD9/ItEBpk+7m/Mk3+g88JLb+LyU+b88c
kJfkt8CW8k8+SGfAR11yDD84DuJOYMClQ84UHn5EVPVNPJog9YOfc+Fg9EdpGD0LtBZbuXIAsEb2
V7O0YjZQtMHKDvTAb2wexGilCDQrT6AsoANsOP0c66B7CrCXr3d2/S6YSDSxh8wnfMbnXbwYnQW2
MR+5uwdDa75UUMBBWaFsIILUeyHq1YRloJYwK2YJG1T27ktnldqvdLKnZ+Kn8ukX5yLXTuA1y/HK
ZM5v8haN65ScBekEzt4aguJpNGVIQmKo9fLad4auk5lUak+aVBRwLEmDXyEN29jEyCEMi2vp2YY5
XfVmQsaXRs7PLM3YNlvyJLkspWEc9GkMb5JKR66RWsz1aK2WfuCMo9rptcDm0qYfMl+Kcziy2ytn
kZ4CHfSjSVrKUT2QhK5ZCpSOOb4YRjKvNRmlhGyB1ZVVXt2hLBf2floxUGIatDdClHBK0Ph5jkQb
cYLAgLapl6G2X6o2HjqmlMAH/aVZaGRMSYAPOHBX3BLZbp1xW8cmDltNQXtpWGbf+wr5+4bUy+pN
htK5IQNSf5qYBHOViR6Cx7nyQdwU2yrYqRFzHJZ2+ojVqu7rzIyCp1mBNa1pIlmxu5ZZq0noL4U6
A3IGbxGSWAjKNfyREdX0WUfybm6//5jRpaFvibjD2tQ9OYzwaXJ+RplzCjVgBZUY7gKGSnWoSBLp
MBFSPZTIbpBrYydi/wY8CkIIXTY2ZpDy7gvxbpzcGiCI1NbUdk+cYvgYeU8C9GiXhGpMnQuMZcV5
VBPUhb3sHHa5ZmqXs4t4kM+ZA8czQh3nYUICxwqS4qJQW+J27VKomydk0/wCI/t9yLCe9I/tN+Y6
Izkw2ITBkDLy4fyceA6WQOkxYLKMazCsWJi2C0R47KoB71+IWPILczdFSbrwd6KVeFnIy1hCM5SV
9bbUiqEdKIJWYApjXV5+stYP7ywdOwImSq5gM078y1LjKZUruGaaIr6WpQXVSzsXwLRW8SECLOt3
TjxYQDZ5R8vuMW4OGiwgXPzcm3+i+JIRiNaIEsvZkiLEoUKOxrDsiY2T72JemSzULaADBfi82sD4
tMEV0ByoS5W8/8bqpCZRH0fM003rB1YPlqg2VvhWaGZ8rJkcthsc4NYrA8FZe/n+LZ2MzM1DNktM
MXRG+GVVZXGXaRRLV7fJkKxnaUsh01oj3zMWoXp57EZGc7syW79SAyMB1yRZlbXd7JZnXJrleW5K
/u7Oq730TwaUVmKtTssV2eTm0H/sMWOFshPcmDIX+rxbnfC/kRdyRyaWtt5T+iqPDZXm5PsS+TSU
fT2foIZX6YTfM+1Gr3MJC2sXa3xg957uhmSGL8adhlKw7HWH+7TI9Y0r3eqmc8gHrJQzY/uEYb1B
qeH6fV4g4p6b1r5awg7O37Rcvkwkk+sI5SGJZlJJsqat3hj/t0xAE+jaA3fxPkFyultMnSz6IVxB
FV37mWimTk3MpvMCVnN6dCwt39pGw41tNGPDh+EC3FikdvLpEP2bmOUUXINubDLTU26B8oZLhmRs
IngTe4drf9ZVAotLL0rH9GWAro9xTCqPYZjIo/lNMp9X+nNj26wgPdUtb5iPt4gppS8535Pt2Jnj
xqip5KiYZHU0J9xtZeZE0bZhx7gvGEM+ZEOJvnNI4bBvbMIVn5mt2jttbOZf0s7NUwDJ95AMjv6V
KXt5ccJ+snfwvZObGn3PL7OexqdeqfmI8zv3ZwJ+twTtPGPHbl7g3rVeUaeIfDIXitWs0+owIKER
PoCJKkNRtBNOPvtFKJZfoHBSnoAxa8/01O3VnmxjDMuXwHyb0wRV0UiMG0p3Wyc2skkvuTKUp/6H
uzNrchNZovBfccy7FOzLw9yI25u73Yt78/qikLtlQEKAWATSr79fAbIF3e4Zu/qBuLzNqF1AUZWV
efLkSSqqRYiYA7gGk619YXorGjely5lpur5xjBQl/nW1WaFDllfOFcHlLQo5WgWMjbrw4cJZZ+pF
CCywutkaun+2VqhyEjEc9TfrIwobk8uS7kcHi1ExuY7WKdZkY1OSNkqKW4gCJJtL2tvnbka5FXU8
+kWCmrL2YZLo8cfSD9M7Yu1r31yv0HkQ5cleptIzUrXvIpsUMaL6ufN+ZTgKCaqQHoMIp372tLJC
0tq53wJ8fSoyEP64MmNiuDKKXfZHEiankLLd44VenlaJi0peol1nGV0ILIjKCN0qvoLa1xbu5GSV
KzcUGcXHFeW1x+E8VQ+yuZ5WcDBzYJawVKBng+OXXyd45uEhFF1zfqIsqXo53azCsDgcqUaIOuEq
PnQqJb9HatD5EmhwxjgKdZIrcwMOiTJKztYWEujwLOZfUelNzsuwKK5yTfkqyD2XCcEhpJqySqxD
O5rkF5m1nR+taXlxt3FHxvmmmqs3C9XKv6+NKv26cekWMSVQC9c36MROkIVIt4szL1zAhlqln7XN
dnLj+yrVidYC0TFHJTOek1oLyd0RtqbvikwfvU/THJBM06nEALGYhXlZXaxQOD+emBuImEG+/gLy
NTnylr517SauiYB46cHJiPzl6kChBvMKdGJxieaYFh2RLxrdGEROR7ZRIM27DEFuDKt6B1sj+hoU
OfWHcfJhUiSIFyvpx5wj8RhepSkgvy+q5p3N0dC/GG1M43NZQlNgz21SUNVMBeX1/fPMo6Gijh7+
ZWGnQFvQkBa2lpNdUKnFtOOkQirbzw3e0KHbom/o4ZGXEPtw+I0QQWSpKIF/sUTL/VQL1U8T2DIH
XmhB3dFomUlWQ5DnYF2oCRTmTANy9ImROClcijk8Y2WR1OAIP3ENXUGRCV78jeMZFgpkaX4Xpwac
9zRC4RitOhJs2wp5nHwNFAsdlJKKD5aygqiRQrRQ9QpVGVqMnrj5cnlHJeI6InyehydaRPROyfQ8
O05EmSlEGCJrqKP+9VKAcCR5NvdKmq7PN5mufCIVhIGyPIA/016jBZUF2VG+dG90oJ+3SVT4/Kdm
JOf6crtCQgmw8nATZeUxSRwib7+M1XeFMS9uqDmireLEOgMEQVJo4W0+IOA4odpzWXz0C5/2pUv4
dqbq4FBUa+/DmqIo2FgVNTarTH9nJcvqtFKomzFc3wFlRfobvti8BExaKlSMOXZhoQ618E12wjJf
HCaVibQKmg2IA/qUm1GVEr5NSsP5CDF8dLBOqvRuMo/tk6xaTea0O1XLUwfh0KNVCGYFpfVAqVIV
tQahT06WnBQ6tdbnsQHMhWDppjivUgOKk6ZV+gn/prq0qUN2Dm3szeN8VVjfHdTzj4OFZW5PfTcP
HxLbRjsvdSfHoXCtkmWWHoTrDZ1c4YzFh/TJsI7hDSeQwNfUqxVOcVkmqnY0QYDpkN5u4OfIqJyj
n7C+2qJ2qn/gfFtc5lEIpHBIont5Pc8DHSVCM76lbM6zbqHP6wANI1fUX81xC6LS+LZQNcU7gYkJ
7Xat4AsSjC9QMa3uvHVYXcBFzY4pOnYrCs0cOD64AZcaOVEs70b3PkOKpkBkq8MnmxjuFw8yw+12
Us7JYHv+yWpRbC7MzDSvVpG/QqdktRodURkJ3y0O8/MKnZW3ThRU16qZZ/d+uYTwtzpPnG11tHK1
1fslWpgP9LCic2m+St/RcmzyNvWcjzhq5YmdpUdrOzVu5usNRYDmerEg8V8tvRCC1bZUTwJ3u90c
oE0F0Z7O3dD1lpq1vS10JflWLZY0vcHkhRTgU3N/oAPqAlsD7y4oxaaOUaC+Ixf8d0SzbaDgJDCL
b3CG7pNiE4ETpw1qDKlCH51NKguhe92+jYGXkxpojmrQWY+UaV66yWVFg7iDwGEtnCHqM+E7zzeL
YziqPpS+WvQtQP7NTUtIAtHkOobmdIK6/gGC1YeUHH3aCt04Q08dz772tGR1zel3ljcac3uR/HVD
RHmpr5JopkQKDZFZms4YKEl3tRU8ii83tDZMT+00Nc5K0YzADHztfrtBzdZN1X9SJDJJ9nWlYxQh
Tmxq5AEVEEGzJx0T+nT1MyluOI3IGFxQKJ58yTDM08UoB/bV4uIBuothXHlrp9DP0hQFqc0h1BV/
eUk9GAqHtRgLnYeN9P0yFV2IRhaykqkGcrb2kX1cL2IcQGMbTXDblqKXA0J0LgG9kW/vNBp8pMdg
lOlpUBS4mZTlTGNzXeZ3meoia7DNVbWElS30vr9uiScQyncqAjZvYqIlqntCghCLcb+09eRLGW6y
R5ZM9J0OPdGd7np49HndVQbtoeSLgoZmdeERG42E7VQIsGi9e7OFh5GduHMCh7e1KPmGP0zfG3GC
QGPqq1Z1nKkOurIiFq61K1/+6ALt2OckuQpqzgZIDYX6CuBM76Mv8JDp/Q3t26QHM5EmnUcgMtA+
0Tt7+UZioCc3gkSFGwABV+uvLiclglvRc+CUyhc+ceJQ85ZHK75P3aUiC4SitIdIkUVRJPoRv3t3
R9EdcruQliAR93uG0XFKtWHJU1k5T0jelTSaC9DDwX+k51VcQRM6sHKbIGBULgnbXr65Suq69+4O
uigKOtwqzKUn717OTXovTNL4lJQyoyMRSzrFpsfVfTTPCJsNVQjCro1NTO+dWqg9jQpRiOfZ4SkF
Mep9/UD/N/SF9kWOpvn0uIYtb4pZurmdobOZZzvwT/xat4i7p6g7D/LN7/7RywO9me0Bpg9xEeXi
CZADifapDZqQyOnApfUj1Y/y0gjhlCcuHmd//wXJEP0stOEwgvUFXhkiQN7+PHLdsaJCcdCJleur
ueHeFP1qEl5+v2Y2X/6bzhtMH5dBdBRkeRo85PtzQI9kCBn/ZhJ6Q+xNgjOGbAEcyy6pL3bQ/iSo
ijk2hW6d1fBEB/T2wNUCQpZ6fQPmqo4mcs05qT9y9/UdiKiQAYiX9R9rhBsOaBYA7psv0yj//dib
TzfCr9eARmtSzgdNQz9q/+M71hirDZSqQM5pZ2doby+UA6WWgGWM8bkMW9GgHYmLNbU/CfCQxxok
JwTcSI0M6/Wfyxr9wgz++uvbMLQpqdIRPa4v/If997cdyN2OYuKvNL8PzhDgq1uYLalVYOhjoUXp
YFGbt+Rb788CMdmY1Bnm0GCTDGsVwJrrUwN/exEYY5RmNOEiNq/fswSqCnew1nQ0rd0xMbRJMGXX
gG6McVRxV1X6zYqrtxNcbSyKbUzWQXMYNLM+oMPAxk7JbgR1bNLFtm4SvfvS+xvB5rCoSaLa4N6e
Ttya9BpwxtBjbaQUW6ew5w+5zpiEuMoiadfI4KwBvkpzTkk4BPYYDoFF8tVtFnpvEijnGVtUtkIl
VpudMjSTKHSNATXkjgRjTIgOOGL2AgO2AEwJUbqE6yiuwe0EB71pybcnOhLKodSHtQu9dyDatMzi
uBQ40kAnAbTDkV0DzAKbwDWguDc7obcU8JA5M3GM8JHra3BLAVRR1kPWiREVYkBV77nGtk2ETO9p
OELNGmjCsQEdiHhzIqiRswMaIbKQ2dWRfRQXi2r/RKSkF9eQGAJOUzMNQ7OGKmxy2Z2gOWOTOBhl
4GYSlN6Z4OAcwa8FZRxspMwWlcULdEw/pSoOYv7NNPRnQR8TS+q2ofy0FwPzk3VLYLBSO6I+/jkc
YAz2toIJWqTZAktq9kpzCg3IINCDQfASpV4f0AiDh8TazvvpxQmIb1Fo5dL9WfRxHNjnh04hHSIo
Y5V3BxNsg8WeawBoxtlrkdP66ToMbRZc5xWOBcWGb0tpeWMKeq6BKyTdFYVKnvb3ZtcNaC+QE3Fk
QwUDF0DX4dFj8uqrNwvwibGYAEyk6ga3FzDl0r4RZ79ma45lthBpzxY4kLIdoeiPG1Zfw7MIKDfI
WkRdoRiUE9ECI925QPsukquCrKhwyJ2fGOvALAIAr+xaMMyx6AdnmLuQqQeiWe4YPTR63cDDr6/B
7QiqfKXtoogW2BLMQdc3sK2xTWEkOeD27ZtFNyR7CLgruxMMbQwwQkbRbVd6zx7Y4KgKaUdUAIdm
DtuW2FKukY7/R3cx29Tb1+9tARvXgLYyDq3aG3M4wEORFizyDiKKM7ZLyNxs9N4i4FCwmSBgg/b3
4c0CCrLSDhJuos42MGlOVV+9uNnGS7YhISm7M2N45hB8UzZuNiwOBZewmcRCffUiRpf0I0IKBOjN
nYZkD+GjNQHcn0PJ2EMsPkSzHUDW8w+BESFhKSTw2lNheFtBBUuWNAjABjYsJFZ7Yw8EQr/vHxEx
EZVz+motjDi4WdD1p/ojv51kpCcVjaNcBbH85wwCYCrt7FABYq52W2VYXiLFW9IGAf+IVDt4cl1z
yXv2zKLIMhIvUMff2sXBRQy48ZZ03EiakfwR5aCtI9CfBXdMQIF4Kpmc+hrcjtCw2c2n+XPrSHpB
FyTQH+5Sz1FAqw7DgL9kt1tmcHgasyC6zkk5jXAvLIcTwN196/4ZIVLSZKLwJZq1MMSTUhpgh31g
aGwI1Wh3RG8WRB9AVSHliNTRAEMH0dVWbhXYQOeWztu1WdXeGYkTScZRkFR2/uLgZoEWw9IYAi8J
wwQ87fn4kTQLv+gkWn6SVgd2RnLEy0bRIoxEGwl0tdnw/WSTC+rGVqARb8tJa46jIfnOuHOys2Ao
oGawMFpvSenPAulXR3foybm3Voa1FuiKqsruCB1mHrUh2MY2jOzZRUfMEvk2KGqNcz08T0Gwa2Wt
I7iRhkae2Wba+9w0cCWK8xxFcPTqq1l8A9oRYi3g3sidEZyROqEi7kDzlj14SZwR2GDi7XbCh/T+
TIC0v6hyBNKjjMXeGMY+mIA/SaSNRfiZjRiYRTBgTkmuAuE1A7HiEbbHQy92qMmqO8WageVfSYoa
0pgKnpKqUrmC2nZ99XdBzVUWya02xBycv4hGkXQWmjiamgUmgZzCc7PAuWDhTuMv/zw3/u1e+Bdm
40c11KEfhI91HVQwy56rhPrVH+wqgJ7+3lb/nD3+/Zcoc+r8odCJbe79s0zqPx1yf12dsvfjrlql
vk/7z9sXfHrrzr12b7X7n6fBLJ2mD+gt1xVa7WNeTZdUU/03nH6bLqf75UnMO6fQzyf5+6/Oc+5Z
gX8YOFv0xhWpOulx02AbR92BayK9/MCLaZR1u71TtsomlB35cBoG3+O0pwLWEH6lx0a6Jp0+xrun
FIuvqS+THxll4oc8eCjyzuA1V1128KNZOC2n6Wx/5Ib9Kj1yW3D3Jv7+hmL1Yvmt2wKhIVbK3uWE
WQ8eu6uwYevJjvx2FqMY1x1Z8LJ2M/Ws4PQP7+ylHXnKjAfBbhyxUNBsFqQy2Uc+e5z6nQXYsrWk
xw3DIIqDbPeE9SM3RCjpoaPHYNqzIg3vWHrkuOx+PKPmLMkOe/7UNjVlE9IDM0DxsNh0Jrlh2MgO
fREXQfZkmhveiuzYl9Mg6lgPsnGvcbxcTtNNOI0e96ejpVfIP3KWTR/8IpvleWdNaw2BQXr84MEP
vGm33Jro+hV2+GUgVOrjvLOytSbNKv/YGfI3GWKvHdtEzkakWF5j9Jg+XruRauesSQdJDx1Hec+G
tNQ82ZGvZt/Sac97arM38kOvp91zq02IyA9cvjmdLpPMD7rHeptqeI3x383SbNaxVEj7CcLDawx+
OauCh84xxuAiPfAag39BTmo3Ur0Emxy99NBxmvtvDqdpzEnZ3ZzgLerujn/uM1zVNziaLvp7n1Dw
FVyS937QnfEGipedlveLEI+kG9VoDb4tPXQ68/qKFnUZs+zA1//QsmtPXONPwrFbP36cvTnLnpxt
Dcgp+/R3cfGLhdhiya9zg6cLsYUnZYe/Z/Znv2rDIjn197OqG1XqDaQo+8wf8qm/2+HCpkBiFRid
7LAfZymtsDoxX1uWKT3yC1rYknP8acq5E3l5d2u2qJ3sc3+aZfmbZ4W8GzxMevwge4ijLOh4bq1M
ivTYmxgVGm+3LOp10hTXvTzyc0jTDwGVp/jTThznuX/WBdfEXzyEs2n6n/8BAAD//w==</cx:binary>
              </cx:geoCache>
            </cx:geography>
          </cx:layoutPr>
          <cx:valueColors>
            <cx:minColor>
              <a:schemeClr val="accent6">
                <a:lumMod val="60000"/>
                <a:lumOff val="40000"/>
              </a:schemeClr>
            </cx:minColor>
            <cx:midColor>
              <a:schemeClr val="bg1"/>
            </cx:midColor>
          </cx:valueColors>
          <cx:valueColorPositions count="3">
            <cx:midPosition>
              <cx:number val="0"/>
            </cx:midPosition>
            <cx:maxPosition>
              <cx:number val="0.15000000000000002"/>
            </cx:maxPosition>
          </cx:valueColorPositions>
        </cx:series>
      </cx:plotAreaRegion>
    </cx:plotArea>
    <cx:legend pos="b" align="ctr" overlay="0">
      <cx:txPr>
        <a:bodyPr spcFirstLastPara="1" vertOverflow="ellipsis" horzOverflow="overflow" wrap="square" lIns="0" tIns="0" rIns="0" bIns="0" anchor="ctr" anchorCtr="1"/>
        <a:lstStyle/>
        <a:p>
          <a:pPr algn="ctr" rtl="0">
            <a:defRPr sz="1200" b="1">
              <a:solidFill>
                <a:schemeClr val="tx1"/>
              </a:solidFill>
            </a:defRPr>
          </a:pPr>
          <a:endParaRPr lang="en-US" sz="1200" b="1" i="0" u="none" strike="noStrike" baseline="0">
            <a:solidFill>
              <a:schemeClr val="tx1"/>
            </a:solidFill>
            <a:latin typeface="Calibri"/>
          </a:endParaRPr>
        </a:p>
      </cx:txPr>
    </cx:legend>
  </cx:chart>
  <cx:clrMapOvr bg1="lt1" tx1="dk1" bg2="lt2" tx2="dk2" accent1="accent1" accent2="accent2" accent3="accent3" accent4="accent4" accent5="accent5" accent6="accent6" hlink="hlink" folHlink="folHlink"/>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'Int Mig  (4)'!$A$2:$A$52</cx:f>
        <cx:nf>'Int Mig  (4)'!$A$1</cx:nf>
        <cx:lvl ptCount="51" name="State">
          <cx:pt idx="0">Florida</cx:pt>
          <cx:pt idx="1">California</cx:pt>
          <cx:pt idx="2">Texas</cx:pt>
          <cx:pt idx="3">New York</cx:pt>
          <cx:pt idx="4">Massachusetts</cx:pt>
          <cx:pt idx="5">New Jersey</cx:pt>
          <cx:pt idx="6">Virginia</cx:pt>
          <cx:pt idx="7">Pennsylvania</cx:pt>
          <cx:pt idx="8">Washington</cx:pt>
          <cx:pt idx="9">Illinois</cx:pt>
          <cx:pt idx="10">Maryland</cx:pt>
          <cx:pt idx="11">Georgia</cx:pt>
          <cx:pt idx="12">Michigan</cx:pt>
          <cx:pt idx="13">Ohio</cx:pt>
          <cx:pt idx="14">North Carolina</cx:pt>
          <cx:pt idx="15">Arizona</cx:pt>
          <cx:pt idx="16">Connecticut</cx:pt>
          <cx:pt idx="17">Minnesota</cx:pt>
          <cx:pt idx="18">Indiana</cx:pt>
          <cx:pt idx="19">Colorado</cx:pt>
          <cx:pt idx="20">Tennessee</cx:pt>
          <cx:pt idx="21">Missouri</cx:pt>
          <cx:pt idx="22">Wisconsin</cx:pt>
          <cx:pt idx="23">South Carolina</cx:pt>
          <cx:pt idx="24">Oregon</cx:pt>
          <cx:pt idx="25">Oklahoma</cx:pt>
          <cx:pt idx="26">Hawaii</cx:pt>
          <cx:pt idx="27">Iowa</cx:pt>
          <cx:pt idx="28">Kentucky</cx:pt>
          <cx:pt idx="29">Louisiana</cx:pt>
          <cx:pt idx="30">Kansas</cx:pt>
          <cx:pt idx="31">Utah</cx:pt>
          <cx:pt idx="32">Alabama</cx:pt>
          <cx:pt idx="33">District of Columbia</cx:pt>
          <cx:pt idx="34">Nebraska</cx:pt>
          <cx:pt idx="35">Nevada</cx:pt>
          <cx:pt idx="36">Rhode Island</cx:pt>
          <cx:pt idx="37">New Mexico</cx:pt>
          <cx:pt idx="38">New Hampshire</cx:pt>
          <cx:pt idx="39">Arkansas</cx:pt>
          <cx:pt idx="40">Mississippi</cx:pt>
          <cx:pt idx="41">Alaska</cx:pt>
          <cx:pt idx="42">South Dakota</cx:pt>
          <cx:pt idx="43">Idaho</cx:pt>
          <cx:pt idx="44">Delaware</cx:pt>
          <cx:pt idx="45">Maine</cx:pt>
          <cx:pt idx="46">North Dakota</cx:pt>
          <cx:pt idx="47">West Virginia</cx:pt>
          <cx:pt idx="48">Montana</cx:pt>
          <cx:pt idx="49">Vermont</cx:pt>
          <cx:pt idx="50">Wyoming</cx:pt>
        </cx:lvl>
      </cx:strDim>
      <cx:numDim type="colorVal">
        <cx:f>'Int Mig  (4)'!$B$2:$B$52</cx:f>
        <cx:nf>'Int Mig  (4)'!$B$1</cx:nf>
        <cx:lvl ptCount="51" formatCode="0.0%" name="Percent">
          <cx:pt idx="0">0.4298198274895072</cx:pt>
          <cx:pt idx="1">0.42318433002796957</cx:pt>
          <cx:pt idx="2">0.21368599160388246</cx:pt>
          <cx:pt idx="3">0.87148953953546571</cx:pt>
          <cx:pt idx="4">0.7928395481538002</cx:pt>
          <cx:pt idx="5">0.63815328907664459</cx:pt>
          <cx:pt idx="6">0.46994379482493587</cx:pt>
          <cx:pt idx="7">0.95521125728803513</cx:pt>
          <cx:pt idx="8">0.25597481903988922</cx:pt>
          <cx:pt idx="9">0</cx:pt>
          <cx:pt idx="10">0.52696743891079889</cx:pt>
          <cx:pt idx="11">0.20175346959497389</cx:pt>
          <cx:pt idx="12">1.0146418780428621</cx:pt>
          <cx:pt idx="13">0.73756008884020929</cx:pt>
          <cx:pt idx="14">0.20336982315619451</cx:pt>
          <cx:pt idx="15">0.20644384023384266</cx:pt>
          <cx:pt idx="16">4.5175997739190503</cx:pt>
          <cx:pt idx="17">0.30547061497532102</cx:pt>
          <cx:pt idx="18">0.35309519232681308</cx:pt>
          <cx:pt idx="19">0.12819434855839618</cx:pt>
          <cx:pt idx="20">0.14626683311641744</cx:pt>
          <cx:pt idx="21">0.43644042268625066</cx:pt>
          <cx:pt idx="22">0.32475862469283906</cx:pt>
          <cx:pt idx="23">0.12794968573868143</cx:pt>
          <cx:pt idx="24">0.15054089053675446</cx:pt>
          <cx:pt idx="25">0.28921356525418024</cx:pt>
          <cx:pt idx="26">0.62342845108981781</cx:pt>
          <cx:pt idx="27">0.4060508006166067</cx:pt>
          <cx:pt idx="28">0.34113859036817668</cx:pt>
          <cx:pt idx="29">0.44461952807814448</cx:pt>
          <cx:pt idx="30">0.63792737311531111</cx:pt>
          <cx:pt idx="31">0.096939127215001641</cx:pt>
          <cx:pt idx="32">0.18135869765235563</cx:pt>
          <cx:pt idx="33">0.42731889503768988</cx:pt>
          <cx:pt idx="34">0.2702218802482928</cx:pt>
          <cx:pt idx="35">0.086996334729980224</cx:pt>
          <cx:pt idx="36">0.77956797286441137</cx:pt>
          <cx:pt idx="37">0.5482577172925629</cx:pt>
          <cx:pt idx="38">0.50562570628408587</cx:pt>
          <cx:pt idx="39">0.29431207246407132</cx:pt>
          <cx:pt idx="40">0</cx:pt>
          <cx:pt idx="41">0.81886873920552672</cx:pt>
          <cx:pt idx="42">0.25898436961110266</cx:pt>
          <cx:pt idx="43">0.065666386765074178</cx:pt>
          <cx:pt idx="44">0.1816680070424066</cx:pt>
          <cx:pt idx="45">0.45152656038590505</cx:pt>
          <cx:pt idx="46">0.13040008262678046</cx:pt>
          <cx:pt idx="47">0</cx:pt>
          <cx:pt idx="48">0.099810146609007486</cx:pt>
          <cx:pt idx="49">0.52549607752653438</cx:pt>
          <cx:pt idx="50">0.3199243856332703</cx:pt>
        </cx:lvl>
      </cx:numDim>
    </cx:data>
  </cx:chartData>
  <cx:chart>
    <cx:title pos="t" align="ctr" overlay="0">
      <cx:tx>
        <cx:txData>
          <cx:v>Share of 2010 to 2020 Population Growth Driven by International Immigration</cx:v>
        </cx:txData>
      </cx:tx>
      <cx:txPr>
        <a:bodyPr spcFirstLastPara="1" vertOverflow="ellipsis" horzOverflow="overflow" wrap="square" lIns="0" tIns="0" rIns="0" bIns="0" anchor="ctr" anchorCtr="1"/>
        <a:lstStyle/>
        <a:p>
          <a:pPr algn="ctr" rtl="0">
            <a:defRPr sz="1600" b="1"/>
          </a:pPr>
          <a:r>
            <a:rPr lang="en-US" sz="1600" b="1" i="0" u="none" strike="noStrike" baseline="0" dirty="0">
              <a:solidFill>
                <a:schemeClr val="tx1"/>
              </a:solidFill>
              <a:latin typeface="Calibri"/>
            </a:rPr>
            <a:t>Share of 2010 to 2020 Population Growth Driven by International Immigration</a:t>
          </a:r>
        </a:p>
      </cx:txPr>
    </cx:title>
    <cx:plotArea>
      <cx:plotAreaRegion>
        <cx:series layoutId="regionMap" uniqueId="{47DCEA61-2941-437A-86D2-DCF14DB67226}">
          <cx:tx>
            <cx:txData>
              <cx:f>'Int Mig  (4)'!$B$1</cx:f>
              <cx:v>Percent</cx:v>
            </cx:txData>
          </cx:tx>
          <cx:dataId val="0"/>
          <cx:layoutPr>
            <cx:geography cultureLanguage="en-US" cultureRegion="US" attribution="Powered by Bing">
              <cx:geoCache provider="{E9337A44-BEBE-4D9F-B70C-5C5E7DAFC167}">
                <cx:binary>7H1pcxtH0uZfUejzNl33MTF+I1yNkwcoURRl+UsHTNJ9X9V3//pNkKBEtmCLs8ONDUQs7IkxCRQ7
u5+qzCefzCr8+7b/121yv7Xv+jTJqn/d9r++D+q6+Ncvv1S3wX26rU7S8NbmVf5XfXKbp7/kf/0V
3t7/cme3XZj5vxCE2S+3wdbW9/37//k3/DX/Pj/Pb7d1mGcfm3s7XN1XTVJX//Dewbfebe/SMJuF
VW3D2xr/+n6R5Da8275/d5/VYT1cD8X9r+9ffOj9u1+mf+qHy75LwLK6uYOxRJ1wzTlmFD2+8Pt3
SZ75+7cdRU6YkpQRtf8Afbr2ZpvC+FcY9GDO9u7O3lcV3NDD/z8b+MJ6+P35+3e3eZPVu4fmw/P7
9f3nLKzv7959qrf1ffX+XVjl7uMH3Hx3C58/PdzzLy8f+//8e/ILeAqT3zxDZvrIfvbWD8C42yT8
K7dZ+IbYUHlCOBNCY30QG4z1icCSSMywfni9xOZ1Nh2G5/nYCULub0eJ0PV9v4XZ81YLh+ITJqhi
CuOD4Gh9QiklWkryiI16uvbjwvmpOYdx2Q+bQHL9+1FC8uE+y6ohabdvumwYOlEaVo3aezQ0cWlS
niiqFCCDDiLzWqsOA/Ry9ASnD8e5dH5Ltn9u07f0bORECsEIIXISbsSJYgjWDdqvGv1y1bzCksOw
fBs4QeS34ww36+wu3GZviYg+gTCjmeL7ZQNx/gUPECdEYak1QPPw4i+BeYVBh4H5NnACzHpzlC7t
JrR++KbuDFgAx0RpKuDp714QSJ4jI9XJztdxjfbvA3KPQe4x0LzGosPQfB85webmON3YZRDmT8/m
v2fOEGYYBuasn4WR57gAc4Z3KHBn+bhiJrj8zJrDmDyOmuBxuTrKtbK57959zW38hpiQE001YbsA
8vCaeDHJTwS8wwVmj2tJPF37ca28xqLDuHwfOcFm8/VosTm9t9X98PSE3mTFYKqR5nRPmcnEk7ET
IRWHbPoRHM2erv0dnZ/b9Pf4PI2dInR6lAh9yps6eDfbxnn9hjyAsRNGYXlwuY8mE4IGyJ0QipjG
YoLOa+05jM/L0ROEPs2OEqGLbVVtb4Omuq/r6mkqv8EyIieQ9FMILt/zl+eBR+ITgTiQaAXYPWcC
r7bnMEST4ROMLo6TE3zZVgFIeHWePT2rNwBIAjPAlEv1N2uIoBPOBVOIPTpC/HTtRz/3OpsOg/R8
7AShL0eKUFjd5lkVviVAEGiohjgk9isIssznK0jpEwnSDef6sOj55TUm/Q0+34dO4VkfpZNbJ0mY
5eFb+jd0ggnDioo9SfsRHcyUoFzxPU94uXxeY9FhcL6PnGCzPk6VYHP/p91W8VvSA3zCQW+mUopH
gj2hcKB6KowkIZQ/vv8Dwf65RYex+X4vE2w286NcN26eZfe3dXjb1E/T9w0iD8AjOeb06fFDZHnu
2CTkpFSBkEMm8s0rrTkMzYvBE3Tc66NE52Jrh2Sb3b0dNFSdaFg6lE+8mRQgE2ACaeve201kgtdY
chiW7yMnmFwcJ51e3uegrb2hM6PkBEgYUZDMPDqryWpR9IQxRiVD3zXR53z6FQYdRubbwAkwy9+O
crGs77bBWwpr7IQqUDOBAzzG94ngiTHQN6BmEkTPp/X5SJx/ashhOPbDJmCsj3OVXIS3Qehv35Yt
K8mkluowHopDUEEacp39+5OY/xqLDgPzfeQEm4vj5Mpf7qv63XdV/c1K0VABYATSTQgjD6+JZqMQ
tAmAEK3R3s9NQsyrzTqM0mT4BKovN0fp0za5BXXN3doc0pu3jDn8hFPwXRxWzCGspD7BilMlxJ5g
TxbT6+06DNZ0/AStjXuUaEF1903THMFOMIR+icgeJfaSR2NOTojUigkMdO45J/i5JYdxeRo3weO3
s+PEw4Zj/qbLhp0ARSaQuexZ8sTFYQyip2BcC/64boDKvYDl5wb9DS5PA6fA/HGUwHyut8HTk/nv
000KPU4gREtB9tn+RA14QEUqaPMQEzf2MzsOg/E4aoLE5+ujROIihPy/etvajTihkMsw+tT6NMln
NHg1DX2csI6e5sAjb36VLYcheTZ0gsvFcTZwuDm02G7v3jCf2WX+WnGO2L4oPYEFI+AETILeOeFl
rzHlMCrfR05AcS+PcrFcQ6MgdA/f3z/N2zfwXRw6zYAvI7VP7ie+S+0WEyW7/tpv4sDziPIqkw6j
82zoBJ7r41wzF2FV5Y0N3xAddQL9TtCLtq+QoQk6GtrSpaQSk33OOVECXmPRYXC+j5xgc3GcS+ex
sP5/IZGhJxqBaEme+p/BeT2XmiHpVBqUM+AAj4nOhAG83q7DOE3HT9D6dJyJzGN69uZNHVCQhmZ1
AAOqng+vl1jtmjqY2PHrPVaTpOa1Vh1G6uXoCU6b41TZLu29/6YtA7CaIOmHqqY4jNBDywCU1oAo
PHnZR+72c0sOo/I0boLH5dVREoTLOAEN+k1b1IGUKQrLZp/aTHcRaGjLRbtNUU+NUpM18xqL/gaZ
b/cyxeY4xYCLbZi9IXFjHIjZLteHUtrDayIFCH1CMHSwIbmXCkC7eU7cfmrOYVT2wyaQXMyPcrnM
7pNtt7VviApIAQgpUAKeUIHl8JwOQOctA/fGKFaPqE0I22ssOgzM95ETbGbHic0KkAnfkEo/bBIE
aBAFBvYcEmhe3zVz7LJS9pDiTDSznxtyGJCncRM4VuujXCrrvNs+OZD/Putk5AT8kuCSPT5yNGHN
mkJUQUjgPSRowpp/Zs1hRB5HTfBY/3aUeJyBL29u4+HtMNltsCGSKMG/79R8vk6gvkmUhGwT77sB
J67rNRYdxuX7yAk2Z1+PEpurADZkv1tXb9s5w0DaJwraMfeR44cNUND0hEHF2cn/D6+JjPZaqw5j
9HL0BKer4/Rp53kTVm+8fxCdaEhPkICK2OPrZbDRGOQADKUA9b2i9pyVvcqkwwg9GzqB5/xIXdw2
q950q7qCMxwY7EOHHc9Pgf65g9MgtimEFXribpMU8+yn9hwG5mncBJWzT0fp3J5O4XiX//UO9PUm
/fNNe9GgSICgCIDppNQMu9URFkTDWQOP62qSzvynZh2G6vBfmQA3O1JN7b7dvuWRKbuqJ+zegAR0
78p+6E8T0J8GPRxyX1qY8OrNT+05jNHTuAkqm5ujXE5fhhyOtvHfjsYBtYYFIqD1fE+tJyUDaEuH
XTfQ1gEE+ylCPY9ArzDoMC7fBk6A+XKcJG63k/Xivg9v37IECrsKCbSgYbbvapqkPRiJEwxqGlTj
flgsr7HmMDDP72SCzebiKBfN7o5W27SAPWtvKd4weiIUbIrWT9sGJvDAjkLYDwpBCLYcPrxgaT1f
Oq826+9xenZXU6iOc3P7bzb+KW36z47qogwoNLR2ULzPcyZxZ1cTpRpUnacjPCZ56mssOgzQ95ET
bH47zmrBrsa7+7cowqeJ/N9LO7CbAFoFIOg/7UrTLzMg2FQIzWkEukD2DQUTaeeVRh1G6MXgCUgX
x8m3L/KsftMjbhgwadgYBQd2HNbeMAKEGJy1InYc/Ll/e4UpfwPL0z1MIbk+ivBz+4/n8D0+oceF
8+KT/+ERhMCnYbc6SKKwpf3hNYk+sKcQklPojnraITVBZ3I84N+bdRijyfAXd3IcZw/e3NsUJtrT
nP3vXRkcAoEkJ/DPBArYPygEEVoAVXt4TULMKyw5DMK3gZOFcvP/aKH8/UmR3w7TnG3r7fzhFM5n
h0X+87sP9w5Hg06G7n3NQdweZ/P67tf3wM12fZvfTvfc/ZEXXurbM/xhzP22qn997wCNY5JSkBJg
w6HYHcPy/l0HW1J2b8FWt91BRVIwLBCGOPX+XbbbAvHre6i3wi9AuNudM6lgkQLm1e7sEXhrF/Jg
149iwDkeexOebvFDngzQIfHteex/fpc16Yc8zOoKRr9/Vzx+and7IL7vDlMCjYpC392uPrJ7/3Z7
BUkifBj/L4XbZgxzxVdKVbVJg0CZyC+pefZMDlwFSNLzq8DGcZBY4PASaITVaNcT8/IqXtOWhOa+
t2qiLMOmRVoZ1Xv5H1nd9h9SIek6GcvYzvKxLiDD+4bHgWvv8Prh4tCgDhooPDZg1JNbDESS9DRW
euUznccLaatu1vYYrstRfBVhkm99nRbaVFlIZ9U4hPe9U2fZXFhBZ4nFoxmaKFzWrUpcWjrlaRPn
wWWlosxxo8Tjbj3YYl75/njRVNK7SkXSzf4PbgKqhsA0NdpFy8kTRJYVNK1HvSrHnsx7lo+L1EnZ
OpTd8LmkqHU9HEs6d9KhdTHqi6+dbtSM5/4A9oW6/yAy0n/IK6UMasdwqXUwLloVJ+tet/FCtR2+
TsOmXgzZWEfGSbNw+c/3AFP2BxygWA2CtAJhFEjZy0lQMdo0g+z0KqRFN7NoTEzf2mEp8+ivf74S
kLofr7RTVncn63GtJg+Lt7hKCwxXaqmPVkNdAnhClae2puVHxP3U/efrTRbRw/SGvZPQ2gpTfLdl
4uWdEVxlWeokcD0/tB/Bo1RmbHwN5xv800Q+8PwYnHm8O+IEtpOD4PLyKtqCu0g6R60s6cKlgqdW
UB2u4kpd//OFyIHlygnUFSQsPOjGmTqFyIc9bx3MwRUZcbIeZUXmgYY5MwwA3JBSmxgciMrkeR1f
DS1X50Ui4hmLsHcVNNl4lnJefrSDcEIjWl6ZAoeoNS2m48pPCu80T7JhGcLc/Nz6MhtcOiLmGD/q
RmuYDxfpC0bmUNkIVxUR1ZdOjOHqn28SxPbpLIEe5IcTY4hU0ADGQYB/7vo84iVNMNp+1UUUm9TP
u7X0vWrtlDZe5HFFjKD5X31inRmPE2tg8karJI2aRYuLehEX1m6KOOxCU2d0VooMfcEkDjdcD+wP
2aXpF16KucUd+YR1WibGdgl2rfCSa4JivQhGOIW6boP+c+BnZAbHQw/L2F/gqPX/AHcWr0TN+aXf
EL5qwzw/g+gSrNLCI3Pqi3DlZHpwcx6m8wA29S4rmqtr6/FoHTlROstwGdSm9L3bAAKPm1axv2bF
2F4WCe5K046SnaeqTJatJ/i8aAlzBSsaVzQiT9wa+/kqtnl8U1eZm5RZYrJ0cC65Loa7YRgqo5Kg
nvtxTZfcY1FlIhEQd4wLMXPkyD7ygKLroqnSL9IP4r8KHOS9iZEeBlfbIPNMlyNq8izof5cqi2cy
JXYFOV6yjoaoPx9LLS5FEqtZrcJMG5qG3WVTZ+WfWZTwLSqrudPryA28+N6JHXXhZIkzY37ozx1p
T9NUgNUCl/OY6HXfOtkm9wrPkD7rauNb6xhHZktUROe75znLk6hwYYOHY6q8qwxO6VceiM6wPkBr
P07Tc+YVw2cniWsC76JxgxvHS8zQBmSOIL64UdrRJcm1Wjcjo1vriepDBM8pW9eo0W4pK3ods0UW
FDAj2iQ2TUnpNi9tvogD4sxo0avU5CSzn7Ohatw87juApo9M1ef+qhuaRRDQj8RLmzn4tnZdJ/lg
BqevlbEBuaMWMLcCFx8Hm1yEHg9cp2vjWesnzazxYmuCtG5ci9BpQSLfIJ8xE+ne/5RF/oXniz+C
fkArOJ8dXXl4HOaRFV+GOt6SNMtmna0i14mEvqm5pxbUWnwu+6Y7zXisTd6OvZsi6psmKh1Tt8gz
UjsBuKimc3GaRS6L8v7MUb5exlWfuYOjvK9OEQxgTO8tAhIzN4hpnhuLyhYmV9vJGYSheBH6SmSz
qAvDWeMLsrRV5ZzxMc/PaydHru35sI26Cn2E2qtUJhu4IgaRqLgccwQI4QqXZ8OA2TrI+mSFaYhW
MoflIpwhR7HRJRnjZk46EphABqUZ68BzexRlt7Zl/u+Rh5s7Iavhd9ra7jRVql3Hra5N6xfs3CKn
WJZ17LncQ+26wbC+nCEuTJMMg08NimSF11mo5VjOcCnSeYr81PTO2H9mLcoWFJFgjWK/mLMkZ240
NJ7RtAmXWJTZedjnlclQWhuew49R1sTFLBR9eaoLFM9E3gxLR6jKlBWKF17UDn+1te3yDRr8ZOYV
QArGdkDG5iSeFSRVs9CHyIFHTxmCmmKO2o7M4Y7tqRQ1mXd2iGckQMPZWKPqy6g7dklgoW6GEJXN
LPZqERhU5O09jmw30wkaV0MU2dtA9v5C5KG8CcI6O8+4xNcOAn6R5EVwGccdsJMWKF+ed8gIX0dg
XdKXpWkwAjKDRHyV+Kz8PYpoPIvR2M1CB3ihw4thmcSYrjtWxovC181NXlfJugx5dTc6AVolEQPf
Y+EmywLol0hy73TUDOwaaLGhweidyspC5OpAJ3fheKN4FuVZMde2hTuPw+BSo7Sb8YaSeVmPZM44
8y9HWXiVidkIY4hOqi++ENxtLAVL4kajZdvWcEuOwL6pqRx9t44jPqc64JcYHIM7wtFay6Im4wpF
InG1bLxT4CrcLTyhDfBIe9rCqYwG02D4CzhwexO2Fvx6TsrTCM7uTgxwG7LEKC2XXubws9rmztUA
FwhmTgKRd/RkCWYPAf+j87j1jSeC+grJAv4r9psri0g5szLAvyPFz6oYR0vZlvmyisjYGeCL9Iz3
aFmX4BSwbeimpSVbFEHZr9OYCLdNomCRUy+Y51lzjT2HuF1dh4bHHZ/LEH2wXqZbEwd+u7RFOwRL
ePwyvrVMlcG5rdKyhdnMa1P3WTOYOrVoZimx3rn2Ul6AZx0q32SKsGDTd6RPx/VDeN+niHva/5jo
3ObFYEM/2H/Tw7cf/+c6T+Hfhy8g+P7L3RdFfP8JDjt4/IaJf/wUHB2y6/uuph/aWfPtb4Exe+t2
SeKLH37IWJ8StklO+viFFX/z5isTVvhaAqBz33jlDwnrpwMnWD5kuo8D91mrFrB5QWEB7T+Uw9ch
7Cj0PmuFLrkTaPuBNm2uob8B5NXnWauG7VuQ5UGwnCatML+JkCAoPea6376y4wWWkKfvf36etMLZ
ly+5G5REIDve0TeonxBIiCbcTaMqqz2vdM4Yw+1HxVk6H5nl6zQZ47kE4jFDY0uuaCJaCENsnON2
0GuFVTDz47y7HmKRntGKpC4ua7WKgZ5y40VR5mY5jlwpsmAe1/6VX9AVi+vWeMwmLmPZTdfEHzrC
ahN3vnKdGAIHFlHvehXTRqfAlCoWI9+ULCGfgLEEpiiIdEfqpxvWtdV1BqvYVLJms6GxyR1yGjMo
+jkCPk+LujTSaz4OeqivolzwZdlxlhkaNelVGI3NaV4oCGgyaGvTl2m8bOkYzqIk68+HTsh16vfp
PIrG+pRZTy/qqqFuFOejmPnwODdWOKQ3HRs8yID7IjWyL2lgBpQNqxFZNEcF89yCl/wcWbVKEnJV
ICwNrTW+SGN8lnl9Oot63RhfQcSIg3gwZam8RY2K1IUJk89Vhi0Qz7gzYVe6fkytC2ClEFMYJN/c
kadpFAnXy73UNEwWi574fbbqMyjBuLzq/XmcjJ9KnpWzbghu9IDJ5y7lYt0z2X7NcE5MUJV6hgaa
e5vCDgTNkxxqd0CznACjszbz6PgpszSGyB52uXJu46THcjTQYOKMi0ZUEbD5LK9GF/GctcZh4AhN
zaPhqqSZ2mhfI2feqZL2xg5t2S1TUtkVkbxfSiBEmQkxk5d9mtVXjqxRbYbQSYFvq7Giran9kJ/L
2CI3wn0Yz514dGLgRTpNTNSweOMMkAI7Myfte39c5oUdrb3IoyR0gsTEuVKSG/hDldRu0fbZmJ1K
L6uF/ZoTj1/ZsehCoC5VHjpRbGyd26j76NVxuszKXEn/EkJS23YL7QWoGZdsLGx9pauBDOJzh5oK
fXLaQSjgyhCJU+0SP216skBcqT4EA0TOUX8BX8IzFOWirLwMYkSC8JdcFf3Hri/H1AxRVpIFCXGU
u7Hj97MQhAvPdZqq0vNwaJ2bIOYhsIlRpuD+RdpfxJBwAkPT5R0f/XKc5SXxrrIkcIB6S14WJoqL
4MbjWZxunGgg2E2LAV2ObSfaReLIznObMsgzg0GbOR0iHKxyYP3zcJTUdzvVDJ+sF0jfUMf2X+Iw
0bGBBIz+UQaMzBI/9S/LYCgvRRmqed0WhSsCnHVLMABdjKji89Qv0bzPknEVDlnxQVQ2u9F92TdG
lpiNhg1RBZRSY7smUeStAyW8tSqk0xle1TI2ft3zGXZwPRqEMwmQj3FqIk7rweBdrhCgqr5qWpl9
KFXhL2XJTIBbfqkh57v2kqI/K5KCcFM6/vgog/3/gPgTBZdQiBH/FBB3dfTnB6LvguF+0HcJV+2+
DQAEHvgyBgGr71swhJNj4FBGwgSRUMyHQAn1xxcSroLGFyExbDOToAo9Sbiw8w++1IFraG4GfWqn
7j4F/VdEwx90IQ61MzjbBrRq0LrgCJuXOgZuRdki5OfrVjlx6MaZzy+p7YrNmHTqJzrkD8oaXAta
SncVVw3H7U6VtbZCzlgqnK0l7fAGsgu8iRqqbwZ4AudlOer5MygORPoflCjo+doVb0EkB/HzUcN5
Jk9bhxJZKATXS3Hsmw6ijGeifsSbumd0DSRA0DntFb7uREh+ooPtSMQzbRwIC+xDA70YBEQg46DD
v3ywpYMg+QYnsB5tXd+lSVoJk+BWnQ947K96b9Q3Hpxl85NbPvCIOTwt2G4FRQNogZ+IiXVVQ3Kl
ZLq2KWjUMegsd22WhqPRoe0/+Gj4jy8oMExSuBzMXtBMd3zuuQ4WIacvILzpVeB4+ZlUhZoNQa3n
qaLOH9RrxU8E+Qdy9uK5Sg77YhQBPWenl6qdnPoM1KHCaPS9vl01eV+CFCK8ilyOYwkSoepYlrpD
E+KNSjK2lkOMr8qWZzdZUcjODUQ8ZsaXlbyqB0IaY1vetECxguoc97r/fSA/U0Oh6WY6D+B0z93h
uLtdOxoW+8TeLNXKj0A+WXGINOzaSQn3zio/QeXCz0s1S0sfd6c4D4bEN1XN8TWsweHK0QlwBhQI
cRpWiq7ToeBbn1ZWGKhJwFyqPJKfpaPCmz4M0uC0RSRJ55lt8SYlCJ5DGfMRzxpS+SDI25CYbiCj
WhS8xxvHSsfOG4nys8IZ+itci/6DF2oQPUbb5vxP1dJimAk79u1cxSWJzizlUAYALyFmoWpjvYpQ
63yJkkB7V6UlFqacFwEBMqB3OH5uyBhgfA+ztA99g8Mw6i9qplv2sc+G7jxDQRK6gkedaTVjBKgN
OAI7pLBO+7aC9L2r+w86Lq1ye68svjYRKb6OFtG1aOO6dPu2Lb6qlLYfEJx0kLq6hIR8p73oeYQt
3yqL+qvcJpiYtPWKrzSo+yundPA1r6G0EY4h38LX7JFsnQ26/yrymoB+yTCIJpXH+6uGWbjTImad
SZMKLqiz0LshUQx1pkZ1fJs08BzVCEqDZxm+bjSANqpS33TlyLfCEf1V6AOfKWnH6WLIw1q5uneC
wlQgzV09ztUg8mnjBjTsmosw7qu7JMpB9mYcbpYMbVEtq65NRtcBcSU41dIL03UMRSRQdaD3SzXz
mpHgS9B2+kZBIo1nddzIfp4ODOZJmwm2hZpN8TXwC1j8ZarP9WD1TQE6tG9YFsLM6OPCcZnf52cW
DQA/LfL+A5RaQEZvBQjSLqzu4mvfR2nq+nk8lou2sQCSDkBZaYIoLExX7O61Yzoxys/t6uH5s77m
Lm0UmwexlDOQR4PKLTONNg+fgfwrc9MBReA3xmDlwL1+DGTdzjpf60VTVjCBg93yEHXcFauqijzv
DFctKty26kBOKnulryiS2FJTw6bfxtSJQtGmLkVVcKNAiOg/FSCr7+SNvPeABUZoMB7wO2qyJMRo
3eFatr3xUycLTquqDp3lgJqom5W+M3hXRZHxxAQ5B8UhC5raOyejHr4KTbq7dnBAo+iiagw/dIND
ui/Vg44BpZx2WZEg68yI4tw4qnVckApD4/CWw3OuroudLtKHQ2BABBkWmiZuuVNOugcNRUV0w0H6
dIGCrzw99Ge1n/fXIm1yNyg8qIgQZ9gwHgu32gk01U6qAS1UmHro8aWzE3K6oAR5pPZa/gdkTRrU
UVp11PV12J+10mlXTOUgJDaI5IlB+bhRtvHvygrcpkhDeZqFgdgUKNOeAT16OAeemwLgvVPlZoz8
cJkVY32nwwBEpMpp/HAGk1ufMg/kmplmbaUNVFK9G5pVdQaMln2uA99xQ1tuMyyjTZTAnvlV2UHd
ET5IYdJZ1MKUGmIQ5gIMPxjwy/0VhDmYy8TLgnAlHA+i9LgT4yoo8nJc65t0CJrISF+l3PC27a/G
PvBu+gC4RcFw8XWo4j4xbdxt+1z5NxEX4DBBzbyOHBR9iewIC0sPnK49BIJbCNUs4OMaBUZrL5tB
GM2vBQdpIIyyWQW3AdUVmip+ypMR6S9jVeA/Uus443oMWKPWNLUjBcm6qHoQubGNT2HrLf1z9FsO
sn0Wnya68M47p/A/gCIerH2lr2UQlDdJbbdD2u+8f4hvqlQ3s6iB5wQ1CvDzHMpfpzovyB9QNQBJ
PAk6dFHoTn6CGlssZ2HbrTltnHZGuxK7sC7lGfNyqxY6I9ll35C+WYyM3KSBKmZ5X0Eu0qZBN2MD
KaVxEsZbk1Iv22TSYX8mmMLnC4hY9jMPNPH+1KoLIScvCy9fjCqHHI/4ccPcuIqd8zQJG3h0qVeA
+M393wep8lXIMnUpoYgzi+CWlhIXNnYH4lVf814BFylqKPrRLnTcGLcAa6m1nYdJxcBZsMS3G6uq
YT3QSG2cfoCwkOZQoNhJl3coifQ5B9FSQKY5wqQpG5gplY/UzO93VRWYyhnINEGON6A1gS8tBQGf
Hmn4Oy0Ba0Qd6POqA2jcJNHgB1Moz49GqgE0h4LBL4I4gynYU6jBiqQIU1A/YvD3trWrIWjBD7bc
r6ql5kKd6yKBMr7K4coRBJMUslHVfygoXF7wDipkcoA4Dm0b4ZJ6I9uOQwQO/8EFyqDx7Fw6/m7q
dygJPtRdpjLTFB0775oGLWXCxxZSdKe6y2gMkQNTCzOCjCXfygTiYxVy8NMpDxM7G8o8CWZJzSUw
hgHymuWjWTjjNlmWQQRMwnMcCF/SgrcvE2tX7dD0H+oWuG+qOj3HI1RWT6GcIbIKCpYp6y+w8Al1
kdX5146UoMcT3oLVYVrAvXbtCJfMbDjIK1YWSQXRQtQsT00S+GWcmE6hVkrX75mAtocqKt2w5MMn
z8n5V8ifwbEO1onOu8L2oYmTJqogZGD/upNjDuVJlIhzNlJVLQol8ackd6AA1QTOX7Ut9TJoOt0b
sBlYTuhIfUP6DqYFyOMQyUtd42tqSwhPvu2zeGEli0ewJNw90TIHxBMOtX23KRSHgGnBVX3ydohC
GQFgalKYcUkFMDq4hKwB1HhQuGa8Kpxwniio2NxgZwC9H54TUMtPgoZO86kVfSIKN+wCP1BXUIHU
AkJVoUdaQGgsh3AxxKHj48+RArbsL/uu5kZioBsJyvk8RMyLXS9Jw1ndJVDmFANZpo4GDiKhsnIa
MxtsoJGjdUHrGebwv3LWg9B6mkRjcQHwl1e5As8St4Hze+/o8NSpfc+0VQChZ1DpyofDs8zQS2eR
/G/2zqxLUtzq2r8ILxASwy1DTJmRY1VmZd2wakqQxCBAAqFf/22q3XZ3+f26l+990/ZqOzMiI+Do
nL2ffTCQ4ttkjIrer+DLxOkN3eYqH7vwsU5Q0sOpNofAr4NickGXTdaO52HRNWSKNnjqKUpMhjZk
ysQy8SyQ6Egg1Mh3j1MGHmSoTqlDnCTT4zIUuAPXHFXhvZ/Gd6/d7lNL1zOuazQGZvTvU638ewb4
pFj8Lo/mrTtZw8YSvXH1bCOzHQQO0UKMzQp6hd5TX9OrJaZ/xLeNcxnu3AUnX3eknfSy2At1nnRR
Waft1Uh4PCE+qnt/U/VH5UXmDZZWeDcsHeQnIB5oIO14bNO2L6LlIeyCJ3R+fUm81X9nUcUuYbhQ
zrOOpMLvsz5eaZWcPOF+QCDCF0INbuED0kVrU3TGbwc02t6icg8n8Az4Z9krSLP7iTivUA21GG7M
SLxzFG6jus6yxUXaNag2PJpwRbqlwndf2baZHza5Cp4vaLv/ZhTfp44/TVG7DIjV9hAWoKiTX8d+
yNsixYmnTgrKG5r+xfokAwBgn/56BP+P6Qe4DjAJCO4Y+/GY0F/GQ4iI2ohBq1Pb7zyHiWHujfPk
tTBxguEmovvo8rMc/vXr/sfoj9cFm8qwlBcMCibFP0+JGMnbELaxOlnRRl+0102nbratPaxxg/o1
dP32FEUNavG47F3uX786dJtfP90EzgKcjxTpGRb88ldvs4B6EkTDaWUVBhCXTORDslddWLqo9rpW
+KevJowle+dNaILi/vMt/E+x+zvFDiAkENj/v4X18H88wfinavfbD/6u2mFhPcSFAMIclgbvz9/4
l2qHNWmgHrEjjexcLZBMaCy/q3bYMbyjtr4PDTCFpoYL45+qHZBpFHICNS/BSi84YPS/Ue1+u0H/
dAPHeM4BbGcoCjGMrF9lkLYLZ9cpf4Os0MutMMHAg4K1a3hHKjukZUpEEOZdx6fusOpoTDOoNNMZ
rX/gH9w4reBfWt+D7THrlhUNuhkALHB/iyn9phZd3a9RtN10W+AXlGPWzRx6X5BO3jxjwt5o4aKW
qMwL0RqXsduUzkiDq72cROOOHsDIl2neJmjtY3MXoDag1XHuY0W8EANuGzfllIKhKbEjanyuJQ7p
kz+mmPgC68dfnAhB4UjIIiIbsIJrxe2SStRXWxWm6U88dvyHFwT1t9V5/GrxM5/YNghTpDgvb5uu
rQSGixlzIbasQ3g3rCbl4K3sAXpMe7OEqbjnQ6Ovyzp7x6ASLq/8irbZoBdbJmslDyKuxQJTSda5
tauBiALvvO06dB3o5P1saVn4MZnwMQdejG7H7Gd0H9Wm7KELnggZ65Kk+OQpp8FldWn3oL0wOujI
dY8AGIcHYZLpvqmABoJqlf2FxUShm3RVLtcmPhDUGJ1PSXft46D2yy2O1iabpHIi7xmAsTjWt2ag
n2ZW6+dgnvvkmMC5awviiRqHiknksYdB/2JbSQ6QWJJjp2r4jYurqisdJC+20Jc5WHV3ZWyZn+II
HUQZ/Tz29gNw3o9CijMxXh66/YicQVMcKU5Nagwf8nk/SgNvNm/BfrxOXWjvl1mwPMX5682JztnP
I3k/nMP9mIasBRtfif6R7Ye4pOQV0kFUyP2A3/ajvt8P/W0//iOPdacVHYE/BDqXUoinam8XzN44
VHsLUUfDUYowKTu6Qt8z/lBUP9uOdO9ARFoxGHboStJ1/RZUqXcYfjYuzd7D4CLHyLX3NfPe4bg2
DQENsrWQIaFF1LPHAVdbDlH/BjRQkwF4A5/WzJ9cx1nm9i6q2fsptndW695j1QbdVmAwr7V7B4Z1
mPVZ7V0Za5W6oltML3Eyj4XYu7cpsEve/uzolhHXzc82z+4dn9oaTN6YegvxsyFUkWFlsneJ294v
AhOl6B0j2m3oJBOwMPwwp8GKHpMFjqLjFL/1n+tv3ejmQSh6Jphh1mc24zmEFM6WbIKXgOJaKH0m
+E00+fGjTpqqebXUoZczgWjDQ5/ualQb8Q2vv/C7NNnIawqJyM9aqDxLPlVhM5VQzTz2yaZhL87r
QHCWtYODsmeF72h/BH0yLc8L53R91pIbtP117UHokFAAxJuUenJ94RbZw2Vt2EzyTUWpK5aZWFQ2
w+v6rQt4DVCuCTi+H2/o0JWtwwbDbXNBDROd273FXre4LlrRJ0mJRlbLGvhuQt/MAHLvWyzTQEaQ
DlwK0bc1eriAN4KqmfUVUET8R1TJs0Aj7vUZvE9dfeilibbcH0NALURPpMKNFdjfJPv/ndR/c1KH
IZ5Z+lcn9Ycf9t87NX5SJr/9xO+Uyb54KSVAQtJo3/WzK+v/okyQ5w9342d/wMZ+fP/riA7BpuyR
c7AnO5uMDRv/OqIJ9gvvvArOop8WFTY5/RfGGtjq3Wz5wxkN2R+cVZLGUP+RW8Br/bkJ9bXnAZsa
oDSOZHpdPBpnc7t9Syxp71zgjWXjBXNmu0E+xWtynaEhfooWMT6rwXse/Wm+mA3Q3JjEDsXaeOet
CqPquAyieTD96H1BOz1kaTT4IzS9Km4yxkg9P/Qx28JHSrkkXQa4NYjPLpgScge2zR8+zu1IIJwB
LBjCo5IatSlRKAAiB9LnLFDbdNEdzapKCnpwrvZjmCTrNI0f26TXuGHivmuDS5PaiGQw4lNdxo1P
50PTUqIuGihtC0W/l2iUMks2mE68Ey64xMNGXuhWzzBu3BAMCBfQyuLQIvHGzjhPGOhPufFYfKg2
z8NtGsRyGQuIsMMX0VfJ9zoSdVw4Mtt5LKdm8JcoT2YwZc/WTUIVGm9hPko7kBsg/m7ODbjnm0oA
rgSDFrP5sPhCLKUbxJYUwOBPQLehb/dcQ7XoQ30Snk3KFc7rG9h0miVh3Zywmue5bluFL8uI60j6
4STI+iIGHh6FXtFpdGl9AtPTOAzFdfPKLV/rclv4GXLQdaDTTQNF53Wuuz437Ywp0zYg2JZUoZxH
37StVihX65sTbM7JmObShufayhe76D7b0kBcEIv4WvNhKsNKmmeXGNCdzuuOBh+pF/ZDxmK1HiEK
x4eE9EcsznpCUuMFTdo7Hpiibxzo5CyV9Z1rxjjvjH4buvnSLUN/kpqrIkZ8xbqOZDOq740CuXOY
RvfQ1N2QSSJflO8Bo528oZTd8iPifXTtIlc9rOkAM8q3XpYaAKhzWBVyM/JIFxpkFkwrQStXLNBn
8zoA3QiMqbmtTDtdEw2ANGbUP8cD54feOpZhlm5yN4/JV27IcuwWxr8mkMcvdtq2Uo3MA1W10Qzg
8Y8qrIZ75ulnprl9BmLeAsqG5NBzxU+9jKLMcD/KwmFjXtYzc9BAvc6oC81hmkh6qDtGc9Z46XGJ
1h8Dk91ZNxodBGpHhk6Y93ll+dchpAMkv74r6xpmApDPuRiGsEPiR285cx40Wn9pS3RBPEuI/RCw
HthsK1+8tjo7By+gm9WYMe29sg19YyituDQjS3NPUf4eGjZ9Ni4G76OBsaxUwiEao11Z8uVtt0hz
E0G0hCkzJWMRUue9DzrqQ5CgaAqyAQ/dqotJLG7LoSJ7JyJ987QFoKCfWypBovjAsLOxmvidSkh0
CAcgLFVcxTPAHCM+zFGnc+0Hrj5yMZBLb+oJLmqo8Wq4sKTLKpyeph2hA1bL8iBWGcCewGVRp0sb
IIplt++jQlEt65huF6N5fyJ63db0qHFp2dzbIt/mcP6ZzKAE6fdgHBF8qNdKHSJrTPMONibFvbbC
xcuoP6r1jiRsfpsZrhYQWxQ0cLB0/k3Tp91x5YnKm9EjRzgY+MskohebiI5xM6BKAAiFclh7JQsX
AzvL7ZP2GJZV6iCD1rBQSOI+WTy15CXmyt61wvuCW+qVOO7DGJIDVCd90d5I74QP9HlqYX72Hv9e
zclUcKL4SzcJqDyRYvxKQHhhKDIuLNBEBg/QCj+OLZEJTIQwvVUgsy9Bqg9hHC63i+HqCQsBvGeI
UjHoeMYBFKaQfLp0EpmpG9zGqyWkrIbeHrZ2869RtQ2lrvRc1Frru3ZuhhK/pz9ADN2O037XSlpF
j51bwkM1Qsv0xraBdLw8tA3lwKnm0xr4Dckq7fazxCXZVkX94xpub70Z2IkuXfptIvNjbGmzYgYM
l1OY6E/RJrqM+2DZSLicaRskhTRBCLsNAZb3Cp10KTzt3aBVb6D4mQBSIhAO+Ic826AhHioaoB4k
2x1fE3nvPH+5bjwV4OwNbIvekszOkOCWmPz0Metjk1Kb+SuBUSqEyVQwHWElT6jB+gqdcOcgty3b
M1S5D6/prCVlWbROLIOF/mQSRzKZDLIcIANm+NuQd7P26G1jeoapVOUDRssMGbPu2wYOvfR3ndAE
nleoWaIr7wbobmlC5g8pF2kRJpirAWKmBezfM8bKOps89W7H+CNcsqEE4W4O/qx4vm4pLFoKfBE5
geZgTGcvnhy/L9JdW12Zm8C20NhWNuYtift7gs7kFr3tUPb+Jg4r1/7ZAa04eSxOwaL3Et5tz2ET
YKr0EvzNRgrYLp1EvRujz87ByewhicNb1Z/JIOUNUxVGjw0AaRWuW6ZAuN3iGoB/zGmTr1K+m6hN
D1a5zxCfgOm5FLUMkHV1rYagwvwpUPplWn/ds2+5D0/qoZKkyhvE4e5Wmiw43DHuR379NgTsXaXj
D6p5e2gZGobF0tduMk3eyRl+VoJf5SY6ZcpY/T4ZSnIxC0S8UESBB6zNw8Ba8ZiSQZ39hLhbOPr4
GGL52XSVX6CYDqjafHlNNsSJqA6fOYcasNSA6YRNUNcj3n4lvSZ5R7bhbGgXHcQSb3mfev0B6lt3
SwKylnpzNF/C7evcVFu2QJ3J1hTvYW2kLH2IDS/wT92DDGfkYXoHDQQ5DoOMySoV3v4CMP8Nt73U
192a+TDGDD8b+mAFTXWOWrvmyO3Vj2Zu1wemK/EWi+gZmuSKbWT1HYXsfYIFXoe5bYQq2Vzhg254
Qz+mQOFzy6Ipw4BSUldFBEJMXOObXtatcCO4Rx4taQDPnXxnve1ZseF7zogKhvslcPrkYwI9xZYl
n1c5+2/Gt9+EqvS980NPlMvSLCehdAhZPVrg7Ajbo7IqwMisQYyKLOCIK8ZwRfjd05ik7Gnd/NnP
UTU9tBhEkZzRuX2fpzCh+41a4zuF4jpkWzxFR6UChlumj/RwmubUmdwQHPPIrTwrvpkcXOstdm2J
TzOwoa99PV7atakc8hNNnY91+B1mHnvugV19C2rhdTkGVyCXHpSms1qHacy4bKDmWLbZb36btIUa
zPzs1mk8VyieVwzY7THtowcX9TfVEOsY3gEZ7CnwnMDlHC3x96qOQRGQOYbBwPgrUxO9BoazYurW
tmQ8VLkalGuLaYy7ctDh8DSFdOL5ho/izkqSwBmpBlg0Wpm6cFOiu2Kx83bfJ7w91sEkDlW86kOA
p16UCu/rqAFJHwUTVXcc45a/oprJVxxx5lO7Wv9ZCl0h1RHzs89WdLzVGF3GfvFExr25ktkWre1L
TbjYbhZv67LUIV6TegQ3ROOvslQAUy9kxOTddDaQmaW9gmsBbQgM6vSondWvfuLMd/iCyymZB2gX
Quh7WjfTxyFkk8T9NwhdhNAyZMcwqqO7ci/ppOGxYnyY1w81lM80x5xk0sKlKoyg1qltKbnA/XAD
dL/rSqgOoIGrxEWfaulxzOoIZKP7MTTFjThZMM1TBBibShrdRfAu35Z4hcA4xOa5dT1AlbnpvSvI
c/6GSEd/mKqko0XnbHs2podxnIg6yShFPC+bu7V79StbPS74v55sh/I6denz2qE3nvvRfO27foA0
E4tDpF19M/VoSdt+2bHsbuk+BA1kM7Ai5LiCC7kVwzwetk43xVCPba48184ZmxQ7rEAdHmGIT1PB
HAhzsQDAXkRgbrvemYwS0Z/A19QPBBTH9pTEYhrubd0A3E1r64+RzPeF22gWOtWk25xkxhCi5u9o
N3li6kzG40qfB11HEkau2QBcTzN0qqZLs1Vsi7tpLfXggImgbJ3qpyKcG9RRm7QWrVMUnnQTsVeS
8M4Ubq1VfIIcqIKvEKWrwvdEVd/yZeFjhkt4EiVJ6rWIiIEdJQFBo/ogC3S7aE+dDDSjJztqzALB
6B0di5pi0Zt3GddJnSdck4XRIb9VgvG8IiZ+76aBfvN7JJuyiU9aHG2nPswyrfhbEFCTdzRdrxr3
Y5bMzrEiQlz8B7Dv+hSZDi14oBsvH/kUv0Ac8kseoTqX0GblYSaz++Kjsb5ZgbllLebjIVb+ccCv
vTgy6kfsBVKfGku7p3UN2MUpvuako6pg4JBgjDddiEAplhBAqkN3MMr5aOWCwOwkhjtKx64I8R4/
zugiS21tipBVIMoaZx2a83ErLZl0adr47Kl+KQYM7k8A8dPDJH3yhVFLT52cFOJRqEzIpSVZDPH4
yOtwKaZhpxl4F+HrnZv1a5t6y7El9D60Tfrd76f7Be8ENr5PckXIdhqDdkQrZepbiZEWFjYM3hLX
zXhQqWXluEnMN7go/SwQvCnXqmvKtMUxXllPfkZARGVDGncnj1dh4a04Sfo16rETodVz7vnehsRk
GB6GinYg5mPvXodue1JrczJWtlcrTZ+zug8ndOBeW7Zb0/xQKqLXquIchXasT9Xg4d6dUfiNEvnW
NkilTcALJ6RZcOis22Oj/fRusbUsRc+jk4w4K0kLeMafBwhrfvCQJN2SzTMoWJjs9Zc57kXRD4iF
orEbkzuJpHRuO1+WQVshTgr59a3GCoYsXHf4qwPUiJTn/DaGYOObJTlSgIt+Nqjluw+w9pRw3523
bk+TY/DkQIa0yWwPlXCDgJtBvI+KyLWA/MKmRAS6yWATfwIOfNPUYFTd+B1p4E+zQHSnJRCOSySE
QWzZMCxh8JCsBQ15EXxmX5A6rZDw9qMcPXPg514PU7HcKQNTUzveDpHocbXM8THwZZyTifLbtq7l
A/QH3y8MtSYpFwQq72aNfhvcJCnGXf6xyazO6Ti2pQNKcapF4v9Ye4xoQovl1FFtitUbyaPQyHIg
Mf5NN1Zf4o6LDAnv+ALrqWiaTQFbikAyEE9eSNwtjw7JukPNx6+Y19CKbT3fCupEd+6NWmReL/P2
Codnxi6H9RqGXfWCVuoD98Yxjycd3zQROKbROjSOQ3OuVjfOWWO8qegX8zkNxusabGHWCPLSeyh5
YqFI/0UgNUE6Jq+NhZoejhNYMD9ZcmIq9sENEoyWk+Sm35pb7vVvWsXzaZub5ykK3rGYE/3fhu6o
r1X/3AwEvCaWB4RLT7/PDHSLX09hobzuxWK/wbtSHaI4dZ9EOoPqgebbggvJXNQ9JZtGfmqoBVhI
lVSfF99IwDzLgth2uq1PYxC4IWuTqoLspNf1wGa6QWnvugAzjmVHCRD1CTtRED9UIRsi/HlVbLJk
arSHO6ErI19OF4KAxup4bTHqVAW+KhVfkeJU90tE0VgH0KjB6UgeZBEBVVMitRnMpfEbdQdDPjnj
v+B/kn3yTmryRMWA4pFwIJ7I5l42hsM1CNdvlVRmPEpP1iUoCJrFMagU1tqL47HErR68TDiS8jbQ
SA2TXQtUfZ1vqYlBlUQ7RqfR5SFdcyQMnXA9E5SEyE5gC8VgTgh1fq4Td7G44HNQCP5Z1t61Smf0
Oi38FzHGFxUs+rCGMi5jGbUXxSD/jak/5z1a/RydKckrOt5O9fIIXO2733Fc8dXGytT2jyNVfQFh
Jj73VBKAGbo5YnaBgOg67x5BuFce0PlGV55CTDzied2G/bHxVV3yoQtg3mM4m5iZwerXPpQLPWS+
ZN/VWqWPxvMhw1UrByi6fZZ1AOVMb+EB2SmeCR1+rbDK43lNkNqN7LZOuTDD+oPN8fKM2of9DBGb
8tgfzWUaIUb5SO4hqkqv7ZR40Fk4h5XpS3lKo/5KdTvnlQupKQjHbpQyroMuzoTfyMuI8zEA7HKQ
fFNf5mAY3hjyjR18Cue+IeJX2TzYpPdliLrpPvZb7yRw4E0ZHtNpT4kUE+JeGJHgQ4umAC19mcAa
lmG3bV/RZ+HWqlX3hYsguR/WsLoicm2+eTx6ryd4bgBxvfkyQoZ+dBbxO4adLn2uuL9+TCwzD4Q0
1N1NNhkA6sbdcIQK2gFx1KEqnEujw24cx0UkuS0U4f2Uc3i5B64QTaR+5d0FfGJwQXEYnHi1fNhq
9hEdAnseq3o4gGnSJ9wHWxlNc4DhKnlZkwgVvunJc+23Kp+b8D4J5upLZ/eFN12VwFEjhBftzurc
rARNzW3bQ1odsc3iBj2Etoc6moZ8EjwyF9qj/mSRhlV8rKvV7iJR22QrtDD0NB38tx7DDdq7dVAM
0cthepkUHW+QK0wW0Ltx6oN0hca3KVHlG+oCWG9YVXcrZ/6HBb8gKpLRuFcjdZvhNq4gGkGgbrIa
uxSuoVHmNsbVM+a+WvVxHXt+65RSU4EDK800eEN0TDDmsoBoGGeT3jshVJm3TkbxZ/h7CW5tI/RJ
JQ2QKc+OaFoTCtCv9tolR1TWPjOjNMQnHxswAA+BZVTES19aoPvfWVOLGus9KsTkoKltT5tcrMxD
3GilG+3G0dBj8LYERzRa0E4VIPffYUf2JSyCx81DW+/g+l2UjHTBlFmPNa/GR1sv5FXs2c+C0d3+
nFjwMI9DAL9vXJKnmU04T1HLhofWecurBwjgEjYjdJnOpcl12jz9Cnbcv0MEfjsShUfRY3idw8eZ
JfFT6lUYXyZ4rjee15CvW8vlRc/JAiMyhBgKeAt36dCjrGYdS3qCnhHxdETzBW7KleLEMitUwSyc
0lrcQeEHSgxMNGxvsHNpYzDRV4ZvuhNlpadaFFbOD66eqciiTSEMDxnqg+/i+iIoSiWSgtt7q7rg
rQpmNGou0kheQGC6a9IU+YRa8PHVRGw4rB5O3XqgOMxwSRUYdnjp17M4Kg80I2DC7maqbHxeVl+X
ao7krQp64JIyDvzbwQ3rRy16bVFlgX013orNKBOtUE6096jkqO7Ytianrgnqcl6cOmL9BM1DJXGV
eNOqrwnIjk9Qbz0cYqv64KO/u52GcT0Yje4fcmYMlcZrnrYGbEKS1gtE+0HktZq7q9HpN28JghLF
qTpFDdOFB3/0mi64NUJBmpKP4XloguShtxGQ840tlwgrV9YMe2UKqjF1GHSMOfTm6TI3qbkiKCJv
sQDna5/YoFyqzT+IZPtSb12TEwpwqkoEZMWg6qCVTduLx8MKS7KCplTEYaEULvRjgxxDviBqe5Yz
YhZYT9JvBEKbK5rQBkWENdCIzw7oZX03vfGWbjlGBWxhmGwEMDeYzUMSD9CBg7Rti56RpX2yDPb4
1uCwEUwOEnrWIm+9GKlfBvsGGivSxtvQHAKZIPsExp1Jh3/vV49zaLf7VffQgRf5ks7kU1ijWMP0
LTkNXQGl5EvaAyRNaxgeK6x0QO6tX4COHg4kkPS0UoCGtUDaQ2FUwKK1PDW+g6ft7sOGh7DGx1c1
j+IBKMgJyw9OaKz0cXF0+exZ2CAk9D6BmPMPvkOHbEcP2x4WHNQ2MV+6VIyPqxkfzUDaDXR+gqM9
2AfBpvXusSBtA6aCtR9j75NbunjfqReb6776JZtQ/zMOGwxCT0o/6ZUhZ93Z20Upe57a8fV/gNnP
3YB/Y1szBM/+yrXOv7T8fZj6fz9qYLeuf/upfzrXmDT/gZAe1prDiMYevh0T+925JvQf1GeIfeJB
nNh2RsGd/Rsu84MYTxz0KZbukZ/xyd/hMvIPJDgTPIzATxCKQMbyv3Ku8Rp/9K19PJM92LtQLPDy
YVvvLv0fI3bahYPaufq7fg3TclkryERDKFBHZbwuj8BytouwSw8N1Zf6TSMF/xGOhh2zOe3/eZ1h
+cX/va7h18Df/m4ofH5Y/PDrYVDt7/YPgT+KILlMG7PckbEP7mpE+EDHxEOEQ2/RAxairNS8xQvA
7GzqEgC0o9gDSpWbY4oKGfffU639e/yOBt1b2wYfHfOS4LhFrPoRbAA6Dn/4vh9+M/j/tGDiF7j2
5zvGsgogoNgLBgH7l0wt5THC3VjCcBdaVtfoPl37cdnXGx50vEFOXBDVEQWPsUnHxRGO8E36IbzO
CboY0nf6e2PnOQDkrRi8Bz5gKUDXIJIQTwyTQL3b/1gkc+nmtJkLaLLpy9yMN7JF7Ss5iK0rn5BT
OP71X/ULyYs/KqbQyPBFRLg2QvILURvDiUF2pZ3vEJtNX4Ya5EWGph6XhuqRIljtlD6rKmg//fXL
7tfaHxgKBLiABCdxCNDD3/+xv60/fPvMtzVVc410SoLcbiAbc9fPaFKTqnn561f6BRn++UoIaCIr
jIWTabwTn398JdVTiAJACu4S5dMvI0To9lhpEE8ZVguUmBMQF4L2nwy5CNna/d1F8+tSEvyVxMcC
Vyz1xBN5wl9fPo5Djk1uHb+LEdz8gkVxEB7w3PP2yFw3o73GfqvNx1d/XNsRQt4oh/iHbtP5vGJj
3K2NQmyMCFcxYB4HnvExnBQJiwbm0Q8FGh3aoOti7NgAi3BiYQQ1868/veA/vyhIVCgbeBwqkNSY
/gq7AFLrGas8KOwVxpVJI4MWeFL3NINr19eXteHyK0JP6ta6scHGJ2p5ToIlftexc0O+NXWc00Es
P/gUxt8Xppr48tdvkrL/+JJDYDohPL4UtRV3J1DhP37JECm4j0k+vAoEVqoUK+KwyfJotQ2x72Qx
WHJmRx8684bDs2maOJ+CHoG+SR1bCktEtmP3pFrWYYRt1/p1hWl4RiINWgEb1cdoxtK5auyxbAKy
O8+4DoHBVWLu71blzfejh56ohsAO+sZVULnI0nQnFun2CXvVHuqtB4bWmni809X4QZPOC6Hukz0/
i5UWxUSNw3KINRG3bcOSt8o39NJESXDraruk+eo3tIP1tPGzlyBLm60bmqxgZd7e1XxDT6KfMQuB
E4J0Hh+qeTRnWhHyYWyCVR6r2EP37xqJzFfoT0vGwRjBkou7QqkZ3Rt2X52DMW2/80VFuO/DTj5D
JbNxtowUY2s1mXzD53AMwELdj2tnS4rJ6RAENljKlgFizRcsvhnzBVNx2c0hsrQqBQHr1X4RBIM+
4agh0DOx+CpLdNx+gkDY3JApVc/Yg8GOJhUeOcxR5778P/bObLlOZOvWT8QJIGlvV69eliyXrRtC
sl30kCRNAk//fympYluq/9ixz/XZsaMUlpcXkGQz55hjjBmR6u3hnRQYkRI9Hyw4wE8ulbi/+1QS
764u5nngSe6UHmY0FywOrfdLOo3RQbWJkUqJ+oQw3IdB5amWga4nUvq+KKxtmGgglNafoSMMVbIV
g9XURxWU+9SDlkHx3PFo0KNsZF/MJOr7g46BnBEsXiIyX6vk06i7ocbrJK+WRv2AWem667deW/NL
+q3Yytvv7lIDVGAnM4yjtK9hS9TlfB7n3XqcYgiIZ7XKEYcU1H/ubWQt+BsKJAsj7yDZLJ0NE3nN
sJXbNQkWXtuhKjWsWXhImNtVg5PcZB3+EpgxLiHilGWu4uEy6AfBjNKUfRHljJyFh8DKiuRmYukE
FOciSS7iiLKvD+hkVWzyQS9O9vOUB1srgY7nwyCwG2/b9glqONIEnRx0FYKN9QlRwcFv0nrdRitC
yW2DPR8JcWYkH+COaY9ozaKC1KZ59DcML6hbO7t1h2PuRWN07VtJmpw3gnqeD8kZlte6nHrYdYqM
Is0o0yWkTd0hVvjtwpAI6uVk930tt75LjrmlIAoNSOUd4kJeq/uXJWv0YUIEZQ3IUdvWDTpgC3kb
PjB/gfrF9Rkp5lDhRjQEdyslD3EorNZ1YGxlYNabMHOz4ZioCWCSw1icF+nqlodRcgfUDKt0hRs7
r/E2Khapr+oI9u7eYqmoXeI4gEtQDqtdmgio9WEz8TrzFxFIA8V9/VmViAV2ETdAhYKkqjtz7Nw7
peB7UE7LshO7vM2T3YoNo7+xtJLxLZhXQc6Yd8W6qWWxWheIi7yDI5OUUmUWh3LvLNnanmW5AwsN
BTC0DvM5Eqg8hoBG/RUBPfrLFYe13HpUpEqLtclZR+61szaI43FR9Czxeam0O14HMl7aHeY7w5U/
NhxJYN0l/yCuBaOV5DjhfMPrFRV1t9RobHrtr/mFM6TDZ69w0dnPCRK6CNBYHMZmxmi4x5KVm4dl
jMpOUK3Zwrjf507efaso8ADfQ72/7/1AP0uViRPVwzTBiADDbYgPCd/jV20xH17sDtZZCu9Tb6wT
nMHiE1Qa+2g7OAvy4cmti/ykINXosyYEAb150Qo2dmcmZ1F0PVyZHqnVvHhDROVIEztmuuHG2p5N
94ITLP6Ctwizu2aXVDuAjrk9G/o4cW8LNZblnRs1sYfDVKHHq2GGdrxJsmW+9UtMAPatrrl0264I
D2cXF+YjRQLz8MapQbM/cV8AE2i6G55i7HyGKiOlRZtcTiwdWaVl/qlRIUtejUQFryp80KYmu+kc
byHfEzKzed1azeNVjcVAD29n7OYDqghbQEOE78lbZzFteSI2kDl2TJw8NDUeJCI+jyBnUz/K/JJ5
saTBk26oCmxmVSx3Ypjt/iIlzC0uWqgpxX3EaXHsG9u57uK0++YhL+sMRyt3z9FZx+NFkrXgEoui
2EmAu0AydRnWrR12C2ZapX87jz3YbWcvU4k7b532pzqx6r+XNTZ7SA6BaUceEIl97i4Z6s+gjv+y
7KQ+1Fqm3Sb02OYWpbO7HEfHi7gGed/5rnJTtj0fli1uSaiGC2tK95XbsExWKxHxmYc9W/ezZkNe
zpH+sDa02bH3hY8vzWGe1mnPIaO7C0wNYXwjpBgmTloxwRpSXfGo4in+bC2E6dhEDsr5gb8tbra1
44TTWa5dvmqunWyF45gGUP95LTBESkDWtcX08Wpewuq+mPpuE1H88Op58k+rpjy7LW2nX48S9ll7
1QSzd2kNtqETdU09XaSLltkWPlydfSYSAWTHiwLiaJj3xkSxx3Q21hNsvSZZuvsq7Zz8q9Oim502
sIzL5QEaiBXzZT3KtyykmnBuJVI/Z6ltIUEIAbHO8th2Ps29laxHNWIFgDHWyCTN3aEQt1QNV/+6
DiQspk5OdnDlOZk3wxEsdL/XGX4Sex1hJwEGQXUKKK+HDjmLWe2myo3UEV8MZn/pzXB3FzAksHSg
s+4v7S/O5yJTzDVOOmNMkdbQl+PGYYN1ZVwcojpD+zOP39xo1JGzKcspfEBojfWARvTiXXlJFU13
XdIjIV9SZjQcCcHbJHFY5sscEUB7GSqZiVt3Rk98ZsRRPNc8W+lVCZ8L+XQPooIZA5TYq6pKuH8F
TfbQZ1GZ7SBt2GdL57HulyAIUS7hEkanKvRn/18A8IqkfP+1Jck/HS9eFHeGsf9/F+p96PLxnxYJ
0OP4mqeXLghB8H/ikNPbp+xn4BI4+29QClUEdHo0wPrFhPINSaGrgmAbEGSxZKkkMm8wikNHR+Ei
7osdNyQFdMP/BkYRJpf4T+pqbC8dLH/I5UiZcZ96MUr/JXWt8LltODH8n5GTDGO8d6UnrYo6wpSv
X3ww//LJsxSU9KZbegR1gwuqCVu2TezntFEe9ZLWnanz4gy7oCOH29adND6A/RUZCL49G4yeffns
w56b4b8EQVVg80Fu5vwM53YZ76psDqunKIId+F3UcH6u8f7upGDLAieAWid9Vd9kjg29bZdW0IMA
erSPZbUTLh23nFIWXS7cGmXP31Y/tfybX17p/4KVvEcV4HSB7JCHBWgyeH1IZt/nY6FD14AsyKKf
iW6bojuhO6i8U4WJiApPa58O8DzWXAK5VXaSu8kfsm6j1Xz3jkzzihAwAy8R3hQ38/76xGARxZEg
/1E4pQDOHiBJ4WkJ/mZ1xUHNOlXDjoQx9TKMHi0oObfaEwsaJTz9Ai3OhyBremjNbSeUc01H5I6/
+/0YMYV/vUeOaCHAJGIRkLKaafn+Hucst9xMCetHgI7KdncpZY2wO1QRzEiqRmoIgkcio2Q4+/11
P7wbc12AYopxRFWAUx+vK6Enha0lEF0Q1UFXwnyn6r9mZIwN+UORj/lNg76b5DejYu8Gf0AUDGDw
y/Lh8iAx+Ka5MWk8gh0zLL8sn9SfcsueM/HDCqsQ8rmv7cB/YiFZw1lLAby6zi2nda5E2S3jPRxI
m0IEbfgqBuX3A/Ee2vBC20cUgEEf/cYNYPui8/nlToYgt4sFrs53OOS4aRzbDiM5/BcSELjluEQK
8fzu95f898NjkhfQdp7GI+Be3gcIETfxpCqgcP3wAs0qPyxOsHIo+kqPvbcH/fKCR0WNwAVzRR0V
PLYEUwqwNm+pU/5hIjgfdjIGgE63rBIWqmA7fWmG8MsApDG6lFgO1jNGqWFtnWYMfVgQ9dxmPewe
0hHYBXlNvCw3MyAed+Xndjbe1zIoYOVajmru4zqrIYV0fqvcu3rKm/7592P2HtsxMmhhG02X74Ts
4eKj5p8sFNOvbp2fZzUoJgHMD5vBsmctYJ/NCmbrvXRJqVg0g27Nj1ym4387WKixQ/zw7MC4GHts
be/nbdS5/bD0QfvcVBSVqHmze1Fhw0t9WPwLkfjs+3060oywLvyGHZUqpnLooWMRsJabDirby85P
Cqe5w7WaLry5lHic/X64nI9zDAm7CNCyhMirjFOCGc9f3uosdCPjZhXPWMkFFs6/Qy+r8bZbkQNB
ge6WjpuzIBTxd+3S1e2yi8p1se61lMkZAVdVpNvakNEvSFyBhWGb2UECp963reqOoD1dgbhEPLMl
okhenOYchUDFt5Z5onFw/8MDva9bsFORE8To721HYL7IZH3/QMzMppuaST6GfuujQZaouJiKSTJS
Od46KwgKdBg0omb3rKCl4yH/sp1IJ4n4K+xYBCy8UYs/L2jv4y5OjzqCEVw7HRc/z39Ni5ICdU1i
JB9JaLHC2guwQu/KdTKx4CU9LgxHnOD1hk/TvCzhZsyU7rItG74O7tJuTayTqr1i/aLwyQ2uozww
AcKMeqOiMcLom9fT9oJ2PHSWCP3pTqqiXL+s9FbR5cauKnNo5Yw+L6ht4oxfikURiUT1PPPuBAbG
/OhXO6U2Lv1e9IcAMjz/qpxTugnsupfLI5+3sEqK2hkh0IZiss2dw+gyscEgUXs/zX3QdPIQT8qZ
7j1BV6ZLpcpEbaqqVphmW2lSz/RT4nD9huFR4n2Z7MlhkoVRSpwxdU1LiPL7ufFxC2f0Q9tUEgTN
g/Bs+DA1YOs2wK6yekSl00PQmqkDkCbrtmihmY2dZqP4/RU/7kYuBg02VToTlXJ2f7wi2CBk0Fro
b2IdzWTUqBTY/mCjQwI+BFPnB48JEBCTEIwFtPwKylbIPP39bZhw9t0xCtiNvywHl095ATbJhydf
xTR2VhzUX2qvqQfUO+3oWz9bPOfYjbKyb5y9ShDg3U59lLLjyIy2T/s0GtypJU8NdUX5yU27iyqJ
gvuZ9j3Rsuk19LK7IbLsfNv5Kx4mTCLIn0awTmqKIMkxiz2zmYftlBFdnCVFOZiVP9Gl+8blvJcL
Sjgl5un4+yf+uK9FVEJtwg2emqcFiP1wdpZBgv8eaoqHCSY5QSx0bpcgdlrNvPUIsrwTCIbpIDGX
seBHOrxEtlYgzZQWWAC6yX0yB2ZKu12+Yh4DH0qYLbKD0ukcugpKQw5neilZdYmuTUzt4APA6gyd
jmX0+0dyP+xslIoRMZOaBKiTISp/bIGGrWYNy6NxH6IhE6ytAU4YN4CdBCjx2zp2bXvh3pIMH7Rh
y15pthQl6Uf0hLM5YbwDNsqvWuC28gnrsxBGl37ppNEtug2uk27mUzlugXzNktZBf4A0rsRBRmoS
/XbhvOBx//BoH6JMHg0jY1pNs1SwHviXT+4wl05Yje3yIFKs+nA6Vx1TC1evvP0+QHN10b8OLRqF
0G3M+VhbrcMLmYO6Spf9CoFrSA+xsEb9QJSqGA4d0pKpORfTym7S5FbMFPN0Jc3uNrJtnnJXara1
gYiEC+ZDYvMncixkifB8PYZiGMLMwrsCfSRLAhs8lG7b1/ExW2H59PtB+LBGI8IFoqvQhRnlUIL8
GOo6GvXLEnQWfLSwZXd4DW/dLJqh65JZUhj807bw4Tgyl6QZGOVOjiVDNvgQpdgF9PBAzuHnfsSq
8GlYhoEJxdnP+HiF9LAjS7SFXeAmqACm1amakoaQhU2PUQJprIbbEIZ/ggRmQB52RxbiTneqavnU
XGN3eYdEj4Pq7bWlnW4YyhkFOWuFVWReR0qjIobeKnKHH/FSxNOd3dYtd+KXJWcTnDWTp/5+tL1Y
vN8TeXhzCLBJwMQgCvqY2RAO9lSc5uUz7OkAXHUYS7RAibaT4hq+rqeWfZepAJp/7OL6heeK6vLu
3K5GKvobSbRjXSh8Q6HM11kothSL5/S7nVf2SSejcTMJm7b64RXVqu5qw/t80gDk+sabHHtedzT/
i3257Ygf+/GgtR9N16qDKIqqtLZr55LymxPvmkahACvmYVTJBuvEbi02WTMpoDe04ROLYVqVXuiE
Z/mFVxwgjYzefVANi5du7dkZ9XjEKTJzEuK3JB2QN4dEZtsQd6p1Ja1lKsqzuVzgPHa9LILDFIep
2Pm1Na94Yrdu/mX0KgjOwhtcZ7uQnyKUC1LA712cu2C6qV+lp9AVw65rbb1eJHFj20dHO5l7SEHh
M3svy7b2HqCaoRR6iFt7nj+beutwZeG5Z91xYoTolVQQqIc1nFIksLJtnaz/FMOboCqZg24AoHoR
iuO4bIWbwVJ/kYg7dRE1PzIXMee8Y6os3U+qZlrb1Gl17xSnIWk6P9qRB/hVcExqqwyukRhYJa0v
AkmxMPuZRYj+GeWZkjzyMKgvE1Mau4ReZp9EYA+BvW8aT8rwbETpklU0KJpLnH0w3R/0dInDV4p4
Ha2FHv27pHFFdxYUHhqDA3MF6dNGTtiFqm3VRzCHIX16QTfsMCFbi+VMp72V5Siaa06bbRlrjw12
knikfG0t+IhU97WvrQQyImGLcz1Koi5Yp4uI5uAGMWnIj+H1lxbiDf7Ojsnq1XZte697XikVutN5
ESiZuidntizsGBcoc2N4nJvCoaeED4uMc9H2rZzHSQUydfE0J0i2422BA6if3oA/axlSd7IKXcGv
FpYrz8pxiaPpJoAMkSNajWMTVYdq8LPyC53wEmu98LyqZ6QQ4LJlX7Frd5l/YYmEWsYlpZ7cqW6L
QhdRstfItvt0DxVZcO9sWeaWaARR0eHJTrMl73a2hClNpXOwLb/5Cmu+4Xo1spH4YaSk3G0VeTAj
C1Ccc4JsnSAzX8L9m46DXRebmN7Lep5+K6lYYcRUZNqMmKjwGKYTWQ/DHxuB0Gz5HuZAUbiN9dAy
AdaGeOM4xOgG4418fdRsgJjBFxcQl0LOkj7halUGc/O+cXLzehzpZa7/l0P7ED7YeHEBlmSho+BV
WJhjZN5PWMoxGQdVXiKtLQD3EuKRSSFmtHiD3tiNX6CTIvdmvCxKepherp4zX0WQsbiVnDct1/uA
mcUVBH/VPSfWbCZYoCzz5n34TR2SpNoMzTRB+qL5xxB1mnuY6DPFM749j6JBVfcM4JbxO3+WbXBf
+l6C1tqDYcLXS/yGGYu32QO9inrgLiws83AJSlt+dCOzRm3fYtzYX33zJ9H75ZWwc2Xdvw219frx
fwb59XMgBW55Fbqy5gacxsqm5zIPZK6OeYPuZsZ3Y525CIakKX4fJOAp7C//9UW16zQw1ci8R5We
NU68JD4qjGxagpsY82RGiUpgxUcoKzjcFTAHXcXoKriYoBcrCJdfVmFqd8/x6wi2khXEvvb6TJmb
k6OhF20C7ZyWMTLZuf36al+nB+5BFeMTQJTmh495K9+IoVPGPEUqai5DkSzgl0vb2WH2gHGZNw44
P2XCDO/rRFrHhfrsnoc03wL5vuff0dVTMLv6ITO3/jqg1oqjmILtIVov3Fs2rU+Ks9X1w1keU4No
2Xudo3iYLjG5NchHj8P0cz6FbveMq2vD9Ol9IlYeXmFIHtz0YNnmC93J/PAmqDqMCFQMPlKvvrn/
ZgzSTD+MVVqlGHakEd+bdcJJxansl9AZLsTrXMmLPh7C49uQ06BEcTtzLkq+hBOg5eKFzEvO+cnp
1sB+IHIromknO3rn5lu7TxMu7hcZRMvdQNPP4awCMACy4TVlI4YhcN3dHZQsA/TgNxIU0aEkWJyX
c2P3NrcnfGht2AlV7FWwbJM+BTbE1m/k89nQ9fwgaPSr67ob+e9Sa0A030ZcaGGSQK/Ua0TpCaCA
VgVXd7K0nb4EdDAiC0goVDIzdMxWXhxmgbsP1ucqq9B5VTVHbL2frQYdzRmkOmi53+xgxgTlkFYt
Gu7TG5xcDFWGgHjMKvLd74vX4/d3kpjnBfZRvKwZ+vFUDFif6DJZv4gsavXwgJ98poPT8Proc5zS
Y2In5LyWPFGZalrRBCtiFrx1lGeGz5mlmTXgVWaKv+KnUV9qRsAZXfO8A1oXfigmOJ+nw43Pn/Jq
BVeOPbekhSaQxRLUVwLGPJ8IFroFYwSPMId59QqyrA4yrYTyfqcS9yxNMMG3Nusr9JaQloMadj5u
5MuRVsOkvnVN7tRAWQGY8C/QSpj1NHj0JkIFVEYDWyVeRwtnXr+w01AJFIEZvDEXBipwx6gEi0e/
kPLP1VLxlN804VlineukV5idxKIwIGU7ctxdhSXWScMnDxhrgcqSFNYCBU1Lv+oRJVoOdishIFDw
6KUYPnYI0TW6QerG3spTBWiYGNDaT8x0o9mBw+R7HcliaEGi6QyZiwmPP6r34adyHbV1j3vOAKqw
StqRPrLfMr8sLVdGoPBs8wyJRD7XHUgvDUpV5cSrRNZxDe//Efpo1jnPHn7C1XUQdHJJDp7b9oP1
t6Zv0pzsOdFERaenCvzb2iIvC9UXEEldDp/ttCvSdJvgApXNdzoktul+xFMOD+Bbn0RAE0dVjth+
bC137csvqze6XovnW0DCgb2H0xJThqEfjw4KxLguYnc78UsLHyjURcSfyE5fnuT1XXaQSxge3xeL
eayX7aaqJrP/xbAJ+EH0bxZv3tMHliYVL+h9UrjmdxjHWnxiSRfzwQQ3HD5B5m5qG3mVSJZySrSY
XK/D4sg9vVJDsyrj2vzN25QlpmQngu5n/uoVDzfbqQUfYF4gE6LNUXZ0O9LgSeOwAneJF72sSeye
Iegxqzy1VgMH9tSJ+IFPP7tFt9rMbw/CXHUNbmnuvMzp4vP4diFfxRxp0Pd52a8ZW0OXtbDE+UqO
3ie4WOb5sLU234z7jQGjraozIGSvUIWgd0/rroXu0QWjdY8xgeTzOD8XTKXcTU0YR5mda4RTZW5r
fFlwVltyjmDeAHuGUMY1ZcZdo2czJ8MEbhKNFjMktLT2LSpWI3Q5UyAABzabXhkFJsTyescqLjJX
VGH0B+DrQ0IPlsP+wAymQwuE0H/BytCoCE5L6SLjbAPuOkxxZr+nsyjbbGd5ZgVV9A9hFNCpm3v/
Q3b3Prczlw9M4cSOfd/h+h8SWzXOuHz2IVDV69ZYgAGb8ae6U13//lIfAHRWE/wZXH59ICv+G5i0
/hcAHVcbmtcRSv4zR2x8x9otvFIsqsOYmhU7cpCZlzrmBW8Y7q3HK3vbHH9/L+8hBN/G6Y7/o6+F
tC+Y5+77e0km4QLfFuk9NG62sdx3TDze91CrMTsjdP7TOP/7gliIARwYmjvgYvwBVywzZTtVbdP8
ZW44KBDfxwM+TCVT7W1l//4BnY8EadtgtzYkUTdyaSP5Ecic6daaNkMV3L3tGDpbDWi/YKNtfEw8
xGUHHFBWBfVSLAVeseiDHz2BlcG91a8e59Ef7uj9TGfMSaXQWlAajX0PiO4D0LjQ509Db+ruqtdF
pYnrWOPzWCbs6zmsKl5B5kEYdXex4HAgtLAycyOFFGgOt1NHZn/wa9H6GOWxtSxbtvqOj7M+Euca
H3/yya1+rWfJ12329w/x8TW+qCuE7VMxcRyI9h9fY5B1gztb03VGOweGc30JhGTvNyPiQQw9/rs+
9BRAAnQvvEjzP9y5P4xZSONIXrA9Xr8de7hndMjZsaL1aeDc5+l/Ba3RgcuJUMrwfJFgqf5rOxAa
Eiasy+L69VgiSDZvA7te1kXTd+bA+P2Amv3lP2Vr8FmYUkxUQ0qhbMuf3y9Evaxzrla/PIWNpUok
qXUdisdAsWD+tAT/fSnPRhrv4v5s5DEft7o6ceuFxtbp6TUUmaAUs9fMLt6nfyqBO+8RaL4dhkZM
MZ5RJA9gZ33/WI1Na+tilvF3G0bnP8vKDUoTKipRm3RSR7Qa29q1p1zI06qi0rGhVQq67AHr3/AB
0w82wd+P9htF5JcBB8NkCHBTc18IA+ij3t+ZbVMvCvOsP6qVfln93vVnw5IYMf8c27/7taHQDlU5
BfONN3VCWyqa5cAdc+oLogioQSmKRAkidel6YCL2bZ2g2mlPCzGL315jAVg6M7I7l1LYt77raEqA
x7XrNfQnqEZo5tgT20Ff7yLlAwFeCoztRXAbv9YZy4AkSdxAL3O6+apMM4jdmH9MQY5eFpq7FicS
oBCxaGUVkinyFjjRp8csx/I13CFziDjEgpft9TUFKl9GU2e1y5FCymrCEz25FoF260bkL407MtyE
fsEYXou+MkGm9RpzSYq2vDcb0S5U37IfamfdIKuBV7gLZFgh8v0Hiuk4zjH1eA2wXiI7Kn6a8V27
yAQXYTeBeJHzlAEWSHQusu7hsJsIBuujJE+31Vz35HnUGaqiehCE44ivg2WIPXlWBLZlQIp+UuC/
9DU1+WGsl17g+VmONXAwyFBI9WNTZANdVrbW2KY4Qm86AavJvcVdW4Z6n3ZsOt1nf4mntf1MHcRU
2ohNYaZewxCluPEZd4PAS3fMc2gOh0yh0C5wviEY/nshJe6jcz/AOvDR8Wcsua6B8xL5qYnjonRx
OOktmP6SDW3Gj3vIqPHvsTLh3UIQdFeFUBMHinbaEjI6frRd6JGrL8u4H3q8cio60Bt/50hRr80z
uz96djXo58CuyyXbJR6JQLOpUe2orw2IED19aa5sSoFve2RHnT4NLiNs50iEmqwylNG3+A9A3sSv
SzOYw/B1alQvUWoTViWppIph6sAWVXZQ40LTp23IbUAthyddWhBaOVza6F5inVYdcLaGQ56lqb73
l9wvdkuuE6j5kzjltljRI5jGe4jC70KFZdkc+9k10uzKBsue1GesJuKTl/o03GH1Zc+FktXX1M7b
HYxj2kxElRiOJOFAXW7jXyC0emxLlmOjZXAZaONC6mUZb9e2FPbrMw6DbT7erEU12HuyhWEfLbbA
vQ4FyPdMjveu48kL5VnpRT31wx4vj3kLQSY9TS3uVVmso08hfcnhG8j8R953ya7K6HK+eE2z85O4
O8czsD4sSUN1upE+9u9ltDT45zThQfOVZxF54jOdG8YjTOTkRxeXFe6yTrViylr4hwy76HvpUTPY
VEBH/cYSbfqg5zV6qqwGZYkY6886ctGQI0c5R+eYoXq3LHHpAR8eEEk1P/siTD4BaubwqAYR/3Ao
QZFnOdK5o0tHlh/k0lh7p6+Hu37yAELYCnb9MiPH79VCm9paR9skpNVG9DWf3Hg5gxkxfu9dDzl3
i7MA6VdeZ/jfCT/6GdEgiF5KiaXO6xiaxM5zhuLTPImS/K1uL+hF63SourP2yS56tFqoMi/6AI07
e6dvarvppHFjHecrG2/eM1B56zwvRebuIna/H47W9ABc18jJSOel9U3LTv/sLAvdc+6sT3Ryowdz
nEhojevaM3OzSuJy6LRq3MlVo38JxrTDtNOR+fXioF5ZSPXQDYlKnHvw8OU5Gi11cOXoXvgVSiwQ
6C++Xr7bY5Jcew7LZ+rHYQfkaWMyOqPq2flLK/ZeODTXMvPUt0XOxIo2ZfcUJUgJN6PchnmKMbk1
0v2HijkGhG7VHFsAjI1r18On2WnKT32GfdG2HIb0wXQD/qpmib8OPX7p4O0oWWxw8KmoBNPat2Th
zYYKPkf6NnZ77BmadSqeilquG4pP9ZemxaZLysn5hCgvOpMuBjqjspNzL2+8pz4K5suCOgTWywDB
XDQZNsloQeHHZv4yiKwWpwanjJ+URbCFh4UkjvKLvrsNdEDzArcLgm1Mf+PTQBeFW/hDcE40NnB4
psrjNM7OsZBT8KRE8qDJ3x8wHVyjYye9ZVNgYvxzYUCO2RCO457wdLkfVOwjQfA6KsllOmzsbJrO
MO2TON3FdIagr2b8EDdD/CwQZHwuVNI+Q6lff45M8N0Uti5k7UIgfwjwP8J57J6419r4upkuLdWX
j3hTN0dROQmMMWDu62yxPc6ymR3JLvIInIq2d6eQgtFW9k1xLP1RPcA5E9z/5J47doN0JxD9N/DC
7jZuMnVyliq+r2nMdoGFA4ZLIVsu6Tkqy8azh3M1evq2gRb/WWGv/F2UE5uD2y3TtbfULB6wthtH
DOPFrEINw38WLXhS1ByTALc60naYn8Ax8dlq0dUgSTL1acU08CEC0vnWrdHwmQMfNy1cFK6g4g9w
q4L8UNGW4JLKO40jBnoq7KIV3R/zXTWHNbXa25LSwC19YSRNJ2VlH5Quum9yGD10Jf66XqrYGy8g
UNEy2qrbz6mgswR7Nmo7EZbRyaEWuZ3k6t1EUyqoGCjrh5VAw7cvF99b89jYBBOD78IRqD26LH0x
hcPeblVZDZv/NKkD/amuLW9pvvw/NKiDgjQ+5O40dcfMrYT3ri+dXTeol7P37eiiGIHqpliH+K0d
XWvBQ7ig0WLIWAe2HtRlF08UoJxZOYhmMHXDYs2zPoVNnNOPe0a7u89iqe7oUYjNG6XoBUOZvGzz
naUaH6ZmkjjWMZz6fr1bIhpjZEcTeti7uJvbCuXsJFudluclWIGq8KkhcqF/xZhMV/97czJohImz
06ZP+8UAQDB88XOyUoziLEWTO7zb7bSB7nSahiA891EgNMVnTGwTd6INV2fH47nLZmefRR6VimNn
pIK7bOr98T6mqVQBMyitYqwdUMVVGD558Xyfo+WgBxyN8j61C2aXR00CjHV72Ln2pY7x+cSBjPrC
VVixne4g7tEtHcTtvKD73TbAUP18oOVrX9xUixXQmmwz1Y091zvwo7o07DHp+vXNMHhFNCB6KHAQ
B/jvW9YDHerxGXMWt957zlhllzSlQ6lZN8DP23Uw1jbYFlGQCseiPDW557f7VPv6qsyBb3fFnM8n
muDiJIzLQYYbflAoB9MpJSmTjn64bFxNVT4Y3OHa8uMZb8ICV00EP6UAIgRL/OJIS/2YYkITFM40
y2jbxEFTi+JnxLE0mDOr3cIZgCJH07QsuFssrw0JzMYIJeaWnXTgAy1e5nP+nU2oi4I9+hVaZyCb
mWO8zRGkG/OSufX9K8eagpFmbQ12KkUXeU/pNOG+m6UPaSYf01j6BTJMXd9rOCf7JErU0ebwwKVu
DBRluRA/xwUzQyXy8TBlKt7KTq5yE0IfpT1L7df3qqmCnVIBzq9R7rG/Yr3/na5t6yFsjdwmnZMr
Kp8YdDlzr7vdymHj3cbYKt2HEJtwpJ7AoJgPTJgNPD39w2ll+Ul2TR/tezqQXPZt096PXT+k+xHX
H4xrmzql8WM9x2eYfnY71DTVoewS/FjRIe3jIWsvysS3rtxy9i5cSTG1TbGGxR04pZebm0xPzRiO
x3V2XRqIhhzCOzueun4v6Xl1Da9RD2dSacyUe21j/F2mxdYL+kluYoxpUDVA1BzPEACl834BfL9f
MSf/kVCP7470RsFSkUWJdGwp1TWnPId/HpTVLi+IL7iF5I5TJz+MdFvfjo3MvhR56jyCCCJ4K534
2NpxfQhlWNxaha22eDxlX2mI/IDwE6CXxO0Qunj1ttrFTswX+HUJO1HnoyuSeZOouYi2OaDteSJd
Hjq1Qd5zerWQhIubgrTkfNJO/r3MRPhYJqnztXSEvpyoKO982bVnAij7C0UBvMPZ02a5EYXd4eOd
COJWuneaSeh990qTpC9NbU7t2e2fW1or01owyCnQAnK3wVnjN6bDjsrngRrY2gJihrpw/oe9M+mO
U9my8F+pVXPeogkgGNQkITulesmy5AnLLX3fBfz6+pDve9eSVdZ6b1wz+15LJCQQJ87Z+9u+lfMe
2RCnltoXZBKYXzCqQ1U0cz4DHEXgE8S4F41PW457Aj6gfSwc8HCEIyAwbam1cIAVddV/rNm1xZAF
LUv/xMI7tRtPk4BjtT5zwOel2oG8RvPDqmfYGRB2hk0ya/UVDLj0yzDKmuWBneeuGkJUWlVoW+eM
FNtTDXSIJM6IkuZcdUP9JTPxmfod7U9M5WOuvvb9zLPCQ8k+bajprn4bmaaNGyaF47ZMR+uM5jlh
OhM8G4p55KzfYfqM4a5w456kQvZvG41ypA/ysNHsrdaQaOzry2g/9F2eP7k1nJ2ss7qAjKtGvxwm
17hj6ic91EorgtLppziHhRb2Z7z9SmIFm5ioqUZ5lJ6oS7Tq0iJIVvOHcFUIzoVu19u2HnE+oJTh
JvLX5LpUZOMuQkrS4EH0yYbucdit29jRx4qXmNTUVhkuj2U3lNmVWRlTF7CrCDNeacR2LLXfGkOU
z3tcq2kprpzBggmSGU1ifc6Rs2pArzWp0nDHIC9T+kUWV07l+ey2lQD5h/m7g7UcT7o9BzFzNUkK
FSpzMYNqnMMiO80Sg6fudwMbsPo6H+laWdCco8Ebdu1QN8kjoErihIKJR4XxDi4hC5bQqJrK6XcR
tVpJyvOAObNrOjXaEMezpCi3dsMM8A7jHDOhfY2ACzxXOwuCdQm1qjO+B6Eh4yJmBJzvxFRJtZz+
d8IsXZ3r2KXlHHg14NxHu7XN+O5nE1mr10EIVIu1ZWsaoapPgBxWSQE6hnWKwnO4uN8iEeoK3j8Q
SJ63xui85GmAb6rFmINpwGnsbMN0clgieB33D0NMQ0Ge9xSU6pKEcH0WoDu7ocn2QP9Nvi2WvLRK
v1hyKMeVsNgPc3myBk4Pr2CF+qMjq7zDE3uHQbROnK2DgBYvuD4MzVw9472ocdg7REBca5nyPtZI
kshQR12YiMwo3WuPN+bsJUzxpdgnvQvfr6Y7PNLhTXykXkM+iW1UKpHk23pCCYRPEZKxPF8o/Uhs
IP82ZDo3hl49bAzReGLrziAJ98wji4daDvkHDdUPMWwVpriNGHh2tqhgChi0K7MXVX7cAsd3wMYE
Y4t+BnrAytbFyDTMz+p/0APReG2j2j3Qn07On2G6mekMFyS+zVgrrQIR2egxoK41rKyemtxjQ6Iw
1NayJpZDlVNG4FMP6rZXsp5KTENj9q1edODW5KRj9HRYR4fgGUkLCWBSFAhAaKlA2SGGKXzJfesI
ONthIdUXKBlqBoAVTY1xK7Mks4MpKcuvrc5gfdOlwFt1UlBGdiNtCnSMcgKe8oCRefwWEeRCx4WK
2iz9ZyQq/rEx1HbYziWiIbPBCx9is622Akvqwegq9ykfc0HD0g3NCALhYiY2O1R37i4L6ejgg3R7
6B+RZCDn2LQ16j8frUkzUiAZJnonmluXETvvYiMa6vALxSBQgYz/Jz5Ti8jQ7hCEY/pA81cXSErM
eegCWdoeo7J/ATIXKNPaxkLzdyBYt0n9gYbZlwUhBffGP+GXQ7wQoGHU6nrmyw6ANEhv+0y51BBV
0TxM6+hc4zXcfWJzOcU3blq0a9VlmcmBCsY5a4VLwAqvSGveW6NIb58Jk8g3o29Ru9IlJYFAyOjI
awGxtiRq8zdZcmrzmFPAXsfU+m+ypMps7/YnVNJLq+lo0LSAo4Zm5+NkCfyNzyjJUqQpssl/ciR7
s9QfnxGSnos+Mm7zBedAt8wbfFnz5U9ipDl0I2azZ1ikl4zeeHzmRCJhX5Cp/gaHrEt3NndMrpj/
6haGxyAarZFXr4YPg2DaN1GPEUAaGeh2VLtQePP6flJujxq6LzlLVAruX0THggIcnMta8XbPMEdq
akBOThZ6yGSyJgEuPsoURRjtkmvyPcxuszh17WyzEeFfYP3Nb4xsZH7IWX5FN5KVrcgrsucnl7fF
eFJ92dbBL2DGXrNJk/gJZSzM6sLKQxKP4jxzkS+9gV5UoJSv0RDCOE2k+Rm3zlAy/3Dhyf3OXISA
2ofbIU5kzvv3FXNRA9GiLulcZRbNgIqggmeuImAJ0guekYoVyhfSHjF3synwTNwWTagTpF4YaXyf
2aqdfNZNqjrqcxCAbSPX6+ZcAVykDW2ZVXj5TEFsUH9Em3HIn6yuqB7bHgRSnJT0HlF6IuCCMSCI
E3yKCCqEsdkpjaSZxbhoB2xHHX2XT2VEaBZhLSOI/yRzr/o19K23GzwoK9eQvoB70EJdPtAxTlyI
n5HzpV65hUro3e3Y/gtZmI5yWqs1vUDSU9LicbtOHjorLh0Y+WA5NkXiqf0vbMKW5lbQZp0QfmPZ
w5by5S8kYZFOxiN5FOrRC3tjU3eDjqXTzraFzMMfyJ0J3LRF/0FS7u8NERpfoClkjzo/AgHknwBB
vEDyQr1gByKc7q/rQZ9hbfSVbiBdWq6hGMKjaA2YhT/ZgIPsrEC6iGb46fOpMduPKc2O4DmVjGDs
ctmo2KgeNJmLuzS2IAo9Z4/VdWkwokMBmlnW13mg+99ugVKLpv3CAkUoVMBsHnfVIzvaqqhvW9EB
R7zq07jhLQ8LftVMtQ2+bMQLinCZhlkDg9DqSsxIfOb9ZOIhMQOr0lUfH/UhJjPsiMB87j+EiZrs
r3ZJZCXkYln0Aupwq/daIEcyglpeXhkqG2Zt6DZSz0gcPUAQaCyUjVKfE7/NnFZXx2FWdDE3jqns
nRDlJD85ZdnzUmkIRVEElrt2rNsBdR76iYDcoihCaCPQfiGTpoxH7TXj0eahQV5P+Mw8xnX1XW+0
2e0ChuUICLddPc1ZzCQ1IdW0D+oI5Kjpcw+CVdgDc1305mYkYIctTGIpp20fKuAnYxowIJbs+7Ay
JSq9TIkpGKqgm+D0GVu9toau+TLAuTRmcKURKRv+BEKLFXCpY94MhxD7ZgqGRpvXMxFOpHv5PgYM
5YI21aLFtDdJKDP+Hxp911Enre/YMJ9Scr9zx1e6J91x9+fx3MsJOVNDFCA6o8PVycsAdjXu/6qQ
oFUmex33wveiqteBxvhT42LZZcugnLAyMSBJG0kPw4CRpIzo3vkAL8fb6wdAKIB5l5xepoQMhV5+
gMSe8UZB0/mW/fwAxGmtypMi83LuOK1iLvZz/vv/NId3uJgW1Di+3v+b5/CQtFHyCov51w/9BXNw
7X+Y6Ggs5CTiOXMZEctfXExp/QOVklhvpWdgpsUX+RfNgWRlgeDIYDDNV400BJkOU9s+/p//JuyR
38YT7q4m19UT9u8AHVzjpW+ED8XhV3ENZkJ7ldy8up3l6FRVRerqQTIlyvH0VtKnFAU2Vs4NLV0W
jjL8NJfSZh8mo/iDTvKBzxC/wlYVDZdW5SQbryWpy3ZDXBmta8vreI6YYTllfl+VM2xLLFLHJuzv
qVUVo8Sh+azDB24TlrA2+kB2evlg9o66rhlRwtQy6YfZYVmdSNbxzsWs7M8/4UY0FezPVg3Zd4O9
3Xvo8bN9z5SrPmRWVajvnut5bnqWdGK6hJO9bQsoTJFKT3qa1XLv4Pe5p2KL+pQ+8yAuBywgRmDG
lXavCZu45wUvCiPfNNq4mMw2XZE0IuAhVJcG9iAWv1h+yrNcmqeuHyWXBbs6HoQpOk9rAyBR5kDZ
1k2ronM2TfbOaHRCJ7vsiyiW8hQxDtzYchGB3YrssQWit7WNUAQa3h4/J+bqwTThExUVUqcjPppk
X9VFfY1HX8fcEMbiqKMKfKIfQG4hOb8fmLzGQZakudg0y9i4D1joxh5muIKOs7QLKEu22nqzC71o
RYktojev2IpDk9FQz9xTqIjPA6J+eOT5VD+JSMhz7J/GPVOi9SpnBtcirjzj3oPHQPCCORn3UdIz
Ds3rNWunt3J93LRVj6oVR9gak9ThQrXqEoKOBFcPBjsmoIrypIGjNpFhBosoNy3/+Y8QRYBWhbXT
OkjtWaJgJhb8DLrLzD2vSySwJl30wrd7Mh1SwYbJtweHnS8wL6ZFcQQKLVK290BKGhioZ5KnMWjk
ILdyBDPqtcK4RxLMaRTDiC/FrYaVjuhZRyvu7c+1YhHbw8mC3d2qbjl5RPlwnoVBiH1kwKyCBMAJ
uetFMRvUbqc+W/L4jBAzPsBkNGQCkarN1S3GsH7Kp4IdYRSOwNlshJopVYibC8oTlIOXNKsAy3XY
86Jjv0JTNqBP+28sjJqfZCtATKB6SLjiDUyynJyjxq+0coSK5BCDAqtnbdxulLOevFz6lQNlgjLy
20nxXxbEP0fBIOeo1EpXXbq+fgLZrPlCg3fIsM3Ur2UyOufPR6SnDYdh1BzryOiGe7MZkVr6KWCy
h4lcFOkDA4BvJCacpvuWiuuzTl0jfcEo5+Tobf3UmDTRUCKqFsBbaoubKMWemllNXB0TC6n/NqQD
hJ3MXKl/kZVzWvM6ogEG4XwEzz1rD8+fEln4EB3ymUmhbxk2H9auHe4yjVj6S3z5BMjldL/Ym6Av
YXZYjM1y109QxXbMOfhK8Yqu1wQtVHfZz1518pyuOs1txd89Bn/phvIa5IeGrnWfVaSJA3trkr07
5byh3LRpwVfpxryDJpP/IOyHOzJ1cKOyHTYJq4og7Bb7ijCz6gTjRQ1+XGfKV27WTyA3zeXQQU+5
BWWprke4eU8Wdxq5PRVbc+5TxDIbT0AK7eXgV7WN49gGyEKcjNl526EoiVSb2869dHQ3PKXe7D3w
ZRJghDTSuE3ptzCPx8H11IuhQ6OSmupu5C7epwRA7RYU3kTdRvbNkPTd11SzDKDdUJofci9XdxIW
gu+aLTe22U4tJ8MFOHd0oXF2RPDhXqzsElETG2Bavh4qMqQrEQEuyCFcwhY99yuKaPRlBt0bxs74
KHk5dJk4RlEqjhagLMYGKg4xC7u8QZg2jxywmK5wH4gtzgsT01RvTYwiQ1RCRYtUxsI9sa9yGcd+
y4pxUwIFv83HirSlMcvTauNmsYm9bnF3bEfm78ItrLOw7ZMDexfjG/BNnP7RoNydzivwvCFt47vV
qOl+sO35WBeAs+YU0mWVaB8gp7UPsSmQxjcZPfLck8meWRNtLaVh3aLLw39T5U6XxbwtI335nsxR
xhMw5d1J2gxDyBN06QcVS2g9zVlKxscUYm2CLmwch6XNLjDcwGybaKSwGeihrSXh4p4zhblEGl18
t20vRjuP8Rh349zMZzD15WU+abdGoZlqq9sGE6FMjp1xnlMUNzeLsOLjqJM5Ojr4BdnqB8QM1xfT
gKMw04bwGuckbxPQCniC6+EWSQPo9wkmKeYtwk9J1bTO6wyw+oeQXckDDeL2jp7cdWyPzS3eJKA3
UWfcIih070q3jyG1ql5eNYgSDuBo6tWppj8C9FMnEcr7JTKdjwPzaVQEME/2DLpp3fK95fVhbNdZ
kzUdUNQV/lCb1x3CHMyfuO+3pCgxyasWkozCptdRHdCiUjA8tjn9LbpeVqs2McT4epujZdcxE8bT
J5TyBTNLAWxgpxfDUCBgA3Lha4agvWY1lS+V3t+bGM+eEkgVHUuhpV8NqSDRQdfq4+hY3NWTlX5S
LO+nKR+Gy97UP01EbVzU9GKIuJhU7fhuGfbnEBzTAC6oeTd7mjjNKjVukPL0P0YU659mL6qaz6rX
8/EmcdowOpHxnh0ZYpJN0rSPJuL7mxhjKrbNLNyA6YJT3zMQz6nHR9dhGtNZ2lXb9s62w+8104Qr
viOaUufNkjBqo66/oek8PsHBCIMISty1V3v2lRomZltZGRcNlka3vnS1MLvQQzKbgxj27Y3I0Ly4
YqDjX+SQAoWjzuquKD8lA5tKu6o/hEOtn2V6+wAVYERDz33apfqTYUZHzIrduUZ//XGaIhKAoWDC
FQk7g+5sHJ+6SERXFhq4i8FtD3IgFCRzTWQ9OkxkcLI1YL8p7gVnKA2fDpIFGLRGhcLip106gltF
T+Jz9DzVwcyNj2EqaErAOMVyUgmfEPs1yoYMBAPVCO/CWmxj5eAptTyiFSPRoKTCV2DsPGHpamOa
tXUjI+Fc4+Tq7yrwwSz05cimEjWdny1qp7n9eMHgH1PzEH1w9IYeRUvsgYGEwycAxd55fVHckQs8
Mlqi/NiZmBsDZeYp0z62bYwbHJv5COEd1wWInV0GIvteb9vxhIpP/6i1/OCIUw9kmTseEtXRh0P1
cGP1OoODktZ80JuIuKxiaW5juyASZS67aTtUZRID4qyMs0Gkww0JoHrQhs5R9qk8r7Jo/qB3eUj2
cjE8xEP8SOQi6Te2ISko1Bh9GOu1odqpnhW3s86cGuaI0kmxFF4sd87g8D30LVMC5rA6+a3SZWa7
Y+du8yQUyHxqZTdM/gZWxzwm/BUdQr6vJyEfiGnTNmOt2rswrdwd4Psw3bIcTgeZdknQ5CRZEjCF
arI1bmPCdrtNm8YiWOaoO1ViFqg94nlVlQgCR0xTWRAlPHXhkgouGefY47e0GZwfkmnhNskceznE
EGK/1hhcD14LizdfS6saS/AmH+dmg/GzqPy8SJ0tKV6YZFA8++B0h4sJtXUQznnvQwEd8aW75ilL
i/Fy6WRtfWB9yy56Glrx6BeeKq5TCLd+l9nV7VCoyLklzM5afBuHzmbsU8qCchJfMsPUYS7QOuEB
0qkFM8fIriIW2Yjh3jnJUN2WCHBPEfsqSdygDLgwcyzUm3K2oke3GIlrXCzSXehZPEWDUd0uMG2Z
iEfxrsmG+dzubPuyKeOGiWTTaMFQ2cjdqrw/KaOZ97Am1bVh9919PBVn6HRPtVxUgNe5uULR232F
DaLvaQC1Z8Zoh/s2kg8UatPO7UBSuq24SceZ6bo9ZhlSKVVE+VmHAc3YJYjS5s0kEHNhrSwJzylM
Z7nFNVh/URnICW4fEyJKXWLZtEqUmqUVLucZIhtShckGvda8ebnCq9smxAsm9vBF9vU9LLUyc4lN
HKCn7QuNlxskSmffMES+rYz8Y81QNz6VeeOG51apf+4nr75QeDo3ieReOGYToT0bOscZFNw0JmDH
RGb/MSn4UzttWuhk1xhW4V4mTF7x+Nv19HGJSS7HACEj9zoy6+aa1e+I1rfQpsMvO/nrn2rr/yL0
7Jr+X9/9z3+v6u9fNNjC0y1b0sEEcyMMAfrwZZslIgp5NiPqWrdtxZFmv3eOEsa8X+iLffNaI9n/
+Xj2y76OzQGFZciVlo/ei1KBTsGvjSUmDzMD/646IJr1mOxRune8mD9nGlEJgVkNX+OcdtRlNMrB
OqKvoDPp43mKiwvSWWEUkzTrbZ2mFO1VsZJ4C81ZUBaahvcwxj0gtayiABSETVC2gUL5pke65bGh
F/1yZzoag95GZYBhhoEyk5DMz5U9Tv1dBx672y2Y6CYy0hzahJ8W9hMZkkrFhi1iSE6tH7EXAUZt
3OMNwLcIm+kbt0z5Qy5jeWd5ERU902r+vWPq9ROSeqXOI/ZG2vru1NlgGVp4s2jd0O2Q97bdXkZV
e5hX7f2VqJBh7Ftk7nRdDVk9Pe+FC6cx3rE/vbYfeEg7HEGnRmL3ojnz6kvPqJBDZwX52vO6X7aT
dE3mMHK2a3/+ttdf9PLu4kD4RigDwN+Yr+8uyUCQUHMORA4lX3Et8bb1ZcP3w7OHVBLDPNulSrEJ
WVhln/7do0tcFnidsHsR6fWaKgZn03DJrMNsmNbmvTNNMoBdMFM/5u2hUhpHdXqXTYA2FWzb/nxw
46XvYr3RyXsxdUxWhkv+xetzn1KI6FXYVocOPSwy7ikaBG7Wxrwv045tM5YXTn4Uc3XqSfZGN9uW
wxqLG7n5ytgy7p8/0P+3N99pbwJdWj11/3d7c0cYR/INd9LfoNq/fuav7qbU/8GvYGNCsI8wbUq8
v7ub7j+YuTokCxlr/5Lu4t/dTeMfum6w2bX4APBYLJ7Cv7qbRAXZJi4j7E3wbEzHs/+d7uZvD5kD
E9cSBi5dD/nZMyn1FzNjNCmdQCtSIU0kib2fZx6NJET89BQHLPUb1GbleebAogg84liDX67VGwvI
q/c53TC8RRJUrs7oyTFfs3IR+yx4NxQBe4M5omsoHNgHZh7MOGMO/8GhPEn/FkIbl+7Va4su02gY
xHvuhdHiSzEN+AodeykiWZr/4Ky4lJ7lYENzfrMsLgY+2FmIHveLSvaKTmLQ9pSWvXLfw06+9KLS
jeYCwnPSaSZzU4ALe7kgqhGGUW5zAb0kJBOJ7RGKEueHGp0gKsPUdysL92EYUtcieXiPqPTyBf3X
wXG9rXcxC9wrc1hPLyO06r5noCIcUotVvC1RqPx71kGOAsIOMjNSbIdRzmurYhdJqxubcEBZLxws
zGaJ2MVWjTtu07WB8c5JvZxdrVfUNlfrID0zDIksdC+vqE1/z4qNfthHMzGzcdZ+x3X7g4W22GB8
PTmIVd552a+/8Zd17vmI8KTW6QdcKv21NzKMM/pTOKT2qU6oHAAJwsl1r9r++f5/Vav9PIrAMSdd
HbSutT6KvzzoYgixMlBl761kBMGnaeeAmq7o4+Ln0Qv7nXN66yqavxzt1a3BTBQzBxy1vUQ1uQkx
LUQjMZk1M4ZN5XkEZmbZlz+f4Cta3s9vbsXnrm5olszXr7I5xpiFgAqrUewI6iGRP0SYQ44o7uQB
A1kWDM2tO87Sb3LRfXN6XZ4hQjwMUVvRBvJGhLImRfXk1l+VolSfmZ9szLBv7lavFwrLyDeyZnnn
xWS88f0zI3V1A+wvrs7Xd5zsIsesmEbvk4mB+kaQ/ehulLLHLY6hlZ6AMweL3RRYXL2tSVT8Jx2h
0DVNUxodxLYRAxl5V0xio3eeBfvNj8b7eX3CoVaZrx6G1AMjSp5LzzAg3pphbAdkjCHtJYF5C+Op
+0B7EhH65OBnqPKlPMNJ2Z6TDzNmQbHuwUckq5nokFiiothYhJUEYUmgZmlG8ykazPaSfZZ2XDJC
NxtkPgGjeAhpmE4eBpJKaMbI0PcIPfFbobk7pidEfrO1oVGgzvqsheWp0e3qQ9sDMgfZUmQfhkl2
l5kgq3q2lmzXWgNCJK2/Ij19OTSJi4lLoOVQYR6esyFfuxXNuE/LTFvZGT+y2brtmdNvgKJlB0Df
/RW/udz9+W79/QEBl0BhwFOPxZb998vHES2mPdjT+qV38aWWkeWaSP1oJOp+WMJ6SyPP+LcfSY5o
87JGyAfd+zXz3MPDhzA56/dtGCLPEtvciL56pThvLUJ90FE8/vkMf1/bpU14sYuxbyUGmK8s313k
jWCOh36fzgjtzVFMxwid2Vaa7Xs0yd9vUwkrnE0RAV86WtZXt2k02GM6jRWrILqQU6U1xrGaSMP+
8wm9eRQ2uZQplgV76dVXBvRAK5imsNw5rd7SGPK0A9Amef3nw7yu/XlTczbSMCTVIhK315vcjIAe
w6nXXCksxQF5TenOoVcROB0tbRESOA+OFaula0VnrfxI/sm+Elny3mvp1dT7+WNQwmBchS9hGK95
qk1T4RoaXQZ/Kne3E+FTO7o1/U5MfbJOvRZxNEr62a1efc+ryb0lj4CUYVsfL6BDW2fY0t8For75
mZjESzRFHjXrq2UlEpqGEM3q9ki8yqPekjeuD1gGyr65DLuaeRPupqecCB4f4sp8Nax6GTjugBgk
zSe3zL+DDBovM6mIwZ4+DeSK+U3S13czuLVN3Sf2wYZ1dVbOmKD0/r3iwnzzBBiDMpFiLoj+8OVj
j13QK2Y5cVHj+TZq3Xo3TCL6EPMWo0PupgFdZd0vXKdnxWqLM2jgn2Xi3kOO8Y5DHYY+6lba03rl
3TD0qe6lWL4vCAHOLEbIu6mO5mDKUo21os8BzJGW/c7duT62L6sVRmK/nMGrp2DqmY1E1dztZ8aD
Z+HilUjrVBmkmh70SctLfsDVkqb60arm0e9qVLF//gjW2xdR6tDLYYL8BkCQM+8Skvq61TVCTu7A
EO8LZdW1K7qSCZX+rcpH9dEFsv2VzMh+GCMf9ykiAIR7mzHqdiYtpID2grva+CYa+uZQ+zEH3Csb
gapII+P7XBoGr0r3zrWyrQ04NXA07yO6B+yFo62fa7aRH5aq+uyO+p0zcyAcToNfEwhnv3PNfy/d
UBnrNNioEBwwE68uuQ0JAWE7L4QmzT+W4d4d0zzQFmwt1WJb79SJb7y2HWpgdp7C5Re/Zg53uMfL
lpfOvo7KHx6RA6zaY8rMffHeOdK6N3l1J3EkWhwerUMw3a8eZpLkB8S4NndSG93jpok+onNAUFHM
7CZgLNOp1R1NnkGVfo/W8cbqy+QW9pFlsTBReL98DPsoafACYckf3PmJtM9r5TYrkvRH7vZf2PI6
wZ9v2efa87dztcnTMNDxgQx69RXibOhUknDLsg0v6StT98yhFcwlHXiIxd9JubqvklwF0VxT3AiZ
+GMXtYFOtfLnj/LmzUQDj5WFpA1IwC9PnXnXaNNG7faMm/pAr11nI5gkgj6rIt+O0x9/PtwbiyZB
KhZfM33btXP48nAOJIWoACe/n8n13kcg9/0FiuI7e8Q3r69BJ4M7icuLYuvlYdLOiCqgAN2ePTKU
x1HhdSiRRTqh1I4TiZN+RKoa0s4m305hVPh0A/ItQqHTsjjvvSN/35RLDJVUy8Qou9J+/bxO82Av
cHX4MCMAA/JNiZVql4t5nCM/KnAXrZPHfez2JlE+g/7OY2W89QRTDXGxqdslbfKX16LH7GcyTGiZ
3Yv4S+22mo0mOOqvusSwSQd1KiziWBV13IBMcSmonSa3Az2tgUMUjRtn/gRD9WKMLbxYZt8Phg8f
ovv25zvjjY8J5RRQGI8+dc5rtEysyWS2S6fZOypsd4Mghk10jbellk/euSRvHAo8j3BpXdOGk697
P0lqdIyf3WbfL2HxgyAf92ZhVownztH/g9NaxyIQstaW2m9vtbqsl76WotnbZtLe4JB3dtW8ylXa
ni7ivxqNbzTP3niJcSTaIpSI9OFf7xvNJYzSauBIDPSjIOzL+q6IQJSwuhEXqwqxERX8hz8f9M1L
yf5awFgzgLi/ep6jSMfqH9vNnkhBhoe2mjZJWphBq2N1+POhEOtyp756a1Jp6AgSCWa2eGO9vJMl
FrUB8Rq3iGgR6DnzDNUiicW0AKsOy9zHO2IGDjV5jtx+nLQdO8dBbRfgMcVNIW0eLqYui3cMuzl/
MOuRiEEsdRLmRI7nckPebvyZ6CvtIgNv1+2iOEek0zHsxlPGKVnIBCuCVr3RZkoIO5PUDluLvX1C
zOGyheyGezDKYuMepyUqu1wo29wBWFbO1sLoZj56mEaL7w7gINJXcZY68UnFwBdWZ0Ibf+jyypiP
OW4ioAuJUYAK1GvjrFhIqtt3QzZ2l3ZRDvJC4E0Lb5yOvM0df9cmQhGhJ6jNILwMEGA2iuhCuqXt
BgPmVgCjdpPfjZjGw7O21KoDuHfmNHPUmgxX4+ShwA+Ec2sgevkIHzGqmRzDKWUUjqhnW0Afac/T
ke0k7nGvnvJ9101eFqA8nxUmF6JgTww0Q52+Q1GbQV3Ya3GVIPD97IJWmDdu2Ct/kcBI72qb9M09
SJ50vkYQNN7hEW/7LSZ/z72F/C7xKM9jNBwpYtWukcpLdgJXBtiROloWH3qIt18VCtU2D9f2H/wg
hu1NZ8sP+AxyX+VFxQAbO70BZK22D4Ucbujz7gbypD/i6M0fc03qtz0Y301YpOqgIXvaWo13NeQz
SWzdTsVueQtPZTNC8d4SN5/sTZFNINmyYhcN45k1zpNv1t3nNAMbag9mGAwpM3ysk9+EpU3bkVTI
1e3q7p1u0reeSJy98BaEVBM+PNjv0akTtfri9sQYimFON6U7fl4axz6MFpHDo0LvluQPuo7REETo
te0V7Ra+RXKNZmjxBz0xTrLI4wsyjXPwG0RNd0n4oBbL3tuagViCmRARpOEx9ETmqzQbKCo61ycz
DDVL5y432B2OTS/6TbJgK0mW7ArbKaGwoj3LlALvpGfwMnrAtimuYT9zM3BZVozdPJHXoRS35Iyq
rTHJeLegnfVnrR+C0ETCslC63sIrqD+VstPPy9iVwdw3ToD8qP3haE3paz2J5JKG9d6tKvvY5lgd
URWpI5Ro8whJWG5pUpyZhtphGDB2mT0/FvrQPJZJeHBtcQeL+ZFU2XI76fit2iF8LPA6tzyBhTyO
g1si1AT2s9jafebJ8KwLLchWUSW3eio0vocG8Wjq4TRj33ALmXq8bqJW3uKTZV20unP8ye4mV9Cx
Zg1ETzPVB2khpoNgSmh0IccfousH0p0nbNFBNib9MvtD1RCnxNbc1FviaqvEAwBSQYpGGuxlHwtT
t1TgNuwjWEx5SaTRMD3VXPtLwhES2iNhuZGZgfWFZAut6ivMfYs88Qf0XzwQyJ5Me+7O5YyWoXvC
Bc3YEZVxKKYsWDqzfdIMa6enEQHOmsln3ruaWX1V7pLVByvLzSEo5OrynSsD4aGmOWi7M1eiwcvn
0dbOaM8yXA6rhsTcliu16bMyDxZZjPcxXf1rZD/mfViUWXKcUqfd2l7SXBqTKXdVMk4YhxqacXHS
6V8cPaSepL9bb91Fz081i+zXvpORs81nrJXpZKO2U0QF3YkxC394NPcHnyqgYPMdjjpaGYlie5TF
j7ZGHI/GuDM+QZFrA7Zo9pVXmvUTnrMpILt33vdULPdyFunT2PF7Zi0neLc3m7NlzXBJVCmOSAm6
j3ThGIOkaD12/ThwJ8SW1zwC62+QbIpslymteXTR3x7A1/QkA6k+2yWoZD/aVUOgultNU+CEdtEH
w9LxcOSmZpPeKrIgcpClpxRcx6GxM+AqytyyK/VaJFHGWBww3PPve4SiD004ranRdoLY1YumMAFI
gZ/XR4dkHWv4Xus9qE1nEdETd3oR55vKbQdyz7mc2gNZw5yiW2defIrMhY/qZOPDaCJ9u4C7H10l
spEBMXDLRdUjHhbozI61VSd7oSfO3dib9rKhEmnQRMXxFRGu9Sdad+aWxpl9FbU8qsDNimW3DAoN
eqWwjrmAJK7yvB7BxduxfcVD1PBQ8e3ShG/OssKDeBrH9Zd2jFoMxa1x3yVc7+R/2Tuz5biRbju/
isP3UGAeHLYjXPPAYnESSfEGQUkkZiCRQGJ6en+g1H1aVB/ptH3bN/2PRVRhSOzce61vpdmI67lE
sgNAfadJezxq3JrXwpFzcCU7TEQSk0CZVKfJljOb7Jyh4M9qCoUP5rKDMNLgYuoa8bkdhXzsYs7r
hBDqS2VEUAAmcrLAZCD0PoCGGLcqaFGc9I1ztqdamy0aQXQekplc1btAp78S+Wj7+FhNvA1IeHpw
QxcGr2WxAp4SLTXgbiQClXFaskKpsFkQbGHcCWN0ziAqw4/CjaNL11HVkxu52arFhAt+A6Oyseh8
ikhHWeY6ArF/GIE5rbBOdEdZ8OPxlgwfCXljXYzCZIczI1sJXYvOKqjdaRH7JDAsSkwnZ9uq8z2J
WYjX24AmzirJ+vAQFy3/B6D1/iKK+rxdpZOoFDL2XtDGKpuHcaRpjYer+epFtrMMkX3tDdnOd7mK
8YwLpIy3kMC6e7tqFQy2ii+ZO3p2A25bPFtp7N5qwVRDuiv7+Azwu0RlaJfyMa+n4cp3G3WviyG7
SebLbcrQv3BSAwCs3XGgTBs3pG1ie6DIiM828J47Hyn2lU5e2Ks+VclWQ1gKIUb64Q2p3Pa+1uPy
wrV6/mI1ZTeU7MNHhD/N16nHsHBAQtXEaw102atHTh9mbRWH1YJ+SwOtzdX6culqFRHtpKIVWAI0
N7yxY7ZciBmbetwXXQeBJ1bcSZNWS5Ze1+ZOY82Kz3mWVgb8v6m60uBzoG4bc661TmIJUCur8ssl
9L7XytfYM3V6gVm56OtXrUqNezsiNbjrG+PF7VKlljx69TWrxfRamakgvsIsx2wpU0e9EEYxOVwz
j3tfCE6Ly5u82ep9ZsjFm3VkMnPtJmhR+SSe270Mwq+viS2h8V+b4rLt0MZjSqmvjdaPzmBlCX0K
FAqUxrf2rGNz6rHP8w1lqH2ok6TUr6XmN6zxVVY4+2qsOHm+5Z3YE4cboULJIoY6jr5pa5H6Elr+
E1LA9jIsBBJo4JO7N0tEzWvzwsJ4oxaOFyVXrt2IjSjt5iMQDCg1U/zaRhX/VSOEWIWdsD47QYSp
UuCvACEGJ8aCROR0lrs1OF8LJpr2Kmslz2ELIwgZtxyuKEJwS9tpeG/mkb3MteoWm/up81gSB11P
2MtAuOlVkEKO9g9YQskyKYTksJl71nti02MCp7euhU1h0BPtNLjwSdCthrduaFb7YEjQvLZJMS2M
kmFjbTj6HtLeoRtHgDI8myc96uUFapnyEMUlIEfSFTZDwPiPFuozfMN6T5jPcJNVnfUVOMChTnSD
Jc3nH1ZTr0v898uhtY/DkNoP1NvYhAk4+ExyCHOmqgURqJn4uSqPaVlMQdql1fjg44K60csYReIg
dm6V16ug1wjQTupqh+f+mf5f8QkYEWQFr+IkmRpQw9Rlh7P0xtGOZ9hIs880HXxTqOnnrLDFplGK
wZehxIoKtb/C/wOoIU2bW1VrLktdEN0oCLuQIELvSulBuaAxPUurQ/s5SAL33m3afJck3v2Q6sWW
dmlMHUgph7t5hHyW9PEpIcx4iTRuH1qT8TnWw34DuEbfYg4j1yhR1qrveBhJz2mhcNAqjMbRPVJc
2A+p7eCQHirk6SkLcJWyO43cOtjixQxeocuYD4OwMbAUwYRqobDvAISky4EaduOwdh2LsMnvDcfz
rkfyyDZOh/J241EXLmBYkpkBW/hlYtRkLkXUJpd1ym2QlERVYJsugQwKMcYLu0ib5SBSuWSAsAim
1lwqz6WgtyPofOOQHaK+3LUZuNKFY2sX1ZgO15NuPrSJVmx4FHHtTimFmuNQkHnqsrCd8CPJ7ZQZ
drdBYaunC+G3yY2vy2kF5sc/NiNGnVCP17GTZ4vMks65EA6s8LgPDIYW+bQfx6o7uY7Ga6fwtYwH
zi0PAjveGRx8XJEzMxFURfoC21JIsTxGzNC6Exby9LHAVbklErXklTNgA6onEkVhjmvDVQC+5gJP
YMquzutACylSIQ9Bn+g3jmcfZOoNuxATXEcixCnnKh+bsgcRYVc5w1EE7GXftBf0fYl9atIdCULB
Y8DMlH3Os6xKtSxiZwJ5DiMq9crYX3TI+B+H0Zb7yvQ+G5P7gnitfqJizZ9ybPwsWo32kXAUbWN1
Klq3niquyT7zVzl2f4beQTuRbgVkgHJo2JEg0iUHqJq9jXBXb7ydlxkI/yD4V2cNWFuEptirzrRv
KsJBMCOSY0CmxMQ96qRPRZGW12btF9duQh8ZfBELKLE/7de8MfXPJUL4r8AJAPGYGn+wRgVwcGRa
3Y6IEftHScXDdUNfuMFhADrpzf6VC1xLU4DbjrclvbMpN7DyobO39hUZ1XfUx+xMsyK2D1E2NF/x
DLVfkWrSRGhGVbxm9ixtb6Y2fNKb1PgMGZo3Pbrw4aqph/DJzEAnLQlS1OCFTSHSUEdoxcKcSOda
T5lT3ub1wMLQxENfbbwIn8LGDno6GmqIuT1AoVHgVGVe3cauQtuPGSN8cgyHzwRY+CSpPRgUV3ap
cxuVFjykVdfwLdepg1xqVaLS8tjEDBw0TeyyOSaT07Jv1MvOiJe96JMInTG4IfIx/KHa2z3tx1Vs
E5GwxQlPCdAyIUULOhTBRRrrNpEhsqBoRa/PVdKIf3DhAqvwqZMdTvlIAU9YhJFTvJpKcVRVWyNc
PZgJT99OptNpkVrgJjaSJdlxKNM8g9TJBfuJaotmM1qCOW6yJb0gTr1l2OWtg36s3ObYPe9nZUHC
BhPO504YdIHOJiY8YwOC1cH01la3To+igkvIvHXZhzW/L/Mc+iFS6Fl6bFAxdNtiRPhxCrq2e+1c
eqMLZToiPrmaAdVi7MwtusvyocD+dZ15QQ2kUvj6XR+LZtwNtOHDs6340Tuz0/mOVOV866QMuXju
OJQa8z8SEpZcE55dev/xuKIvw1ns8Oljti3N5mvC7oV0h56KeGy65oWYnTTfBkriylRBkaTANRN4
aWSl0wBAO6pPu5L+36FPIBgvuA+p6JzYFuledyVNFJCPs3esThzJo26z4eYlzPtrWaiZ2FPCQyLB
dyKI7Rx3cKTquYTMvRJTS4428KMBRHVd55V+YCYtd32hrOsCofIFWqbkHlJe/7E37e7bGOxfDepv
NKgo0Qx6v3+2hlfP7fN3uenlc/Hyv/775Uv/3w4vsnkZ/ypD/f6xP0z21odAZ+DFrA3twjet6XeT
Pf57h/8G7ZHuMZE2afl+99jbxgcEALgRweXQYoZt8acK1fI/oLHymMEGJoB9xEv/RIXK+PvHVi+C
53k65BvIWonQJRT0x1avSQQRS4Ujd4zK8KKUEuozHQOZHelDOcdBR6NzyxAiPFSYpdSeIPH2OhZa
V2wzKFUU3ngG4aFmARbuUFn4eCXGRQEUNYpCO7kOukbfehnI1YhcoeU0aP1llJHDvDIAhN4NkKkf
3bJ7zo2RWVFe3KE5dG7brJquIaTfVQKaIQyizF5UZEdivTU8/D1WOp2Y4LO/8VPfuCH/m6hd0eqP
Aa5wjLRaYt6U0LEOjezaNZ1OuqmCD/aup61tUrsuSVNvVoZm4DCcTG1dNFrwSk+HBVNUFiVgV0xy
H3UgnJjBZuzXOqNdT30TLKdZV/V2ojKo7CvpxZ+5/slS0+aXYm90cu9kErgvQ8mA3kuh0Fml9tKz
FB9snJ7euQm/K8WASPH10KVTHS3L3Nfx6rTTyRVdsGSmOe14JU+7tm/kvtMURzfQ2S1KwpQ2TdIG
yz6p2FTMTQ9nYRMqBR23sSaE874qVqaItE9KWc4tFq6iWGB1Ni6k30AT6xmh3/N+plNI89d4lJRA
uIoGnb+Wk4d99kWuvbKaBMvBqsNDFg/xVy1vhku8waAK5u/XzN+KO5uGc8o/92becjHIzcVb63pl
v9GlKreK9vKy8sW0SSpOcuOPLXFEnYoXXpuYeCwMxZ5RtVnWX7jo3OJdCGR52lEZY26LHS9LthY9
PkA4IZw5trrZYbKrfSdthnht2qkNLR7zUWiowDeGGH19y60y7VRbcC/4IjukqmlWHD1hh9kw4QLB
5dzSb8lJ9rby21jI8bEWMW2+0gru0qnzN7FlMokmecA6lI6KjmFtx1B7BLblgPgrTXCxfZd29CJr
HQbGs94ipfm5diazKbcOOtBF5tRtz56zdaEciOnTVPZ0Zewm2OYABl579uFEoMqClE3DmhibRmaa
ZNhLSH64zPKKvxWoHN4Y1vzexFYE1ouJoawgn7akv9yERTCeSLonsZY0j9XU6uGpoJ8H6Cnq/a1B
yuYGZJh1T0xatoXupuHLdWMEgwMbNH+bGXpz21b2o9Pm6qLA3VT6YIJm41pPsrSatAlXTn4qgKO2
eHlcl4iVKVyiXhC0xDM2cPSlzUWifHmepry6wqNaXDcayWs99LorJ7ExE0bEmRkmGQ5oa+zdhMBm
jS5hOsR2TYGY0RZa9rljfRwMl3AqNDozE9TlQR16tbCbjAfDLBNuqj7MNmXbDWs0m3SSyI6lM983
GghtqzkpK0jPg29lx1LrnavWicx1h2l3BqY2uiJxMA+x02mBfZEHdULO1qB7jx2FygmDcfRllGmK
06Day5FLPwkmLqVrMbRIoXljHydPrlzqfIa5QcBDr6VyKHeIk+vbOtBFSjcPHh4bZovdT1ZOHwdn
JMgyrePLzhLyMOkCxpMLFdmsqdjWRHdViHEjOlLrEooWnpK8tcF9lM3aUqUDTYqFwqC47kErue54
JCChuo6HqXkI+P3W3g6nIcVJXs0opCnCwhumMUQuV+F1IiuphRM8u9P0mp7JFHv0X7ySdgl8i/jO
JXlxYnojs6Upi/SI2TAbl52kUCZwhAGd5YpmKYNu2MYwlZf9WDxXk16vZQKkqwpr77IaFd1+Chrq
R5MGb9ATQ8Eh8lYwfZrklfSz7OCVeBcq3NXXptuxKjWuCj+9rSxY3elDD0V2yCueUPazCLDeniKB
1OB2gGl6L/sCdrFG4AfgFYLNF97IG0biwt8OEcszIA/T5nHozRvDmQ/UxvSdKN34JoReTade78Hg
ovIKykve9uNlIzMiX6tqQkeryukkEeEd32qAf8ul35dLs+Li1+XS6QXQc/WuXJo/9r1cwnWDAcem
jR2QKIpcnTn393KJefQHHb4QVQ9lEXJa/qc/mEQeH6K2CWZZ2rt6iVLKDIjSs9gJ6CaOtn9SL70X
ZjMS5/AODjyszTiAfhJnpjYRkVGZXkhTJeMzYnenoZL3Wnutw4RmsbN6APLjLrGqptDYldOEIpfP
8cpdRRtg62rN+FVakYI6owuHYeHYTUcyvbwXsCreKsF7JKd6V7a0u0GCEK082gRqwTmntdYpXObN
V7YEdOHJUvU9h5HplMbBmXZc6113QEAAdAuXFvN4C1uWbHq3Rw7zKYcWkYx4lzV2z7DbQTQfoPz3
CBs9bWF2BfxAEPeQ8Yb4wu3KWvi3selNVY/QHNiYuWZK3k6SgSpO6DsaonDS/BRTPb7YGjm82pai
801YgADn9WNiJJlas2Z8ibVGElwjxiuHkAdvOY1glde+O2rTkyh1Lzn9+wCWbdKOv3kAsa2xhfjP
n7//I5OpKn+0zL195M9njwfM5hGbsVuoHmdZyB/PnmF/wCTjfsuDC3SXJ/avzx6f8mlrE8YFTOw/
9irzs4elhz/HMooQ7Z88eijlf9yqAMRz+F7zRkVHFv2TvQuFVNMMmdsTzizIN3KhpbZFPrcGaXMc
q283X/rtVsxIHy70B1J6uEuztzvW/Hb7zuA8E0c/YTnc2d63Gz1xS9G47VKlZfImJh3AlttWz3a8
LINxl2p9rwGfdUwaZHvYwQX9gMUE1bMVpzIfaSN2TOqbBSVneeEQ3XWotKLT92nijqfRZqOTWrUg
lsh9ZJfQbfuq8+bQeILdaRZepAWwQtq0in6Bw2w1dpOpRHGjeg0SUE/bDfVxsO6tGglDLqcZXpK7
w80E+vlZF+bcPGib7pSArZRrM24pniSElYlInEjPt+XQ5duhk7kPQadK9i6CJe+SeXGX0iTTk22t
aRTZrhjbbSuzTi20nEluXNi0cELZb9IJ3Q3A3JI/PE8QaFl0YXc2UUB/avvRuOld8GRITVLC1pum
ixYRcQHDsonGaYFxVq5SHF6PrbTH+3CqaEjJqBbDfqgIr6Tic/ihYKaV+RjmaU3Mu4HwxWTmbRtZ
t3YjUTMbMySclsqYY4tIoUL9SNeFWZ2zdxHn3wd0ky/MFh3wNkntmlFAI4mR6rjVV6CSRv26drO1
2WplsbVa2Dtu5czqj7T18Pqkqcb4hPCaBc5CWa10BW+SPmuxIzI0XkHyV/7G7Pt+3bdptSSBrYs2
o9lSW1LFsZAbTd6/MknRnycIaWgoeBo3WZjINfmn4zONqsDcEGnubLHQiFujlPExc9v8sSKWbBHq
ndEvBWOlXd7Fkb4ypXdmfipXFFeQ6yDGYUaKsY4sdWMwunUU5fUG7c6wjj0ZnIFnEAwTSjhv8DMP
cRAO3qKyiuzWzS2CdpxY5V/1VKv2pFaaUAlIJXKh4j3xNJB5QzZ98Bn3kIEAA3pcto1aLM9hnqh9
LwtvA4PBo3tfhs0tfNwvOsothh7+tAp9yZyeJyDZVx68auJyBnaHkesbF4XL/AbAh/+JvEZz2zWx
Gy6cZgJr53Soshqz0KxVE9Z3JEHJy9rXp885KDXsYtF4rxJR7MKJJDc21npAk1+DFNuJ2TxXDeVl
jWKcCOMqRY1jdgkwkibzVwYjy49uVDMNoebbE1USPbT1HFsEYze/yWxhLhv0GduuLbZtRVSdZBzD
1M3O9GumT4gZiKYLNhXduZ6VBWzgkcYiXHWnFWcax8GmcfX8pTSycV8HTbUc5kBFJETBAk7Pl1RP
7BXh4f3SIV9ilzJqIYDAfB768cHJJTbDLAoGdG2mJ7MVqFquY78QjKqUe8VuJow4LIHNapSLf9+K
/5W3oonMnBfZf/5aPBGC9fwlVs1L2zY/VKbfPvn97egGNN7QFxv0B8CasYf/8+3oWR/o1FsOhgA0
0Lw3cZf80ckzP/g+DTyfj+lvlM0/3440+bDVUlAyEGb2PJe6//t/fhn+R/RSfRehNu/+81+RIO/0
ofxpsAi8aJkrcDD9J5eZNbpaJjR0U0n+GldRsNUI8ANnovffbqQfjvy7IwGsg2nk8dj+5IrIS7u0
p8HgSOZEVL0uKOIqqOthrL41nv/RkTgGOwGaCpjH59/8F+ts1GrEywrEVLi/SOBT+rnpCrpm9XT/
lwv+N4revzl5vuWjG3c4nM6xfjxQ5+VGUMlJ7MYme83y7DXUkteUf/1/OYzj4wHgiv90jbA0Tk3s
MIEOtT5YB7PyhTUxX2aMzf/5qeNeJUGULDAPTxt7pR9OnYBNUsGr33VhQSqIrnjJVqZ/IcvfGQ3m
v/QXrfB84/kQBAKT6wSO5r0DwOtoHiKbEbu4JyKLheuGV8C9oY33omNL/usz+M668u1gYGdnviye
w3kL+NefpYHE5tmsxC4gXGTlNYXcpX7NNE9LnnUfewH6VgLhRnY9vz7w390hrs3EC02N7WJz/vHA
rqyUCShR7MjwIN5H1tbCCbTsXkv5d78+1Hyz/XRCcTmyKtDm56n+8VCTStWYQPTeaQruY6EEYRGm
Ht7++ih/+4P+cpR3hjjw4DY9Zdh4WjA4R1MO913Rl4e3DeP/35HenbqeySw4M44U54oh25A+T7NK
8L/weOk//6gA+j8qeYTrtmm+dzZVYeEQkEjdIGgXofbqtDlfq2V8bENODEK9WhngkTY1YeY7neH9
Ks2tADmyXR662sGe0SMcWftDxBa5KvsvXpww+0xDa09zwdgoL3t90/8gju9OAr01qRQTu3T6/PWi
EvxfiK0s1npGy1bxxth5Q828XQbmA2i6as/OgCls0WEWLAZnFyIVRRtYBltIdz64sMGN5qE1M9ms
HOjO15G9b9u4XCPeLdet6ZW3rZbaBwhq/ReMXAF9XoQLnWtwlNSujliwKeljj0DJNW5r/XOaxWi1
Gr4P0m37uQj50VnXig1CPQFEbKpWLd0Od9lZIR1SYsaYDddWG6AOlGJT6+GwhohFx1MKDY0Av24q
WLiK1IPl25YmWZgsLjEs6rXr8gog54RRL5x2VA4QrA42ioJtKifQujoZLf7MNfUDNCtejsqDgF6G
TJGRPkV+ld8juGEv0gBpqt3CfAj57cR39Yb4JAobkCqRLBjVYk8E7dKyQNguGPUyu9Bsmd83vU/I
qdYU14x/2qeQU3OM01qQ85O+6gbXVKWu+cAs6JVsr/C2dadq389LIzsWcKy5iQxf5jq7LZyYeXzF
5m24IUXN3rOit8uwQ/vURcgxKAPolCLwLQ9JRBQ26S9RchlZIjinLvY9HIvGpVEhnncVFvaVqfW+
D8eU2z5vIptuMGI+9njlOsMj+4DQjsEYztRlUYvojpBUflLkJdkTgVa8YmtM+iEWMUKLER+gtZik
m2+TEljVyVCQ91YuwzpCDgRkZewhUHBLZgJwk3XMBCRXTg8+8ah3Q5kx8vfi6sBvhCTasnKC3a53
RJcG9xVohzurrLh/HKkz15C2Qz5dEMfMzN+0BeRvWoiMTS5BGw7oEQaGTCgEI2y/bGKC+6Zm5yRs
fdKWWEWhPI+Bv20twX7SAeEc37cI57otnPr0OehNbROUPEcuvWmkWAFb1AYI901P3/kRkXu2dYTC
Tdtr0kzImreciY66n6E/aiL2oe6QGZ+ngH6YOfFs2QRx4ATpneZj5wEoA/7qHL0RahSjPr6sVBpc
Qt1ORqDBiQZSgivhxFH2VEcmBIUwKpHBkx2QyfSVWMngIjRc68AXMTZGVIyY2BCmr2LyzRhgBsOa
KKkAKyxXSCGq5B/zjtmXbLHZft2mnVTZivCO+IU8YWdXZi5KcDd2pwv8qo/IFLqtVVSMFwMgP0wW
/fLQ28lrE5JTWmstKVLsgQMZvbRKemyqh9uyNndt1X1W8ZiQo0UCtIJOfeRV6F3HiocS0R2sViPv
Th0kh3WU8ZzbbHyYx3rZg2+I6agHw6aYvHwZTYNol/QWCNUEUUvLv83n9r8chisyYom0Il3nbFFU
bmqNpz7DsEGTQ+BLxU6yniSrW9G33daY37vC5nejMn1G+eCffbQQz/nQ+Nc48YxLMqSNu5Tg5MOg
uKMyFtQnFYT5Us9RLnYlP59tIY9R4WMMaUvVf2k0if4nalhzQEv414aL+JjAh2fHYaGUkvXDjTXs
ZAntA1NCNoB3i8/GsZR/HVaZvDDQMTJLmistFch6m0NpXaUj2/yCoHLMSxxaVmDc0Ha2S9Mw+i+x
U84jhZJJdaNzB9Mnkkl+tgTWgLi30Nw0hTg3NARIqTLhVMIIYyWvYyzshQHLwePswAPqVwTAGeu3
VbePk09t5hsves9q1c33CDIR4zILkcylzhBtupEBk9dTSTC2bp3LFF1ng8aWuaIkY3HWWtZtxVhv
cquPycAZmrywxN7hAeXRmn6puMKo1HQJ55q3wV1HBgbzybLEJY7aq1GsPVrE6tEHPPRZV3DOg0pt
LFoySK+75NIKUWcFhmqPnYYoJqvU2Sc8b8dWF0AHiPVtQbDJCTnp2Uqs7lFD5XgGqdyemMI9JLrV
P/jZ6K/8Edkxqh5nNxGFuwYoWZwJkAyv8uyTV8tilVjxaxWFQPrb5CPP873s9Ghn+pWGXZMMvRb2
PvkkjYkGf4y2LO6fNQfVtenx0iMQ0d5rSZzf12h/cFex4uiFb9whERXVEsL1KL4tsm/y2YlrsGHv
xX7aJdqS9zbxboR1qF1hOrbcljGQGSNGLNs2AQpDCJUsZimbvJpbJA2KpUEg277saz1Y+MJDLZ5J
GlkMSOmC58JKioVFp4GxZdjXxUIU5semMAuy9KziUHmIjBl9q/pg5Y1aKaMYAWyFRJ967nHszaGY
ePnkkvWvYLh5U5t90q/QP8Xa1iZQNT6gO7I6uLJF2PkHuwPRupiB5Z61pBaHNrWYAum9NmOKDtCH
6f4iHDdaGEnk7enpC4OpXQDk3KodfT2nyTHbxdBOOksr2/aKiUMEJ9VWgVpiFGGqLGIJNNVS2CdY
e5on9KxZu6yG/LZPLXJM4Bwid6O4tjGNeGN3KPM0W5H0/tn21U6k8Eq1EUyvjVNvY7o8Xywc3bXj
pNrJsEotXZHCNvCuNsctz6lpLdCkEsSZ++3OrNE3AHZ9pl+UEWZk0qnTKyZ6Xm08Fq05XDLGrwwi
N8mPpTcDNh5d5HTJ4xp9iXLPUIvMaLAaeUNAaalp+2RwdH/jRQXrGxprFv2I6oTdko3W2A4w3gp+
8C5TPfI2f3S67a/L3vfWaEJQeHdisiWQwkITZL+rsJtpisCh6/mu5gW6YorfndpIIfUjsJZVjtLy
crTgGKM0pK7IAkmmhER2i14bCa0R/G6j9l7p8/Z95s6+R4eCze67Ta4H5pxngO8jC+Ne6eNRZqyp
vZc8l7m6CRlCb359Bn7aGeL9ZR7AkRi90ed4Z/Zv7M4pol7ku66mCCtDoMxvEMeyJPGUpONq/+vj
vTdgz2fcQMw0E/oCyyKH5MedU8lIPrOJLmVBqekns0pUKPdLzG+pLJ5JogUC3sTUg47fX729dhhM
A++MTUymsZHDIQLqxqAbLNHQ8F7/9fd7Q339sLPj+zmGiVEeVTKdpHe7VzEklebbKtvFBSJBhQj0
tbJqnqkejY9eLAhaHNaoaXmQ4tRoLzt6twuD0N+zMCi0E34EpUx58JHYrkaTnWeTQMZd5hjfj7aZ
BBclYw2ogVD7265Gbdqq0NlF+My21sDGFfHLnKlo6/YzMB/CEVBidFtfM7zrMWQwsiAmCx9kkqRP
b2/FsmQos+ynzPwdCMKYr8VP54KKUmfK6wRMj368VljxwG1rzQx6Iu3AYSiyaAcMQb1lP8KK0nYa
ZSPirtjcOCShLzFKHX59OX7aZ0MXdWeFHZA762cGYju6vSuYUu4C9ttbR4uqo7D73y0DP3UsOAqN
CpMMGxsp3/trrhLVQaSukh1mGGvxlndRMp1d1hhpI4LY0K2NBGhfIqDrHn/9A82fzzElCsAk1H2Q
b+z32+HRyGxGPn28sxtiM3Y5GZcXWhii8mW4cWzwX4/ngODnewYU91kwYrgRTr9uMSdC6a9KYvtY
b5Gq1miISH1uBeWkDYWX+hulcVU2qLmNsN1rYcPG9e3b/yuj+M0Ul3zY4Leq091zIZo4kS8/9Ku/
ffJ7v9rTP7DE+LTkvs1k/xCdmohOwZD5vJu+DWz/o1ftfEBzwaD2j/Evb6zv7FPb/IDagfkuIgsD
5Jdu/ZNe9U9Pnufxh0Bk+PMb8ickqK25Q1ST1r3LSideWhNjIdON7n999//UC5oPEtALmtv1/Mu7
thP7JHR6gY8UMDPrxeA1uI+92VCZ2e3614d6N5imyUq7idOCFRolL2/7H9eyiqZKnUYoLweMyYsk
J57eJN16QaOyIJEyaXeFIbXtMDk2A+Lxd4TJn04nOlKa/oFnGAazh/dNUTOfyABxzXqXlv2dWXgP
PtD/X//Cn17l8yFmLTLgC9bM96hMKbURhbpR7xyjvxsc674JjGqpUOMs9KnmLv1z/PI33XgU0O9f
DmgNTB2VjQvHBYnyu9KJqtp2B+SaO5uJN66OAtNXFWjFIXPC4pB39kdSXii5yf+dy29sYAVrVEBZ
XryV6A3GEOBSEWkuMQ2Dveo9ynnyJQI8929lfvNW8pu1QflfsBGQaWDuzbSwPpszTK3DjFjasypW
trp5T16iQFoXIGDLtNK6ZE4YrKw4s1bUUcP9mIbyInGBORCn6cl4hbu4uHNJI35IcMswwZfWdRhh
93XaMruZbUfQDrAGQv6NLlWHSyAqgnA17xbwiJGD0Klp2md+dAKU1m2sAniKl99Uif3FnfzrVlbF
kmSE4kAmxBOAnZ5DEEagOfzNAmn0KhNTvc3quYlTMm1t0v5FxkG999L4LJgUrRLmHWvbLNS6r3r3
chisbBng6DyYkXXvaUZ4SOOEt1TjMWLvuheLlhb9I+IWRiNNLydyu+9a186XiEuXpNFHK4993WIg
WXE3JXm4TvUhPpUguTCRItbEQ390Ip0BfC+1FqV3P0bBvvVTBXOg8oK72mNYgCmXoA64axdCh2R2
LMEWGZtykNL9aJee9hBnnTyXlcHf8YfBvKtQBxxzmagdaJhmkfCywrlTO/ExLGp5qnLdWZuk6gDt
CLhFSH+/qomUww9fGutuxOTdJbmOQZfRMfu6AT9yYqpPKtHredI+Ghfa5EV3SVyzm03Yf4QEWK3i
2fyyAGEW7Cd2txdhGMtrMZXyCrfpRRiM1qd68ts7W1nZrtZi42QMlrsrSu6FenKhY7Ql6aWF9QnM
rTPSflHRhgSjgRd1ElzrbLO2lD/yNJGmfDX3XcxGjSeCrQSZPiLXN0jM6k+Vy/R4kbiCTd/gJFsZ
2OqYhLSiwil2rxKv2cAJhp8bth4BT0b0lKos3vOxBxI7aMyG9WoQ/bUYs4+QeoAYdCl7z6Lsjm3j
EoUQo3HBNNZfa2FvbE0r0XeGTj0/Egi6JwarPo5EViNEi5zqXIy8N7ijTZduQxjp11ZYj88ku+vA
rbXyootSDWa6a1KKkojt5hqN0RS/ESKJ2lvVes3RIrLyeF7gry4rcwg3oYjHw6D54ScErXj6fDre
mO7748BuE8iy6oGkaDF9Qz3k2S8QskHARUmiEKg4GWo8ouMOkxkbFwNOjE04dykJFUyXRQZZG1/R
sxVaD4ExjZQ3rX6TDKOOZch68riump9HtxmwgIXhcaatZDq0kHGWXZjJWUjXrsIeHEXtY9Min+ek
NbW4TuswJ8hp+ppEfuMvYj0bSSeJun2Ip2ptaPr1MKJaHyoMphqB7RWQl+1Ey4WwArf+KA3NKxYw
X7QV6CQar2ZlPTcdPsYqJs64AdMiIuvOccQcbpT9X/bOrDlu5NrWvwgODInp8aLmKrLI4sx+QVBU
CzOQmJH49fdDqXXc0jm3+/Z5dthhO2SxWYUhc+fea32rQePgDu19r0nrg3XbOyTFaO10IwbOMsTm
Jo577pAt5HwO8wzRvBVK9VwZXn7DgjQfjAmihzTt96YaW+YYHmnuXki6iQxNLGgxGn2QWWwAAXIm
gr+jCI9UXhjluYX9kQ/mM/MdrIBQjleR1xzpA2ogHjV4s5nmQUjIfg8nn/Z23W7c3iTRTxfyS9pb
w50UbeHTGObdY0lw7hKsnze+Y+TIk8xmb3lJhnR4Ht9w5FpEES+2PYQgSq1yhxco0Mop/eanWv5q
0KN5YpgiLnhFyaHPfWMFNDptAzxe1s7N426Dx6TlPXGmr8hqtLusLnMuc0m3101fgCyUe9LiK3hG
DVxbQ0yCcD1Wj9yr810/u+jGrWSsCQ+ch7ui9bQ9XhpnVdfupwtCrwsGGpprrCvpAUeK+4RbwsB+
mxSbxhQKnZlK9mYmUFE6frzvk4rT/tRDvexs+87B3bePtSj6zbM3nP7VLlcxlx/6wrPByrU2he9t
uUj5k+VFUMFoeOWB1mXmowAf4dDCeO1UJn6DPx6fncaZX9vSWjMDGBO4PE1z7g3ZbbMi5clTbroX
Gd3V3OEhY/P8hoHSDEJCJbdOFLYH2mDjYUgt1ozv3arue+/KXPpY163+P0X+3xT5yAwosf6rKPpv
zjLCbqrm4+tPQunvP/NfWk0TreYiH0ERjQbDo0T6odW86qQxLNuInaGbuxxJf6hRSDdY+g+8RFfB
yZ+1ms6/ljgECuYf+pZ/VOH/cvQkVoDWFwdf5vQw2dAh/FwS60UswfbO2onedJ36W9RvnurfEDEC
uDhid3eZcgA98OJ057adk9g3lp8X44ZCCHsWoPlKwaA6Cp8MZeu2JGpRB2+qdWjjAMF77Pl4MLO0
m8Jd5sEbSQizGwcSTmf+NOz3YY1/VzzrpMTUM2rEvsCti7P6u8x5XDTP8aJ+1gbHQwnN6R3DLLin
RSMNt3/Q383rLLz6rqROa2RrMJRFNLoXL556FNdJ0iEG9AXra+GZpBjafUkIZN43swaGSxGFtmJn
rL0/wPX/eWv+5q2xFunMX702rx8cikFpVOWfz8V//NiPN8fgSQdZSduJ4+wC5v73m0PEB8qc5W36
sxkTVTRxDxxD+KE/1F0/jsU4OAXRhyhfME8SxWT8k5fm5xMr8ibaUd/fy6VtujgVfhK3zPQdezKG
nEuBDXJeEbrVX5qcl4Oyum5/+9OF+R8OWcs/7N/9t+sv431HtYCQDWT/r7DKyJ4E/upOXGIN5glJ
7+aT6gb/JUu6hoSdJQcpItHjwx8A7/4vfrVFfjRKDRa1X8+riZYZUwc19HI19Zd+w9QaggbCCzLh
GEF7E8SBVm8WAz+uv+Rv2rA/n2WXb47Ai9wXWNY+N+7XX08ZiycN3cclLzQSZT2N4LKV3vXkUcHF
4ddNSwbsX3/lXzIS/vilPCoIBeA3wij9+d6WkvZ3JH3zYpslWUJoBg5m4RB17JIc8SI7G3BUsrjN
e6OHWBN3ffcVCxaBKZrDdagdWriSKN9pz2QU2Nk8k8TESZ0cpNAedOPEYJbpNwYAwk9baZDKNeUl
4bZ//T1+Pph//xrXNG5k/lh1xC8ddm8EGza5sXkxeo1npc9J882XoF6PcufpCrRAF/B3aM+f+yt/
/Faf18OlpKJhu9zRP+kAMYC56WQ3xiU1BuOpBGiwq6FffNPTqb4oyAQP1LfGGSo+7DfFNHb319/6
v7+YTE0QCLqO7vPc/PquDL6/JHhMxsWhc/WQLC8MvYDpPhr+NuTrFwj99bviceDN8kCMYsz+ZREI
FZoaXe+NiwDS8KDJmAPSkBjsMaFltV+nTIiPQXeWt3PhMkjEMWagwRW5vyp9/vkXR3zJaol8lcHi
L0+tKRiZoADSL31X85IIN8wrJPaFPgRJmfn/i5fEXWqW679c0uZ+vs+GRD2tWYN5adoOLoaK4Ypc
45x7V69OBcPKgzWg1KnrhKfczxmjF4OP01ylBuwxI0VkpDnD9BDBm4AlCQT7psvwTaAEQtQQ42zl
n5ryltleOY1HP9b7fPvXl+za0P95YSVUgvsH93ZRC/46hErzKOw95RsX5FSwU2eXsfz1uZm6Qr5f
lQu5N7LkKi5g4SFPiJKZPLdW+fVeqoKpQJIJDh3zOMMOMUIgZ16jTw9//Tn/h1UQWTJyTZ2eJUT8
X95kbTL7wQmFcQFTwgW5XmZDNvLdoM/3VOfN38XXLTvoTzvOYh5CnIea12DyyuDn57tbdDicOQy3
l5G435PdFfZHiPaQ/7CYAPXAGu8by0FMFyYhJhZ9SAGbjsywwU9mzLKsUnVfrWrgSddZAXSNlyBB
eX0jlmfieoladg0CkRK0O+3gIukyrIW7iICLtpxxnhUB7399GfkGv34tvgn3mb64MBmx/Kp/nb3M
d8mniy4VTwndGTXjdXG19K62ctXtS1zII7AebCZr09ZykpeHIoy3Poq5RbRBCtlKEUu8MlOSuPSi
c7cDbZ9uHzst/OfSiMhT0UKbxFndmn0C53CzPgOoiYCIg/NsSElWsb3C00W2K9hx3oy0Hek0gNCR
QZYSDy4wJV2wKsUnry3SG7PwqvOQIphZe1WDgQVMq/ZmKDe7MyqVf+pZi46KOoDRtJqB9Sg6CV8V
Fblz7FRcrpOO/RsNol1YSAVTeQ9Zjo7kFAO9hX3c6mvbhesXDK6ryZcemQAZOqHrPvp+Ta+AXjnW
+cYc6iEo7KjBpOT4JPs6nel9qbW8Qb5WtF22B4RCwwL/Mngjs1YJIZ40jm/MCL5eABftqKMEfVRY
rwE0kuPdXLSRQTwajq606V2aWQwwCXfOPTKAvFlNPsT1tZeO/gtaALbdjGcES/EyiKuUv6mLeIw2
V0moa3SMR4vKtj9amK7JqvRYbSgBWYgHyS7QAjiKYHm1cIBCxA0rrw1zuL6E9ro3HvzWnp3ZiIkK
Ws0lU395xIiVqltgd/WNNvmesY1UVcC1kcnkHUSU4BTP/O7TQyhGCLoZ66QTp83aRw5wpofQbBs/
CaqawMVR1+c3o/WSozkQqAF32/yioJaSCQmZxkWgtzWBJvxWEInwRhCZHdSwJ7/yoEy/R9jEwdvE
UYnFiduzigFYk9gq7XVhuMOKB6vQLVLCy2nyoLFykvHgKYmaZgdNxkg+aThbstMAbTYTx7LMaXW7
Q1jpwCJi9FzuGm8RSK2gUzT3aSMK2w9N/tuAY0DGUCYSED6gobCqF2v4q7580+LBsfi4WVqir4H8
SbNDX4qf2Z4eKkJjwU5pQ3XSI46brPaa+Ki9kch3PFdSkWMb5s+T1nLHUH6zKSjFYW5wAUwGRLQn
u0TxVHLeI4kLvnHNP8M3XPmOOoY7C/SVm0rmMiJGHRXb6AMRCsqo5dZnA0t2IqJL73pQEGaSqT5C
YtSDKNGpV7scNFVajPbHRCDHy2gCDWqJgT2Qd8zCI1iHXFH4m6KJazhhvKHeqigW25rCvsS7bNkM
nd0ofOkd2t+ZKqpTVuL/q3V7+UtVTthqB5glYDkj4TgXPnk0htHxJ+j3+E5DQuGDW4M/mN0M/SpY
S/HRmOzUQZfjQQ5IJk3PPXZeH/ELnyqqoUT5bjU9kDzFpp5orKjXNZIazrsJbTZRN0V5HlYe812a
2ahmSLl+atue/3n9tOSdo1pANj3dV5SdtH3tRN3X11oky/HP3ZUMYvZRRNJrP3NHroGZCpnF02AA
qTPNVD30CccNa0HcgnFle+7oRa/VUj0qk2tPz4kvxSvJb8roRH9NsOs9pMv/Ghol6RWnVJ/6YoD0
8sVOsZRHMme3rf2ofk8hwVmrKWnVw7VQmGn40UpOc+fDnKjv0zbn1tZ8mAmMGSDpHINdQm7Foao1
/QwqE4VhFeoQA4DN3fAYce+uQN6yqtl4WpSDbcgn0lOdIryqIOjbRibfQ3hoyUplptZswkVy7bTz
gpWqEEQd6rbhkw/8DMTIasSwWGsAeEDiUeBAHUegMqfQy66HH4uG/0ml/qL7tRFzr4QGtjVwpdOL
29FWSIgLW3zErtXkO7YdPqA0J6JuEfuO6UYWRvglJ4I3RLi2vEIGzclpO0zNUgax83TrZrx4YsRP
7rfcI4koGf8kPNfIYAMuhc3aVi1HlSxGoWQog8JAB7vmcKfPZWu5B75OdbIGzXlIVK/oz8Q5nxbj
KXCqkR23Wx5Pu8yNs077H94HcXjNJh0oV4WXqv5WjpEW74s45AxoOCVPLYBXtAak4PJhQpsHuBMZ
16wzPP+F+ar7lGa0ZDddjWsV5z/PyDWmNi5GrukkC77/dRHIcmt6AATIVckzpDGOIgqYuRwvnLP8
erSr3ipd3vq8Q18O56M6QW5r9pT79R5SJ3c1MRGb5mzkXIeRO+QDxH7RIH3fTypyPhqv433Vc/Jx
zWTWgCii/L1pmpZPcn0SxcRc5TQmLAG2QY2+MaBvWNS0RLjd+1NojgevWm5QigMh25qANfZFY/gv
8K0nH3PjrLWb2WEaE4A2pQYyx6h4VDrqWkCTxpOpkc278lOOIWJCCDlaZFEzg1TGELDO+0AFE1++
Y5/lRa+NEUDh8g3ZiaiR20V405CyurseeOdRk++zYfGKRhxRE5ZuYEYcaZ/6mj9kRsdtQZ+JmcIb
uU/XivG6bapZ54mSuWYtHHm++8xw4qY0GSWkvVmsG5CwD9er1sgBx3M6Gvm8bpaPEzt8iywBiInS
m/e1jBGW5HgfHvRZAet3gf9s+zaH3Gy3EctRkvFymWJJIMbeazMW4JHHkpyhG4+T0LEAsZDarhI7
LzY2BB37YWrGBXs8imxeaQjbP8S0rCz8bYQvE9jcPO/FIasrrdrQpRzzY4HwqtjkfWzWj4Zujjwi
YcaFnpfNJUmva99kMiurIoNFnlIE1NVmFjBpsUzzTFwvwPe1aDm4D+CO368LaxNBNFpdn90wmngn
p042+8lN1JeGbehyfT5RN4a7lEbADnO6yG7d3uMR8fS+2Qs7G45xpBrvjweigJDyTboA81bkajd7
gJY+yG9pfwDINp6uTwU6+SX/mhHN2YGFuDPq0kB6vHQbsha2/wqpsFEG8JtYiYBAYM2oTZoQjZ3i
IUiWL/Q9azlpEAc3YuT/UxRCoGINE5+D4CvwyBlPduyQlmjkEW+Wi9L1wSQLx9pWkoemTytWeysx
7lCnzBdO6jzUuragHLuRRfu6AoqsI2O5Cl0uNkzDZfsGTMPkDUEozSA2IGS6EfbalcTCwnQnaoYQ
eboHlxe5Op827TteM6tW/N5IqumBUKPGCSRHtRcfk+5LZEd8b7BUhCGOpui0dSqayQgaaqH5cTC8
ZNqTXFXGd+S/6dUBdIBxbvSBT2FDGQWhmlQ87bqBNfGps3uKkEjLECKPEL9LOS3f1/Whwfam+wgY
srijQQ4CI9SI+kvbvZ3XeuBiPTrh6k+/RRbCN9fEiGFhB8nQKFi8wBPbI8xRdqSFeL/qaHn6VCjK
eclSxXVOJDe0ssd52jFChEFfks0VRDVIoXiYikMiZXpridYwVuyaxYGT/bQvDVkyOpOyvA0rpj7+
lFMvOCZ6f0KpeMLI9Oi8DZD4Tj/Wy+J/TEnsmVc4QKipCKzgBJOX+UGrTLowdNl6Aj3DUXuMUuQu
q4Y4CjpVvsFFQto93dMBxEIND2VvNcviXw/UOMVS0tWxB+IXaCxJvbWGZX3knVkOyhmx46fR8nlV
/XjR81/tCOHs0mwyK+oDdB980um6mYQx6/ZsJ1X2e0WNye7iS3/DHN06GBqQ49ALeYKuB8MIiJE8
oqxkVt50rGkVkvDwRD+t2eOH8W+SRVs+Smw70YQgzgACiasESbtjZSTS8zhZWwwX7J8NAfD7vohY
rRjlm0/L3G91XTf9NFtApWyYG1WDZzTzpd6UIWjnovGSYh1K2lfjJOT7lcRcdax7Tc0r1OU8PEmo
ZUetshnCLSvzPFfsQJzt4r1px8nvYnD09oQjhjeu04B+2lmNnO97hVFTPWjszEVWeuLgkgHgHjiw
Td2+5XwTQFZvYDO0/RaMpOlxVunARmSz8YS7szrxjVmV6PNwSdxUY9sIQ5OTROGwsTiDcogj0KFi
1S5ke3vifZgjNqPvJbOtF9+cyJwwBpWFvkWsQ5yEozpzy2+On+Kmn56nxfUSC5U8y5442JY3hNWZ
086M38okMNJ1Ct1cMfHR7hvIsNNqybfzNlaDJsKMbO2zl5b9NfX7+fecqvJbhbmEcnvMo4C6yjwZ
kugLg6IMuhogWbiJDuSEMMzjoK7LtN6QlFAfbWtKzokrvXWUOslrIbvoESXHMK36ApFF1tr6Tnm2
OvuWDJ+xl2SfxBDwT7LBhLZUykSJ3EM85sSaw7EGqNXpwA6xKznv17bCfyY8fzPhIW7nLwc8/6fJ
Psr2o/3zeOf7z/wx3fH8fzm4FZeDv3AIP/sTP8oXCCIdkq9o09ggnBYD/w+GjbMY+JG3MeQxLXEN
hP9jxGPBo0JGiagcdufCnvlHEBskLz+1i2xSlfi3RSsMrd7iq/ylx1kTgAeDgoLDzj1v1dvacG7A
2u3mMJ6OOY3L/Qz1Xq1IvlBfKX/dG5tuIMsYBqWHqur1oMcU9ZHjnrzNmLye5zK0nhwoGDQxpFOu
o1a45zgf2geVDslT0dr5LuuH5FBEjvFbRZG/yVM3RUTuoPRt6y8D7JM9Gpsm4Y0epyZoezl/6pI6
IAnR66yw+pmPTZsAssYcdQpdC0WE1bJNdeVtRdwWVoywAImHZ8UY2vFQJgUbeMGChPMxco9F3SNX
CPPprpJevpO5twB1YWvy3k/mZdJ6/4zbUb81VKLfKth4BBijjN+aLhY4ozKjNwNg+tkA1I2Co78N
2YBmHYOJ4YQUf7XwNTh30vpmKRUHY6GclWcMSObx63T3vqInRPltbYgGnTgRgzXZ2bkuv47IC7cs
MkQaJZyh8Atkz7VIHfSiuUh3spjSPbkEpCOLsaDdpoxVR8XyWnlJeEcUxXjpMFd++mpUb2UDjDfK
PLW3VNqcHQuOue1wcXQT9yLCkP6kT079BdrqhOctcrekYg0718j4GtE0BYLwl/1QjnS8OCZ91XwL
PZutVpYvT2YZAfzT8BwiVwsyvSrXrQ3vMZPFQSNpL6fhtGb/n19RfNe7uh7sb8SZVEGbdskJod64
Y7YRMnOKi3tjdmdQNBpk8li1obZBNNOjfVfpS8R5AaeWU2zwvsoj7sLxUQ5j/eRj+rmddUe/xakw
cbporAR7rmhv0l7PH+GgyV0hPNMPRgI89jbRtRzbc8u6zMpNbiNYz1vlukRLatJzH0rOhVBnOnwM
SWsNNw5otHu8ju6xwsIWwgEU+WcPYP4cOg6Cs6m3Tk4n810hneS999xkYXYa55K+FXljOdJbTmVn
XRuskzna1b4hd/wOsVYL0dOiM1W0+aHQeux94RgCsrG9s1lL8730DecWl3V2SAws6ik9BSSUeN+2
oyB4JZfjyYxHweNIR4RgWhCPUfcR954OyB//6caUoftRW+Pvdk3hFSlJ11AtURB1KHCfsdco+M0v
lsg+1WhJEk8iYb67XvlUDdb80raSxBadHIkqdsjdmTgJH3FDkDFKIaGf4wFHCbGATv1BuFdKIxNS
fgBq2P9MQi/elQM/FKG4fPYSHYmrRdeBYrU4pRE3caTgpheVO2tP5MWja7XdFzQlQ0PSkPHEGP0A
bsY5VmO9K0tYOLPjFiUC5jS7QEvMH+ww3ztq7I5OOJcHkeEcbCV+6Z7F8r2r/OTgkge3VYlVr1Fx
YLdEkvXAXix+n6e6Wlm42WBPqgwRkp29ubo2Pbul1C7SLDh2dNLV6U9l5rp2DHmvNdN2zJ36VDeD
l658f2tDrt2F7ajfMlcgeSu/DEgz3pAjYmJ3LAaCemRR2BIEswKUOZxLfWg+rU7xSYS+HvWJ9DPO
mZshZ2AJKcny3jpX1XSPdWYumJ8QY5eziu7mtsoITOmWBCplu6tmmByf2fBIKzZUG1CRLbyvqscI
7/vDczQTfhTkFJzQuKKaZa4FtenLRj9Fspa3qgz1jWFobyl0+SVABnRRkvvEyzu1TjutBMiuJa+Z
N+qHXG/1DRCoOjDTrPqSQwk5hVXsX+zCcw5ta5ORtUwELkmnEXTkEvMBrOzDoZ+wS+Gy3eutU3Qr
WVj6efCQW3ohdFvOh7mzKSxOXXg99TP28vi18URyA6IXX3nn7NkRCRJL2+GMJ53DyzCmN20K57RT
GqMpuu73HQEMt6k+1i9amORnQF5yQ0ZthJ6nitboKiXO3dp6zcbC3Dsd35KYGsyyU2r+jnC2p03l
yw9h1cvm0s/iLS7y5LkzjSEPnCTz8aD6EfK6ONvg90SNY4TxvbGkAI7IgMgMrqdHvefSl+QerIkh
lCggTe+EaNxOmXAT8WK56ciDBj3L1wSGVqnDCeCQCI4wmbpD5s/yOedAnTBe3GQqnO+zwRIb4CQ6
HdZOn9NVr5UEy0XT1qmr4WwMkXlELZv9NtZmth4XQetgsN0mvOKnNjTl3jXg8AdZ3fjvmeMk66Ic
9bc8bMI9K1N8CDsTe5Zj38Py0D6lcPWj7DxtW0Rue2cQkXEg6SLcOiJqL7kavecIyeXW0Gv9MR4S
nV/nclxUSnO2FnSvc6NqshNm9anPPct/33RzS1qawCBrjQaWTc8KzFY7UaaaSDTLBpdw0GPvQQ9r
MHzAnQxn4OJZesPen6bRU29TiHBYrhlZgT3uLnVU5/uKkxDyB7ziWTC3tE3IEvTqbz4MngMJjmYg
plG7Scxio9BM3Q9DiX3L7t/txkZzy3El5qQx9l+yznm3k/hDD/tvbj6/ezSbS2MG5DUDPS6tujg0
pas2TZ08gQaWRxm7LrblzOR8O5af+Lam1ybkBwdyh3jUEwWU7igjvkV/lHVbD90O/B1a6ltKLQIL
g9nMEGsmCxt4Q8slvpkQxq37ceq9e0bXynlrnfAbyE7LA7A2cuM0FZtyqw0Aqxle7HpF1bNDtlbd
JrLWqnfJAkrt5Q9rYwI9XGcqKo7MNZp1O6bmmiIvOzGcK499k7jvtrLr3zg/Rel9yBjk5Ma20Twt
YVUhU4wsh+YHc4IjXRB1dvoVBRmxHHYdTvbGiAeC6CDYZPSH3cRal5qudo1fkarntK8tIZFBM0X5
WgfUF3SReJ00c9w79AdWKLH7M39z2vrQvFc9Z/akETc9JCumCxwmgwxfyovmDtqeWuS5nON8Ezum
e2QH0R5jMnBuJuhHq6gEjgt4rj433M3j3OGKjpPxQ2ALOza+o5FRovU7gudVUPZLuWXNZh+gTmxO
SXLIQhIcHPgAVdjtvdzCC197ya51bKabobgU5PKu01qLDrOIugMnM9IxSek6dnp0g+IXFIBryJs4
dLq1itz6tx7h9sqbbLVL6gH4AxbtjRbpkPAS2NhjKCSRG6jnAVHIdmVzm/c9HERmHmYBgDvUv9Fp
poyGHpVMCa4by/iK0M/xXqFBl2772Qu3zuxn0N5UHKukzpMiD/5ziPv/Iq5xrPnLU9xd83v0s0TP
/P4jf5LoCU5wBM8yWF/0eD9J9GyH8F3MQb4HKBit0A9xq/Mv0zEZFSNq+5Gn8EOnZyBu9YXL/o6j
SFDq/hOdnmX+LJ7AgQMJCp2saXNatD2G6j9LGbK2n7Ox9xM0N4gX/JVFlBpUEsbad34ohbgIp6ZJ
iv2kbPBgoMMjCXpInFVG/sg4nWuLeidwERUFbZdknfUQe/A2p1fbA1mkrxxcTHSVWV6judTH+46m
4VdIa+CsA7ctE2/VGDENTLM3qog0+tjMPOCbvgCzDo7wSAyP8c0iVQ8vRVt7XzST/s7keNHR5TDJ
5CkC/t3hKMIIHe4ilIdr1LfEWmVJNbBAOz1ZZWZTsA3ksiF3xhKECOnaF29y4nWx+JfYNdyzw3Z1
SOAP36BLohgc7P63kZ7/RujSZ8RfOvFD43pZTMtnUve4mkJ/TRQg8aoWJ0GN7WKm5djWuVz7ehyf
albaaEhwn0aj8yUBXPzcImlPzzbxOGvczu5d0uj4nVQyxQk+AGWvcNJjokdK4g9Bq3eJenTtrivX
3An1FiqoCeAjIdCQzxo9IvMN/aCtFNpcYCzDIXHC+DSP0/QGX9+wd46Y9ENUWsPGh78M891ICzAS
sNuigMVZvpL5RKh5VBNr5QE/O2ptqS8peZ4knSmcgZ9ko0t4DpHE7LBzYnLKnWLch6ndtg2+F1e9
d72qMeg0PFkrEyAHQMg8ntbsboy0FwlLoaXxN7fJBViMJNu3iei3Y2Q5a/ZtWBJV7F7qWUyMxeMs
WpsM/y+ZUzRHVQl6pkVtXLD1jptyKJxjKJAiB01jO1+XBud64qU5u/DWl8zaqwIhUoscoS41eSOu
IgX9u2IBv8KIfsG3GaJ5Gy6EICVqgIJ2L7I6rg5k9XKy1i3ULyXT9cQhBatoxQ2ofpKcg5jC3EPf
YAhL0Pfl6l36NuJezcbgPhayhHfhIoWQL1AwXJxvi3JEXUUkzVVQYk3YNiEnRG11TKuwYYgno/gr
IGAlgTy4GZmxniq0mwFhQos7aKrO4GeSm2HRujhhOX5w4F1UMIsgRsmyUIfpqpZpK9TdMG4dPd4T
SGxWe7jfucGUUXUct64CHH0Bn5ZRktxjCjKY7NQDoJaqCQve7NBzadlLlTBEJQycgQTN3eFmnpN+
OQ0I/EuIy6y1BPZlrPRrzzC99g+day+xKfrCvZ3mYjznS9uxydx+HUdWpHjihLbEe3F0zDU3OQPm
zYctBx+amYgyaUcWS4/TXLqdnT/ViOT19mGeupSxSq99atfWaXtto3p2quxzV1ktCaw1sykSlVX1
NlHxiABBfvw0z55Z7UQom3LHHy4jF63suj0rkXoUtU/e1B86AXIrnF2uA0vARggRzapk823UxLO9
iB2sBITP45CZg9yPBHOTpABMYO1JzThZ6LJuZ7izF1GOC8VEMNPepBGrmd3rZZCpOt3Nk+UdU81T
2dobtWm6mQymAhxZy3nNb8p2nhe2GwC4lMYJ96pivjOna3MW1kWTSscm2cf52vFT80RAAFQ3j1b2
RkskWlgRI0+Vs0gQUeUm9zkjfu5LQ5TzR6p32jMT9OF9aWw0m6YSgndNTAMdLQ40heFo3aGhg7HK
rT5tN07cRs2JvwA21tAkgw3c/1LRfvNmOmCi1Wwg6IhfbKkHqcrFsJ5IOVmZ0HQYIjlNZAUwKYY9
IZlWtQm7YsQ+xJiGqX5Vyh6YC3PwJ4MzzAspv6+CRxhXMehr7g0V/t5B+nJxSARbR12o1p1JaKLr
l67OUbYDba3ZAHbwTFF0h6045/COaEo0bmHcjhCPbududtKdV1fWW91Nb/SeBmbNEKeNtZGEubfi
aNS1QT/Ao74tlvnXrIz2oUgrUvxQLUzRxZiGsDEDaPhqVvvCcjvXTlccaqLwWLesGmeBsue7tPI/
TfG/a4qjBaYC+n+7hQ4oSkBI/NwV//5DP9ri7r8QAIKbXTDsLj6Df1dUvkHvG+EPfZ/vbiFKtx8V
FawAmgBk4BrOIkherBI/2uKYKKCYLKzF7212859UVDAJfm6Lg6w1XctHhkqVhtJ4ISD8WeKdOIlI
c6ONj1NtQFoaJUcX1i7nJGtXa9m7gXgLgGSPMqtpgHUkF4crffDsiYZ3V9X7xihCqFdV7hxn3Hrh
JoeUxyFG16dLT7Cb2NEBVtqFIWzzWpNnaK8GaZEtpcKcHWIw2+EmZ5heBzmtWhRNhT4LmKm9c+On
EOqCdmzmw2zMnYCWDUlmztHdbAYjnUAYjBWh5y1bQIBpvP6CSdH99PJ4WHeeT1LmrDO4jmXetSCY
KCtp+I7CvPHNjsrIL5zbUcAFKob+oc2h4rktjkJ4VINurSm1k0fYSuoyxXp3biKz4E0kYHPjThVI
+hRYpR2UNtK4wEnlQ25LkGzRWG8I21V7yij/aMomOVEw7qbExMgZV0m1tUuYj2YbE8LTQVuiLLDJ
2hSda77mfkasD0vio2FOzsaPBR5zJe8QgPprEtet+95MiaTCobWODRMRx9wyInPcjaYSzCosifeW
q+VnqxwfbH3kfJbn5FVInAOf5MTKnXAr5sVuyQm6KAiG5Sj/MDSWy2WPk+i27Vm2xrhkFI4to7/R
x01tVtWZTar4lg6Ovx0yQQaWTSEcNW77ACv20w5DGungSEgpjuvAafkPmkavvtCW6X5RrmRuH4cR
oapLkvlj2rTWgzX508mS7niftHp9kVn8JTWt+MOunHE9R9MJA7la20ukGfFUImgcmpdDNRWPROeQ
DZDl7dm0kJl2XJFV6GcYdtLurE3wihPe2OdsmpHEtvCrFFn2aznZOEBtPqk2jdFaH8LoacaLBibC
q5mnp2UFqKBMU7q4UrJzxrV+VHr/Nefv30W9yC8kFiBHopj1H9zElhePwL9gbgCLBjKa57PQrG6V
ykHbZQTj7matLx90kyfadfruhpJOLKTLQDaW2Bo89rfVZM3vQ+OSjaXB2zyKNDaAOGY5ZldrEOua
cK5djxRgq9X9ybH89qjHzu0wtDVhnA422rqiXeulk7a3SmJ3gpZnED4dYPg+1MgfmbsXTcvh8c8P
Hunu29A9iQE4X1uXb2rs0/vYau60jrBZSKmUwuLBqPV8U3rys5Wue2DneVEWavDcbH8rKIu3xC4C
ESgS82SLkRTH5U6pr1oUyqAyOihwvf4K2QxonvLDvRwH7XbEDbQJexmtU128sxi2dyYDni3hJLid
s8g+KHauF+EskSgpdWcRNoRnWiavlXZ0w5hg6cR8pzVXb3q3aHYIBk3iVemVJDdd0TFp7pCelcmZ
XRdBveMH5K8Xa2ZINOJRh2yzMZ1WIkvbh//L3pktx42kWfpV2uYeaVgcm9nMXMQewQguQZEieQOj
KAk74FgcgOPp5wMzqztTNVXVfV9XVUotjAVw/Ms53wkip3iQgRtjs+VjRnMDYJah10M5FfO+wtcL
nEy22MIn7yLagaBZZzy25Egwj7S68WEU/bOyNJSkhvpuFFayBMLUPHnNR/LhRBFuGqu1s3sdjU5J
aoJ7iwThG+phF0rrTM6Zo2H52BXsU3ZZ94zF0js36d4rIVlNAkpYzan17snBRVLSmv1bxyptv9g6
N60s7Ju4qMqdabtc0mZcrIdSFMiOkuJec+yukmnxQdYUGwRC6beZVpncZM7nQXENpnrSb6Ge2FiW
gBYemxa0pcnSDat5eUdHIsLVEBZK3sfw94+OHJNuL9nqylWB14ko16w+yhzNMS6UvqA6rMJrn/k/
ZW2Oa6QI1m6kn4Y5GlhMOQ2vD0hyqMqa8LK0VPhFauVmyN5Tz9hZM9lVAZ4WyL2kwXK4yxFG4DNS
5s4SB00rAWrTBB0HpLD5yI2s1qtEsPXaTgmz4Tvm+wAKs3oKYMkF2XyeEBw9TDywH50WsgFhXFx6
x7Yf3JfOSttTMpcaPePsuN96rv50bZF3kKwtI/LFCiSVf20KI7A3kWW2pxpMyqnRkbHrYRTG2Fr7
I+uW+A6YcvFIvL3jr9rB8PdJDupyDRY4eZWB6LaDLcoDLMDknVkKAMMyIOEMOUkvzrHT0p35QvrM
TUcVHQcZcH84wzCw053ZznC0YwoX1OeOsMdLP3TdvZ7sxtww5GNDPFsVQhoS1x3WltOsvpqR07w3
rZm+8kymGSSZ9EIUYXlHhmT4ExSIgr5TRM7VQKn21WAeelsiUcErV/xAEO19d6vQZUWQOI1CTDwU
2zhkoODWw7HktAVQaNl6A8s1KFdhxKe4yqAePqtBu+fC64rvRmZm0akkHqljDZ6ODwz2vGeeI+FW
TnO8Q5xqG+vah9AJ+NVK4iND8ukjT9NQcBihwA7zarif/IYavdSJcZ9mXofg0inb14xpwa1TSBgQ
AztPf22HwBtD1eTfRd/kVzmSEYwUHUQb2/hjbiFiA9vGzSrrvrmbG0IU193YBZoxfQpLVduheZFF
Mr66ox5/sMhr3gJBnDWQxJC+NA7jcDU12ji1VjbcVy7nDdjV1vgQpoa8SSw13SfB88jmNOo73xjl
WxhPVYB+L2LLafXOuMnSrNGr0C+zrwxjBQ1f7fRXOKyKLezkNLcs4Ioj9xxBtgrDp6ZpYWbBK6d5
8lvzNQpRKME9MfNpY0EG3eP3S69RKM1942h/XSlVZasmYFXO8Zyh0bRARzq57Z9ZGjYnK+m9jSfZ
xOlBdZsCYPfKLySzp6AVWzTuzdrL7H7rJhWJiVYnsRV2PZttFxGoMaiS/QOis8nP5LHzRVutiPtp
X+HzLpEtseqstWKa8ZJrW0LHJhCZ9Q9O7R8eBdQlQpK3Ybb3DfBj+OQnFRF2TBJYqRQDIYiZH5Ur
PeS1sR7DnBPRBf1xTJktXsJZ+G+D2xYHmdDYrVEgzQgPHe1880diW/rIcp7DPoGPFpTOJFYsLFlR
gYQ9EMbL/80xoQcHgsT1NYBuMqwnCCTvA6kfa1m58g3QX//ghn1YrbPJNl/VTAG5pR9WXEtmh2Cr
8q3vYWM32TYqvdg4BXUWvaRhXz1pVnfdzqmS6UZBhUFcahjkxreIxUrfyY+Ya+7ZE7Egr/zbWA8b
BMbDmtD47RgoIox0Hz6IPjRvlS/iTRzixN+wpLPvCNxmIGfF/r7Bjk9kTDuIbyFSAY/djowXSJxP
2Gc5CrZKhkNcq9URaBYiyLrtenvejvaMwiBD1DALt9/M0il2yjTV2TKSrafa8keS2apdp4qwMw8Z
XbIauiphk9u3TzFhNN88UUe7oWa1guo7nLu1bIW6JPaUs6h28g5dmsvWLm1hO8OKEdl3yWivWhRY
1UoiPudoccYLMurkaxFNxZfUNRNsNK5BfxCpcytBkXCBe8ENE1ZiakxqRNrvE5270e2qtlGHIMWk
tKrsOH/pAt9qVwmQlwS5sNtHWylRzTTRPN/khiVPoyesM++wONtMDz+iOe13Zcr0pJTNsItDpzo2
RYwKJp+/IkYdAYvYVvseO41/7zSN8cMy0/b4763Df2vrYMJh+2dd8uW91cV79f3P2jEilJe/9EeX
TCAzPa4PkdIUGO/+LB7zQxpo0G7Q5Mhr+TMewAl/W3B6S2CC5zpktTv/1ST7n+EvFlmFJFItS4n/
UZP8S4sMTtYLMM2bJIcQAf0rv7UyFRTThHBcPyZbfhUNojrHjDOfSqYxTKRd91+YvRcp2n85Wdmv
mCa2xsB0bV55ILzF+fgn23VfhElvzJ4+TFPWPqCtGdYeQp39n76E/w+I4K/m7s+fAroO1R0rIJId
f92l9G5nDgC7poPuSQaAi9w85HU74MURcmsaY8GDoUX422TGtRv96emf/3jmH3/3NomWBXyCVRSM
zt+lsiilg3TAdn1gdlBMu2mkIASNYB4GgSufk7vFNjQtmnd06dZKRk6EhkymBp5dk6TSOiDva8VE
WF86aN9yFVvk0wYk85IPlvNni1ojh3MKA3/aJBFYAIzulsVFoPXPBm7P1QFSt5knYIWJcNlH+15z
Kj23eYEFr/fkDiBZl7FFQ1VTS9Dckst4MBtmmizP5G07ouaxJ3xcvaMiTqVOvmMMSUHI14P+mRAe
uaNrHIgCrvS+y6YKtD0g8jZKA6bdzMLZvJr1W5LibAd6zV8cJywzXTMtvCIvuoYDydSboZMo4heH
ermOMcpbjNyFcPZ2PPA2Tb+ztz4Ljy+6RjjNeCK5c5u5OtcipDkpYpsRgJ+2D4yzGW8M/kif2vvB
qkPxcpnR5h4is1ycohTJubKbh67so9Os0LkgRC6O9Fe8HKcfnuHHDM9NNnuPfDv2du4gtVc25gTF
JOFD1yP3g29xDY2Vfkr6qH5VWIblqiFu8uCNJGvzHI9OTl+xUrCM9NA0if45ErXyZLb8FW223Vev
xoIUTejCm7jHBVMQvZv1Y3WeagTjZRnwiWC9QQckypEOnuBdpHlFgURFIgkfq8He1ihIrpLUZbgO
sbfO7Lr9EBG/jHNwMmuE83N8MCaCAyuhmo+JuLwn4nT03ktVcawDvlztI3ufVEbT35HnWW1N6t2j
ZCNDD+EiCBIGLgAryq/xaKHnp5a8ZZrkroswHn7kiAbQ2fUQ8HB8cWhY9RvqkOE5wtF2CZuBf4oy
BaljFKysiXcc4gO6jfLlZjca946l+4C5mPfiiYwxcZigMstxKq5YBA0/rBxYlU5tcRcLvoloCIOV
INt8Q7QbzW8hFZ9rHst3vwgJOwX6CwV8MmCv1UkUXT0zaj4g9M6Xakz0E5tBdEg1N0PRAu0jSLkn
tM6D8C7YFSVxMe9okwpSBfkeM9JrWB1yiRbEG/7QLe9+phSMYezxTQiv1nthcf2TZyhfi9iPTkWX
v44gVk4LTOwuDn6aKjRhGRhkOqy6qLSPSee+mbZuXuwoUs8xM3tM0GBC9vZCIxeieBORP/ygCZC3
MnO5KCeb8i7hiyJZvt/RdkBrLh1xF/aje6fAKn+p0k6+KkIq34weABg+TWTvdlS/OcCIbjL8uY9T
oAMJxiFAc8aK5D0OWPOuU5Swq7Ali/rzzQUgqo9d3RnXiV0WdXGakXAc6O6r7Iz8qms8ckim+Hys
HoDjhBWP7FczJTMCIe16iiYwx1Pafkj2XnxNZa5QkCRB80JUa3jOTI1EFtpIc9uzcwtsmP4htdLr
QBJO/5G2SrymFsbO+IBysRIHTGpGtQX0MqqLbsbIPbGiVOLq5DgB8YbqJ4u893XtKUY3lju1mwbF
zo7r0DVXPZFSqF5Q3AG7rG5VHSLe4Ao7YXK8783OeKjN4mq46lawgtgFie8+zC0R864/OYhU4kc8
8bel0Tgb0+cmIskmOZZ2/tS5wtqqIlJbJfS3NABxKQb1PU9spLIVSd9KJMdkhpRfWUqe63IYt4wV
iKqM4v47HoIGIEN3MxGOsivwMJ6mOQ83TKb8deG7VMwSWrOYhb4YoRz0up2jk5cFJ4Iymk1aNNW8
kmHUHAGcFmwC4cjRUrpMOvKhpn8pfrK2YiDhuJW/pz8FGSCqq678dGuXRniT4Ve/YM0bd17CDduw
fb5JNVxwFQaoZzRfJOo588hKcTiUPixL2TvBth4NeguH9hiaaLZPMJyvQVKZN6ObhgcVW484fEIk
Z353JiXEKYhRn3rGa+Pord0mNOZVOfMdrmIiZg62TP2dZ41vFVvXs+psRmy2qY7xyP6YugA3twus
cKOj7sOpR7XHVcUzjwd4sBsSHnOU7P02q7zmipDCWll93rHXV8m0SpigIMeZIN2h/x6dfLqpCNeE
6JXnr6ER1f7amzy9D9MhHde+xxYUeniy9gfhsEdxmgeqs2AnFFuEo+R8pbnkEGH6lkt6f6JQ64so
OnkzztG8ZXwC1nWSHbTWhLuqIzeT/Jiq5gpk0+uepNdOT/PoZOs2o00KuuowFhscrfXJAqP3DmzT
Pdq6nL/ITNYxLU94gOMbHksV6fs0d+bNEJHxgDBSrD27KLnc82FVjHG+7dh7P/idAN2ISZoM+nYs
V6YMMKwN5RabzbwaXYdgAjQkL74H9B9V8bgTEV4uFQ7GrkmAN6i4fCjARq5ptsZjmjoTcUPDsImZ
EjwX0AD3RcoV7zl1cgyGKdqGqKMudViT0pCPxrXsp+DWamZ90kGL7FK4DPS3jUc7hg/1NsFcdQ6n
3vbWAstuzIiN/UQpkvwiieo8yqRcjNGJ194Uc+S8KrYoYuW7I/pu/DfdTaIRva8zKzN/SGT/xUb4
lTdtFovzcW6aEGGq0e6VVbivY6HSdDOTNnMWfdx9gKpFUG4RFDDjTgZ14b6Gg2kexiRngorIvSNR
YsJDhZpu+FZj0V33xbjUBbJ5mCZGf14zVPU2IJjpxgDsC/lU+5nP5Vcmx9YZ2nPYdLVYE+vTFSum
oOmBGUnUrbMUGK+2o/QwI2f4ZjMAI+4eEOry3TBhXEqkLHN4DhXWfEC5UbGsiVwOZ9l/Z2CKjDEe
l7goWBk8cCSn8M8K69FGQn27wpVY7oGcMsGPTBnhC0Y3/Jkl1iTSvZvT1LgatYRAMKROsgNvAgMz
hjy0LinyWFd7k/w2SZBU28TlS8IaCotBURX+Xnw1KQaIzNIY3rFyELzD6JY6uYwKvHFMuraUod7j
lDeUZUvBWG3tQeQbYPrF0fG96kyE8HxANkBSDcbmVd9muOzx7zXRJnE7Hu74pI1rFYfqObWZNsbA
VDdsjORtPH++irB5cQyPsjRqmuVQZqb5s8+oSdIQJMYxbBrrnmOw+u5Ir2aTHnsDT22QHV7MQcQ2
mpejF+17YhkMW1OT787CyIngpmz1Pi49fQMBhvevhnETxzzLa4qtV9kRNtTppfwNvfrV76fiaCMQ
J4kFREFQTvpnoDHTsXZB2Z2lITSYkZAR7UZY5nCiFsfcDpuHf95E/EJtWpoYC2+Rzw6TnShb1l9A
Sa0d5nW8UFtiw25OUchhSDmMVLuBpPBQLBXN7GB2GPhi3joNZaIaKz5s1bv/qqEhVfvXtu33V4KL
yeLl/ErLUng7S6Zg/UGkVP5sX5R758NWAXA7RictKAiTkE+2xwWOn6BGidG5zmHu67c4qrgwEeie
MGXom2qUzQv0FXE3pPb0NFJx/ytaEs3xLz2mBfSOfBQPixXSvUVp96ceE4xkjjbV6Q5G6pjLOMh7
1JIbDdlVcmcorjoeRVxgbKowivfY8U2eUycc4vV7JqmbfZKSfs+P/4exo58t518bX0ITbBEsL8oX
f9f4xgx2bYKDuwOj6QZWSIgTvYPNfcYjP+zbViUbjuZ5iyuUB0+kqKAySfPqJ8ttKob8mo1iyf3x
oM/DMPgu0wJqJDb8bdg3M/GfLXGBTU+I8j+/DrGT/d3niZc3YHgB3s7x/F8zV1wyziSScjzlgHnW
WG8QvQP80Ltakyco02rchInj/xxsPRzSwGGpZ9nvQSa/jlWMRwEVChhxVpNKlvVlaG3xOiyO4XRG
7gxxzHmzRZ5MFxlLMNFtkgTHyLPyDbFq8y6duKFLjpJDHKbuHRBiuW2nknq1gDlCATnD8nb0jUBZ
vGHWNm7IqVXPtlDGFXqP92i4vv5ZBrHpruxKMGfEHU1LIzzq3rEujooQziMJz9TsNMv0JcwADUjM
yxXSxiUn8WetPlVz81AVzXKmhEvZjsDoJSwBhAsz9R6Fk8stdGl5m4N9w8DUUINajBxiWE3P8Wwg
qSTRo3hrHZWDPCpmfzg30RjzIaUsrQwc0tPWjfPEXCvpRAV7Tweicbt2SRfvxIY3hOWnhq7FitNB
PO97cxEfc0qaTTQv/yGioI82JmsNbx2lnhUM+A8C+wYVWvfdh1wheRpT06ODI1oevjjvGGphvZ04
hEkenCjlyVlkP6kp8mmnzQPdN0csq5+vJt6ftV1Z7rpzjbpdl6GcL1NL4xYksJc1FPBdm2K+Vix+
SJwauSLnnoYiqTz13KcF8Gv6x3my5Cs4BCfdtDodaCr57MJ8BDsEfXBY89Axri3r8qPFg+Mhd8h5
jPKEQy9w++II0rB+h7RQvwttURvahW2vuG3zndMH7T2daHDWrHlXBDCNyCKr7iv6vO7rNFnO0QQw
9dYvvR0pXUsOfQ9ES8wFzjNdjIqtXYyHoMvoWip/iVVJ/YfSadWzaaE+BbFYv7sdZAtT0GFJi+55
01YzT4Ae98pXdvUjvUghb3s/Jdc8EpwmfVQFGyfo6YwigQ5iDR2be2SRixM7ZfGbeEWaD7T2fCqL
waajO1y5qZgPVcIzsZENUzlCvNjchMsjNAFFsnO1zwCotJuXUfsBoXSMWTqZhOfYku2JdIDq7CF4
3bc8QPeIu1wiw6rhGX8L7f1ILk2wTIDCgHazzJkPYS9hQjBW808yH+J5mwYzbnIPM8bky2+96mm3
TTe+syrRrcox8daW4B+tjKVwXl71BELIWgXwp9FywdU4a2csjtZyqxJiMVPQ5LA8GJa84XZRu6kl
WGCFA4iswSFlMrI0r+lk0sAnk2geEDjzzWBY5bJdnsWyinHtM+vRNzli7GQpepnrOB4f1TKUqJG/
3syxpy/TwHTt8zJkYUshEVeNeZiUoS8iZuLhdLp5+Jz4VA6XTzn6BaQmJidNSRdcoC8lzyYl+wj6
1VlFyHk+xwNGbPAxiIbOloEjH/0yyJvTQO9yHIfrMUl+tsGsLzO3G5YMPB3RapyYhQUx0ytTTvm1
kQLHFQVwSJ9CSaaIhL1v1MBwrur5imNS247TzDsysRQzxJm5BesQtpEdeXBJYpwoa6kWmkjGJcim
1EKJi+tqHU+le2fnnvtIwWNitPWG7muftUwEZxS1L8isGZS5/dh8xBkTF9TM+qkyuM0ju4W7sAxX
oC1zrNHRR6fPSQ2CSXMVUGqAOJlT/qXSZtjTEHG/dSx+/Of85vMhOeXMbqsaOpVhGj9AiC3lsm/w
9RUlxVLTmfnu90szZXQpBaMhkhaiq2kV1VnWWKEaUkjOQd81L7XFDA0fGDM1tdTKY+kkd4Og02Kn
0nO4G5CwoFfVb1NMsdOaoApGn3O2HtHkoMtp2g8TkfV6zHOSEj99ZZhFGFVk3NPL9dy0yzHcRXV3
w2qViWSY+tS8ectf5yGqb0D/WV+SZepNXbI8BWjQ3qyAS0LMqvuumqh+T6wovvMx9uysdrl+EKkf
aHUYRnq8HRZzxfGzvA3AkUAuIJujBOi/m5Gpkg1g2V8+nw1WzwhYBXFy53PkM3diiMo2VNz5seHy
qBgBPDQhZUgD9enL2OphHZaC+VlNJSxoh9efmBvp4ZlOFV9kyID4qDEHnEnbq85o2zGnLt8BG0X5
2qE0kzsCcynOR4vTTMTDsx4pk2XOfM6sC/uLUcJxiTjHXuoukK+EiKM/w6y9/hwJDpiEjgHO1BMW
APbAE+Vnx2kiMTR2COyDiSuknihOepqdkht7D3yHKWhdcFMgpa3fkKExoB6ZGTtpRKvQUzg7HuAT
m+Hyloc9F8/nMTsh8NgzOdI3CGfjr3T1GludXS79RDcxhWqBv7QMbZ5Q8swHHGCMLAbI9ne+yfEG
+I11aejw1PIGSY/ncK0ZZnSdRuZldjGV6REQVXMiR44h4nJUOiDOt23u5HdIl3O+ynQxCgJKclAr
03YxMuGebJlOV72vL34ImYaFm/rhV9G0B+FS4BjPuXFZ/VNeFrX81pVwgVZNNxdH+Dk0MTJN7ghb
fhsGl09t9kEbkQjLrTLkfAY9GcEb7JLNC1UJm0g16YiHsllj87CVm96OhskhSzDoQNhERAWpSXwe
FF+4DvL5ktuM1D9/+Xlj6sWusTIA/364I89UyUPliJR3up9sQ+/KJEv39VhzQ6dUlbG/oOEGNL53
KDhmzBluOl8kLOEXBz/rbiLCXom59rZJRwP7OSj2O/kmbDpTttdIk7HmDtgwZrVnkMA7RtANovGg
AvE6tzHL5GUTg7BBbhUgR+TztQpOfdTX/zZI/fhvrSodz2bZ9o8Fvbd12yf/sXnP6/79L+vK3//i
H+vKEGqFB+vCJYaYPsW2WK39ZwaAYJXpwb+wiaX6HYPxN1HvgjPnycRvYy/hoUv/+IeoV7i/hViV
kN+adrBsMv9HOHPh/3W1B8gXNw2AbxszyUJu/xUfTA0jOzg79nnGURXP+5T1Rk/Mkc2ho7sL03DU
OaVfEJ6BUaFZBQIlomEXHjPO1Dp0gzTOEa8dnI5RgsvEUe7D4bvUcXVIKM5PQTP6G8Ru3k2tKuOx
qTpyoqqYnBkWWyspSu9xCOT0xFy9r3DEguyyZMMYtsuQnnTMBfj3rJ0NULhahUPk7LMmjNa8bgaV
bnzI0+TioQA6QdnBLdNED+Pc3CE52fh8jkzQpXVoOkkguEcMko/22BIEnygGxlgpvyvXGjcqw6BY
Di0TRqfSlwgnAakB5mYaTLBQHojDojO27EXIjjfnee/W0D6q2N6T2F195eTI2CfljM0wAxVTe9fm
WmCFzPv31u4dNpUl2D8XEZBTevz80sJiqhux6asgPOhOpVc/TmrgngyycNiG7Ps0NY/EgBD32V2r
QxNUaj5vCWa3VgqDHV2SdLYJ2/BNnAIPRcw1AUAoulOe+pfECkk2c8pryLJu20f+PixJfxVL7FBh
I5MhWWot6Eg2dmTujTQjriTRz27PrHzolzch837TK3pqcivjdesaHikr6lvZkak1TYRaUdzdIFkG
fWFP23r2d0ZayJ07N9WGhsxYpa7vrxrXO4RRCJF2sbznNrKQOTLQiab1yjGVu+2AjawcIBI7nqCI
MQfcP3adZF/8TM7Hjp4LM/3Y7CCXuzvs03rTTabYIETzUA7irVYeyh5yMrch8fRykuKGAdURa39J
7wPxQLGXxucV7xMHhFFIA8C40NjmWfOl7rznYJrPmT36q3jwxM5ARrW1zDnZ+7J8n93sjRGN2C+2
pvWI6XlLso1xauzwh5iXpNwhdDcL4o8cmZU3LgCYNn4I64xEoDjXSJJY80DQWg8B1iTRYQu3evfY
2Jn1pklgJtaGHYaRfwNUMKFUDCREj0wfMEvDsZsrMpoKroUUNtLGj6U4JLNgUQJEg1Bu/ltutS9G
15N35k/Rxqs6estaN3tyg8S2dkKx87ISb6OTPbVk911QSJY7J/i2JGefJhy8a1d6xpdCWGXHVjYR
G79I02s5MCuuMMKsoJWzdUzD9otZMZnAtJBfZ8LgNl03X7oejW+Q5ePWjhKPrR7Ba65t+ttqYtXe
24Z5j9ls3ppzXm4B4SaAdNDMJr2DQcvPvKNlt9GaACZWGXZMKzrYN51hqo0BseCJ1QGfIhpcGvWM
dUMcjht3RPJqujU7fTczn/AsMxU16M5L0p53fYLXGvgUQvI5rx5zw9H3kVTmyeq70QVf7GFGpF9H
5iQDtrV96eHFrvKto6m3eKnq7DNW4w8aZ4wcxb7OvVtD5N/SAWNQVgXFcWh8INjYPzc+u6mLnDsX
MlmRIcQ3f05REmwm5tcnOczYbrz+0QzSo4L+gXQJv4Ro3asXwbkaTSxFSYiMbx7Bfggx9eShhR+q
L0B0TveRpe5RAfQrM0stFrfGj1LMesc8+Kbt/XM68udpJvajxw6vElVFgrLBCKHtJNsepG0JHtuV
JdL3hlR3FLvzY1cDl4NAyOogJ1UFlVm/RhygYWLWNm13wyUVe+1F2/5OlfZ7yEiEBjRzUA137mNk
JzHKtXCrWHaa3Gp7+sofA3LKlT/r6NZtM/KsCss6ReyIdpj1BjAOwP90n0tgvWVwSBzzjqr4zfPA
0cQiO8LMeA7GDq5YStRqoR3vCAWh+gK6A10Yzb+UKNCSkXouIuVujIsvtqVufNG3tzKwyYHAf+vi
u7sUSBYrs70vEiLXIycJ1gy8fzICNInQw2vpzgr3nFAMdlzNqG3sizMTinYvJrgfLmbTQ0G2eOck
KJ6D8AvjV3QmlXWDBUvtmMI1uz4oUMsH/MRqnr80g0jvu9w7ZxYPocmIJrY4xFnlVlzsWuW62Dtd
XDBsCTzKtBtE68e4hWgywH4BLoDQn7Qrc5OUjfda5NPLGCl18LX/vVY21XFcsG+w+3E/VZOxo1l3
1z4Q/bu+GO7NmGFII8TywseLbLpo3bs2ns/oWsPW345E1xEjPK440JgZJMZXFUoEoMb03Ukx3zuF
UuygZgivadpudRR5B87f9JQQUbiPDU65MaCvUIuMN4CEumes6O5if3R2NoHqa9B41j72s6+YpV2y
9QIySbqbDtAG6r74p2NI/wSBMNoZYCVWQnrWzq3BzVmiNE+BXCb8gic5+vBo13ptvWEvMzvVNyTC
Vf8k0j4ity/GoRNWB1AWKX5W9rxBPT73iGx8bsXG6zIMDVx9ZXAXuW044tPGXr3cZKRMup1zwIqS
4un0JY6QJ0eN2KVzoDFtF8TAUGpOb3BSsxzTHBVh5F7RQfhe+wq4vppJrXeGzieiHHGJj28nK1Jk
i4jO27ltf59j/9sv96/9cgt27R+X18fqO6Hmf6msiZ1Y/s7f7HLkALFVdnyBwZ8aliiDPwrrIPiN
yTp7CoJwl7La5rf+Vlhbv/lkyyCaY/EiPKIV/rOwdvzfkBUi28Md80ck1//933/ZR3S//Po/KlXe
19gXuv/zv8Tiu/vL1oSNCbhj9iUu+uUA9eFftyYK31Y6JxM8fGeeNk5TFO9uFkU8QFKTQoiRA7e6
7vS87tQy4Mlj2zp7SVteyNoV09oCTLmNzHT47iurvJujqXoLodMDOyKVGtq4MsrNBMtjV3LNvpUu
dl+TFKG7Nh29fpXh1brMVhHM6zyDF7/twsLbp17w6Ld5cW0nNdyZw3tZt6hnsZg9M2bgBmD+bazn
oahmrElyeu+Kvpwwthp6xmcT29FmCiscBU4P5WorvSb/lqDnBf/aLuMEzTOdhb6GNjI1YNyiIlQX
kPYRhGAzmsXGbe2A8rIOfMxlTphZqyzg2dEw3EkWsFZydjJ/gCrJWsQnPbDwnHVu5PWH7FjF1ox3
b1Wnmek7rLUpZMaPoByqV9EDE6bOipk5jXnzoGUWv9sJ0+wUPdcKuB0KllKuPYWbf0qD8XZ2p/re
dXQNDS2YOLw040tQp2l+Gzjl9CAKZ95JDeqkq4F1jgrJEoaxoVLtyhMaEWTq31tNhyQmc0pUYTjT
HSDN90S+SehCWf8IA7cDndZ1WzFqh/m9ZEhaIZg6uX3sbzI9q5tgGtPoOHdWcxrmgqQBdCgh6SJu
Q0KBWdrVmljf4tkppXpUxHqvMmWN8woMufWS+nn00htyOsrRbbZVFRrncYZl0FdY/GqqSiSC0Xye
Y0t9LXgeU/ARc4v1v21ukiAYoAaFc0YrskCrukIs48Gq2EqO3ozlZ9iw07P84YKxrSVo0FP5e4MT
fxt3U+Pu47SsCXLNxu4NJBt4mJHHLoOIxonv6Wsqi4eoTq+JzJ2vdlymD+Hs8tMc028f2UZkO9Uk
4sayM+ZbCbgE0uQRHADUlxu7H5rDCCH7GgOjWntlNr2iC2pPjlmGP8Z29NudZ5YxhgSHXcd2RMNw
xQI6j+uuj2uQXnAY7hOeMzlta2TQOHZz/iEkVTH2RTtHxz+XiFYACTCrrr7wPeZPI97We3/Kuktn
6eTkk34B8BzwGsrLSmwMj0n0hsu1/hI4jXkXt33dbYyG34fwIS5UBYq6jsXuLQsPjIU0ZdzlLxNi
nwVEFodLg5qDxjLlCVGByf/UCCr6nmXEoDPv2tXhZBZnsoUmqj/anX4+lKMakQTOjNv0ODj6lLhJ
dmhG796i+MYD6M9r5oJYUUUbPk5gIwfwW6p4BWmiV1YR4aPwlQi7dS7tegntcB+VchUDwNTq173Q
zTqh77kVspzOPZurPTJeF/xGR/MCUGkbRgNJvgxBaQMdfY3owHB2DEPxNH0a17AsmkDvUiZz4UbI
WZmPYu7ghxTYGSv31kYzcBhV+yww0zwYeYBWjonjeHQwzcEx9y6oLNp9uTjqisVbJ1WpH/Ar2kd2
Qs0K7W58REFXPIyt016LPxx6KY1NWGx9yRfpYOQrF0ff/2PvTJrjRrIt/Vfaeg+ZY3AMi150zAzO
QZEStYFRE+bRMf/6/jxYWU+i8kmdb11WZlmyVJKIwOC4fu853zGb+EbT5Xvt9YMzcjWkR97y/Cbb
aPa99gUGGAThiWjrsnFMU+yswBBXpm+iPzr7ChvlPMXIgi5C7To0OS07TzsREyyJgfYmjosdIObC
r5guZniI9Go99+JDaXb1Cnc9F3n+2ioSehfOYdiJyzSxsEKaQSZ2QsWP09kniWHSp+a7KLBQAkfK
tzh/T2LGXRlis4zs9tYd0/Suw4DphHIi5+USBrnYFaJ6QJICAnHyqIu1hVOM2bCxzr7Ofqp9NiWm
Rqdg++xfHaB4QekcKCobdQkvLtpBExn2lraOmmpGbeWgL9+wv4uPAB6dhK9XL88AsNR1MI1sJEdz
ZXEbXbraoCqi1oJcpU2rtCn3hAQTSYznBShdtdzMZ5+rqoBH+tr82sxzcLKXFsIMMev5faZtsm7Q
fvXAb9CuiCi0i6DZGmr0CcuCXayXWbpJK5/b770n2mgjTVltGm3MXbRFN3Kj+SbXtt2ZofDjkkX9
mma/ukEScC9bo+GRwPDb4n/FU4kJuC1AKw55GJLthn/Q0WZhWYmZEdZwGeBC2tBsjl/yKXyJFSZj
S9uNLW08TrQF2dVm5F7bkjvbPSptVEbty8pviA9Sm5iltjPH6URfyuWTWpn3ZcRkdPKNwFsv9J53
9rwEOzLO8++uCsubZdwCKOqvxs7BQd1qMzVrjHGVdgkOayggzQm4N2G12oBtayu21KbsYFLxF+fs
1A4qpdZE2Jy4CXP4YiK/S2UoV642eSfa7m2a4s5zmHVr4/NFoU3huW8HG6PXRvHR/CSHFqcMxNYH
Yl2AVWtjeVc5tFvObnOWQ+08H4QeUHolCEntTJe2S4MOs7qByfso1TgfSoDsF27HK3LKFvfCyBHi
vKom/lMn/6lOJhfmt23o/beqjZKf6+TXn/mrThbvfEeYMBuEzqt0bArRvwpl+Q7MFiJXT+fWAkTk
r/5VKNvUzP/qONvinW5dU8jSpqZJ/I8oEjhh3tTFAWonXRVTizqMtV0O9KOaKLAq1H2Vnx9sP3qG
QjOtOpVVW3QyH0vDfcAoe8BG03z0CxPj+WjusE/S/xtoIrKLXAwM3fZIm1DlwYI8eJSYPLN8386i
3nhGAxlzCNrv9EFc5OuevyEhR1wZUV5/grAhToY1Wxjuu35j52D7az/hRUJK9baPvBMwZv9uXJJN
5ncF0irUrd2AE9OmwNgqwwIZOTrtUXTtuhmK21lZclV3DtV2PiF18JZ7Sd7MpvJGb23iG35vJQH5
stS/F3HCkAbMAd1pW+6pUj64TpGgRRjzvVfk8XUnEhOhOZ9JiDK5M13Vbmm7NndsgRjm5U+sIqse
7y+5RK5EVjy8VL2ZrgYb8V3r1NPnBPT5ZTY6oP2DpSLdpHH3PJ9i2zqtt8dmodajk09biL9fu3Sy
EehSzycZLdTQ61+sgcwGoxuOaZAVuyJhiJZCj9ojO6EI8KiT0Y2cikbtunzeEWJ5G+pisDea6VDb
JJRPXmWecCnmH7tB1h/QDu+KYLxfzK44ZZKxaJL7LTZsH3blGoPrdQvcg/ahP9DdZtz3sV+qBI0K
02+b2oc1nABAPDVD+9DYRvhgOaa8RCe0sDEoJNFFndtchXGd3LRVPn4MA+bZNIaDp6mwM3TrIJ82
Lq2Hq3gAZa9GQgKaPvfvvZE+eJnbuhtmDfKANrt+9pLUw/zhDflTmZXyktU32AuLVBwHUQoQBVMn
MUSibq9gCmiZlo06KAnAu1G94vdR+FuPrSJREAatKI+NsfQIyHCJNtB6UfmuzKpIbgQZYJczqMMd
bef0k2cRzLOBelZugXSHT6mVVw++jf+YqWr1AHjavLFdkiickaE7GCC63HWIFAOETBLtEvIBdho1
sj2nvsxySG76LsPd3QM/2qqEgK6FUuxgoytEtoCJClGXTzQXjKWnmXLic9uTGGDYYJPWUFo4q23F
fxNjVOIEGuthmsmKwIZG5kwly+PU8SuJlZj7jSij+c6KuDUlQuvsINXAl2/maD5BPuczFhUZNplL
oJ+qpJut7ZnrAFOOX2h2U9xsSYgutzNNf92OZUTO88cWNeB0TxNqXMwQBJCQgJs/1SbQBkYmREwR
Gr03e7v+hluBZmlf1bfnT5aGiA3Z5ulsC3RM3n20xGCoQGW6a5vm7L2jrTOO0RXfc/gFR0Y3/XuV
Okhj3Nkl809/8c4u5tPcy+7Rmwr+wxwi1oUcWEQ2vl3NTADUsEc5mH4632mpZFYN+TeAXWfOlrxM
JmKuUAZVt2NNJge9vLRfMxXJn5xgtBDwkeWy7QrHu8ce4VxUOhPHpGu8advOYmLQe86B/jGrXu+U
R6PQsWcWUmZsDkX3FYwe6ApRubeI0mZIfKZ1CkXqn0bKpW3MHQkNMJDhp8BqG4TrBe5nBur8osHn
iN6MTjuPYuOBGGMcwG5aPQCVDYAgdgSg6atFVk31kEQziUwqC0u6xN3gox3izM2eI6/Y8dJRdc/c
HDfi1/cj5msvn7jrF/6R+P4zxnGGH43u06fLDe7hm6GZ73pDvR+aqGIsXn0Cj7jS+mHGeNdW19+K
MbqLB4FSoCNpKm2/yzG4DOyK8sMI8DV4p0nZO3uI9527PEWtgrInJv/KdfmFaFG3hOSsrHqu1r5V
VqeO91gPF6CChpqY7smp00dlpjoogzU8M/0I6Qi9TNMrnXVSzDcJkUfjlG7Qshzt0gvvzM6Ybk0C
hHZ+Fc2YINBJ7d0qS1d+MDhw6jKM73VDEtWQ1+vOh7W3MVrzK5ST9dBY35pyIAMVqchluvQK41sB
JMOSX1qTuElf3kOCYns19PYtcN3w2Yisj8rwMb6wpV5KVezwv3dMYMthaxT4D1J2V6g52JKua9et
HsAlOWtYd8vXYpBrfDVa3x2rXd3B6Uh7NphetrfTLl5LuXCB0S/SFu5JsRrnDPGO+ejOtGK9oKFT
MxcXwrfsA3JnVKJ+j8yMsCYa/YB8owUAb1U9N6InObGsxNWcCe/YcuPvYT8RIzmEz8IsGlIJARqb
83eoJac68b1vieUlB2dsxCfPNeD+ZNn7jsCeF6DJjC5TBhUwyf014j0aRSrodJA85MthWVgP7CE/
RLDdTOZ8wlkvFNVB+NAU6mvMfHqr03RuprgdUVwgOOnQkVjg3sul7bd01jA0mi7UvjG757YC1OOG
5p1NRwQDfF9W66I30gNaonoDCg4kpWnV35SkL7DgL5uLKoMbWL/0OcORxmfmmZrDR/pXw1pUvO0D
i/aH4fZfsCg/NzGjj7kJaR/U84p9BzJRe8zWlSON69YBXzuX0EJ5DFcpuegfiVRTjNfsTccA5opJ
TLSlSPC/IpAdTh7EuEeUsLqG8ALilBx3Po5dyABrsGAnIn9NH1MPvDt1ffFNhV76rWvb/BgAQmQi
rZjcD8aw450+7jLFz0YFSTdLJ268MK3uaaQC44obKissbUyYW/+mHmpMRGLOP42WaQOccAippMIC
pJQsACHsipW8S1DrxSU0CFK2/GDlTml0NUxdZh4VoVWM4tXisv2i0eZHTSF4JKKnzp2MW9ckKzRj
StxwERkDM1w3tkOWMm6TLbocs6QnWjWS2YSzMH1gK1zdVL7pHR249duwkcU2VA3wjybpTmO2JClm
0qYkDCsojZsu8uUFlUK2N0XVbJMpD9c56QJQOdvpe1lY1q1JDuvjSFsUVITXfHAbRDJIHInhWIJ4
PXp06QynJgTCWy6ygiqsGAbjKCoWsNq0mkMVSk056NJ1Gs7hrkpMn4+VN3vy/j7jpMAd24bjLVNv
cd2G0GTJdGz3jRUP637MQKDV7fVUpTvHMPaRhQCMpuxz2rY0utJyyHFcNi3pRJkJW4VQg8IRGPLa
zNnDfL2eEJPuW50YTuKYvZO5Gu6WjBoPq5rizTX4t/PY5A+wTseDb2fGs90FN7Bf1LfRg6zTEPOz
C2oXvEpOZwKNKelKLRafHlPcSmCWp0MmTrxBq9vSI6atDvp5pcQon+x62k+QBPG0Lg8zkeM3dCjg
Mvo+LJHS3OMzB+lvtttqqKJvzTTvbXgbqwGJ2nYggm07iWk6Modhupyq8GJswqskak50M+QGanl6
MS/udBmmfhx0m9SIiWpw7eUUZKyu5qXXo7wYtmkd52a9z4oxje5tl7k3j7AaQduo0Rk0CtOIeCVE
DU68LBDRDDtszOfpYqL+XRDu9XO2TqMik9tZpXqKR+9xJfuMnEn0JH2P7gLMPWn20RDPX+LMHwdn
5dphZdF8Kz5MhXOv4bS02YN+HTn9+BB6y7I150XdRKmsdukgnWtUpx+bxU62S+2ekgBiSbp03SkO
SrpagPBvG6+Wn9WEsi61yuWzqczueiw8Y5eYw7c2whA0Smu49pkRbjzfc46A3Om64Bq6C8bcQpqJ
Uy+iVGHe3tub2fA+gQMM0dr26cvYASVNYFmBrQTbjRfdJXtTCBDfeFSHISGtqfZJwQvJ55g6B9U1
g87AIA6C6JpLjN3jiuStr541gsdrCrJR6CDllfMlhudFQyoJjnMESGybmucO8Nx2n4Uzdl+9TKZX
41gq6njlHEhIkxctDEAxYNtdNdQyxiYbuuxiwR9FPAOmzCsnaQEY5cXyIW9Ffq3i4gsbUGYUldXQ
mBwRSF4i4ag2SRl/aYqCt77RFF+9wdVrVth1u75Mhl0LfOmZ8sXdWhY5kl1IVAI10MlOUnlrpwvN
ZNPK7aNwAgQU88KT1pfjk9uP/WVTI2JccpRH62bu8tusbLSc3rfjzyUqW7J102TaFWbMq0AEYPBW
bA0r6oA88L/6kWDhGCJpnpI+8j90rUfImV2Un5e4gn2CSMkhmbQE+LnuxVi+Lyn6t9JcfEIjumqn
WBi3aEIuMI3CRBnZZBFRk92AyxmfzQ7Gp0uMF/7NEskCSCgCLiwOfttEFCVMJWM2vnBm3iMPawk1
BK0I8a9i5IPbd2a8MS5DRmer61dtowbYAkVx8OwuObTNWB8mo/wG8o4JErAEto/qKmvB+NRR65+I
+BruorirwR0EyyYbG6pbrdyVUeWTG4HPIA388MgHe2TjR/hjEFc7UoX8i9w1ovY/4sP/P/GhaWqX
1X8/Hb1OvgBZfCl/Eh6+/tBfbR/rHaQOtuWmxcATCSKT03+1fQLxzgH8EGCJ08pEOjv/bvs4/juG
lpA23MB2hY1q8d9tIMd8p7s2jFSdM52Ugeubeejv5qPmm/Eo2kXT1mNbZrDCcYT9xlTWTAS5oKoz
L8vaGbqGp6kg1bFlA7vHSVO6YDRiCrGrNDON8TGZSucC51Jco8gPSM70EqKjTGzFqT2whjH6mVu0
MCRCXUYW+eQQyEr296gNgYL8cKbvXj1mP4529Sf7wXnGfJIP7HNqqYmlxBX3cwPLV/2IPmVpL9HP
sXmLCSGWenM+D55AVQyr9PUp+Gm2/OMBbT3lfnNIOngm+yvE+y5Xk47gjz0zpHV2bZCWRPs9uKo6
kuvX+WCa7j518Afz3muM5mC2ArPq2ASIeXpnYCPJxI7oTRlp0nPoAUNZLYPHWSlJ5Fr2FqvQnV8m
AAWqsifnVYv1AS93y94Jy+oyVTphOEpKfLJmFrYuCK2GqEkKNLaR0Vhyrg13mE75gmsSVrl86cq6
UgTl+rpBEYdDtG0pO4vNCCPQgptnsK2kr6UxWJ3q+13IXPl61gmNLcyQZj3auXxpbQATs2OQF7p0
RBPD7oOM70UQzLc4d0h/N/UnF7FDumkTR9Z7QnzYhSee4rupFgfqOcg2clGPrCYr8aetjUTm2Rqo
HlH8W018O8UFnyiYpU0RYsbTYwvfhjWxMfAwWtA11aVVOZ51Q4gA72jXm936o8UQLD52LcnXXqQI
kjUsXbQvLVm8Bszq6UPtm5PxybY6ztwrDRrsO3jutob1sh6YvC/r0MXOt8prrcYiqIlPxwgUWsu0
NDjIDAE1Tzuv6HxUxE5jNMaAn6xTmlIv6ahjyGdaXEPf8uMYWtpi0yTufUyCFJ1DRfdl+5qk7jpd
pz7GIE7qg7MI8o85j4SDy8TmtCRGTn9vklgdH+al4rIOlrTMS0pi8knOoZmePjkU3YDyxtomWLkx
ZhN6Qmcw0hiG8TqOxuXe8AUt3HTi4dX2Xh/PFnPFrWpnHsIcNgXlpks/lH2JlW8Bc0QEZTf0La1x
mt9jeYXEKoPJWxdpiB1qkT1kjbST1zPpzU/G4Jk341ADq6Vd92KNmEOohR2f2OfSeykjSIW1LYj8
NBdu2XjELjuQSOCv43TkjBeEAs9HCLkSMyCJlk80VFV3/5oELQeP2waqKqeX/Ge3vRXdJG2YtRHC
A/aIjW3SbSXIeLGZ1juG9WUsJq4dEQPO+H0mG7t+5o9F+r2mTj4lBU2y1NXR4kDs5IvCfNGvyesx
3wMZ4vLkmdG4K5KxuLY4+sgvXrwKVcNg8XB5aclDmdXVGO6UMGr18RxdjoCbB8FA2zQdEqsG737O
X5Vs+Rk2ToqG3ZDSmTznsxOJ0RwItCGz3C57Tr1X9RzFPYcLmzxtJKmDOqVCDrTDu5dtdUk6gdW+
z5bFMJ6M3luaq44xTwtLEkjBDl0eyy8I/Dl4TBxRZKdwSHGuwgtgKzjY9sUyOCwQy1xwLlsgNoRY
iBHPURBEnIgaq/gBXjnQJodVJT7WDZyp9flGziaDC1cBWSByYdAPRdfiWllNI35NFvOKhOveAMHj
m37sfpwQIFu3KcDDBicYndEvHslKN7Hr6wTZvOCYBnG96BzDqE0/tWaLG5RCH2KIHfpd9qFlhTBj
GCuLbEGYliTNkFJrhMHWyxFQbiEs85sEt9NRNR7XvMtbQpihgE4f/D5ssm+SmDiLYelMz2ZLqcTm
suD9sxAL1mPovAgJ1C4QuFWuEBexxdAT3KK3ZCsyfARMHyKhMKf6N6Utgo9y6MM10vYHb4imcW0W
Vf8IlQlxcqfiDTeGWtt9FF/YeRBu7DBEq1Ykw4jkwZzlJvYKeWBk6o6wm9KGoLIodnq1c2rpAnys
al1a5jUQ1toXT4rt9douxCejHMgnKuklZTMagyQeYaKamRV9zmkmfJsimyR6sy3RGrpX/dg28zbL
2+mePnr0SdpDuS14SW3APtgnvwnLT6aDqNgqRRSuvaVA+dh5LQnm7Lk8MOBkXhGsdJ3UUf5opYg9
A6G6HeOXCa33NK3LFn/kUIy0cPOFKCdnAAnDkPSeZb3+RJZs/DA4+d3oiSndU8w6u2ZuJoSxVbkf
gDc/RMrNH8fCIe6s7UoIELzANnnWLMfcCLIdQDGotg3bE3b8yAOTwa7e89KpP5ayqGMGHKrc+Ymo
PpDsp09tgTXUdyViB9frp5vaheQRJQMj59BT35PWazckkTsHa0mjHdsy60ZGYC83KPHLGa4D5cBG
0aW7bFRR7f28mXNSMGwkRPFk7dgx3KdhVe81bXUDJ7z+iFuuZnRiDe5FCYho2M6F198gOw8fgjp2
9wbClZ00AndtpMbi72Za1TdG3DWXLNjzQZTlfDEaZnCxdEixZ9W26w5v87rp5xQzpHLfD8mwfBUo
xi/RvSEhLtsgf53O/rcVyi/FnENsD/8zWYwC5HNvtG5NVRDkkONlmzpMDhnRCGsx2pQCjoGzEMpI
dRnylB9+X4jpqufnQgwVH0NJOHuQ6Z1AV00/cAmccIm9eJTBscEf9gx+ioWh7ixqjN8fR08k3x7H
9TgKhnK2VHoe++NxhrhyexWQmuBkusJAkMCarS3GctLh1f/8YMgQoUJQIPuB8+ZUmjzDRkQRePRz
JgmVtoIqrINrI+mD7e8P9Wshy3SWWQS1uDBRsr4pZJso8GpjEu7RdmdiOntKb9rukLt80uSVhyn/
Hx/PZB9icpsIFy7fm0Qmky1sVeaFPC4I/Z5eX0FlLHhjEF5DNaKSmdP7+2Pq0/XztePL+cLnpeJw
8d4W6zMasS5oO+eIgZfqysNWm1CWhLyBy8niHei4/BS964E/CyPl9fH7D/DrTeoz4+Y8M2S3LCne
fOmqdBox5SAK+p5M8nHEpTjp0JT/wVEYauBiMCVSnTd3TR5aYxkyLDtG+GAPc0JHwfPn8Q8n8+++
CxtKXzJE1WqAN0dxO5vGt8F3gdhD6nrCCAM38f/gNiH32RY28WHMtt/eJhlgc7yd+CisEG80BFpu
CkbT3oRYvSOHvZ6G5Q9bul/XL9Z01jC+lmPzpzdfjGZSOGPFcIh2D92PJj7i4yIGShEmAAGMez0q
cdXCLfL7y/bryoLSGDufybcNcAG+uTkCSARiqaUFSpGnO6SPSg7w4G+WFMP87w/1N1+RmwOdBzW4
FnNYPy9iHn4HDlVYmH21vbQgUn5RHcw9hxsm0zs4cOh/4ob+3fdzfYJDHLQVkFffHHTAz2GTFWUe
SYxtD2Xh2Be5IBGXjc4fn3TdmnjzqAd0J6SDFDvw/F+ftNhvfcF6coSzjD84NQtJdpEn8hNNyPam
gs5IrNFsYdkdqetGai3FZBIcF5155bC5qOQLVAT11cSVS9W5EOJw52cuLdPfX4u/+6S0PizIA5ZL
g+bNC6VM5JjAoOIOL2wOlIQ4yklm4H05pKjdV2lAWf/7Q5q/PruMzXmqeD2DUfW9N4t9lNMvCXnH
HYmiptad6HTWqw5A11e/xZ21jutQ3+84jm4QSTTPuKrpQ9pJMJ0aZTUE+0b90uyokrAdAwuJN7//
gH93TlgpuVdMm2v3FjErGgCog89TXyw+RbfAfGdGhn1UuV2SNdOIP7Vxfrk30fnrp4FWDrcoIqif
H4gmUbron5fj4ITOiwLIgny9KblNJ0LI/mkJoU0FdLkEDRqWmrdvAX+xmEw0xHROSDju0hKUI2AZ
djlS1OySfn8qf7nU+mA+bTrB9Ibl7M1TV2jstQrFTCK0ZGOJ6JI7iweRXeLvD2S9IRlZvstyqYsH
rMO80t9WRrkdJ5OLVJIKomVOIdjDIcT0VZc9hgYu4Ms6JYNq60QwKeIxxkmQ157dYqfVr8GqmU5x
ktEnMEY2S2tF3N3z4rXtQRgurSy6XvZOoNNhe472fkFzj+CkI36FIfnvv8mvNwN2kEDSMA0kAvS3
pVBSgvb0CqWO1gIWdyRk/hIwS7KPxPyPqy4MANwDjocZ3MSI9+a+g+hldQOT62MrXBsCRMr3b6qG
FDRLy3zK6Y/9Q/32+qEGcniteYzvBf80JSPpt8vNUthm00rn6DaT8811reHYOmHwdG6IuJ6iq9Ms
uXyspsn6w0pnvb1FHI6MtpCcb6lzOHkH/PyYOTmzI2dM0iOJ0VmxbFCruJnazyDPbEv7E/zPjJoy
h1haZaqbIKp4Am0kjwck02BqLCudT6Iv6CIume7XNK2nNxYk+jKa0NCHtsAPtu/5/Xceqdglv2lM
5CHAf6058sh27iXyiadW3165wctgT1QxZPih1RZFYBnTnRwnWmMqzOj7kZPNiz5pBjwafoQS9loK
HSksiIy4H+k23LRuZ+CATNy7ajaNZV8h0oX32IEVFYjDkEhAVizXypN9QA5JW1+RZQcU1CNXAZ7W
3JCWBwjmiHXBXMNwkUgMezPGdoEYPZEdvW9BCNKLvZA1xDNjpjSPetwj5tex9TOa4kbK8xJMtW6G
wnaM74aZrKIt+selunArWpR7vB1hfHCHjF1R2Sz87cJQ6bX4HLKQzkuQ67qmqXnW4jKXcK5LheIR
F2PLxp0MzQCkv29MJ9I5ivjOLqq8usqiZujula24IKikebors6izU7UI3hdt35kNKdkuui9h+VcR
WpXs5NWm+jopwbeA4imXb7Zb9s5125AspYe1XGZoRfwgX12+SGQoy0ONojXYZlbqXA2aU0lHA08w
grcuIwO8Bqm1oQ9C56pbYhrhfsGAejsgnCu0lTk0Py+jJvtPaW88TNh5l3WTYbDZBKJ0aOHEua2s
23IcZHcysfepTcbtEt+xX8Uab84e9EgD8+HFMKDrzDZ9p31RNcEzG9diCZeYaupjWQ5sJCxvTLwr
ZwjN8QLDF3zHbjIR4lVtTk+LzFG17Cdc1tYKOShdxqgXU/veLAmvAB2F6uS6jH3XujES9GyvdQA9
e+4+GEy0GmK3om9muh5UtpBGiI9veK6m70G3hHf+glDvtQUn854PY8cQx53Uki9JGMchKnPFzO/1
scIMqZmHPDOjB878pZQJrbdRzuZ7czLj5EC3l9681Tks460ruYsa32VnFueS82op3TO3U9V/nhP8
D7uJUDCCN/VoxkRTGEpbFxKRQ23nV57zUpip7sS2tOfJ/GD7Aw2NDvz59ee5PU3GmN6Vd0WsRI+g
QSRTugPDKNRlARebpO/a0IK12eHEOrD07V0aoDe8V2XDBzEFvZMdQUfqVC5mM33qJ89GzAMBOMtO
Pl6a/lpOOfz1NEXm1UNSn78RDs4tmxLk5dzPZo32Mp6pjW2evxEZ7koyBiCRN6Zdwb3iMM0hfcnp
bO8DhXnWkQ2J6weYRJ4AvkjJulgKevNGLtNj3iq69XNOU3JHB23xaUkQ5HIsxNnOQ4e882mQLWQ2
jq9v/P+o4/+kjgei+MOLfvPSvfyv1wHrzUvx7f/87/+bv3x+KX4Wx59/5K8hqfOOEDFqQNfE4EMB
Q1X6lzbef8eSbNHT4gVGy+InbTx0Fk9i+hG2w55KByH+l1beshxKbLY7lHk2QQb/YEj6ppDT41ka
lHwKXp0W++E329IUl5yjkBLwLjNwkMGGAAcVOOr9D+fk7rUS+HG++Kb4OR+GbouOnKRXYr11qi5k
N8zDgu5eLUwAswo5rt0L/xbOFiac3x/rTZmvjwXLicmvRfY0TaA35QDXIlUBy/RhNqvgVrjtcE29
ZB+ZUE13tVsk8R8OSKHxpvwJpEelT/1BqU9bTegi9oc24ZQp5k1eGx4SnEkIO5qqu6raHuFoZRQV
vGDgYE/Cpw+0E32E+oYkxBS6fzVa5b6RWIvkMBBn3U/sj8/LWFBNrGhz0IrPJax2wGIq2DdhFOzH
hZYFulZrfZbdzq0JGDrLg31utN0jc8sS5x/kMCNECh7OHZRyJETlRueA7yEtFhcgTedt06ninoTi
5VuQJstTnDntk1dH16KfMTt6ObISoNeHhbyda7Y2rh532f29pfri+2Iv1e1ij+mjJRIywEWY72QT
l2szAZ7dw4k/iAptTbM01t4fyMVum3ncMgMluq3DH+aZXXXDwJJgzjyzXwTbpEMO3oT8ImM80NAG
guFMQehCKrOqL4rJ5pW7YJklrSDuV6IZfWZ+voPVzWqfqe+DEcNf3HqqWXnzGI3qmUarnNUVWOd0
551lMuNZMkOiNPIZoZU0fYumJtXqGuwI1ik4S25GoYKvqa8AGphnUU5hzQh0DK3VaZGxMb3RCp4s
zmECJsgBbsVZ4uM6UXXlad3PrBVAAAcQ3xJhsbG0Pgg6LVIhR6uGEPWf4gmSXThRdlKRuVulVUZA
3IddNYlu559FSFPlFl9brUyKkSjNbVpvIvpZOJJRz64YhccYDjg5Ma3w60YrnRzbMu7Zyi5X4iyE
gmiTXbjlIJBHJWkIJbQyHhytngJr4hwGraiy5yS7YmPaf2XM0X3OztKr5SzDMrQii1OgNnHofmk6
3Lfm2N6UOZXS5OVfhVZ0wdK7JNwROkUWPQbKSLhJaWYYWgm2GAU4/Wks15XlQO6DcLry6u4yPYvI
Jq0nI4AgfaFpFfIfe59srTqjFT5vJ61EC7UmzWXTJ88yNUgJDrc2Tw8mveHazghRQDT7bdIKNxx5
HUA1VG+d1r9xZeVnKI7ZLbY65NhL150a2RloeP0TTt5k2yOmM/rWvmHKCVxPK+0MrbkbA3d8wOeM
Ds9EkTcjzSuR6HlnsR58bq3c684yvvIs6QvP8j58y1rrxxYP4d+iNYDZWQ7onqWB81kmCEMVyWD+
qh+M0VTAczwLC7NXleH0qjlcjAqm0Dyo9L3Tpn7UQfROJ38Y33tzFwMhUsy35Ry32doIM6B3shEu
LES/BNcyLK73cTKcyN95c2ZJnJ8jaepJbsz+TqUqaQjMKjoXyiHp5qchg3+5s+tkiG5on/Xxqira
cryLEFr59grvvYrxLhoD+lyFQvjZqmPtaxRlSJbXSPluPaX9aMhdM7FGfiXhHj1h3MWdccQMHvXt
Q1aEZQEwKCBzw5B19hAMaC9a/Ef6YJ48DALvhRfO4GVC2wrn1di79lFO5H+tUJmN5Dca+GRkZ9vH
0QpxQk+TPBCSILBwZPhLyJRn/G3FFd0V1eh/7YVu+DDP/fjFtUpYzCVa1Z2TMUmucN/HK3wP8ybr
c+eiVthoEm2o6Ip+KddFE1KNGT7dcwAoFKoe6oAdRqlqczaSyDpAB66Ez3BxpslpYIH+dG53Np1R
PixKYE/Bq9rXG+QLxf1kO/U3DYm44oNgpsksp7qs8agsm96FwbJt57G68EUe3OYycV9yGtMxAJXB
RLjiFffGmHnZOgPZWq5pWPB3UptLLL/FsI+U4C7P0CVt/AVLRYQVo14pyghAtZCFCJIP/zWF+08V
+Icq0KKYoIvy36vlbuOk+kkp9/oDfxWB4p1u/uieo0drRkLU+3cRSH1I7WdKgPHULef68L9IIoFH
aDzde8/l/3Ql81cR6L+juKErxpr+r9LxHxSBv9QvjFSpQaX0mAfSK9bIkh/rl3A0WNFKKS+GSecU
WOmSnWI9bKUVPuCpkuoD4RTAKuiI7Ew6KowOaewD+ZoeJfm8z46bgu60gTdHEyFMP5zJvykef2ku
kXMGqZAXtpbCwRf5+dMFvd+y7w2ci3RwADrHznTXiLi8KqWukZokh4xcE0+k6ipz/lTbWbpc/LG1
5du2ZLqgCYueTzPyTYUcEpZQu33SXGC7/8j6YKO475PgOgvaSsdaSu/KEn6JAWx2vUu4ysmjCfD3
07SUC1wV1cDYXGb7GOWR2vJU5ns0H322bZvKvfcgsiGn7T3eybivrszaZqUStbPCZYKTZipgPjmD
Km5jC/fpmjQrcy38hkDP0fS8Td8DjF4R6Gg08FJc+Hypaz3DNCZsRKW8gpVfXXrKWbb4F/sTw/py
R153iQiss30kdk2AzJguTrqGKio+GG1rbP3Me99PS5uvnaVho+25dXnTOlO0NWID8XZb2cNhNooQ
bMpirxChI+dfvHEguhf08bqmYFkX1jR/LFO9HTVUYF6hXwQg187d/2PvTLbjNrJu/Sp33Tm8EOgx
uJMEsiWZIqkUTXmCRVEm+i7Q4+n/L1L2XzLtkm7NqwYq2WYyM4EAcOKcvb/9qzehc9gQ9UBcA2x4
WK2cAEcZCxYCeyHI8FRJA80yJoVWNtpHHyfNg96lqQgzHpufi1rHeFsxJA+9ZPa302DKdDeapCdt
Ui6lRzp+8awiKZwConLSXwTsjy0Y2Gk4IlAo4rAyqv5xTgeQccKcOnpxjgB7gAaRp0XU56DJbKcR
Gn3l1SSZRupAzuLUmDakouIvlavFaSVh+QBTztA2heXIzWTbz262eIR1ONV9Xsl518WtIRFBIae2
cHdUm1gnlhj9nURLMtn3RHBr+9Xw4q9tYuCp0dOd35PqwpXqH4l3Kx9XYxlNQM9DdloBg4QeFvqX
xO2bw0o0/dYvmp5hrKyh0xl9vKLxMhYH6zDEN1xiVbf3+kxQonnzyfdE9GRmBuGWUzJRioOQ/d2a
9PGDqMVsk6Lslr+jgsjRgq+051o7rYgAEXHLTmRcbQDrrnSykGvvYxKTOXwmsWSwm01GOOn0EZ0g
5P8NOIGa7DozauMAWgFIW6/p869VlhAzh/wqUxla09c8H2HjjnlSjngGqmbU77rWl+nLmJKddvAr
MNIfOlwvJL+taqZnZuOzQ1g0KlgbrvsKymUgan2YJVdFq/WvVXTlu6PdIu0CxkC67QdZadtrJN+4
iGohqM/tSYUatTX9uOC1XAh2btU8gRol2tQVgCH6i0Qv/YaVErhIruCbSsIJVjuecrZDRDTzKOir
W5mgQAtbOHsvXU3TU5A6yVKfVTIeGo5H4XLTjOeE74+fqPqAR889GwNdeCSdPu8m1Xdbksj+KKMV
NHhrdxFcvRFyf5864IQl+mNtO8fgkq+UZvphUKHJkfg8jYbfkU0wkq+eTFzI204fZm1D02/4omdQ
6e5ohdn62YeeMgSN0dQvEjO7HTYa2WnXWzlEUY4TAdbGts+UmDbHl63cN+tT0SHfrIN8Mlfa6HNE
S28NeRKI5cUeBiTAJ+8bWib/xpspFgFtj8T1dRqfcScWcGk0iB0vw9KXLB3JlKaWeLfaTvCJR2bQ
2m4aeraOiHcaGoBG8WGp8ANvnDo1Orxy2fwwpLHxwULnJjcpyL8P0i7akoh3p7ZDbwFYPNduDyNk
7JPyFq2gi3OCT8DaJYPpWNGNIauglco1atrRECLTdn/TxmoivDaVuR8U8VoJvPu4FAH2kIq0SVp3
+lwLrUbxR40WerhXNxHicmJnySDIp67+0on+Exsf5zj6fmbvRY/9fHAKswi1nAbi3iNIDWYQAPJx
Y9RQZC2QXDsx6PldYo4ROeTaQs4is/KLkQ+z8h4P9qs9Vo7y2YtkV0/5FqCUhpaTsLRbq8hQNiVj
cotwUhIY3kKJnFuvsbceyKQbUyv6o28YONZZQNol5znD1ML0VaAUqiV4NaVrBI7ddR7oW2YdEBMV
rLuazIW73+hkMuQ+Hgd2bFu7OeKG35WAuK/P8P8Wjj8rHE36ft+VO3/rH9Kih/EcvPD8Tf/KoqPW
US/9o4QklNaiFnRR59uofChHvi8hTUO1Fmk/sZW4lih/lJAmbGiPlhTTU900eBmv+rOENIF2KH4c
bTIaV6q6/A9KSFf/Ww+MBAmTohT5lcdY2H3XdnOhscFj6jLI+h5zf0hECeMFHoDA4kfpgw8YiQ3d
IGJKULEaC9Z0nsI+av21QwtpTA7zIjh2Zb7FKBi3B62o6TdsGoTrFAqJ2X0tU7IiYKyzbyPk8Fzb
7OB6a6BRvxhI8qnTzOOYCiYQU1Yw88wLOhTsDkmzJC3mc6UY+Q29Ebkd2QrjAqsIvhCJYb1UchTn
0i81ehXcYhx1pXjN3iA3QhJLoKmXXAc/eZYCJGh7/2lAc4PhoFFqr77z5sd4tv0nvJ3ztzQUTKzc
5TE4uoxjjCqvTzVaaO/EJLX72nnouAsVori5ujtEdVUyW6BZl0LNCfPB52s0vsV03TBi5tVoci86
eIoXVw2H6lobDpjVTVLrvPm+wg566EydsaVTduIcG8qg0rho+b+pxZHMM4h0/azr9o2/dl8pUTkC
3xTQXYHIPFLWgNmU/Jg1I92hb2m/LDz7yXaI+QC2IMATcxrvpkPpu2QRHDIgeaS2bhx/5ltbas7u
UTt9LkhmjTZ+YSPbHmDRnh0yOpCBu8kZ+2h26zHI2pAIMt9lUToezZoxIC4RXvNNPedcVY8lEnAn
ZF1zhL+d0EKPmZLGKZNlY1BneFxwlXBKu+7ZQWwz304NGXvhzFCvDPWuyNMHrTT4CvWS8VuaMeFP
ryuY1THLQhYxoXgFh3odqU3o78GgavhA9i1jwhFQdpnov0qnYy5Eh02DLDCtbwlkb9qAY+U/wXh9
7GH07nh8OVZQRPA1VqPLHtzRIsu+mFsNg29pXCqLBai6I6xaUHO7fLaGaEeLhN+0RgZ/khrFZ0vU
Iupprd0nV2+J24+sBkPCStv4EBHN7dVQQpOb6SZ6Y6VHjTsWH7z0JIxGwMYbBouYJqlg4q2u3C0J
aJkJG918HXF6DGQ9n27fJs+aajlVND/TIPcLVPxYdFlvgsvytm58xzq4GchHLRsZBWPn5nOn68BQ
vFRMCVNXGS80x1gx8IQZv84Wb1lBPkVNp9bJwvj4MxgPPEBmbx5LkHCfgaDxy/pWT/fs+NDFW7S8
eZyDgLdE81k2WfR0XcKphpeCUqq+qdXFnqlFGikvECUNh+Qq1LhKXcrVQNRAQFK+UwLbJ9PwOZBq
hGYGTeGxYAZXr2+KylErQF0SJMameyddOHhLMnCylUwiFWn7TRqCUVxhdQeHKedUR08as2Ft07Cf
wgDZAs4usBwV1CoIN6jd032R2GyL8HfwdXQGut9sOa2ufFqEdLHANBMLV5ePHJ9IMgEZDdgGcN65
gyAbMpFuExJItJV/u7YqPKa/6lTrRgCaKzRUZ8Hgdol5n10lA5rsFu6nGGlCHbXLgTEq1LcCg5iN
6S00SY+QqgXE9zVnGU+7tVsGWodcFKgdJBk0FAjcsUqDHJbHpZubOxgiPq4eAh/MhWs597k9s4vE
zUHODr/HckrrSM2O1JrQmYuuR+LS283AESyt+bFhoUMaSvL2c04M54EuZbyP+sS4XA0UTl5g9PAS
9k0fOyZbFgk/hnk0wfnd0qRlRWm+wYliNyQuEfj75hTXLoYas4JbdCpxyu4zopv3gwWDNxgnBDxF
qjRVKQrOrUByZ6oQahY4qg9OK9Wu/aKjNMYqQil4QaqOb8ZeJvp+sjSJxyFWMt+JDijJVWc9+WrM
XjqtOKfKTVOyF5RhVja4MEZ43enGhc6z0MiX/Hqw693XOK/RjiY2q/uaLaLWnkxtkd1YzSAPg3D1
dndd85Zh8SK95zsHRqvW/+A64jykIwoZ3Bt8T109RsZJtP3D2NroD3SAqFDbut4Li8RU69FfGH03
rYfDyFQ60W+3NCx0aRkikGIp2RHwoyPDi1bbsAOc5JYtrLi3HK4uUjH9jNYFh9fEKXO94srRs56m
CilBAG1TJrvrnRVBOGqHiTr2SaRmVT1NMV6LX+2rR6yw1F1KjEj02FjbL76SkBOPUz6IZDAwzVRf
K/bkR9mw1dh4ra4ezlHMHZicUxSRq82NrKB+GAKv9ho6lQlbJFJWlmQ5cPsxCQET8UAJsYlrcofw
0q3+TVl1wBYNlxhuDknqFw9rVvye6eTpeQFusfiJRymint4uOUWVzlVDbc29lmtShgm3mBoBmGHT
5Wil87Wuyqc6FvLkRzPmadr2WFQCx6Qkt7xj7asHUQfa8IIfsLnhGePdC9oNkCLkaO5QrtB1EqI/
M51FxT4UscLCJp9St7WZAVTRby0xiwyu2ttOJ+5a9m6guxnXANBIUTLh6nvgYsnQ3LgZVI1IGQ3r
wPf7XyvgFk3TtTuNmfA9ttVNVrqPkWHZ+q+LU0C/xm9VOtFRQHrirppxhTM/JlVSH4yw0RsUM45B
s9jtejveOK2VBWQ2lQch2LluIF17dFZyc5dXkEc3iJ0YSM7Tyc4SgFmaO5E5a1RNsuwWhyncwWdZ
svXtBgWHdBP/pjet9YM39+6J1DUec+ncHtJZawDJTOKTJcb6TtOd6gNec+/kwhMJC4Hnzkm8ehuT
Lwgys5mRn+bucCNnNv0uFldz02n2/FJYdUayWPkJwUZb3BZtZz20eVJtNfD6Hs0o6TMbM8e3bpH+
l8RjMtJNwHFXFhnbZzcNPbnI3aJl/kEf6bstIJ+2sC9nNroWOO4BSdGdJ5NsueN4OV+RjlS7dZgi
nuPEMsTp9IlNXbMj30Lu3Wj6bYxmzIyZ+yUGPfGY2AA9RNEaOzNnt2n0tnzAx59Q/lQOUJFyfmU7
fdEyl2SMCa6llybrQ7ku5J25Q0njTbP2kT+6t42fWtu47S6t6m1tpENltO3Ktr5DcMMtChUbhl+y
2GLqhtNQEj9tdFI72BAZj7k/WLe1ueoBB62Cc9LaH2enrjdz23pbzccLlnHHUiyw/B7QKj4v76St
ufjAQ0DR/MeK7CfNORbSXB5iuI9mZVYHQ+vk3lNPCOg6MCyIZDzYOScMz4RG32Fuw6yR/t2a2ezN
S4NkkUp/zBlR3dZL0X9ih6zdLiVIOOYnLq8DY+d86cfCpy5hf3rq56rdZyhFn4lQRuZSDiVGsYyw
7gtIZ4ii8GLOutNCXqblDR/PgstnLzush+VxwvvwouXl86y1ECOFS8TyKGWnEPBWvUFMRZIzjci9
TvZgYANLCrj5x+FqE8wRgRs4jpX9tUE5tDV6gRWu0VXYWyWOSybNl4iuRhuSMjY/4wnEE6NJKsFU
r0JQRPm2by3nErXcUbjzy3Kb1iLFcGe4B72bzX2ZFKSGGMvCSSvEdJsMmkvuDLwzeoWd40mOXW9D
QJnyQmxju5ALtXgLzOoxBWwD1ysrreLgrt0Yf+XmH++SzGAY7okmZPhWkaaWRBj9aqxz0KkSjRuT
TGmZ5sP0pBE9TNyog/KaWDGRhLLp2YGAPgM3X9+lHddFCpvtqQGpdVydhagyScLxuvbrdkh0/jFz
051jFPqnKZ49ljgyPEs7pbYq/LiRYlh7xZMV30LdOSdj3/3KQG64KaV35+QVFkKqgY/lYOjP/tTR
rsFoEPWnnCZ1+mvnNIN+LHMH9pLWilU1H+E+7EzfHNqJ+a1qKMds3KIPEa0UqlnaQ5vZTmvvMwAc
bupE4kxQj7Rp0UmcsYVczb2bZfUKk6qwNH0TE+kxxUFs64P52UtKnrpYJWmCetdgU5dE+vKm1SX/
Pq+VglC3SzRjozRwvdok3YDxUQaQauooRBw0YEOQtsSnnnSxzo+LMYkLtShu3XaiLPc16rPvdvz/
HwMOxj7ARzw1ZDJcttHvRgwDc7q0oR12iGoftVxZ19hBVwuq1zPMWyTxFvBUScvbxuWzmVSA348/
wHWE8v2Qg08ALcHi/xhD8SneDYCmxBH1Sv/4YM/ky2+iiky/cPBFZJyF1iUxxWbU7FMzTeKbvonW
Ci57F53jqhcXTx8gGNY5VeWPP9X7uQ+fxjc9pPqU7YiZ3Xdzn8ocInJ6rPhQ0a/dtzNPfwDGmHmp
yLD/9alB5TOUCEdDbYybzz9+9/dmD3UweHumbwgjdQ7OOxV1RcYlySorx2TBt3PIRLs0PHFar4Sz
VCaLTdggaHDzkruRdhSq/P5GhxittqF16SxjjloXRV9y6NUOumnjKnu7Wq5Ji+BG+5MPrI7HX0+i
7bpCSZFwELri/fEafWKaTA3saUWKhaRtPQ9dkDh5Q9Fk+3C1qqascGp37Utp5ctj29OruNIN0nqW
j2XVBj/5RO9nZ75QCjULAb/lmoLH8F8nd5qtCJXUDQeZoXTdOBqi3Z6W1BOwRupAD/00LQUDPwxA
EPPYjOwvqglR616104H7dY3ag3Fkf/zBzH/6YEjDsCt5wtGvDJLvB57uqDeylG1ygFpFhRqTq1cM
sA4m6c5URWZXfYQJ5VnHpaZsDWez7vITE4nxcbBGeu9kACLo0hd2y9a1LhYA8Um5YhMVWyvlOxor
au5IQbWwDIlL5etc2czM6JbkLtEIdwuNwa/fNqVpibV/WFUXoFoaHAtIBegGZ+t8r+q4FxjzrC1m
eTnAHjzP60/Ok4Ga8N3KcQgtR6J4FSr+zRGaCK1NYYtoezMhRZC+9Yoc2BvUVqea+fTc+Bm7QFHV
PlbGSvNkLhM+1pIO68fZJ1XlY2wqh4+9EqGaFRZ/5WDxJzohaBHX9pBpNOpky4wuDRNU1Pd1TAcs
SN0GiEc84t765vBHrUzzxsmRwGw8NgRfr+f+v53on3WiXUdBXf69hOExqb/+/n+AGr9UHNJvGtfj
1//3f41vL/yzDy1+UWJRsgZBLBvfIgX/0LO6AqkroB3/T3jPn6Rny/iFV/CIUVcbCgeD3vEfXWiQ
Pzz8ru1nKEL/SQeaquLdKsaQhLoUaaxF5iAd6Hd3m1aiNyp9vz5obldtsiWpyamm0cLGAyhsatjP
UzmqqImGsnNonovY1o76xFgOhEUelGuicjKt8gGJUkU8lv5kRzoxKJS0iMatCdPkoMwgFJ+BBRxt
x1Ke6Ca656YYIWfOAmn9JF8AX9w5U3EH1oIeCHqKntsvW29G4cU4eOBA0rdBH9IzcVeMat0GT0ZV
t3iDPcgUNkNmLJs3ta/fO6IjLUxOLzXwDzBqhClZSw4DI33rCqIZSjNetpT3Z9ec9zgEGpqB1Zuf
V3eTGB+jmVhaKx12NE3uhmW9t7LlhnCnBuCXxsY7fVmavg7rdn21+/yE6Oi1dp3ndul2dcEDVpaJ
+WvUWodUepQdCCO3dRcBBtO8s+jN53wsXlwKqp0eT4+6zO/UEUBHpZLWizeai7S8yBbcmcVSh2zs
2YCpZCngKZfYnB69aqZGIzXuKAv/dYpyfy8S60Cz4SYfjPq4KsqJNiHpJMiSMVp6MlSLYc7ni5Ms
j1NjPSdmfmLe+CLb7IWC8OwmJndkxyIOhS8EyeWt7pd7q+BcLWa/a/2GzYmVnwi5ww/C4HBTGdxp
jZoDZSQy2kRo72Fv6sk2zVF6kZqDXbZJl+014hcOxcsAdHujL2yyehVhq96rsfgBbDH3SO3ue2Pa
g0e5AQCLPGzUbxq3BnGcJ29mwY/ZIr3L8/nG4OQcMBAQqo0fgryq5WmNeiKze6cIU99EstnxRhDh
sjDxrfVWIv+vFyxGVhsRSjlfSt0O56WagiqRPVsXoo54KG1BBL169Qq6IcY1kMj0nLfuM1HdX7zW
/OBP2IEc3AOL0R8A4chDO4+XtbUPTAOIY5TmISYAC0SQh3y1H3uK+fWGTidqP8DCAVIlE+4rK2Fe
+37T4i6lMao/VbF49c2JLsAsoWbGxUm44wVF4cWai7eSTKFAxzNEtTZfzEgkmzztAQ4zIN2ujsYY
UqRpcD3uonLOWKifAc5lOx7h5wZX9Y6EoIvJ96Q/ThLbZDok08jlwJyA1qEAomFosDwizQ/cLIEt
rUUjIEeWXTFDDQHqbAcLwopD6y7jqa3t8diVjnecR037QAJhsW0xLn+otGbZ6Ukxnsqk7QJDK8xX
cLK/LaN0boVHIcWqqdFQhiRNNFnoly0gxXydXiK3JrcgBkyugFlt9QSg4qmcAbiGq9X50E2RtIAk
gPSd/8a2ewzymTQOxswBQMew6Re5ba05wd6E6h8dPm3bk1f3GZKL9lxoyX1VWySvadZTrYmYPCfb
3o6D/TJXi3ytgABxVWbJFhP0xnOBCTer7wBYL4cQ+bJiDds90eos/zUzXmtRIxRsSyKi4KI7syF2
5D9w3lCvb4aVZQj2mWhSumEfLN0d9rPBolty99nVnPNgtNMxGuWbNskby8lP3z10/mEz9F6+7zGR
xPfAIJNpJzoX9d+/09KnmWMN2ZTXB2vUYOQObU9ndz4TV3S3RsL5SdH8fmqp3g17NBw6S8e27rwr
8n1rGipncatDzKUeViI/Idemo2NyQ//x93q/m+GdlJJMWS2A38Hf+Ov3mlx3NrOoqQ8Es78gzMDO
x+04ExP5pkge6iN/03c/fs/3QQjX9/R4gCPr89X///U9Y7PyE48skMPS28kWePqlnrmwNdM6INot
AvV9mYXdgBv7qSnifYl9fW+iSGjMCHrY74EHFHvTihiqOnSlhG1Vk1u1oA5Tt4ubrM7yg+7PrxOp
C7t8GkkEGDuuW4K/NlIhUp2I5breYJbgqWtitWQ2G2QDBCVvupkcbt/s2poAyQXO1uyuciSt9vFx
LuMnHWV86MzWefAKLZjrGvGwDb0lhjkRWB63hx8f5H9YQni8SVgmckS3DePdiTWK1C9rwyKL2ICN
VOv3ur/elyt09J+8zz8dUUuYDhwVJvd/Y2NAYvNm/iNr1Wfw3TEFXgR9RL3gJlw5PmhxL7/rY+UH
GZd7t9dLGEc8Q601fmtH7suqVMlyCghhzDdEpTOinYYL4J+zKcd94nG7t5uU2PQYKlA7G/NzbBvL
vgQixMZ7SW8GXeKEy+enWSp+vJFaJyKWyy1pcMpXnL5FqQ31JC84i7NX76FvvUX1+uTFw27tOx7e
jXlg53yg6Z8GMeh5NSC/IS8UzMew3ruLwjkZ/G7f036TNgm3Luj6nxzIf7jDsB+Fagb92v07EgNH
b91aTOQO68Tgg3Ji5s4GvQpu2mQefnzSqLD/srNSV4F9RdF4LlmC7xsrkpw6GpRLRSt1fLS69AT4
+yc3zOuV9P2+n/dgXGQApeBPUDvqM3x/x0zanCh6vTrU/tjsunQ2AsBFr+pOT7Dmsu8RmiE8x+Jl
nKfIT7ZuVZy0Ofq1y7IvnjNWSKZGCd8sMw8YB3nIYqfZNEt5J0T8tjqTuXVBgx0K01k3mW0yxmDi
flukzha47ScPXj7oEi8+WqjxA1y+UK5gLQZgIpsdPHkE7T5GIGKjyJs10jcwVkRjpvndOOcnHAhL
gNCKAlUAqbJFE1SKSYst4LGujGRLGPjPSDb/cMVyLtjm4lcHtPmeXlAZjTKJlNVBFGwUxgR/ZdoD
PDdoMN8JFHUb1HMZudTeuUQGGkSd1DerKD/0GWs5yplI4C7eTdGKgYnOWUgb9XnKGjNE3aKw2c45
YsIXDJF9Tpi6hthw0QHQZAjRhz7pxvSKUwCaZPqRzgJVFRR/QvjmfZ7oJGZwmBoyR/akxyBsnh5j
21GSU9Yng0U1mYLQ5uPWC8sI25dhr09+g8ntxwv3Hy4Snhnqf8KE1vq+dTPFrVv001gdJjrClDi0
RSY+jqUPm6iJf3JGhFAOuXdr2OMpzG0N1YxSK/11DbeWudCVHKqDNLpqezVceFF2wrLFLJnzsyKL
w5PMBolMS8JwMirAuKD/TAE4QNRBvOk3AaI70tdwihGH0vU0U7wvXS5uNQjmhU8CdeJT7ZMwYIZm
072S4vY4F8tN6aqHMcssNvOXaFJV6mTA1tbv2qEKs7k2AsrV7YhOctdzSq/by9WazRDKihH4Mj85
GtEaWYNhuYmGflOsfXKcUUBcN0FRNRNB26MAqpi/pj0bSU/FieGOgx6zThcJsQEIpI/CY0QVKO4Z
pp9Mk2pNuAOE6nwJ1V+0kn9D6BALshnGnbBkt1WXUTfbZ/KALk6sNhB2rnE9NVpQtFRL+FHu5jb3
Qrfhp6VmP5O8xyXWY6Tx7flV9n040eGna5PepSZ7Fn+mFIdy+5wlI1oLC2F7jUunKk8aSXdrSQ4N
KHG2P31xYlO8LyOeLGk8sjC5Opypv0O3+FvSTdUpF/Z57MbQNOQSqI0RovJ0P7WyvvGo7IveejYk
Bp6frNx/uLypdWzbhwjEivobqWoxM7zXdnno3OWVyPJHZL9n6gsOns1lreqv61a77n2x630qves1
XyX9jjjNadNmvKwtzTDvq2zr537ojdJ0w6KPGf0bXrXF970cCkEgyAhxAtk7YuO2KuJXVFf+HVOy
BGM9z0XAATTuuA6C1cVppnGPyfrlaTQpt3RpEhaqp0Mwxz2pJB6VdczGkOdhQh4CPHnKbDcbLj2i
no00GOp4bEl9Qo2wnD1aNsKVuoDyjZjVDNtpvSmTCVVW6YUlxAiy55ZXgFLNTjIPctkdHPLUOY88
RNhkDhcSf+5VNd+7fz5f/9th+0mHjQc8Rf+/b7AhHax+f+3T16H/vr/27WX/aq+pQGFQC8g/TZSU
xv/KPF3zF6oVNg5/8rG/Y2rTYAMpZrBrwmNNhDGf488Gm/4LlgbHZo7CZoqG3X9mF7f+VtC4iDxp
AGJ0dv8BokQ9SF+Q5OsDOkkRGklabJO18gO7758XJ//i6SO7z3rttwCffYKBnW4zz0t+8kTeoIHx
Lt7o5SdUy/kdiZS3SFCYhbIQjVbCPNAJUnWz0Sft0poxtlTrzgIqGrZxY26QpPi7BnUXEYgDW33f
eGiiUceQAIg0s7x8K1r69zGPj40W4wjKMP4Fut7qYZZ3z4yiLwOTRXgk3NIdO/viaI0eFsBdNrkg
eaUeXckQQj4Dg22C1cZ4ka22ti0j90mb9MfMFF9Gyds7Nt3Dmu5S3Jt0BFzY0Y6BAob0AaNScodm
7re6bJ8dkfl4HmD7Txpfj/QUauCy0sNRc49SekcmaD3ZIxwaZlrbuKeUX7P8zSDBcuM4HMrak12o
k0pF75BDAPjiE1+Bw6B7x5Lk3xBNCrMCnc8wNpa2TSKjQ85u1IfMwgVeF3EB6t/hv+bWA1Ew/Va9
EmiEt0n9AXG84eBKWTgETWH2W7sXK5qA4sFfinFbdLwlenKyyiwqcyTjxnZo+UBm4xDjs8af8s7H
aePS8/Pr6m2p2vrQmtIgSnLJwylfDAjS3BejQiPVQ/oXPHI9qi4CjcBhZUHCM3hnEfehcDQGfUm/
u0RUWPjdnSi4uhUaqC8UIRw9s+NNJ9s9ekK7XBdJ2oJSWqy2QwDFOhCL+YCmiVpK9y+TJ8aAh+kY
0Cl7GFM+VJyRz2ZqyEhENnRhHZfzyfXR6mCkYBX1/CwV4zntRB62dWdsXeKPAifCV7UaLCxAx00A
nPbMen4DXaP2Knz0Ykq/sOHg3K/8U6aCVEcBJGjqPeIzx5rXlBylTsAxNAiTvYNE5iNRk8/X811i
10IvybLqJ9wZccKSAcjMqW9bvKpM7RlEx29c5Kxqh5/1Elan57JUanUtxG2/fCoS/hFw0Be8hJx/
pribsclJauNwuZZ7IQi635KOwtXFQPw04Si9I2uvCWjmPbt0s4DRcoY9yCGM5Rwy5DgYVcNFMZEQ
docQ9ksJrYC0cLc9wUOx4WyzaIu8w8RS+eKx7LImMJoJFwaoh8Dsm2ZH0pGxlQzdwxJxMGaZkc8Q
J92N11HsxnA8b802SoO2X3FXuFyUiExv0wmfFHgsVhme2QD/eH7nGVyops6NwBuTYktoa7GFzfKG
9z59GBMbKL5aINm6HnSBpWW2Ci8camy6GKfqjV5yuq3Ep1uc6NV+1s18Owp1GeZeHVzPLdFSJtzs
6tZB9MMthCVAu8wPEFPSZlCrfKXTt6t5uO87+DNAdAt/55gEqE4ay/m6ANQK5xJ/SK21QkjJbcwf
ub6t1SdlWZ3mfoAD00uWERJlSspMRC8NQouDzcwvWJEWBNUgtENEJRhkdvolXfjLJPK3WJGOfZOr
B3JZGpRm7wdGJaKTLofqFqnKfLZne+9N2RcNjv0GLVd1G+XkTaGRS4Nh1bVDbHOd0icXBK0l/g59
CPAG1JC3OPR494rbl5uVL1XHzQHYOV1Ia+8nBTY8beaXiWkMgIU4Aa0FM5TS7mgAd/I4sfkL3YpO
zQyfHPSDbW61gvazG4NpJ1lODzWX7n40GA8JXLn9ihdr3/TcTFC4jQHoCErakY8wDYKryKVJVnrc
wUqXRsL13mT4+G+uF+2YOmOgxdqF353c25IlAXfswQCVvnewuW3svlaPHQpzMM5sh52U81cXepi0
enU7O9Z8Htz8zbdsDs3CFXA91thP8zAn0vl+EJxXq3LyLRY6YpsYQWLvswFLFFp0TwYBzaUaWKEX
tW8twYsu4ThbLvoGCh73E0sr0p2Q8tXTNXtbqWZt3bpPKGrqbU4fV5uGs6sau0gH4tOSzuxItKIr
CGQZFh1A+ITvvfrWOS7W33K7wEjkkJjhbPHvUXGuq8y+GFk9h6LJUBemunGx47yg+zM12d2CWO+U
Tjqn0NSxrJIWDfB3m+lttknqtL9HAuXAKHFEEbs7Sf8tC5a817czsJFui12yYULQttqJncyLRqrM
V2gqrxYA62ETm3P+xhxBWx3uEuvaBVwYyBkrWe/8Mp/9ZkMyMrLrTHLNZ3RwSQIzyFUTXnTnT/Wq
EVyFzuacG4nnHitAM+WhR7elPeMHGYOEfl9B3qZv9hsixwTTMZKj07M9OgYzGDz02mM1UD4krnP5
rhT7h7bz39qzLlsZ1CbAdnSHpg111/dNlILmyGrBbDm46UIa1pq8pTkPF7PyLgOGV5YVV52VstJ/
/L5/22er96XzjMiF5sC3oeZ3zRt/sQwmE81wENP1Zsc1aKbYJSea33OTv/343f62NVLvRpvIMSwI
ydCF/votQbRp4O+r4VAsLBBVCfh5pDHdAhJxfaf/bgJ+sgkwaHazdv79LgDFHaW5TL/fAvzxoj9p
Af4vyIJJU1YuL4bif6ICfPsX9goE59AA/lecjv4LNjFELIZSbqFT4s3/KP0xf0ESBznAD+geN1br
P5mv2+Y7lQilj0u8s66ozNi77Pf7ailIRhuQEZ9WW59bwrxih1aMRSzEAirEGj/rzA6J2rDrx7RZ
VAC5jw7dI7IigKeSbYmT1T9mfb4uW2nM+QcUvIhyHY0sAR/B7eyn5qnn8bdBF4oa0/ZmGCR15FvJ
JsonRriJndyMxVSTDo8GYVMbxW0DB+We7HJvXxKYtY/cyN0zfbZ6ustaFHZD7uzXNJHH3DKdu4E8
qpDbFqGtJuZUiWjZM27cuZ5+y0EqwRAi2CEwk4EAVo0J6VjV0SPNYtBMqTbNx0H/kudr/eLmhXe3
5mZ07XPzgFfGl2l08PVEs/NhimYPaqLjF3qA8Uw/iiWyDrk0tFfETe2b26Q+6WEVWvOolL/HM1gT
SuFG3JPgPOwhnUh6xdZ0Qiatg0nMMxLnMG6jeCfdMLORtzdFYzLLJsDkHBOSe9M1q/ZaOTEjUsHu
5qytbXVc0vZ59Of2kachoR40+D8lTd9/9P1+LvGVrPKLSkt5llqOH3awrYU9B04Q4kF92mpehe0a
IOYGypM8Jrafu7Q/hHxp/4e981iOXEmz9BPhGoRDmY3NIhA6GNRkktzASGYmtHCH9qfvD7erq+q2
2XR3LWbXy7TMpIgIuP/inO+ge8CUJKYfHmpzXuS6/Cqzvj+GOuuZS2XZtzbp7TJT3eEsdc+F6tsz
Nmd9aeOSutL1u70/B53NujNDkGouAzb5xk6KtzBjGkosjRz4apXR7e3OKS+L5ceRQvnOLzqHcF6s
eLix1sIpd830MMu4fIaDnv4o+iwtoqluCR1c2P3sKvo8awsJGepTCswK8gCfvZNUYrgOAiccvCrK
wc1ikWOUalRqZbKYxFgTKrsttWPB4+OO+53hm1dRO6+o4LoEt9jmaX2feRT7Qi7+TYIFf+vqhUxY
FVTXtsfmZhuOtUTECpJuxobfXxjKtMkr2X7MckPik7/kPIl2U7Sud/BLNsgNYSZH3WrIjCNxdbiT
a+uWzIvwIYlx606BsWtxzEfpMgJTcG+zkru59p3iZCpoNbjZjHQ7dsNyENgwLmh8vQ6iYV+/hE0e
vxmVlxjnWNqSuVbtWz8lqo5hk5rT8DjincbrshTWex+WcR0lmBEerKGWHwSfM+ZsJ+uzUGyKonHp
l8cOSFhwFE4xdRsmU80xs1E1h5Uzk/VNSCO5vbHlvDqjmaK+TcXXgLS73lgAD0nzVbo8olUJPnLf
9K+FOy/miY4qfCZXjon4goa+2ghW8eUWf1uDd6iuPkFWhi8qE18IflvQG8q5WoO3/HJbtZCOjSei
3tE91m/wrDoLm1bek1ha1uq99wVTysXP2xPJ8P22Mkby6HpmiDepPfcs4NUDAjYsezIL+p0yUUvi
CBe7AJ4qLAuGZnqkh5hFm62NBAmwUy/PRGf7Z9fsSCty0jzgdRD5oRkGTjSW/H5khK15GEuRPZLB
7ZLAZxbz1gj7WOyEr8x3G5oEJReH6WibgEDCusryA3CH8pQsjrxlvQm3NWycdfiXiTVEvcp/APOC
/yGR4EwcZvEAmWSuA1BpU/sx+gvxGAJA8lGaBEpsXHPp7gTmge/G9VGF4q0f7xe5GBwuTCcB1GFB
2SCpGvdGkMoPb1qmX7JMp3cwIdbV6TKCwvupg63huOgDgIU48i5dwrjY0pVRDKcT0fM29prIMtun
pOhaxtvhdFGeok8hKGVLTOFZtEu/HeuayQIJpNsRq9EpLzg2G0tIOrLqOand4dCpCRgH+1YSc1Wm
iGEnRCZCuuHtpDnrn9oZZ3yKlie3jTNUO7NJ0ahDfM/vECoir7oIYFuESgs1tdkPbaAxPBIrXRfm
W7AUHiGcqXIshlXDQFbnXTzHpDqHuXdn5VjUiGBXj15Vmo9YEJJ7jsWZlINCn8ZkenVFXT9Kxm+P
tCkx6AGgaq8TqQ9vzBQCFBh+PZ1TWLmv4GDw2XcTj1WQtfU9Hpvqnl2UBAhSuSiXCwGGmIVEM9L5
5q5KOLa57ZgNLfTsdjjsZeBj3XC6qrrNQ5Mf1ysM/GplyguDgo1HPbThDKjOuyHqyrvTc29fXbdm
H6JQcDyJQHmnPCum52Qw4LmmY5z+crSxoHJJhmqNu2yACC/xbdi07ROtun9K+MW/W9LPT9OiXEI8
cSPNsaQLEWxB2FcY+phYJZYMsdib2eqHnezjgTQhl/NoyCx9sXvtn9IsJf94yu9lORBPJG3nLm7K
TnDIFvHjpONT4+X2Vc1N0kS1Fj7P2tDcJyRQHdbX81k1s3UT5lodOS78Qy4VMp1iHJ2dbU/uQxnq
9GdMxOhqPSL1XtHo8X3Mfjkv2l8esBKyqlrC8DTiS31VMV6p0cLPy/Pk4YAZGsXe2Q8r3iKSndkr
LeYWOks6RQOryoeJSQPAs9wJITf6FjyXzDzmshR3Azizq8ZKe+q4GJEG2tMtHvZvs8EjgVjPbqAw
uPItG8r0w0TTduoaoz1ARqczzUaOGj5+q45JlI67Gif8fTbmxX0cUoK0jGbYOVjeu91kAZa4midv
7Vo3GBnt7KCnyQXko2y7eaqX8I18stWdmDKsvMhODpCB6sAmNbSawvcMONwTLKpO3ntY5rojg2Ns
gdrzCpcgNEuaN7ZHsvyhDRmESKAQ0MOYAYS88o2tlyclk+2MOH7ZO6nnM3b11nRmcv3YTEwPOFeb
/NJj+K+OQ2+k7M8dN/u02SbXEVFkprtTkCoTXMbeLLXHKnmex/7QJEVmDmc+sjZrMx/shdF9yli/
U/bOPwqAK9/5ONuvYT/4z3jW2jPO9WdZ+8uucmR18mUHBWkYgTo386NX6ncOwN8iSz/z3ntf+Ytf
aLWpIITC/9a5w7sfsvqggS7vpVXuJlEZN7w5eKBVi+kcdPVvh0kvo5lWIq+epBOQ4TRk5VE1S//g
uAwxo2EQqdww+kmS58BDhYLnWD+kjHVWo/HkVsbmf7unus/65b/tnmBU/9fdEzuUruk//9o+/fm/
/tE+YWYhpoPwUeevxN3Q/8N2Vs0yQi82zXRX/+ijwj+cVVXjIwdgwQGO7e99lHD+EPibXDbhZuBC
sf2XdMrss/ku/7zsNmlO6Pd9xCf8gOzW/1MX7qRFWPXYVC+1aTSpHCK4HsZ2Jqb8mOHJaHc0KwSI
M/pr1X6miHR2HuOyX/NcMtytwAltWm6v60xbEbLOYO75Y9alEK9WSJbBduqsrySwk5cKsliUJZ77
YxSiv0oz6e/XrizeZ03O89Gkhn9NJv4yonkJ2wMawuK4gqpwps7MLGcOW9U7X8YkYrTDnZwDrOB2
fzPmoahfnAKdw02npca0V3oskjeicoaf+Z9RqXZHJLTHOGv1VOqlo1pB1Lp1lOlEqe8M71OOyZGx
+lgZ18LJ3JW8X/n4L3lvn5KYxUzk2HVT7FrACi9WSpGXpFOtI5XlhJnBbOt++qqRT0gG7VPn9+nB
nvOfJSkYO8QV+EdMCWRoBNF1yO3seSmc4t6jtMyP/BPnSj0YV9t+djJGWA7toIImvOst43Mu1u2T
mVfTSXU+WPY6dHaS3nzG6puOW2LBpEvlZnSPllm615Fd+o770LdOQxhKRMM6hARRBf5T67sxG37c
EycV9wh78651ywvX4YqXVHH+Nk4q3RlYw6LC831eg3bcyGGuz17YlMiPfWJnkSTQh+G5Iol1WaZL
P5BKzxy0Rc2TefpR1uygTZyOZCEWlsd6HrIkFtXpuOSTrrc+yCRcsDFK9mCJ46NoKvutRR1UbXRn
6OewRKaEcHfyM6pH1L+viL6H+iVB1uSbuwGi/Wzspr4MAYis9jqzO6WJCx+syiFXWp9Jx2nPO1eS
J+6WYAM6gde9FbfajSdi2mOcRyF2S5LiHgOAsruQcNWoKJopjzIKoI1owDul+AQ3EP5hFZUQvriE
kcPvSh2PEYIyeCWG/1zM7rZy7RNq/6u7BKywJrBnWQPtSUu62OIg5io++0W9Z4rbvdASweFkXqD4
NvuEQokBw/JumZPe+34W7+NxeYKe0NEUpil6ZJnfSPCiJ5THBYIPaZ9DgyDDorO6XWek+QbiQXYW
BDftp6DJLka56JMpeTRtr7RfwsX+ADMrImkl/iaHhRqJPoftW/t9f3YdJz912fSlsDmdaWaSi/QQ
d2hwbjvVLgf8bVEnWlT7msF1YchttmJpEmkwTQEIkWIGTX+5Wr75MxmnIVl/GzorTQ2viiAyRTBt
w2FJVjxivZp3AWzl+qnPDLLKmwzmmu1CpVK5dc9Pn1+gIkCLiOe+PQHVHn4xWVjg6jm8ODxsR4kX
uPBZA9aJ7o+spE715D5Jp3wsguxGWzEpEANDCVs/Zx73Oy6Bs48fgI3CqaaqRBLF5Dbn1U9AAwaj
eOmkPAQL6BfbmIGYDXCV25JdSKw7+IHi1XO4Vae66rZWVf4qhalYqk7elnCl4Skz6msgLYuWgHWY
7F0OwSy4ipbWJq9mchvZgG9svJYP5oB1fNWjsyiGxUr8UGexJkbaaHeU3quH9QhH9ZuKET+/bYZn
j+PyDBMYlXfs5Ei3+vw4QHve8lRYD0kqH+AG7YyAX0o39e1Mt/dJvLwDrSf2202Qd8albW3xmNnS
OzdtDwsRFuS+ndvw3Zfpm2l0hAfY8++0r6xj4ncEgmQSlIgV4B0mJvQMfdvZdRzrD3R3rBS0F56K
HASApx6msTf3HBPBpcmNyYcn4vU/OFfQeI9+PGI47vNbxhQjC7WiP5i8UXuzkQP5kW766MxzSMlt
PmpQyVuRV+9dYiNaCoe7Za729bpsnPPWZ/jTPUI/4HRJGbwNZr7PncLhx2vEZyrwEzgpt4OMWWFZ
4SHLe0BGhbe3UXM+4U29toZUEc1B/uIb+YuboH4vjfGz0+Gbl9gne0Ai2lpDu6/KcmYmM+27Sa0d
wQGpHLreXIpbG+jggaXvd+0u7s5Vujuavf3cxn6xQgPJDcRzPV5c5he3qeU8DmF7U3bpK/0d9rVS
0xcyzOKk3XlG+AEKB5cyHoBiPUtbI7gPOufQZfn8OPPWEUw/ouzhGA0+CtYlbyU8yi2KHx41A4Gx
7Y9XfAO7UVKxBna/d4EG0t7S8MuRdokNUpNGxVIGh3Ie9Clt+mPf5ucxiwtgnyYr2tBoKf+NPZdZ
Gek49DfBJOg/GjGIb2HwflFHYqtZtCke0op5kfaVvJZDxixkGptdm7vpV8v2CvDNcDNnkjthKl8s
MeL2bK7hqLlY8zDc2ap/Gkkdk5lffY9zfQyD5S1nYLkb+X28uWgKvDR+BtZihRZW1l6kccBu3HX1
7eyKcgQjItvtQObJxc3cBJ6Cs2y6IXHe42ZoH8lqKuoNrPm6hRTKyTSyQbxHPt/BHFWpF/Xca202
0XY3qK2YXbf7emiHGxtcEJnKNnDHwcw2sWO8gBNdr+eJQZcXgg1gj2v69ivRyPWdmbTjvBVLKbBg
LTofHuvcYF/RFfo8j86LmM32y1CjkRzjiiTivQtAgOUJBny1EaJZwDe5Jbv9Pvxm3HNvpUgkejH1
j51b32NmMYhrMR4qCEB3xYxTndHWHiBfc6Zd+RF0onyeM+wABjtMYsLGrV2X8oPjFe0889zPXFtq
R+q4OjmzQRPfjOnBKz3wUkGLmYxWM8q68Z2WodvVZmBcE+z/r/CjEW+OXfDbG9xkOyA73ripU342
2Dae/MmgYRqCd6dApFcFlf/q+zpjfOmZET7a/LlOanMzM7U7hCAQNo6DtHAW60PEG8ZScXYKRgfQ
5fOQHy9RHQCM/Geriq/FNPzHEK7mD6cbdya5t7dMd93tMnJlMxizKgzzSqRE0CjBakiVl05rZCQ0
P9QIdXK17PLYFzGcEEyoO1z+zSNRxDLhuE2HB/Z+wVH7nvxh6PCI72p+HlmU7y0mugh2dJHdoHX5
iRbxm9O5xIzlhVsSU4aXDECpVzshrahati6R6ruYVFwYlqG37W0W4KlrE3ZkNLlNrrFD9rXtypvc
6oAj9d1yU4kpPE4wTLd+Kr/LpLKiAQqldd+2o/XEAdlB2BmcMth4PYRZZqMJSn080FxenVG/S6Ir
Lom3uHvYa9mrOTG8i5oAhBVuscV5wgdnfRFf5H2JrE43UvdJuInpCA1C6nakTEGeCjksNZsTCuDx
7A/aoIk0t7Vj3yE6FA7PbQ3R95wSjFtReURpAHQdTG5skQJ2UQP7jaIak6fQoBC1rhRaUVWPryrU
J8+efiJxRZLf+npb9e28G+LEIwq6AX4yuyH7afPAuwbGRWBfIzdmWzYNSlcxfIw9uxBbt4yn2ngN
nmhAj8a4mwwsNqmoW/A8q+A4sMqj0zNSSlU+nmtzAnbj3OaEPhDK7akDcL3gkqVVc8nxzUWFHxLq
nu5LfLuPKh3FwbS+6KspmEgf3oEReSHjiSWDtEFYCIcxYdtuOxeZ+ZjHZ+Ut9Q7IyxEEJxHqasbq
G9pW1Bgs5DPYuqR5S44T8Pa4Shl5yXET6CL9mML+xqPA35sBL3EVti8zmKCdb7J6dmHMTewTtrkV
EFk/UxrCBhLlBssjd2LZnJpGPIZEOR+8xPku6+GFDGv3zvD0Q1/Rp0B0WfboTUSkMMO1gs2E07rq
akCq2Stt2K9gO0FwllX1gjaAuCI756oD67LJLab3ToP7OSW+dMN+nhyrSr9UsiV/nFT0KGvi7Geh
rK01+/pBZ3zK59LbLKaoNt4cxC8Apm5kOghQy6v1UNa/KX5RpqUdygfdRKnB8HIW492cdulel0P1
okSebUsxJHsp6pA1FMWOLQN3AwOnvBb40TbLVFT7kHn2rRfEX2ankm1YzN4hnYr5gcWFsQ87z4qA
/VD1WG14Z7b5bT0vw61tMsRr5BTpTq0JReZya+fh2WCXHWkPbIw/jsTdhv50w77wZ0O/UVrGux3o
T4AeB9/qhhva3IUXoyDHWp/ioBh32jDgpf1mJAn2xOvMGwvh0FEW6l5mK2k55XhMJbwzELOgkGhv
R1s5B6cfD9g0LTQ++SUgg4U6wTybRfDiYvpkZa4/Z3/4jofkq2kKPj+N8zD0V7+JX5ixYmOc6+TD
MGziSUR5Yu6lo8Txb2BDvgVts1XYhg8Fl+PGToL2No4Z3xq1ad0I0T7kE9WZ0eVm1A+6g5QbJOZt
ETcgobVxz1pjDDZFNWuuhJz8ApubQCKZadP9EgTdSfEJ/lgU09eCWaUTA6BNHXQzAHLKHvagW0G0
zqtml2VWdcuVJXABN05JgdcoH4mlqh+mft1GGjMUsdwroOgYCcsoW5lp1BR9+25P1qqUGl2anFa+
TFifTuOYjieq6uIU+ml9EGEt9u2ik8sE+2iv6uEZMm+CfSq8I1Ikv68zw/rtZt1w0WnmnVsnUEe7
RLmJvn7Zu5NQz+QmNNtA2Z/08Pm1qAUNfmLeaZ2wFOqa5MYhHysCyOleLUwxuCrn+eDgOdvmI90S
Ky0DwbUfbFUGZAS22GGsHbFN8AltKokSJuv6ZMtswyBM0rxLxACWq80Z+6ZlfOdZvXcEKPAVVEO4
YWD96SclrxhF7bUemPPDFji5amQCPo23hN1TVnSpz10cfqA7zLbM1HGiVYzQjdatKYOURqPIl+9C
Jr88OwmGUj6u1YRlOq+ZDNgRiYX5Pm3M8kTdePKrOo8gJY57jit3x2m+8Na79Q7S5CFP2zuaKdYD
OaAnWmEmLs6cv48FkPUNmSsoXllpBRsA6O3t0oUXcOyoMIpcbO3YdzdMl7EM0340li0v/oJHhJCI
7NgVwooUaMRN0eOe6wvZn7vG+S01GAmIMZu1t7B1dguiLsaZm1T3QKAvmhCITY4FfmeV5YSVGg0m
0t1+W8jAuEwiv8/sCsBPU10Tz39tgrA7UF9LXFrr9mKe97VlHpKJeUeJfzBqXbhgIL/5UsFgb7Ks
/6Wb9gFf73UhLW+j1uV64qAMlPRZtkOchlExvO5Tfr2ScY3TRWY6cyq7ZnxMm1LtdNG6FC3LeeJJ
xS9DsJ059JyRcH62FIBfo59/Zb57CoS8n/tmhq24sHGW8sIR/Yr6t96LYd7RavFJtli59SMKfp4G
81ZbA+lDwM28UHPpCgiUqrUeAYGegpwF3ugVkZQW2mUDBfMPKQzGJtM0BXubRDfOzkcgtQu/EarF
wpvovIIpShTtYA91CEbhhiUjTWqcsfVByL1hP/RVoz57yBODNzJwD3KSgPtmR78Elrj3ddhv59ay
WeuY+75zfabUKvciCmVj65Xsh2lw8mcgIb8CS9522r4UgfeJ5oMMus/eqg6A8X6rcSHAKMBMXls6
j7oq3Mqc7KUcR7KW4292mUVUGsVHKglpkWvQXocdpLBBhJUaB42v8xAEfs0sILU0ZUsef+DIvFcp
BzTWYuXNUWsK/64aRvtsUNO3mzkpgd2ONOWjXNTqP17JvAV4eMBZu7qbazh7bFsn6V3ayrqwQY0A
+gKInYty2DPFIe+6HFxg6JYPScxa5HBDfqs6iM4uEbx6Qp2yUsb3AadaT3qBpdyK0limwWZdIPTP
BgzKbl+hHV32KBYmFYHLZtTm0SMsHB/2kLGYCi1pb8D5Lm6MGI3d12JCzg4ERqDZL3pUjGHHxOL/
z7z+8KtZU+O6/7PKqL4pLjjn0v7//vWP3b//OfnVrLDov/yBjAJm6A/DL7U8/gIsyH/lC/3tX/5P
//JvaI//ZhLvOOYqPfp/65ief62T+O7Xr3+exP/tf/3HJN76w1uRRPRE69D87zom8w8i1Bx/BUX7
DmYFzGD/4FXDCGE+j2xJWCYT+r9P4R2BkQHoSIjBATfDv6hmgj/01yE8bomQyDYMazhqTQKrV0Hg
Pwnv/EU5Rjq59ckYmey1B0YoST7uYmOa7E1fmYFFfeLb002/gt2qTmLC6oC9AZD1j7ISdLBuTHvF
KsG67VZA3Lyi4rwVGpckXudGtBG7iivljbmUlNvFcZ3PcEXOIWYuoyF0pwj6ksBc6f8c6hZEnQM1
ldCFZOutADtrRdkh4Rjg4xIWRZMC6U6Hc7fnsYBCWweQ8PKleROtJGmTXu80zAlEx8zbDx3pIGaP
vX/Ms+TOWgF79ZKV5CQ5bDzHTkDgc2yveUutQR6QJ+hz9yerL7E97yv+k+A3/0nzq1SSXBuSO14K
gIk3M8a4x2FS9rYu/YdxsMKrmTtyG1RJ8lFSmqJSLkY6wYHBYQY3IM5NdYCYi5UwExEKkuWhaRv/
pMB/7z32+xs9jNYdGW3npC62bjMX90bAWt6Hi7wBtxHsiE5puB0BHTJtq9GxEydmaiHYEc/difBT
FNOGts6iSI0znk42KLakxzJyvaVua65AdSEscu1RaLCVf7ayFhAgLK2bJK7cg6D73duSlSzGVv3Q
jnZ39dmg0ovbz94KdlyKgZy2iUgVRlDdgybddjNB5Nx7A0pcowUPSbqb/zVAjISq/MECuTtYrcMA
cUzsA0zi+HUMsmaf57H3M8jAG+F4tfNr4lar+WtlVJKUXu2Cqhy3WRoER1B6ai89O9suJoDLgHSc
TbJCL4Fchl+BqqffybSEe23W0EslQ5Adz414EJjYypslb1/SwcpfAqyunwbWdUa4CPeuBuXxJTCg
QDeVCaYxC+FMtgm6U7Jbg226gjvjFeHprDDPcrJeoGPTIQINkEfW9MUDqdrGOaid8c6uVHgRkoxW
BGmgcaPMMir/OBhDxhnNpGZE5iQgi+oVMupBG83/5I7qWTn7dIWR2n9ySeWKKAWzmqMGCNlL4QSl
3y/tgQReMsDsLdhlf9thBN3Mtq7uSZc4AjSjK0GedFWe/dmU0o9vGEvP6YUU4x8e2pFHEOYHJOGW
wcB9ELF9IHwQSd1mDKc6/NYC3PEOXZW+0+Pc3XeDHVTfEAhifSNq+uWgH15cFF/3bEJSNVDj+c8i
7pBOqQGMY1mH56nxbe7AuAMA2XJPPrazUZG9Ck0rObbCL9SLXU4C1Y9rFjWFUO35jX+uO5drjC1G
bpt3HJS87tXY6n3s5ZAMdk0Sm+86lVMfmSBfb2nTKv+H6QZ4pHYdWboP9RwO8c987eMBdoUbTjju
cmFAAxgahuSxW9BQVwPNlBJWEc0jhMGN2Yf5l2+QtXYMiAVsTm5T0pI0wTAU23FQ8LnimQ70OiUV
KPuldT8LC1MZ5hwiPk5W2pvjppZQEGsEVT8XtpTFAZLN2B5x7vvEYhtZyCTTIhVtV7sF31KXiYKr
jDbn2Uk0wPiiK6nz0W9lB84+viMTJTDZBJqA8auSLHfwVIZ1c8fGym6ojQaZOv0FeK5rbpsGEHfi
zz5k87T27uZVcumu4ksTJwgVqMtrHHnwoJ/LVdmpUBcoClwFVFRX4QSbBRUosnN5KrKQ53524637
p1zUHhz/QOeSHmp/DA7NqiutEZjqP6WmynKbm3nVn8Zt65PR0SNKLQX9xKb+U6w6rLrVnvClc4CU
1V01rTyryFutxMt2CsqqscejZT75ZZvvPLvTFtYSEILIX2u4RQOztNHHjkk3+U5iCJJa1tSXBcU6
MxSmBgDjk0OvgM1Teg6luak6vXzLRX5xR6lbjLDefgJEGGU0zgGSTWk+Jaxn9jNx6C+uSLoHIVj8
mlldnpD+d3dNHyDHpz46jyR4fqNJdO+X2Np2Pkgmjs74iA7XfCt8K9tSZAbvIwnIzaaPmeDmrpwv
vvb1lXV6sAGPCzprWvIPJJbW2ZXNSOrovCcTT2zm3qRM7Z3UIilodMQuX2J9D68i37EIP3Rl3b5o
LBGnxRuHwxprfHDHCsNFbk3r8MHAAFM26Z1P8mu+VbPNHMrhiA8Jg9+iAaTD4PvDoRPuxrYywNF2
nN63SzJFI0ivnaDaPXj8AvsWAjvs2EmkHI1avDnQoLkL3bD9HJnrXy1fW79G2FN7t9fOrrBi6+h1
0vmB/aXd2SENJTHjyT7P2nan6r68LcxJvg48h9dB9ereRXBzAwKmjnRa5zcFOZ8H6aTjbdG4EH2h
Ax1LPX7IQGQ3i0jTH0zUTaYNFnESeedRCVSanPYAlW9TOeZtN6dVj8PDDe7d3J9ZkHjqEwJIJFcr
nAOD6UF1LlpeUQXeqaKyfSjIY7hYedF8TV2CZmVmrVgsaJBTM/mBVduLLPI0KB7YNBNF48BFK1RA
EJfxNtexuRMqaa9ulpkky3RZueH2l1s0CO1WQOdipmj1L4ZNH7IduqQjKwJ6eWgQu9ONsxdGEh5M
xFSFlVqd2DAgMPIgnjQLz0r4auYUQJ7noVZjv2Ug5n7ac0BNAb6fvsTMOQkU2TxwuUZAtf6TA144
4cpLKgrp585b2uzhf5U2/zOlDT7j/6q+vzZ1//mfEmnQrfB//lbdW6YA6weOBl6T+e8BMv9R4eNH
+MNc8w4prS3TF6sC5m8VvsDcYJr8FX4XBt/eWnf/za8gxB8ORK/Qx8cAiwdXzL/iVyDL5q8Vvul6
pkdxz9aamzGgCflrhd8y/7BjZNN3PnNE5MBGtVZ/qe1GrqT+OvpN4dQMNHBcIvlyCEGwwXRAjU5/
4oDTzcZPKhhDgZnK+ZRqySyj4XD81gpmcFVngeC5a5ebhull+SPTQt40nTZ/5k4yhxuLSFiiil3L
J6HUQLt4yAyveUED4KNVkSHMI5YNarqq1qt3aV+wrV+Yt6Hv8IprS+cSWUMMkWcxbsyBD/5GtUFC
m19re0sP/sFBBQ6JydhJjLO5oJkOrF/wmGiyF4fFSxiQXYj9rmZ0I7w0u5ZjM52GcvCPhhrUaWyq
nBY5q+eHURoHO4cg39jhj6mmy0kxaDOYT5r1p2L79mN2Ed6xRGEzCMAzDa1MHdcVmGUxQrNioBlN
STG+8R0FasyCq8cglLz6SCNE1MxtPWbVG1MPmBzszCVIQVNy4Rf1LhNO829eEbh/XZjH6ll7rT71
SnSGuPgqmQnEUvC0xeTN7UEFkFl39mxP1yYXZbaCs0kgs0yaCR1UoxVxvqe9cySxOW0kCcRFOw7+
hRK0ZpsSWejE7Xk3pcUA4WITJtwo48mqWGaPF9IMcmQMnHJeGBQnMOm+325b2xXvo2Nbjx3BG/es
H4z5J/r5Nv8dsoX6vcQgXeA7UNZV1hPpAdYeaaXf4Kmmt3trp5IVGgjV8WZKCmAhrEN5oVQRp8zd
h/yUMZt1dqosHpCwq51JaAHrpWK66zBhIzPOcj6WDKe3C1Qt4uMs6xxwwu+SxNR7nWXFoeB+pKeZ
H3tvEBkbl9KGIqiI5C5lD0kuoF6LhMOrHdl5EB/NevXiliR7nqjN1B4lY/fZ2G35bffScvZh0XnM
kiXToT4gfW0Dx3H1r5PkeO4cVpjCgfGXo1a3jtTKHylevx5Ii3DvDV5Bl8V2m3wkSpiXJBfVHiGZ
ceDuR4jEt7uWntMeLG3NDzXZLusuAv22sGKfMU4wDZvCNovLqgFglGcDEAkKrz6Nk4nhoY9ztiB9
KW5wO+szemdmcbm55vmiAVUO+iaTpfZQJrdER1PXDsK7gVHWvaVzEX+gvg33DQko+DcoRQpZ1OfB
8tuXvNO3bu27D+sn+y62MMT5a6/pSQvkPaM55LF9FLAP2gcZk3degdb83ViLede4RfKWtBkcNSmm
m2YsymNXMjRbMi855PlYHOIM2BZr9e6nPZGp13oqfEpIGwI0F9g3BG6+ajqBGnAJ+UOxd0Pn5N4g
LcDfknfTDwqqKSU0YZ5Y/Tv2e+US0rIB6dlA1CUa8RG/37Cz6s75bfgg0KOeV2Nf6Lw/DX35zbgF
v3kWY140hkWGK6FIPLXORNOJuKH5FsGSPLM8BEPTFMr9YhuWHWqkXnyN1jiVQWlHjtPi5vo39s5k
u20k3brvcufIhSYABAZ3wl6kRPWdJ1iyZaMHItADT3835HRV2ZWV+ec/rpw6RUogGIg43zn7dH1+
MYByPC51X2uZsokL+6W4q4zkYXTBtg2KJPCq85DNqaAgz+t3bXKygrh7aNlUr3Ouz0Mz6ltuaza9
9nQZ0FezdrMwOBh+rORKOto/ypqzBJ6mXL6PXhnfBLlMDn1Yle/sooNNbmIyXqnCNL3tVAnwOaZ1
wfHprgVLf4Fzctxk3N33lPmpgi3fZOM6cML10KLFmiSCptHFneX7pEvTHPsvGzHnE7QECsPiDjPm
YAFYGk3PfXXlEGwcS813FRG1tfDr4ZmhXLlynbS6oh2WTFHvj1/YJOIRsZ2WrPaA3urqeVshiOxH
uO8vVJMX17NF8Ksf5XwzlW61I4Lb3tgI+/RzDhwNYNtn60bXmd5VVRNtm0qbb1J19UaMHBBSYVQt
dpAY+2TaGSthtdE31H7zUPal/+rgvTc2M7fWdmbJWcft1BPTjeJhU1as/HJgROnL3rtCG4nWfCOd
nYgs+5ESWHWSgxsfq6BW2KQR/FvC+lzZIJ6+0jXQ3rs4ZNK1Zme9acyJjofYYv4Zjpq6KKu3L+aa
vu21sPXXosDBZI1VQF7Erq6wFKUAB3V9OZfVcJv7xrabsuBKY0OjVGdK4vDCQQW6ik1Lb5h7pJ/y
prcflr6nK19JrHkDuhvkgzi4E8HIGEy240U1hokgHCjY5MeJeV1DO3gugko/R7KsbxgHhU8qC0HW
jRqTEdvOR6sW0zY2q3Q/IQ9vw6nV9MuWTbyhnYdZJwEKs70o2aDju/K7R0jHJoWyoik3RsK4yHOJ
cJNkMm80Feww0UgSHcnpMl8vsmE6uaT0snVSL1pNJRyuYzu8iJG5jttjOsNkhQMT39R8tBLL+2Lz
+sa6CsvkJmpJHnipGTxPs4vTScw86GVJhG7FHptuhiTziPgr9RD6PVZJw60ZVUQhkaCNHMBp66re
NQp81ncw+H9DvH8hftuO6fyp+H3+2r+9/+xB//4jP/bGFntjR8CiNuWPVu/fKdmWjd37x2YYbo/p
Oz5SuAB85lvsrn+Ed13+yfWkaaKFQ0SDg/pD7P89zc6c4Lv4/wfpduvXGmt2whh1PRvHuRNQHLwI
6/8qd8etGPuyVs6VT7H80zQIl1XSwvnpzrARphiuF7Op6ohkri0GkBqP0Ix1aYA/su/sRl8Cw+7s
F6qMM2hjeU2qDxsWJl+lMeR2fLnI+on+pc2oXGqjaV7FarJHCBiyj1aqTZl9eXHZ77thsu46p6GQ
sQ/7a1p90EylUS7P/bmGn6fDetgl2HMOfp0yQaqzvlv55Mf2gORVtVJxOmZAKitWaE6w442YJt/b
xaMcokMgrLnbjFlqfk67vJlWTLCzd+0b+jqJ0BWQf4vxOqTqhYEhHnM4BaoAZ5Zi9vIvqqkWbKks
WIV7Bo38q9Ng0Tp2MppudOzq6SKiExj0XjGNiKD8goAvw9nAyqeLwrm1cRPcBiKN7sD49NeazieV
MgneDHHBlzpsKqLFtAwciiCnbyEVFQUTydiOi8iYsdKIGifulZPZjxBUWn9WmyE0q1YfQstNOmhr
Nr6FvXTLLNr5NaBwOL1pUZfmOivB5Dr+XJTWmqXfuBCNVUEcU5HGlZd6QpZltk2Aoubjc4Ne2zh3
fUZTeM0ZCveqm4T9CC2a5sJwW+RJHcBxwsOzU5KDx6pz0M5oicUATVeLNRk7nsZWM6zdBpIHF7Pr
/ZbCK6OPN7R0o3MezGawwpNdM7zfQDDqlxuHNmN6b9x5Z4xQfhmeQ0rvj23bdco8W1ORtg4+/Kah
aLFYZYNNluEl4iBjz69jAq+jfm8HyhkZDWbznIf/VQO+/r+oAdSbLCmU/zztu6+6/1BT+/uP/r7w
+fI3l5eiMoCTP/maf079pPOb43L8RIn0f+ca/Bj6ub9x4Lc4pDucAn+K3jgskEKaLoEPzyKYA47s
l1Xvz1ZBN/gleSOopzVdRte8pkdsxvwledMhdpV1mlSHsffp3A7izAGgXibBPi6BlXol+2g6plN5
C4yA6YWdlMmZY2e16XNmMpiCOwvGXuI8e0083VSeXd73jRd+YtkZb8hTDEjhlNwd0CUpeAm4Rqdk
IUuTRqjG9TBmHoETbn0qRAjkOZd8G+NzZlV4xoDMOMdu1rkmaZJQ4syWCkAtg6d43Mx9ih+s6JDU
fZghu8xoxHVMT/ZNFocCa+TYG1tTGw4xe3KDzNPdktXRie34guGGWvXVxMbPqEMFiZFSz65wnOMw
S+cC4KNZ4kVDeDYLfqmNLsL2K+9CBrfGVmatw46TxUoqjbjqe/n0vYOUbnevXuNBJ6ADHQGEPN57
f+vMZvEt4QM/uJCwbrzSRZ635iR8nz0XeGRGNdqzmmnIgvkzNs9Cuc1zOZjZXZCZ4004JvH10IXl
g2pkdd027NVO7OEid0PIh7aqMPaZVeVFboVrtozY9mYODbfYDKathnvJUs78oViZTgLIieCqj9lu
Vp+sSMqbMAfCugJDaVobXNicRykwrHa+LBoehP7FqAp1jQUmuHEbUqyX+AncQ8P12/U0t19i79X7
OY6Xiq/A3o1xX1Bg4pbVvWVpeWuAQAawzPkrmKR7KCxwmuAxqbSsAI9Ro+bAvaMflJhBdZ3VmjqV
WRTT1vNTZpfEhTEpZp0AK2qzDeShgk+/4zQOc0B/Zj3UrzW9xM/KZPKCo1bDs8ba37wzdJNbaqZb
tvtMBG9HFcWoNiK4B68ZEX6ZaU4KxhoXIky7T0xsEG6581xK3LBgv+GslAxm0K6VcvxoB4goOoox
LZND6APnuiArDQc6CTvj0qaQbMCE7heUVtIWRj+cE3DOjN3MxRA3qO6ObY6bXcbOGNwoaVgOKWXP
eyytSVzF37u6nI/iLk6PS4uXx7HH2UcQAOj3MtLvbV8f1V/TRw2YXhrBjHYpB4s/isKyj9Iwwn8d
DWLSl3IX1R/NYiEQ/vbYflSO5VpTP2arhuIxl/+WDJVtvjDkN+4nXJyg4cIrvyj6U9K3zTMD9TMg
qOgSWyVR3vR795n9vQktKkyGWz7bgUfXMRNKcHGGmkt/Wrg0qZlLp1rrYBHjXDU8JS0jWyOIqysa
Y/W2Ue1d2tHLluTKpu49tS3sgtxDTx4cJu/A19vA1k2zW1XXlLx1VN4ALZR0v8GcIDy/9MGBl22o
hiv5HQ6TmSAsov51m6kdx5PBefaC4ytW7qC8q2Z52aYN4freataBrMbjkGB38nl6bgVcBgx/dIUY
wngnQ7TVeVgzO573o7Q4GCW2tZrYdpzRue6ZNUUbsjx7BlnuE0wrEhVdBx1k6qrrQZp3KK/2qq+h
eAMQ46kv8IL3Ob4bSa3SjhKxdZO65cksVfM1nfyzOdvhK8fb4TAOOr8vPbi8aV81AKjwPArOfTdI
ns5OL7VJQxJDsfDmc6LltMfh3K5jyAE7MuS0hhr8lAXKnPNWXSnKAufXCgvd4mO9nlV91Q4Z/EA7
pmiBauw94Lt6l3qGeVXX4XDtNbjwkqb6HLDa7jFCyW0STuGOSiZG0KFLMJ+T6GGuqmSd9z2sBHq9
T9iMqLP2o09VYjebyALanPlUQhLXx1nVVvXzkOrhYBZR+5gyD+LGGIw9+uI3LFX5fqJ3ctvWtMn1
lh1+wuLPrnFc2sw9JDL8pgCSLzoP0PHBKYR7Kqne3gUBOghbOPQY1WXiiC8iX4+G4d92KiZ9M/No
Sosm2beuKLgrvNnHWahLiILZnKRbqZP2jhB4+BRol6+sW4TICnj/mdHoz8RRKrDKbH1fFHGCndXB
AQ8TW+6Kpg32FUfhV8X+8zmoI2Pb9hwwK/KXZ2Lm1WnSQ30onELeOvzDVeONxjUU8CeftihzzTGi
2xEK9M61TcchBtw2YzI4ptFlkBUyAO8PYyNvExKqmQ3wdgWkct6IoYCS0lKH2tuWc3bCEH9aEY81
lk0atnAJyr2vfACiNWDLWkXdShud8dQqs3nmjiuJy3WDOpkOHIcwrW6ZkZlnpv7lRrZc6S7nNhDD
zhzthpBSLA425ZOLH8YgnumnX51GFF9p3FzAFg41nH0bDiihwqMpGzqTs04n7W48Io+PFZygO6CC
KFSyi7Yq0PJSh/YnI+i+Jbh4XqDjIFxM7M0b4T6WwjXo92yyNRiaHkQkrYbzpMNHZNI93RCfQq8j
GqHdPTpqSys48EUnmV6mfgo2bV7ZG9+HvQNRY9U75gXDxWyL2KC+YkjqKfM24KzRrXjobdqEsPxP
gixjaN3kGEm2WTNkt6XlncuoLS9pJ+i2BXoHU2YACO16iOtBbTFYzOdoasOtKpp35PEH7L5spdhf
AJK3VoPTI7ZjRt9wFrT1inkjPY+uXjYzWLZbgTkeN7yzjQE3vtlZ9mDgMMLCoU0GwyRLwRr4X2ur
vsPw8y0EnCxr4lOB4b+WdAJvtEsrNi4q/xgwIr5UJrK57+jXKgJjPAfdERQknhySBNu+1PBHoh6Z
f5yKC5LSFy6UmlXqWY/JMGWkwbAelYln7ay6gZJOagFTY7qv+1wdq3a8F3Pc7LA/loBV3XXHAPK9
Zf/JoBoHBY0jPfGdmWsdFs4ECh5tz8XpSr1vU+xQ44pVbcgvYWS/4GAJX03tOtcOmRxSO+4t0g/3
lfulsAsSr3NHRxDy8QlltDp12v7qF8OafcF7g80r3qCpKqayzXCQClsR4U+xTTRpnl568Z4di39n
Ac3ZxPmQ7kx2j9d26Yc3YC2ONR86UxZqqMnBTURuSeZwi1oy4kg/gleyUuvsqPRxzJR3t5g79mpI
XI7T5KrvOmwHa0KLKx+tz/WiaiV4pF8aTJc3jTc/tdRuL5tNTLLXld9Ga3I2AKorXOLRQdtFvooN
8zocmus5J+QXtw1UUyKvqvhEpVNJamh8GJruRlntNVaAK3ZrZLK9mZKAljM/imHGHrCLGF3xNXcl
cJON6yQuSQRi+pdlymjYK3RJLJgM6OQDnITQPyOZltl3Av1/la6/ULrgHS5z0f988HtOmi9V2STl
TzbP7z/1w+bp/cZxiv4TtqVst8Ar/NPqaf8mpeVhtRTQFZZz3z+1L/83Uzo2HGn+xfYBE/5D+6Iv
jt0bmR2X4yCHhr8HrluUrX9WCwhJn7zPtsxGnhC2RW/dz8qXbZmM+tzYOwVRVR9IPI43rlUubYMT
TYpt3bgIff+4QH8gtv3RG/o2lithuch/1i9z54y/WkFGck8I4HJjLV3pLF4chXKpD9HUWOc/fz/O
1P/2B/oCbiVlDQ7w718OtcCL5oYZPbPSKvbeQCjzlU9T66Fx+78qiv2ZkvlxLfmo+aw5j5s+3Rk/
X8s6HuKoyyxxAmpGAaSf1gesMhxKPTuyzu08B09+xpJTc/S7+9t/JXeSy90gMRv4v/ZCDTrriTDW
4tTYqbgoJT56hPBycc5F1Ej++ZtZP3sHPv5Q7kCLEAfZa0wKv/yhI7iigi2zOA2Vxxv5qsb6NqQm
dTp966cUdTqUmR9x9tJySbinb16ExbRnQ+7QWJt2+VeVpf/+IXtIwagqeKY9HBW/2JVTKwYFRjye
QY3gz6V6LNmbBqmT/8/3Qo12HUwGFjfOLzdUlHKWiTk/nhwEvHMnDDAbbTGSa7H/qmV3uY4/fznR
ibBmuK6Pi8l0F8HmX1zYtMDVuCI6cQJP9a2xKZbrbJqe/vzT/KNrxyJEnQlvxir1y4cJkV74rZ2L
E/wR8osgpDmiLBUZ1pyxu/7zN1t0s3/7k0jhWzZKF5fwV2O5DB2rnzn2nkCOZBhYCUadrNBo6F2o
G/Uqdea+sZ3kS5oE1EtjVbigPcO5+Itf49/vYM8ULHuLlcZcRgg/X9nQ5pARepk4jbK1j05WWoxv
w0BeKqPhDtVBUWyzzMadCRt8sjYfX15XcZRgBakPf/7b/NEnsExDBCY8EgG/6m5ZDt2pyBRfXuja
dxiEGOyD4ToJxbTy77+Vx9gcYw2PFvvXO2pUsiY2p51TAreRwPPSgIXizVIvPT6JP3+zn5d6lm+G
dIHpB4InC0yfX99MxS3GY61gKk4mDjbDqNVr6eTqdR5of+nLidXhz9/R+nkJXt4S0CvWA4+eBT7g
Xwc5tP8Km2FPcDRDylQQ9TkrN3UDDGswxjt8BnyujjvTVC5T++Gjh7ggOXXyidYOG5znnGs1j7+P
FaQVGVaUabZp/Q1jLPSbxKr+6iK5H4/Yf37LKWj0OBktGi61rA6nnl8WFAYTKUwWRxyb3Cx25hwD
Uk88Y4c9IOtwFzNMiYjVpTUhsCpVk7e1eLHbujbyYjulOb9jSNlRsg7dqIUBWLTvI7ZFIJrxzPfK
pnYl3pggTYAXWAOmYisKxBvRofGORsT6YKb8WI0kfOFjG6jJBNjOxWCn+rXtfcpoIoFumnIBP1ir
NzgVjXrrYdp/osHFoKYgCLV1sBqMHqvG56y0KQKKtSFMJiBgoy5xvD3jHN5DcqU/pGGtGe2tRC8o
b0G1JSISV9whSljqdWIzPe+NkI7G46Cc6kTqkaHZVFvULmfso9+zNNevFMPa6lhYyXRnSXYtEGmN
fjXjAUo+WVPAR+bPjrdAy+QQPpFv5t5rM+8tQ+We1yK13beJtNM76ZblCd337huTLvuLmkP70Gtf
39VeW+zdwcd1kkQCuRvUtwttDq7P2sJT9cDgni/pYtEE9w80dxRc0TAJn8BWJ/vQcZr3usELalS2
9QDFn+sTDKGPTyqan+webVKBpcEA7g3BkzXWzXtGm5yN7aXFpdAACF1L0gxPHVEp6tdCmBRByGgL
qtBkPcwt140oAECJj6dcyZMaE68HFX4qyKkfIhDtOVhPnztbxATBVkUJARA8OBsTA8fszUdztZna
412GAD5uKRgxvI3LcRNCBphLXCKm++Z7GVdzSlMsPn0lIU72ZuiTgV3WS6MHOrdvRA/0HdsZv4zj
+lmB4Mpz0QOhlXMHR9RcF7O0zrFRUPQ9uUUr12El9bDxcfqq323uVknxFM3eRvDUmLj3kdZA8mOv
ZXhgSZ5FuANpDwd6waajLZmIrBW+eZCDOZYNKyncN4Ro981b9OdVg6Et35AHqOnfnu3DPA/EJOzI
E5/Kvi8f5JxMV+j6+UY3Y2WtUiO35I5sZH1MsOFcRPjmeJV8ZDJRzlW3MZvQe6AQMqHilqaJbOVj
ajhLU5qnQsSAhojSkmR3G0iVriHWUzlPDxnp8m1XcSo/Zubi++WeRLQxm/K2RcMnChp2xdfKrdtv
UsyEDmy/O9NYg5g0jSnnQOaeCqM3qfrtYCoc2a0xqRcvz+pmR9rB+zLOPrb0tizxV5ownExH+iQb
OlisVloRIq666hwgeDLLmZv4U+TgrMJRrq4mD+eFLqfwZE2tD3eoGbxXKg5peqLc4pMXDdXREUU0
wdQQ8ycIH9mWnM28bqyej1GGLgJiNpSfcLH47abs42aTmbW/XzajWJtGvTCM68LYwo5C02HzQkLR
BsIQo4qWlRnedVljwBnU6iKtURwmt5u+hlE1bGMjMW6noCpekqwXayQGMAxlwvxCEzInOvLmt+j8
MsHVE9pFTCS+tnaFqnghaZxpizVZ/p2QWCehKqpjPeoSMAhlGoctkhXMw6haPnk1XLLTlQes+ZO7
KZMe+15IoR+KaxAyYYjiC1mphkM5Xpi5moytXVTdo8o8TS1N2exgak3UDJtfwM9VL0GeEP4NrHHX
GBAlgD6Y+yBsi1ueStQiU9cSX3oC656KTD5RP7LTy8oPoKC2nUKNarmpDY8d2dsUttbZsFO+Ek3D
iWELMslOT4Sw2WDbzkj9PKtt+x7VJgtSNQfWw0TfNOTVtg+eap+021Z2o4vDPYkxqrb4pfpV4Yc0
1Nvwil5DS2DXHLWx9qe8PrRNwPNYdm6IWmGL6gSCa3k1kHvNnoo3liBW40UwqVhtR85RTZOyhfP6
GdFWCb76HR6AgxgZKx1cCo1eleK2XVeY6CA15GUOulNH7OdiojeWU2GBpVysQRBx01iqb5PqBU55
H4kt91vAMKkYvhZy0AzWM8N9pvUmuMCi2BzyamKIU45R0oFVSOPPTd++pQo+nSuSCCfBxPLxAiSt
M+4Zb1XOAfSnPPdMN9denmTbeBj0IYVtAYVgSVjAm/XhrIvhsac1486L1DdASS8jTQHX2YIXYF1F
vrIDpEHRKfsdV1L0jrt0uI86n0+Ob3y61X0G+0REDDkpTkwI7+m88Y/ooQ0gmiFXBQIP6/g6Ix4w
HNpgNAmIVdOVxiVw5yE1g2stso4kOp9CiptOBvB+ABVtSRbkV2Ndi2vmdfm1prbirkikhvttNV9E
b+TbiljGZ0qz+xNDnpnEdWgn3qqRIGEynJ2roYNuiIeUNo0mCF2UcSmO8JM+h8oY7oc2wmHbdQwB
sIJ8ygYPN22dxwHPytJCgMY2fQ4osQSTxSjWCAbqueM+at7sBEm58B1STYhnJ8szyQYKCCD13mLJ
2xlsZnsAjrYNvBik+riL89J58DKlYMg7873C5nZpTh2gERxoAICi4ZV4r+62ZtOI5Dgm4+iuyX3A
/5HhILOzN5KRon2law6cco3L1J+rRzjsNnH1rMOKbhu+mR06bp4zHgn1zep1c9VBvNlDiZpOZdoU
sLODOGxw83C8iFnc9lCJAEUodhbGOur9/jayexppyo/+EvKf9Ws2tkDtp9zFaWqzjDom9RRrKHDl
sCHu14VERyr7qvWxqq0mvEISRrYP7oDV92tl08y7C+hC30UqEhdCaHvr5N58aDo/uWsKSz9SoN48
yRx1uh+xO84Yb1YZ8W+0xzhmsoPZduMoiGvkX8H8mkXLc6g16RRi8pjkG8GluunhcOyx6vn12iVG
ck0Jwvho1oNBdKV1Itz82tlJwwEgXarS3eHYI21b2QmIg45791uYx+Ozkk77BYST/z541HvsTOV1
zKzoL4TjUuWwwkLpVN8Y9OlkU8fMvQ6wub+58RjdNGlBT/QMsOK4+GirVVUxeyDwA5obiyiDcZ7O
1waS7dY2PfzxQbQEXOfFuGvGlY/e2YlWUnWPCG8Iv3+hDLzq6MyZ02sT27hJz2aZX5dBntNkaY/G
bWw4fGo5ApI4FDg8x+5pjPUYiu8n2P9qoX+hhXJG9v40EnP++rl+azLkwO+mmov3//2f33/odymU
ig78MEKAnuXUTbyF1/vh+1viMqgcbJyc7xDZf7gAHax+ju1IjwGS/2H1++ECRHr5G34XsIY/aRGo
jwK/i8XBezkwuvxiP4sAudMZ5hTG/SWjrKCP6ayAHo131BGUXJaXvZ+ISRVAOUFOYHuW2DMWZLi7
wMObBSOeFxKieMmvf8Uswbu2a4Dj4wd7vF0w5PYHkdx2ath2c9K9iAZgeS192OU9c9Fd0MrkTMYL
RuIH5VwtwHPFI3EN2M85c+5x19zremf2soC3bpY37TB0d8EHQT1ZYOqATIej+CCsjwts3dScdjoz
NuyVllVwhzGnuKMf84nQ/HzRcFKCPQS83dPufAcTvr4bma7vcClASQ/bcUvLM2MrRRZkHJwM8q01
bkUs4Hcmmc4fOriAb75f6APPNJqSxExVJof85sbzvfhZ8/Sa1tiI1caJensXxD6ZD1fHd+7opdve
FNgdDTLZl3U04O3XzSNmOtL2xE5YUUTv2GvTUfNDSeUwDpbxczZyMFo5YAgOuOeSS52UBEdLfDGf
knLG+K/5DB/zLC3OcuhjzADxfKyL5YgQ88ja5L3012mZfZTPGckNWdr0QAHXNWybdAfIN4NX60IK
Aa5wMIeKEEFcdpd0UyXAEwtPgjsYpnv80N2ODqds3YJRvJZAuQ6TrcsrX5vDJTbo6YBA67ylwqmO
4OXae0/a+Yj52ci2nFRhGNaxTSshRuSrGcA4cyPf2JRhXt4arenct5NoX2Ev598muzEf7L5LFndD
eV00roEa5u8i12xfuFZUIeixDDBay+LFqRPKbqUqNyUTyy0zwHlPFMQAmVuP73pommurVdVlioty
HUA3IDnKjcNJ1AiCL+BW6e3QtQXe0phpHlyPUMq2gkzBLd2wJgU0gW63E8nLVWFWgH2aeCY7Ld56
u5cnnuuILI6rzqKmyqsrTcgu9tyt44Z862gZwbjtibxcKnAEhzxS8mD2Xv41xUR2YyqGYEkWzdeZ
myrSr25ofIFMJQtaubDbrPTggcCk7qc7MaqkpU/F8THJ6nyFeyzdcF5zX4BCmc/1mI6XHgapbSya
7irxFb0jldL9bW1E86vGWuJSI0Z3rGI29xCIzL2WWqxqqaJ93/s0lZhNe2f3JMIy12mnVdfP0Fss
q/QpJdEdbt0WG6/XcP6Eil8aNN5ID2s+vIILO7BqxqtY8lewV7Fq4PvHguLVYfHEMqJIM+TzocT1
ue27wsUNpswrP7bKYd/1Cl47pRrbGnzzdREV0XUdC3vppHQ+5fSXcAyBr/bc4OuKVgzSp3sQ9U4E
RSE3tjO694FUSYExDrL8qqDWLlz3hnb7XanI3qSorRZAwjIrzgZgrifCtxqPnFdhdBNah6wkiZo3
c1G9M2ImGd15xXjlzD4+gyRzk2yT4pV9ivoG7Tm13IANjhGNGyfhaMnupNT4vADQAAkF0nCLB8h6
rpuw7NYQgmqld7lXueZ4hb1RYrFZUaHcjfaOPAIZ+jWABo8qoNHsGvM+xFE8eY+RX2AJIg/dUaKq
0fHL46xsIMzrVoKwJWjb29lwX6djJL+IiJQYA1A/Nwf3saCeXftbqWDM7Yyua9P3yVfKyvZQb+v6
+xzrv/uAv9oHCFzy/6LKLhie35/4C73nf//nOsvf4qr4eR/w/Yd+7APEb+RRGaFwpsZxT5nXv+wD
lse95/mub5v0aS2jpR9GWEaiiJD/8Mf+iAI4VHwxcZOkBOzl5+Tf2RSQOf95U2CZaLGgygPwJnho
/m1AUVN6WY6epY8CL8HGgcXZxn27Q1WVt25cxkg0AS73FXLA7G6RWTtIra0LWJ2AAefcEZV7Bu5V
BEm45/zp1A+kynJk1CBJb1qvJJtaJ/6rO3vlMbYiGOZDam8CA+VVk2YsjvYYZjsvC8gZ4Wu9TJXm
sF7Gqrrqp07N+2Ky4I7hf4nm2AYU3A918NonE4RR0rjRqm715L30w9jJmwlD8cavFrOmXbVi63hL
BUXASpy89UszRVcvJRVVXeGYVyQCvcvWNeMWU11eYG3pzEU8oAkskc5wzmMiy/5O6nxW54omN7wt
Y1P7a7+cKM1FQvB46mzhIppGcSxdgWthRSyKQSIJRKKfZ2nTSDGswpzrqVfJBIQDQjBl5QNGD1zH
ayZ5lvllGPJmmLdZnLgDTHeio3j/yrQCr1p0sCap4upK2AZYrYCJjW0gyMbHctbC2vAwETPOWwaf
ak1e345ZtGGaVXP6PofThE69bhG1XGp2KmJSvs2eZG9nY1if/aI1LkxgpDdwIUJwQoazGnoBPbuJ
S7APRr+PSDzcZ4bXJStAZZzzWchvLQAcOy9Q0xux12xLpDXHtjdha6wavWPzll3iVHP2Ff4pOJtA
i7Ky1+1KlxWDrz7vLmQ/0twBIbQoSkxBXhxdu3aA1Brn48ZjoSOH5dK4jA/l0IDPv62LocDTZbQ0
ZIUY9majV9d56j1CrItunUg3N7Dp/FsSeP0r8YpxA6sDtqiKx1vuh2o39VXylDdjeJPb1URoTxn2
eugAZIe+HW6gxPnngALEpxjKy2GMPePaGCGhM08xgl3v185l6IU5rQj4nzYWid3pCdQS2mKYe4/a
s8p7fJLYESG2RePaTcH9rQnv+uO6mub5oqxtjxkFOgG03LK9GDAe74c8i55QmJxTMBN3pK7NHR7A
lhFVkYo6gE3H8/8bkAqPh4k/85yP6BUHaFShUENWvKkTjMr14D6kGiZO2glaoeEuXlqTYtOTop2U
q7Du+usuiuwTtSvVQYigg06CNWtFJqa+jXOvfGJmhHQKivDzYMfPlqbYq82lPPJJM3RRRHumRlFz
N+XjbchM4wjusX6ILGd+6Zy5gCo6jPaXtKrNkzGXfrrS2vGPHEupT03V1z7Q4QGDhN5iVJv5BP30
Hq9c92J6af6M9SJ5doY2WcL4MnvWRhkQJOcb5hltvTcZr24hi7a7RBEQr8gtFzLJ9yn0KI7EpXsc
RqCNq5JuPAWpMzDob0LRnN0ZRBNHs+SmDNPxCLlorNeUzkCVseDOxJQK5qsE5X4DdXvaVkNHlVLI
Hpvr0hIHzRfmt7lm7z0cKzMoN4RI7SfhGw4Opvoxmev7VBn+++gCF1iZwbKBdAdmX+Sg5vSBPJA4
FWzXL82WYjcPI+6G0cpFIBr/Ctux5qvRNfczidqNW5vVF69jS6KGubpxwmD+rAdYNSuLeSVNamhO
URqJxygGXe5pFMvVUIAhw2URXTGQ7F5buIElodV1mGG5nDPLmtfpWB8ZOEVvjRMnX/Nhwf/1+tLu
qGFwvWHcxH1HHJW+4YNj+MBbxmGYLm3mphsB5hC8bWtDK88EljKAL8YO+c0A6mXK6jZLGzRQ1VrB
Nu9G69zjGwpXDISQXeNiQBS12UbeVYNAZ82iwbnHPik/Z0PBkKRLOpRfScR+i6sTXpYRSsLSpfvW
uXV1QvpEf52AB/G/mgxEIvpQYCzKmF6FQbChDBhITZbRnP2IggPGbvSfWY4L/7JJ4ouqkIDN1GQx
saGc6NwkTcYt6lbr1hy/gJ0u76zBW/JbYbPmRSPqwMPmwuUguG+1GC/xWMOplopNV1W73ypDvCdK
25eW3zfEbjUbxjxAAa1J41PJkF0h+8grYGd43c3KS+mK/xIvtkj9f+ydSXPb1rq1/8s3R2oDG+3g
m7AnJYoiJUuWJyhJtoGNvu9+/X3A5NxjKyfOzfxMXK5KZIoguPE2z1pLJJB0w/ApF9UDpaNYunoV
whWjCFHg3hsFpLAV+DYBClb5WrMxZSNZua93AWqQJO4CTC2Vv6qySn9WpWVuIzqjDd/394iU5ktp
ILsKWfg9Bg7KLT2sikPPoHoN3GwlRyunU7HqrMPiQwQ7givZytgp6Qwm/gJn7tx0lQmvv1djXn0t
B5j8hYFpFmWP6T4Ftm8e+A3HlYGUe5lbhVUskthK71NfwyHbGPO9Tie2FLUYVniUqltYXGdhZ1m+
bdqhZaMwNC/ImslPdHNAZCf+0tT6W1Tiiz7xeLwljQFu16778N50S8xe6pzozTQkslkO9XedVnjN
mLB9iNBfrzuzny2x3Hhjuhj/M2rwHxRw+x2EUrPtPbznxlpVpw5uRV9HE6zywjRS8guqUNv37Q0h
G+HSyojcEGbyhchFwGRGrF9JZ9HXOO7zubrul9BNvlWxqvdS43EvnJjAcou/+ZbjLUbW0TtAWbEX
UWKuOoUlp9Eo/RZ5fPTuRS6hbkmoQWFn6LJrPzlHTSIPRh2pDdLHklSYAMv0MvF2mPjN4ZdUXrjm
WNvYCJEgpDnOp8lA6inpM9pKEIm8ROrYraVTZ++N1SuCPZJH1QZYm4+hves7SWKBdZxMFEeZiYcc
zaaxyXXrvRTFuSW8E/oVs1p8NhAWCDbbUvusM+5ZhCGjTkUK68JOUM/HIr8Dbzo7Ak/5GnlLD0cu
UDSvsNi6uFoTH5BpBBvEo+QdeDC2tsoMshnDA3wsmL+ZHGWqaVDmQ79N7NbbmWMUrNjSn7U4u8cD
M9zgp0jMGu7e7CbGs4drIN6AcbKtadwhT+jtzSAnuxvHum3WScyZNUeeNAx4F5ztzmPDunmHT2m+
9Cz9W+nb2pp+NF2otE0RaRUWD7IY6+hMtuceEOhdpWO5djRuv7zWdvbQZWdbw5fAY6G/6KyWrDSv
aPdDWnk7enVcxdTkHlLMNxNlfWGE/+naIPy3l/qbXkpn7Ag087/45J96qd1r/6rUjxPVP37kj05K
t0zoUsaX7Cz/Fdn1r4mqLX4zTGyCTJ05J/8Ljc4fnZRhEPSlk6+F3ZRJINVsW/RHN6W7v3mQpQRw
ybmKoDH+R93UzziOiSWpex32ArVACZruTD79ALAJQn4norSMh7ouMNkvppRCjoo5r+aNNooqM6De
Ukn1jmrBeAzDWLsYXjluM5MtN25DHB2UqHa2EH7SrzBqXDakhawtXPVeaiH4d2wtQF+LilBh60wm
+OxeLfc5ZdWmBfxinBp5ZM0ings9tjQqikkRMsYYCbKcduwd6GF0rf2WTST+YuTem5S5qOyGjPnL
IqybHlvSubCX4agIbOeyLcMAL79FFVfEACWiPOBCVLy1Rhi9khE13uPaqaM2iMYXPMSrpVcEZANL
Tq1v+BOQv4O6eB8YQic0xz7rjabUAqLS+NTiWRavfrhf/gNue41m/zdddP0I4JEdPlWMpVxQmJ8/
gpTJW8RD3X6YKuntLdla68JgVExw6oAcUBpl4yywuvbuc6cwbrPemCU1tptbSxWLDkEfwhzHsfK9
hxPpcfKt8M5ozfyrrmLtOSut+hKO2rC2VBQdW6vRw4UbNslTkiBGCXj44rYq85PrVp849NE9zgt3
Zr94rRpbJ/S+RqVdvv36TXs/h3Hzpk3hzDcwNCwYrmV+wPsKUBhcIovsgSQv/0WfP/0gz/XPumGy
u3ZEtW8jWe0xoySeOszw+U61ZtrUZMUdh3YQbwUyOkX+Uj+cgsyMsbKU1oM/8rdSGsY3MH/9JtCM
/hS2tn5LtwU27fpPIDfG1lMqeYqzvlvacSJ2KuszHKMqjS2gtFdUFc0aFSj3tMQx8kZM8mtmt7d9
Zei7pvWtHdG6VNsm9IAaxng9WL2x5vkVbiz1khRedCC/pX+nhcP8sJH9O33RjG6xwq8aGC8/RNdV
dO2mUf1w4UsZ3zkdy4ikjtUuluwMVVQt5noSWiOarBvXRImpEHW0K6XqcpE7kbcVU2UsDQV/42QZ
SUAZnxLMjYqO5H2UtyOmN88jKTff3KTEkCnrWX0sLMsrdzOPssnCut7hR6BukqYRRyra4d7N9O5o
xey6wRda2LUynKIdeHDkLSczMC6aaoZT3ehcUEMFCAndaddb83dTi6czcw70sGFdvnlBHJA9UHlL
EQzD3/HiP59ZFlNO0jR1UDxdenyW87DrxzMLyY/vs/3VLiHWjOfGa7OtRrTs0zj0SJydloW4N987
RFq/9+Q5LOumZiRv9mP4NYKNuCuwij2UjSifndIkbCRMxLZ0i894MFI1MWEl94J/Je4qC4fiTmbb
hM/+Np/VXKIJJkxMg2E9prlxGUQVM6EAAsMVUBuPpBGpJcfVuOlMy5gP1Dw+EGrQ6GurIWdHCaqo
RTRgVVDF+XS+3rZFVIIlKXs8VqWl35KA7n/PE1d8drW0fp49up4zEtHvFHUiSQNEaIcriar2LRPx
FvMUJiwtjqrEfbStvTXHKXbWsRu6J1fALvwNoGr8DAjPlx/HdteZaW6DqZ4zf7V/eGT0pV4ztK/8
C/Njch8bfEEWY1VqD9SuvAOiUQXtXq09RqPq6GZJDysAIwj03rpC8XiRfAfJGcct/YBje/GKnRPa
TK/sC8bmWD2/YMbBmxH42O9L1WqbX589/+kNmPPjFaaa57Jhfbh/MjDqSg8DB7hyatZDpA93JbMH
zIr9uRnLOGf82SXWMmyOmCxkVwNNVrwKX1g3NGH+d757hHbQSrwyudBvaUvjA5M+4IEycf3HxEGD
vgizgKnPr3/36/P43w+L68VH/u+wbDMYgpoff/c+JVWaotm65C1pyQu2R/537mbssau6Sp4Qqk9H
fOyGU0I47bZJZyjPIPZ27xaqO9BkqmXvGdU+sebQMqfUHhu8RbdebzZqWZVtdprcWt1iyjrc95h8
gPHR2H3veEzwEZFdXvt9uxfT5EKWkY9x35p9nG0dpk1LQr6I/jCYADRt6z8b6Pt3mqu5B0LicPJz
MTlJaskUE3jhhVXotK36zkdYHpKkQPo0EjzDGL7pAWDKwiBFDDf/wtDXkyy8jczjN510yDqUWbmQ
oCn7xOz8F9Ljqz01ATYq81fP97Tga+VrYbcGHufXQ3J3wK/ZuCRGPbarNCKPyTNKyIyixs9ZhP4L
d173zUSSzwkyXxoSNhlBZJjDionLB19nXApVYdJlpPGjKAxiR0zknp9JM3+XeZrvyyAc9rh9ICCr
yGghtMe4DYe+XllOMtxFOpPkv7kRKBL5mv10J+CXTs2gY0N5LQc/lA2c1WmLIWx5CRO9IYJa8AVb
XM/mpB/KLXxVuHRCnzcQTiHQociLVxuPLbKPOZPWxHczLmUEFyZRcigV41yoVKFYKGuRShdBkG2a
ksDTBd8k8Tb2IvnE8d+8MczovrXKMbUVFGTKDC8kRXKbUY4du6yx1qlD/0fSDyD5IpGJn2zwOsDn
wJtSEgsDOsdxKvAqMEkhIvWKIJ4Qo0DWkqj1Sls7o8oe+1XdivZriUvKmfsrXFV5me8Gfaq35szj
OImaS875c0UQ2DzXQ7xjqdSNqwEWfO3J8VkvaMtkjgExv09IVnbEF8ILTG7WyEBqiGrGeZeOma6q
rosPuR6J3UQgCp7GcqKPLA0k8Ez68Z5Duhw+8RxQTzXBRAkMcy/dRa7S6LnGm44Yr7i0gx1ptIJ9
MjwNO8iwCL9q6IAu+A3MBQ5p4QfhMrLU6pR0vgkQbcEOrVk3mOQK3i6Wd4skr7lQdV/xd79BxrsY
Q+bxM/pvmqtk0rPHIGjqvS9MnjqTHsm3UPpqXAa6XcQ3WkO3W0pvPAeNylk/stJ8SwGrg2WDk+1q
5GQXSy2b9NuAYGjSxvMY9+MeZJ6gMELPLSTxn/V8UoiCBLRXlHk+OUfs4C8VteUOFaQHQl5P03cw
DHfvEhTGKC0lqIVtqx4sRDX1a7PrSB6vbYWXNaLkBcZt3IWqpMpcDAHuSvgraAur8MUKl5LkO7nh
F9hH+HiYIvK9+hiL4ITgpzswhvDeSJ0egDrxuDLeOJ2vJ+p/O9u/62ypwXly/3Vnu8/715/62t9/
4F8bQvEb+zdn3v8xHf7f7aBn/4ZK0ebJCpKLiPBHwaT8Dfcc3XWQUnq4Nc0wzx89rSl+k0gsaGpn
qdpVZvkPsCHwoA9H47yyRC6J3w7zHEfKDw/4MW0aHAWVexBlisEEOZrM5o34MkiLsVnWTfveb0yW
YonFyiEe/fhOyrR6iSIbqxnfqbV7sm9FMFuAdffYxPtPMd4P5k0JvPceNioK9nkpyRBlkQ7UVuJi
uGl1XON9Iq6fRqvpz21VyBoSMU1IzYvc5GvXjdZtV7buUzjk1PdTUgFSNK5ujAzBB0wvZb8PPVPt
O6tL1hFFPEPGzMNmMEsloQs6XEYmHLD3ZLqLvKF7blRpXmJfayd2c4X/vWGvcSLr8UhmDcLwkWaA
fHlZvprUy89DgOWlMdakl2GGCV8SzH421eDcF3bnpathlPU9s4ABXL/SAdQpw747jMbOeRb1RKV1
aXDXaYa/t80CU+wAVomk21yatzTWcUS216R7zONxMp2KINsltl+vLdisFx3OZ1gCjrjbGt0eIG9q
Jw+jHoan1mrx8W9zbMT6JNgGGDsckMB1W5EPhQR8SG0CDIMJEWoWJg6+MKEBO6IbM/OBKowkIDP3
vo66GIoljZkjlkSrtje2VxEc6MflofXjaB3Vuk20ao4lf1IO3s18AC9QB8xPEa9w78wx9xRRyk57
6WZ2KuA43MWaqN9C5vzN0lOco0tYquIBU7TmgJwK98MZa8yvhCP2DslJv3KP7oxAUsxDQwYWYGTS
MqK1r7SkfiUnITGhKP0ZqJRXtjJg97Am96M6ZSG0j7pSmNJmnGoypM+x0AXTbK7EJmZKwb0Lxcly
G55TXNlObcY88eYlApu8CTzblDk17xnGaASLYH/75LdDtKePKdeU6JHcF3iXvOLR7N7bfdWt8pkx
ZZMKbkoUitzoOVYyi0Hp/Wlq6iB6KkXsD9150ogASXBD4kGzdfROXfrRCe9TA7Ol5CufLrXBMqRE
5dry/A+1+pZKeczVHX5q7JYDXJJXqZ4bC91supfe6qlLWQoS081r+DXBSsn0YNZw8X1GBs+STrPL
dn5GBquWY4qU8Q1ddoiFDyPSr02dxilfb1kRQUX5iW/pwsl0IDUPq8taAHOX7GM2hMLDqCKhXCu6
JFKVZLpKYv3GaDz9mAuitYfcvAjT2yWAWczEyT4dRSXgXoDG7AELfPw/8FZadCYZYZlbcQeaWSnu
NAtVzqquW7mUle9tVDQ1BzDjdK0wjNljIdTfsmxUqx7sbltaIC8L3HtLNFZlezCiNr2MemZCWeW2
tSU9o7loHvEs4Ww0lUff8bf6xOiLSTfzfoSB5iqy7ZDKI6oftdZI7ij1yNnLgMPUYOkPlRlzarlp
lmBuYXoLdpVE3DGjX0Q9eeudgTFH18b3OBk/IWxKABT4YmvQ91ETXGygMtAAPVqSgJYtI9Zi1mLA
a2ZXTTZLfMy/uNp5/0hrjl4NX4+9k5vTmlyAbusakXHBuqhecTzF69GsrL1jmenapnxlCWzW7dGa
CbByZsHG1JqesVEyqaGxIwxnZmyY6THcdp1HhlntTXGFy7wraOZcoTOcFbR3gWVMwTcfKg1Xfq7c
TKoRhpZ8Iy/S3eUzx9bORFt/hduCmXPzZ+Ktmdm3ns59GcBJ3hEOhh9LlYIwEwjIHBSmLIDUG2aS
jilJQwT8vB2VM2nXz8ydf8XvSLTjahtXLM+dCT11hfXcK7g3OyEuqbmzW2WF9Smq3f5rN7N+3Uz9
zY4lazGTgAh6201VQweWObZe0BzMJwI+/s+sYjaG1Wp31kwW6jNjOCYBtOHMHdYzgejogfngwBee
S+KX1uNMKiYzs9hNjbuPhEmQcTIzjRjWgTeyRSV2fGYeWRrKVzlzkFKWQJQzG4lNU70bNEs/1TN1
gWSl5VsFTRlcwcp0ZiwRqzS3mFt1t7WV4L09s5gEicer3HQ5MgE1UelFO0WrwWC1dbCHmonOYGY7
ZURLRykL8SkSEiXTmQJVRuJ/Cq9oaDpTotg2zbvvmR01Zoq0NtCGUN0Ob+nMmNL+TY9y5k6xFwFB
Ta44KqK2TyVTytsp9Pvbqc/BVhNbEE5yZVntVn9gUGRsppl0HfFcHJf22ITPxUzCypmJDa94LAdT
ueOJPryGMz0rryAtI8Nh3c90Lb4M7KS5Kw8IwM5NO9bRKaik3jSAvBCNJJTavR6Lz6NGos4uHzC1
fGby42fNssntlidRLHAHn/KwYxkkW1gK3Z7TtLohXRdimL66DfYlfoxqr6K5dzCjMRkSVlXvL4Jw
bIFF08cehm8L2hysuUn9PR9lsmqzLDlLfEXRA5L7HmjFqrQrtfxvffx/sZTUKVGZfP11fXwDRN++
x+NPNfLvP/RHjezqv5H2BtPizSWt8e8q2fV+I1UNaoUZzgzM/1AlS+83HRRPR0OORBpzj39vfqSN
rYjrSVaEpn61p/wnm5+rjccP8wMC5ARlugvLj6Mu46QPomZpy7ByJz84dMQfhEumrc6518lfk33W
bBWh0ocOE1rW7/uiNM1+EZGwecHMrtlVTtptZamXW9EoIX6/4/7S7BdK6uf6nV+NS2IhyzRABnXx
Ufs/oJq0YtQOe6ezivwE4yRO7mSDpbEoIRpKn0OirnFRCvOrJpCErxddvUx5vPtf8YnVzzVAK2lT
xTV6ii13cDdeA6kYT+svKQELmEolHZlVPDo0d5Vco6wAuV1yrUy70dwdDmz4ef0eewVTNIdg5eac
iBXO4VisZuagLM9Kyot7zc8ynVqmGPwQq+VWBGyxworWQ+U9lr/Hb3m9K+8n3W4/eXmBP1xVpsQ3
JEaCNy3Ga28p05cLOwWCr+HZcB1nf0Dh6MbWoONVS1DGoSGhOd6obmQGEbXSPGclG4I+6Nlu+08D
3oBb6KrqQBStvm1bWb8rEVYnL7Ug1KL6Rg/yQ5Hb9aOTqeFe94Zx69Rtc8NcmzQPrdNWyplKTli0
BnelKcfbLIDXZyPHE7fV84tmei9C4v6poS3IVxNi788MHwuH2FOrP2pBrp2nNvYg5bBzWveqG24D
Z3oQbZCcqhEib5gInmDCQZ7Oxo01862q8Y7zCiiZwbI4a1scCu2LcOPi0qlMYkCJsMLqYM2wE6v0
+AgDX8tPUYBeDn5dkd5brinLjE2JFyYCSzEwspXZfrBZq5N1m20KpwnjJS6OoEQU3POsUd8N0i/W
DvzgQk5AXoNAmErV3C/xw7LPXPXyxrVjXPfYHx6gxryDp9suPKhIgpWfieQzM/36MXco08o5AgTJ
oEZzUKvpTqJ3upWdcL4GTmhvTL8p12wUWEgaxExgw0fwicqxu+S6m5uJWTNJR3ERvsbc9syVq2EJ
x06LiAbxIpyuv2MU3N1YfU2Km4nbq1mSIdKArYEWYVc/ZYgTQ6IDNq1AVhiALHBLVyhJNz0P1HEJ
dml/xm4WJ7Qh0ZCFee3a8nr91QgiQtyjcfxmYAN2LNMQS3b0HDuzMPHJbKi3X2pjZEfqA8Tvjc6O
qlXey5FkxwamFO2yQdgu1lY1oV1l6hhLaif4IcEUapUECT6wdu1rj9ZQCwdUPmkwbK30G6+wcms9
cB33nTOhH0nJor8NqOhuyNDm6pmtjwlAN3duaEYSMNkImNQ339Pe7O2FIsr8cYLwufUSz+PyTWV8
tEgeY1AMA2+4av52hbOIIEhMv9tSIcpkRcnfn51MKIuo4Nzex031yQv76c3ppoGwmdrce3aUL2jf
6IgL4hfuOAn7ly6ktVywtRxJLgumbOY/CHoCkM/6EUajcr5kvuO1K6tE60B7qrvdHUaYmKXq1CYk
vbsQhnpH9vztbJ9gLLyx6/Z5AH2/oqyiM49o1E4WDWpFglxgnOrE7M92BSm0oPPtBtr5OjmxLCy2
LLWwV6PkycHbEE92q4IK/c7mOLhJQwTOC6KI0ye/ycqLamWTY49ryCNLjRJ3tCavV9jSiZNyo/zR
yQ0tWektXvwi57/b3KPeutLH8NBNhMcDV4ZE3vTxJ3Jx0eSzP6a0I9kQCR81JiCot7DqOH7HowLo
WpkKvSOtpH1fqzHRPs/6/345lKV3MWTvqrWDwSQfSlHZ1cYUqfcN+9TyMKZ6/xK4YbLsMO696E3H
nhJnzEmztQpWLg93wog6sWjK0LwJvQ5lUN9VD5aEGl74uh2ecc4xnvMuVRdnHFJ9h6tIcI+mDOVK
NzYx2mAGzV9yBuUEjunok7YV3hxrbAvj17D0sI239KE7Nm7a5YtAJ1AC6GjOKI2pG0EOGo10z67m
5ci96L5zvnsXjwzWTenY9Rdb83iJwBPTrcnZvIlGGe2rmKiesrfKNWfDsI+c2P/cITXlD246znm+
5LGUMfEfOT1bi1vH0hOpQfNllSCxASQ7y0UjhI+qId69oaf666jSbxrWc9ePjRVLCLNZATm2kjfZ
6c66Du13XJD6Ve+aBXuaQT4pREb7qHCcew+xPa+avhslvlus0GN5AjS9JQaOI8dKboPR9d+HGp7A
AU+yLW1gvpxqKxcn1HVRmNHdaOXO1sy1gh+YBuPEpovPFAS9v7Na1n+GQRhTGo7Goq34Q7lC+4Jd
enmukMXfmFZpJqx2wuyFOK3uvZNJfRPjSrGqUsxd57rkjQDo/J271IIsHB3F0RGRa7geQz+8xYSe
vSKP0+pGuvB/JJmE5Lbr9eSYa8LXR3PFnsyTm7HSFLLuqRVPdtQ02bq0y/jNbJyABtXL5NyWkra3
wkOQjUVDZBRqptDpX7PaTaZtEatOw7ZAVC+qDuMnoBg+rvBVM6PupDGCv4zCfgBLt0jJQRq0lib+
/0siOeSxVmhySeDVjZNP0PyeEiv/MuZ+s2laLV3ljeDz8gXxt3xZouyLtMqUf1N1Xw0dm3vGQoTT
O2GVHlHg6bc1xxnfonoELSNQtFtQdxlwjW6Dws9xjPiVcexLremYg4w67HMfecUBQl5zGAm5GoOh
Ea/WJbkifbbW0O1c+lA0d3kUjWfT1tXDkHRCIqDSmfxUiaEBhdSXwOt5WFuudQytHHOwnK/YrWL+
a63I8a3rZW+SZbiwUhOD5tn+0Gfs8Q5IW765HqLrBUoA7+DAhs4FpkXgVxrlHj3r1CDu6quJKHOc
9iFdWmQNKZm4i0IlLQlJ2uSUmA1H3W2pTxCc+MwE0bLKTBveyIuqZyNyRu1MgkNqblse+tAH+YTv
B/eAv/byxD50EdEMSxMr03IXl1xPBP5+6PNoNam/8kS6D8Ogm6ucdAWCAJkF3rhkNRC34hHv5OZ2
Eh1RfcUD6KuT3kXYAD2hXy8vuuydL6XvRtvcDqpm1pxq78Q/EajARjXblnXFOFfDdllCLk08MkoS
MrcqLfR7sIkwPbCM9U7YEhTfvUyYmPSKQOwLN0rEMpszQmvZ2gQjtNfsUPv3JNH/tnX/p7bOw0T2
V23dbd6CUXxIDsRIb/6pf/V17m8M238whUS2/AfT5yGSxvMBoTTGiZJocP4Tx0IT/v//J9FNoXAW
no0QahYwsX35Y/9h8A96tJtsTAwgMOn9I6Zvdp78cTOs63zB2X2wn6FTRMM1//cfAA01Vn2bq1nz
yI3rrqJI0y+EAE5HCPNik5eRSyxfwVK31hz/EcKr2o9p5h807KAONc9/FiNQDTnpQjguIGPimZKk
C5d6/dHFWneF7sNS65w8XtRA0XDSMxCgaEZkhjBInohRatbFjBpwr/tMWE0SADLD6VZVyaxWD0TV
gyZo06wftB/Inv07ROiDrxlXYKYmwcoImXWMP5mMRRRrNKogApSaGFf6OOhSs3hLo2nm98Xv/cMt
8h8YvpmS/KGXvr6eJwX+umywHF18oNkMje0D0XjFvtcAQ4YgeZsHqzOy9cc45i+b45+5OWt+JUca
bBfY+zNa+OgGOjGZwiLIJsWMGdnK4PimkiScDiMd9dBhErjFp9u//OO3Rzqtw7yAmwlgb377P9xQ
kTDqPqX6xN6b83ChtVBINZs3cnMGC3Tnn78aIRy2O3OxNv73P79a4Lm9ytIo2etoRuNjVqXTZrDZ
SJ3axHv89Wt9cDu8Xk9vliQSdTwbnn7kEIc4SMI0FmpfhkPCFB+/EeymyjRfuZjyL0JsiE8t7fxt
D2uxm3C9Kdaqtut//J5ntMdxoCI9/nTmG/qHK5zotYPSjoqxbGPgLh709coOfP/RswuIgF+/6T/f
Q9bVR5Lhz8z8fpz8VDTKErOgaF/o03TO3aom04NvcBEWcbhHjMBE3skQO/3N6/75WwLObOs6jbLN
SEx8OJfiIOpVYBfRPutLQso6Ps1etj3Yu2qjf/Za5uxfYaIRBanlFPyT06tJoofehZ7aK/r5VTmM
SAwLUY03wdjLT7++nh/O2+trWSBxkJqOMOeoq58+vCht6FGo3fbTOPU6ucBOekiU7PTVr1/n41js
6skhCaydcWFuV+Pn12lttG92PijwD6sj3a+nn1iYI2oGvwN+DRXGYIuhajCjnxgg+Ws6rfD469/h
w70zv1fWghx0uj17BH+8d2jOYhQ9Db9DR7pCoXcl84ZJC46+HNMDMhfaWVuOf4N8Xi/hDwfs/LIY
ufLGJcA6nsofbp0usKnufEftQ/xJn6vITg8Ikce7IsrCbSWLDN0XITIAcVgxInrp27Hb93Y2fGVr
XgKvs+A+xH7m74JZ+IoFIH9MkfY7TPKXp/N/+j0tPhiPua8HfPDRKRJvAr+fHE3bAR7abziEm9US
4z3aLCSXvb3LNFownPrIZaUK7+Oj6IwRoWTm+/s2zs0br/H8/YCW987T7NrZ2B2+i6s89Jxu++tP
8s93rSu4mhjyEtNm48z7892EOJBBQNIrcrcFQRRx4JJKltV1s/7163z41vPRufi3zoebgdMe2OjP
r6M0AEzsYxW8Cbwrto+wQBmB4jcJqQIPv36tj8f59cUch/nxTMXhtfzhTY1ubdUkv3Cc51W8Cly/
W7F3apcwfTFrwBkwHfrxhoA050VLs2BLS9P8zYXVxdU39efb1ZXQ7eg0KAr4dT6856RCqcs3w985
bV+NeycxOEwxE5PFPkAgftakLd6smVdU6kp5kQkX8Pc5ytxOoUxrGOeD17bjPds3YNm6jApsQJKm
VSS/pNORYE64ErjKy5RI/3s3tMmTOyZYLSbVALtRVva8JIzZRrvWTVcJDlwWe8bFQkH+YIeF2DVI
EW7DDNZ2JQqlPeJNMZ3HwJc4tjFwOqWVaF4TnGHfiPLxj7VW0CR7pKx/hyq1ikOWlqxKM8CT3YSn
U82oNIRbkw6hMuyUY1MscJ8wX3Ef1d8zAps+9XAnJZkhHRbJyJrN70nXmJiRNoMM17UbhcdA8s02
LY4WverUWxtyeBN1Z31nsuwayyylbKQdE2TR9coL2o3ANnPbm4JiKHOG+qvrtAa2dKWDUXFfuRe2
2dxvfPuDeBPnHi9fFJV2do2as1PUrfMymTitDTGaVGf+2ZpG94j2nHTdUvVAkY5KtEcvl+OR50zy
VJZjf7peXt9Gm2DgK3guZBlCEOJyGe6h4GyUcyINj1jNpe2aEOKISfP1tEIVeFM1EyeUqw/aF/JL
uCNzMUDlJYk+7RC+cu1Gy1WQpEKEjyYe3s9tJRJtaQQiu5exQZRPZPLv9AQ8He2mCFZ16SjEgV4/
C6erMdh6cIwE0iBIeogCKT+5WVfhNm5wbVPA/bckSA1yJXLzlTHT7L9r1YDPvkqns4ULL5vLuBru
RVcOJzWaBOI5pq6+JHbD0TTpUMYjar61nO/DtM+huFvwguUYuo1aTYNOAaOn+bTJOgycFij2p2PQ
jygEfVqvEaC4QytgaSyOppQ6p8VgcFxGvAGmwFEP7lhzg60FCOVr2AeCXYvL3WvNOG/lA0/t2pCO
wbZy7dEG7eBzDMzxGGhJdIjdZO1NDOqGyhxO5PCUmyZi2o8bA+GnmDQuRy2vwCNDtRduld2wPDGX
sD1Y+WDqc9RlNh1a4v92UG/+Y9A469xkPljaWTy7cRL4gKDylE5YaGJbuCwzf0AKG8kX7FOwjDRT
uKWxYQ3UypXQBowc6fmWOqYSG2/I06VZZQmpP/jPPnmqI9MxGw+R7m3CEO4Gcio/sK9j26K1aJhT
3AAJTIkOSexWyzCOk9XYNaDztcnayzJfKnZOxyBVJ1IX3QUh7cOqG13MOD1DbqxSfbJ9GzF8XRg3
CaZwoo2tZdHgaxN7CK7jCSlQOAl75WHIsFBeeCEV7s0rjNei1ep1pKVyNdrgKQYzp70m3M8lw3wk
sbLAPWFweaq1hfFldkaepKsvOkPdoc7sV7FpP3adf5NnTvC5AZjG92ccDmGScgCbc42UGuOdraSc
E2XKsw5+fNA6C6enifRopxzdAu46cmoPJ6nSCOpvIEjFbtTzqF1kfueXizGQ0UHPTYxhfS1wblsr
4RfKE0zFmfca0ydrMuVm6BO/JfrH8G6AicoThZIZrnr0CavYAWkGaw8+MbLsH8bcon7I8Qwg7rOb
xmPsTHLtp7azMePG/RqlqtoPiT3sGRanvChV9LEKxMW1+v7i9OO4llPbrufnD9hMXhCXiwA7va+J
wVw6fNNIumeBZiyMGJ/oaqQWiV2WVXFm10vEwIqjKCODzPThftGIO7siovVpuf9WKWXexpsEsy7c
LnDNKIz0VIvmCWNdYodZtN2Z5eRG+OvlbrTCAcuMNuw0AXYKdOQYcln3oh3qje20wXMTBf2NbIdV
o/z+EPWtQPBDTPQXiXTAX1iZUZMTwDm5z7wqPECLKAxNe5dQty7lxoyoHWgREu2cjJWzTsfqc5YD
rmB22L20ZuZ+b8wB5srOdOPRSC3n+X/YO5PtuJlrS79KvQC8Ak0EgGkC2Sd7UaQ4waI69D0C3dPX
B7m5Zde6dctzT/wPLFFkMjMQZ5+9vz1PVLQfhaRcYNET5rdacx+r5vbUgAO4n40WXDZ1p4Fd101g
DK17YoL2CSiZ0GgbU3e/Gsvz9s2ULSR3bKrPiNT7NK0WgeObN3TkiitM5YJHLPynImqJ6kR2ZDP8
Z4mDTNGZXwDWoj4MhX/hl+q/zBLfJA/hjU9ojA6YXtE/uYOBatBWfejVrRV6ircAvizK0KNYHifX
KA4Kw8aeTYbzmi99Tfsx5YJlZGbnKGutLXyRhnY5Bu0YmcdRSt7YfnWnkA+CqPQtkM4FGbvWtW9+
HOMQbVZya7I1Q1CY9bEQdAUVa+996oEfiYOmDcaeJV8Amhu2cB5J75iMlVWQ6GI1FPdR/LUSs32v
IRw8iDXi2u/bQEsavOrVfsmN2tml2Vgci5yWbZkrRBwgr1dcP14dRuSfz4vhL78GxvEbHlT9NDjG
7O0IXbBSZ5/NM93xp25TJuU9E3tzzEvXZQAw60sBl5hPF6jiKSuLx0bJ4cHr5/lktz1g0hRsbwk1
5DzBed9hNPCuNcTHu0xX3tGJx/J7XrE92QMxaN8c/KgHpbL8ty/LlPozl5WsAXhk32RF99Xtm4+S
L73v2pr1gS9XiyUCLVOfgpUExBp6Ac5xQzs3D1fa1tqkonMxW+GdRgv585ptvNTpPi+tH5PhU0+n
mwgPqG/DsY3jBUCDrr/D3xrJi2RsO3yegQiw63GRuP5YvA2Pphj77xkclUuGXb0sOAS6PAa67bjU
IrwOQldu/wOHtOfshFPNye/EWNpgSMEM8sEeKsakwfjdUiR8N8vGuk8nqV+NOBq/O13qfYu13xF8
JzNeUN6+egjfEgexS/qvKqsT2OHlwr7VB9atRtJ9uLNEXrah4Y0FfOx221xOuRlwi8LwQOUQxVst
qobVRphsi9nmuxrmk1Nl4s6ZoJEW+cQzg1XWUgYF4THF7ZJesJ2ZtfPJjDaja1c2OiTAXnOcLWv8
QkeXtQQz4TY4SzOPERN1aCPc+Jw+/Wp8AYomDn5e83vjoXC0RTNcGuCKPxpmo207UoSVUfIqdF76
EVnbWxlFSdwlpFsrYD/dfFLChtEuLfvTsBqDrIGebpG3xF9ktWaBWfNlQbn7ryY06J2lZfcRNU7K
dVL4ARv4Vy7G0X6IlMAo2D4r+2vMzpaeAI7XqIh4U5VfhazETnjGszsS18jcag2E6x0cFo67rsIt
hpWSfjsuJ6HrUjtI5Q7OSmZsTFzUu9E6+j0vLNhmQEjUTtOkwKMyPuEItg5aTb9A/fpHZnkHeJ/l
H3KM8QFtwRerBxlpAoDYlVIfYE7BuoCRFLoRb2eRzfT0yfKoVxMPNV84qbV3tJY231HZXBxJac0v
LcCNwKLT+S6rxt/A6uwdgLdqQ+RblxRhd9+jZl1SMLgnXyAPWPNIjKfpaM8iMvk9H7BpM+Pz1OEi
dHF07ex7P20P5TTg2B3m7JZDocxVzG2eC1fAUK3CgaTthC2JBPasTrIjXiRKkAR9S4ISzAkPiDp6
nM2eHW2RNQdv6H8NFHztG6Nej6ZK2YK3/ke3GOWhWxp1HaCT7FYWH9nUP2Gj/0yVc6gJonJP8e+r
sr+URvttKtcHTYYLM90rOdo7jlwEIyyAV9Wtv7M2/kpvyjN9YMeG23RQZcWnL9LpCCoUX8Lgf4fh
0wdrF2sIXqZ8rWmG3ova+j77Jhcrsumhl1jnQnUwbi0oJbrBgQCfXcfqRzn6DUk0VO2dNJgIYuhL
b6u9/pjHlNpDjemEJNIULP4Sv4mm31pvOy+/4N8ZcaqD6KthSpnrfmzTdzKf/Yma4ptsX4U3aoxB
rb9P+vTFteOE3l3QlV076nfD6rz9PGG0Gplhblp3xglXwfYxX8SFhjH3nTxQxUKpVR7xK5J8aauQ
R6dsGydcn6Rljf11D2/5T0xIrbdhlEZ3SGjBIdXo/8SPvRgXoykQdHa533viaI3WZF/ZfgMN37UY
DqBOUVCIyb3Ns09iA4qAGN20wznGyOqzfs9Z/6JqOtmwAytCU10fY1bPuQ+dXFu7xv2AmTcNe6PO
2p3hI5oqCnluSe4TNdR0aXrQAX/D7OcDyL/KikHigei4ijBIEc+vGYti3vY6rDle0Jm2ncZS6+ib
jhkQoo3TDMxZXoFGEeHkGffVa6PlznAkU3LqUvm4tErcZ4ZMx/2wZYdK7XIsTX1mB5W5TSdmOo+/
spWceKYW8ybMfD2YcUecMye2FQNslBSDuuaz2cthryRgRPQujHF1PSl5B3luG3n9oV6ChPaZt7Ya
uToUhhLHxiSZyN2eL22oytgnNDNsdQdY7FzTZb5iQ/yhitIK047rH0iS5lF2gNHwvJ+rhnXnyiP/
bOU9D9Leji52IhEFeoZ8T7toBNum5s+/NzaOsV9wjpwjRViZOYH4BMm29z9/xPdK61koxv4/uXF6
TtYTFY7NZ18OzGBk6FAJPHt6mFauPQbDJruetVLgrngx0y6REJ+H9vBHKG7gYwXWDMgGzhde7zJt
xC5N6fI0fL7FMiFWRqq2OqpS9m81UPqzlWZ8Rc6RFVcePWIyLcz3Ugt+6xVlBOdomrtzJyu6oGfu
u6uREMTLNTn/ZlngyAh+LqdEC28kY187wtmDvpu1R65qzPZaQ7oOxzya8l26ooogXnIYaPCykeh8
THujbM95JEB+JayYjZtfx80n4h/lU3mGouitV7/relIJhU8KlmfHALo+XuvDkE+TcyuIit9LDCFX
KlDYkK0S8SpaActs7zuDpOiBiiaD6/9GVeiK9SmBs8eYRNEp319CMsdgebyBL5z1qdDba1JAccMi
uj7xu5rplSeBqBApA/pV1jurMitIdEhxvSaG6i50vhLr8EIKXdeDcngHDI7ga/vj9gVhyr3Elm/s
/WT0woYQYTi48LDmyhXvRDrXAw6E7uxW2/9bD7xaJpXgS2Da7nI38oWgCHW+DNvJEO8JRJMszIec
dtae931icL0mAUgG84/wZBIA+r2aDqJSBoWAlnE2jPTZfiIlVnbI43x8HazZvPnmFF3GJKo/owS6
w4ZxBnWW8BF2bM1uchqiS9SY9Wfu9pjCQHVRiwLDXeAaKCLzmeGAn7DCIqrJyoBACyDLk+CsUuvG
3NK9wRnhD5SiyC+65mUae/L4Uz5k3LT4xq0+T36Wa9l8tl7KPz3rfrwUwxKdByTXcqc9o/9cF+IA
AkVuaPl7fpfmVw7f71r2Iyn+lNFjaH5UdPwRAIKW0Y9ddBEDv51hiPiwz3wCI734KBYVGK5uHPZx
rZY7Gwn8rimJJwO6W2SwqtW8FrFlPtAuEl1kYfOdb41V9FlwHB6FLRE/WIt6odzeBVODNCcbiaQA
FZuktYe5j2IbzbvEXcX3WGTE0ZVn1HhEGp9e2U5GYc10igOQ89F3eKViFRtfVgaC325EzQPsoO09
2G0oepfw5QWTGSl1D+zJyXA3jITnMvbR2Tn+8hRzcsCAMb/3dTp/zKO35VK5kHdIqU28T7hW8GQE
XHAz+7G6T6ZBf0nF5P2kISL6ndYz7mGZFGDOJp5MTjq1h0W6C6kzAjrnDa73LVNbgr3vSM4AwETg
Dosm/Tuu4D/5zv8h30n8cZPa/3v/+tuvfvhfX9MuTqv0n4Kef/ubfzM7uO5fuMCysLNNDHQ24c1/
mB086y8shEG5sBIy2XxbSP9/MzuQ6FS2MLkxuz47G3ZF/zA72O5f2CApwSrQZzHgw5j/N8Ke6l+J
CFTEKDAyAJRcduN8l/+yfYsXZyqqjBIYGg/1tfYqIJy8OfsrCyky0w5bjh1qnPnc0yC3lHFBnG5O
Q0DI04nWDUpBoki7h27wuxfwPMbOtwv/a+oNxTEBJrCzU+1TtTIznGpVDoRk8kSeGTxd7LbZ5lKl
SghHqu/JQu4gV6tw9Besgk05n7AdXSov15xpS4yPsfRihhbKPYB4dVGA1/Tdn6av0EsiBVCmX17X
YcT3OhULPm9DMHhl+omEtskFuEqxPFf9xGRjFGOwGlH7LJc25XK3Urfe4RTmEmw8pVGT9XQ5ZNOp
owDrbp2WihyXLd7WrhuvGAOXL1GzbP64nni13wOO8dftJy+qvKc9R6X0qGUoHa4cq10yLeVLnEiC
STYZy4xgd+iKFg+vmb7SwC13MYrInecsB8bQITBaUYcx/guS4qkzvOR0Dz1GBP2fIrQ5spuqc8xD
vWh+4sIz1hDTPvOIOzp7q2EuUsB4Q77nPLT7wQlId8JIY2EGttt+07gsTia0XNdZrKOpk4fYW8ch
tDZJOnQBhAeOnBwmhHh1bjAvxwiiB1Y8j1sJLWzDCZl8eHV62rLwmq3m3hitDszcgnm/6yvJ70Pq
G5y/05CJb1TYY3LgZ9nn0fA1qrh/I4W8Qo51Ah8n6Ue3CVJmwlKvXLwklPmyj81BhkUWx89c0u0q
pKKtuAON3d6zVqE02i/KxN01Za2wgPXqMbeNKDQSd/wWdZH1tLQoFTJWhOTW5tdg2bQ70QpGRKhN
48d1yvrL7Bc7dqAM9qwRboWiVbowVUQiyIieTHt4j/u6CiQe8nNCAj++ToMoxqeZBtn2s0N1+hBT
S8l3NppPigjWNYtb+yVXPPhBkesbbu5WBcNY8pJNTdndIZB+TLOj743Gol5pEr8o8fxwp4ka+1JW
7Zn7D1uj1BYPC9ahPiy7xeN6n+gvq7GVNI9RsVdtVGgkf63Lk3C0zA6RwvVKIcs0fZDwrUUINDGl
x9ug9YlG8M7crfyW99IdCFRutPsntsBFkItE3JqtJiqYzSV6GhvrcZLmN2pkv4mOgCcOqz1B4LI5
+SptuFS5SdsdR/jlRxFb6o0x40scNb8EVNGF2b9o9h2+l5MsxtF7SArQp5WPdSdLlHWKOXOe+Qr4
LO0+ue/blGCAP2HsZkTlzYy5KdBxP1l3vd+v8dGL5g7Sftd8KwHJ6+duWFy+JdZjho4eR8rNd12b
N3fLaI9hP6qZR7Z/XBw7Oef5OrZP1mp55UlHJgB2ePIZ1lgBsjjtiRjvZlHLu56NKhulOjnjrzL3
bTNMO8XWOTTBgr05XblIbhdXwuLGCXkyObIWiXeRwtUpowVfvFiIjDhZuovnIn+fJRXhZdZOV48S
A6cagMVHi6l3Xu/klHNl8gmceL5vFL3vakrKwBtzJ8iAv1+y3F7DWuvmODqbaGyW8d00StZBOlvX
L20h5FkOXnc3i8H4OtECrosrzOo4LIseG2YKN3HP1a88ZM1VLTNxErSGmts4q6Zo3Uv+FLsLUd8x
rrUp1yFj7nYt2qwIpSZKfoYj7XFSde2T7Xc2BnUP7ITi+ptIM2E0b9blGBlR7QZ+keff1owIsDO7
0xUPUrbjgPhguwJal0Fu3knX78hfqq3IZ7yntG75rZMVOuzouodExk7BPrDRxzmi0ikix6ewz+W7
BKUbFU3oc4RKE9R11N3wsX7wYFGHaSjGU0XKY0PN1gZG42aaAAKX6fCDol272Ltkh26MOECbY/Ml
dpUH27YU11S4SP0VRtPCNUpWNeBvGk/ssNh4+8rdrvAo1yerqwB7LmDvIh8DjwKGs8dXJa5qmNjB
1p136Bth3TTMhitDQbqfreI5UusSuH3sHqcGAYDVYfpbp4uuKSREvgTyj4vYpHwPBld7bn2TZW8W
522I2PzYmXWA3wIhkC3Lcpc0cXqfUr4e5AW9tACo/FBaqUlMuyWDotvrXJbtnuxu/1PWxFti0gN7
UCoNijOG41U7yblbfVzDQ3mOJVhXlrt7nU/fy9KhZYo2x73WPG4g0Z4xLMUnPRV2SDjoHlX5eegr
m7gF8qGnR/mEKxmNCdJuvGTPWvTG05RkjzOv6yVCuOTTWNzH7h9bWU7FxUydlkA969VBrn0XOiyD
MTWPegjYIi6vTo6SMyHqOc+EeGJ1WbNh0ShRIq73Fk9OJIuU3T41T/bWeuZMhAz2qvJW+i4iv1lf
ylT4xvvUW/NCxMr11jCVPQjaEUkeVE5uFoWzd1lQLSeclS/SxZ0VruQv7F1Pqv9+zE3C2jV4lh2W
P1RegSz7a6nNmdlcr+2DRYojCZusI1Xd6PmtZKl8cYfMvGp2Gcd2MSZUaiqhVWAu+XhBDpg4+gtG
13lMhhPZs3VvlpyYmDzV55KxRMK8ml1QVLW9o/OwfPZWnV5Kgf8TK/fedf3psFhe/LO1tHGEwigf
+8VrD5PXmge7GzLqLiqO17y1eYFY09IqJuL4K1mtJnQxTbH6yHsuHawPTxvUCqvGKjWxFg18gqcb
bu7aaexr1+gy2Q+IUew7LGyc3rbPEAfZ82zbeayd6YZxSVdtcbQL9VIV9FavH/VZEJ+9Et02zkbb
wiMH4KXZFtuO/2BKQw0BhWxteiDr5e8JN65dmGC8DnOwOd96Gu/McM5E9uQlXfuc+ciUO1+xSqhN
Xx77NJoPHUSTE1vUedy1+Uw6RbAPo1exW4Y3Ykl+iPPUvJWZV0oa++blfbVT56B6eYQposHrrySK
d15Fh1mbs/Loa3s8xXjXCOWnfby3SRmCplBbn6DhtkVQkug8O6kj3sjsobc3AlM/JGnows3iVCNv
l0EEaTcM7xze697mRbrWvvmd5CLGAleiafMbZX1a5GKB0t3lyZ7ZDRtpp6UVDINiq+2opHwgTOSZ
ABIT1qcyuQPz3sCjLofbhPh0VtQBUqoIXfQJ74DO8U1UyNMVsUqfXxqWgL5loMNd8nOOvOTD5879
Sn2Ie43AOSpWCaN76ynZVGEUU3d7h+vFhk7ivg+l3b+BZIl3KpbOoTBoDrUoSTx3f3Jo/RZJs/+k
03qv6U6p7XIOFJZ/V/yJsRnRBjtKzU/O0/SSTgaM5C39BuOJ9WL+JxRntCkBueFPVo7BmjJN8nPk
G+29VJgoasyC+3zL2bHfICg3j+N1dUnhLVseD+MIbQPVNJPRIa2H6Jx8Ln8ifNBFHOpJt2BfYzbd
vt3SfiWGPVR0EoAGZZ4Ha0sFIpLMt2ZLCnrt2rw0f+KDnOfZ73rLFJIJKN7jP0FDdC7/QpUi0/qW
QxRN1B7cLZsotpQigtMUTFty0VrJMBqrNHYm6Yb9siUcO5uso5SRRhLeApD5loWctlRkVhjkIwV3
8WbLTFIjaR8M0e1R5CGXbMlK8izjfYal68ohMYZ8APmwuKPFhYWTz86JmQMPa1imZQrWA3YPaIlL
C9yi57PeOdm1Sbmj0FABSsUfih9JrpAd0XWnfQph8fc41NNPhbLuBU3hz3ejZc0YIDqnPvwZav8z
//8P8/8WLTL/X/P/9bPqP/t/Tq//+St/Jzw5f5EeZmQpIARjSzCxo/6dXCwsuuAw9eHR9rDabxTC
fwz+/zXoq7/4YPVND1SxIjABwe7fGPRNZxvk/w9THVtrduQuiDIl8YD+X4ZFVFmPqWpW19JCHguo
mjGnUJkTcIdA404bCAz9tbwkL+06uq+rBYRMJ4WBCrwOBCZeir/2nvRYVGlBMeAC0tjgRRAZyB1T
97zjjKU4JU8cHLiHshtLZ7of/tqwslguViGn57kRHwa2Feo2Om3/g54ANuapG7EINdyAHmf3UGBN
Xg495jW8L8uL4a0g11ZMRziGfLMS7Q6eB2Rzy+x6catms5DM1aIzeHQA/j8VZMbbR8Lu+UtH6f03
NH87CTqgMSaQiHG7KlddEu3rxX/HS+jU/BOLWvcMhlD0CPkJ2LVLRSKtTr2HvK3Ut9Z1wTP79fSR
jg7EFKbDQ63RJhH4yTBlo0VxSG0nBkbF2mDHv5bFOaMd94PHVftu9bZV78w69X/UvvejmLdeZcpa
d2NeLmf+J7obtbIfUpmKE/ZYcz9kth/Mtij5M7bfPmkkZDhuy4KoMcV0HTiNy2QP+onAOXdprlim
5KJsrOWjNnVPOWRJd1e3sMtb3eXJJ4eMlSIjpAgwZCbFDHDkBL0w/cn7QT5lOf6n/chF6CEpsRfM
UnFdrlGigX1VX5LVBSHl6foRRIwbjDO7qsDxBuvOkaP1ZsB3dnaqteyH2tl2hcjoATYH9wwsf70W
g1xGHAPcRU2r0nv4ktZuMrgC2BOQ6oJC3ToAubh+GEvJ7hPP4JGC7vXswO/7QaLTPQMeaF5WujXu
tdHWt9qIdXlk3bw8zHpVo2lyE3OGrd3w7/8dclLfyZ0hrQYLaypKl264dvSdqrtkLBun6lJG/VTU
IYW8beYfrM6AeG963PrHv/bzgLekrOc/J+r/V3SMrQEH3X+vqJ5/Uqv1TwfqX//G3w5UsjuEw1BQ
iZnw6N3Ow38cqKYL8B2i1aaH0pf3X8epT6XWBga3ED7p49zCMH8LjTnQRXzpK05XCUIJfvy/c7yC
2fuX43X7CoJvC3c/fBH7X63TuRm1WrqRupeJg5EmYv9yrdwF/cXwTLR7gGDgT+3qMhNxK17WtJEs
1y33V1Kv8oX7JRsDrlBfFOyct9w10ivTOWdKYXlYPyGOQbvzkWjq0LDXZXg2Citud0lMz/OrqNrI
wEqc0jp1ZT3cU/pXZNm9ayVk+yegugcSuNW5jBZwoZluAyq2IL+VlFkQtZeHJDUhyTPaP2ElGrif
iSm6FXbT3HptDcdFje3F8rvpJ/bVD6fEzuf4vfhWTOSYMT83Hx0hIJTDUp2V3X/aXQbMcvaSBQ+B
1SXXlRzQiYuWc+AXZdxXHM0zvpCRkYZyFNx8PrChLnBZO5YjkwlGbWbCKXswksR6G5f55mi7Cdk2
NwFtL+J56av6eWA4C8dBvBUy9V9nOXMWVLN9bCz/bZ49tR/FEkT2WD5BiKe3W3fWfVeWsNGJe2EW
SdMbqdfpLFWS3uEZ+vQHGGO81vD3EWuuQMf8Y1Eb4/c+d6PzEkmbVaBZ/MLvCnI388xfNrmWFlhn
V598K/2lNRldf0rnd8kxUrFyZ/RosUQG+FC9D3LdZP5dOopmr34r0/KtNfinqSxc2RFPKJiDIfeg
qeu9k6duQMoQX4o7sRTfFeUoTdR0v3xx19kBfiGS5ry9I1/bbfT2zAh9O9JFfnItjdSTuPSjFPXo
YhfiaD8K4OwL600AgzuVm/Gzk5v5I3Vh6wMNSGD/Vqe9JbZFmBcpQvKv2DUlTJQ7O/jHFgDydvoy
qb64ybJZbsmi7LvtMXxQEKQep67tDsQf5h+D51BBZQp7CHRuENHFEKHZYznmsXSz6datdA/Nsupv
lAOtIE3VFP9MLCzaRdPIU2IOVbyjB869mjDhcWQNrrifkI5pnPRXlNvKElXQwlxEOO/1V3vGErlr
7cU65Hbe4q3CCxpacTIekLPhimCWAikBZe86liV0iaFxNL1jRBwYyOZb2vJNua1q2Ewv/WvcuQAO
xtxKftca17Pn0dripvTGddL4qVakDjtJUL+ZlNSOOpqJuPUKYN5u7Ia6VeG/QZjJd2PnXpuoSh9L
zwPAgUTyfVRmcUDWUT/IU6/Y5Eo8riRU1BHEq9x15jC9+7VjgwGL3JC7XHTQQ43DqcoJXdST4QyB
50WgyJAfGtQbI9kv2lofXQmwb20xPCo1VyF5AOvcW3n3jHwoj3Qu6a+SBPoTWe4EwTYCH+v6cYq5
1V5In+NwCDyfH0nVyLiQxX1kaXdqiUGNC7jCMTvOQ7Ts08lbX8e5nXk8IlIkXH3DxCd/0w1OdJd4
tMopND1sit0XMt3q2bf1qaMA/QGLLP3bs3uRmo/1LmOYP5Mhmk7epOrHrEQVN7Fjgg9ovOUl74vm
ruxHzK9Wm32kwsS7s6n0pEEmiIe0qZ9pMHJfMPVYgY+IzmJF3JU4VkRVT0+x03a3JYMBxOEp7nva
1xB/KjqYSmgvo4CiGNuTOK+t+RNbgrpvnLY6W+ZoncuetUpq9uD6qsbCchDFx86KkjBKmy+G2ywR
FGt7eFn9ZPlVCtpNV8NdTpTROE/u0nJZA40+ovBgMTNTmR9dTaUnWgceH2sdrinW+9eqEM6hbao4
UN6o7sRcGbsaQ8zZj5MpjHLf+2bXIjkttHxvxBnUeGdYDDgLUn3jIbieuB8bvzAZGuBCKY/CZK5/
ZxG0Faw79TPbBxOfOHRU7uuf8VrG+xaJLLQAPxy9scfGyyCcfAPEPdy6sngGRqQvia+qwO665gpT
aXhcK1kfptlbH4VJ2r5PunwDk6MpO7HqjqVTYxKyZwxUuceE6ybOr3ipcPa68w+uvSzdOTNxeOaw
CzoljVtiOC2ltXJ6a2YcTA5OjWeFazoEy6S+4YDjswG0M1ylR3Y1zec7aJ4GB1Y87SaZOh9YPRAo
aZO9N6OqOq6iNj+pknLCeVhfI82Rbk2LdZKjAjUpIF29pKk5hw1GUEJaxfMqzDO3B0jaAOi25qOF
X3BlSZ+OtvFpavL4zZglJBnNYgKyafKYYamudkYbT19FrOCH2K17gbJCFRJvR//EuUkSZxC3noa4
53XVj+DlKD0sBCI9L1ggee/B8bdIy5Eq5CMB6JsB5qZWFq4+7skcTk4wTx3tR7aN9OJUsXdKZ0VH
FRvUPSCDMhBedAMhlYNL6FHIRebtqlUAxWxK58wHKjnoEoJ4jAyFVbEAxuRFJYRqusV8yu0+k1Q0
R2MU6rqOvfvDdIvie9c3MBL77gnolnxZPedVLE5/n/tRe5sm1gIdeKQjPikCOEBYX/sy0Repys8M
8facZC64/zytjyN+4ZMm16tgTsT9JbWICzhp7Dz3cVU/rhDIQ48n14gk8mTGjfXNAPlz83kq4/sy
o/HNTFPjVKyjvJVNml2sVB5qO2shB4oHVmpfZ4N1pPDKghWWHWHsH4svvhc3Rz147UPjwdOZ+8Y+
iDb65WFhx5SZJEevx3k4gfljhCnWW+I4E93Iefw++n26c/uxDpu1ABCLrPKbaMEXZp4K827mvuQR
38Jg5kPA94cJP7Pv2DJV+yYxP6LeMXZl7SQPFGHcionGinnbNEam81q0eXVpM2yODluRI3MhQNM5
jz46vcxHkkjdx2xUcH99jVw6WuPZnTJNgXD/MbGGY6tUmjSTjXTvwUKBQPxpaLmE3UIgw/Wy9cJM
vHMJXF/n4eqyOKOFq0Zmcoo6DhJP1EEi3OJ1M8u9cKnKr1Xr8aiXJghxXM1AFOnlNI++Gzf34GYO
pdowHRRw3E22Q7v2TAw+yZySTJgV33AsceyAWD3FUZZKTvxMPbYSCk/i4FWkqbkL2QFLECbTB6NZ
hr7VSdhKk7k+NJObbY3vJqGurjpIb5o/tYc5EbcrBVxR3iu5y4u4xXSLuhjKep1/VBR0fijcNYJr
7mcZ+1HIN/Kbiq/2kOEPYkCsDAyMvfBAbuWs5tYuVwHOcQhoppNXd81s5YFNeGY/jSX+WsOJf0ZD
Z4UOsEweaXhU8auL+TnPswfuvRjLRXGYLLUeRNTwBJ0i87JyDgQ8hJsQZ5s4RbYhfnuux0ZwKcad
HqY6rJEw9iZNnzuuHt2+L/In6a6UTPZowtDgeoGv0MrOgl/1R42tE1szuQK30g2Jg6Wn0aTXPXQH
eihbqlQdACeR+94m+O0OJvIwwrZ4ckkHMyQvcXZvToP5Y27c4mGdQaMQei0CGy7tIaqo+zRfvDnS
WRRGo5fUP0hEjooFVFX45Rd3JvbkXEg9YM0aZs+vv0zLyKtWDz+x10E/qLgp77IOLgKLpMJ0R3xL
mQyln+ZuuCRxFRpDhEV1jJf5V6PA8k9ExmHc9fKdv1N/GPEUsckYm3O0sLvdmSNVrKL30osevfau
bfjTda/qbzafPDtfOgq1PeMuBzsW6pidcoqdCmJUM1c0TwjzDseUd1aWufIJZpi7d7X6siZ0pbad
VD+doiFjs7prc6VWl1JLGv+eu7LdqmPL7mKUTfkkpiQJlY3wu6uTSZ+cgngXp8EScuuzsDRyhbGm
fmtpSPOT6rbtUSGtq6h659KJjiuAFPbeo2gjlGop6UAw+PeIUNWvM/rPW2+CFcSe0ZTwfbD07Vps
dIHglXue0PSDFKMcfOboIc48XlaBRPsyT34cjhn80WDQq7hbmtgKsqHvw84uINj10lObVa+hd4an
MBjDudXnrKduYsfuurzMZZZ9ib1i+Aa1SDEz9eP9UhEpAAbc4x3hxY7KJMNJOjB9SatM7o1onLpd
Xc3UeehGnJesb1+iqBQDxb38UY2F7pz3XfU8xD7+GpiUX9GzzHez8VpCSfHXiDqKm2PREgFGTRgn
exNTWO8LujlHcUWCal7GZO4rojBN5d7pOXGeqqT9hEpXwAxYEYqwLYo1QFbhsZ+uMSxMgV+Hvsml
eMtEk7162RRBQPYprlwwnh4ZhYbXvNPQfw0KLhrLia99GTeA3qnVyLqMDyGNOLjF1f9m78ya6lay
NPpXOvq5VSEpNT70Q5/5MIOBi/2iAGxrnqWUUr++V4JdjXEV7nqviDtxwRwNOezce3/rI7FEP0BH
rEO+yN5EiTs90QBgEvEbJCS7elZXrR/kyaYC7HbTkU1fme2CyYqk/xzVLAUOG47hEfdZ5PHLkp25
Cd3pJWSUi8Ll5EDRj8FkGk/YWS53Cfoyd+Uhi4dtrFg0THpW/spZKuh/lROazMxfLg1VL3T1N9F+
sGVxAyoL58qFcUWdDqxVa8YnkZ2n64bIF91yWB+qLLLWGceymvOnDmQttzujsYASf2UixOE9b0Pq
JH7CsKMZ5qEepqC8tPBkFdtCofw/by12gZWsMRRZj4nXm7r70Vu+GqoypysrNLKDRyMCv1Aa6q+h
mpv5dpmMjP3VGDjwDlfUejH8oVLs235DIxdS6FMeSRcEuzpuE28tequmBPhfpSP7RPuHXyzxTHuA
396Cipzv36R//gEWxtI677cpa0BA0FIC+CIkV/BAf9eb1mDWmRXCmi5io3fJvgLitoB3+XN5NIKA
ytcXuxR7mdknInd3htPt3MTaBn503oy4TCGh4VaR89KQ26Z/kKm/0+VDV+XaaBIk0U4nHuzHX3X5
pSXbyozs6QJBNA6axIrRARnhx0/gH30IBQKNRAKH4L9/AG42QG4JKZ2lNm3i/O0hoKPS9e8iD3Th
dFB/KPIIKEeMqX+ekrwbHpO3Gckff+BnRtIkvcghl8kNso3mTsbAzxKPBcmK3CKwYd4cb4904c8S
D8UfC/eslzzlj2QkTZ3kKUkgupbPaId5/K8lI9/PGxo5NU7JBOJBRvQ95QivH+C3KlDnoTZ9RNA3
IQUg4JvCe/pBxDGf8eReyzhuTnvX6b9aSqX7OQXqrdqqO3T4UJ/iADhfZSOxaskp6iZRyr2CwNaj
lkIJRzc3699kjnI5YDHhRNMN52BM9NZjKFFt3SXRzNZwGEvwph5RLdB3Fn0DmK4jAZ10WYcsw8aQ
OPguGl+l4wE9iDnLY+yPFpDGCI/c7AT8cys/0dVoOp+MqmZtaqgIICTKgN+d8iwdcRngraAlTxwo
qOcTX5c6MRo7OknalQ7eblORXkRlmexbClxiPVVedFuVdnKLQEQcuKkab6DReKI1K70NMqfD5JqN
9Hqu3Yth7trj4uLWl9TR+AgxhyN+X0bZCtpEiu4YKUxYgxSmPwpjQLs6ySjO6HTvkk+zvZ0mOACn
7DBlxfqOjOEiiXNpHLFumtQmz42Y+hbNYou5MeM804a6De0iezpiYN7JyKyH9mCZcYTGe1Xmkj6J
G4x7045oly5F3kIJVLCUx5dh/u+y7x9WhNASH1LLN1iFdOnz8B/19/9Y11gzPf3a/P3653+sDz4V
XJL5dHijc7ZfZvXP9YG2cNYA6sOmEN5L9/ff1weBQy3wG40qx94TlhUr1M9lAtAddVz4OIHn+jZF
3H9lmdAwvbfbKzsKq5fDxgrqDUmFvvO31CysM3IL30rzkFN9K+PvRWxczgg8MvZWPD0PtF2d9CY4
yGh8sMgZZqLfvFlN/8EOH77b4V8uQVDSEIJ7JsDT339+vMF1ov/v/7T+q3Z1q2GgIRWdMi8i50GF
1BwwAK/KXZyjkTCHVlcTaShzCrZ1ZF1733aq7WR/dqS9XojroJOfo0tCLBjsBroJG9+6IFiJIHjI
FSfTjSGJQc3m2ZkJfmo4rxUhaf4l6wl1+E/lOCsnVXf9UqMJ7Fc9gh4XG2tmHksKid/WlJVaLeZQ
jzQ89gI0RT5iVl7dK+Zfx5g4zF6wKon0IeqdxiPUT6xMrp0BO6QAE8OU8w5wZXI8A2rpPj9zjPG6
SCiEzuS6bQL2ay/8bAljSz/h49JzBWVm0S0FvdXz1+g+KQ8k27EuNpLzH/1CN7MR3dJy2m3zvtwi
IP8yhra5p2nyKu7908yqnpYY044sJ1M+FXtv4TKmYdCspOq5nB1zn2eBWilzeq6ceBN7Y39GbzwH
O7NZN17Phy3YhIvLuASt8+/F5f8TboDlN5mD/zzcOE972hM4Njbp26jjx5/7saoEwd/Y7qgxUrgU
rgXZ6+9RR2hhH8Zc1vHDz3BD8J8/lw9Mx+DjIei1aUhBfRD8K8sHlKv36weF05A8iV47QucV4/Rm
8qbU090cPsYRKi0yuxjtp2H3tm5Sp3/YHRAiUlDjLGpbQ0yOplXIaekwqM7AjiDVoIWvXdVxj711
nXMKX4WWNiLKIxtSTYqXLCLb5jMJmQ4qe5+l43Iapb4at1Xf2FtMRJZzsln0nYchJVKFsDq/kEkl
v/mcusd1myLd6xKBNCzD7uymNZS/7jKIM8GEPefic70Nptd7pBPRCfgSRGUgz6ozLhNlFWq55lEQ
Qe1Yk/NNNRriqOgnR2FBhbdqDgUn+LH7ZEXEDicB2HV8XIG8+F9lLGL6lkPfsO9NGcXpthzjGT11
nhju58QMsXRahVM4JKf1IPJArKaybaar1vZRw/pxMMUXkPUTTl05ddobID7ejgRDCY09BYsb7Oye
sieiB4RvR8vRPxlbMM4e5i5v0I62OgwyctJ2HuagQHfgI4KEonwjgrWVYx6ggwkvQmO0aqv4qUTH
dyl9VQMlXcCfQ1Nsm5UVt8HDMs6Dsa2sCUOXqoUP4i2bga9WtSm7Zzdr5QXJSSTiOCeJQ+EJ63pJ
7XozRZF86Iprtrlij6MTbCCg0Psg3DWdpONUFl572pXQv522gROR2wwYtPeUGFJ6o1WILoF+9ruc
rO0Djaj5ykf+sRYucoghzd1vRjVnN0E/zKs2nFtO9wYUoMpKjwMb6+cMpjoZn6SmX7irjinElRMn
Kg5EnAWOn1l+LeehorYK+oaEV4sD8uSdEFAd51Dh79DJDsl12D+5Nf3RZZ74m1mI9JjHAIHMaShP
od+wlFNloXCaFne1RLHaGlayj+c6fPbo9KYuFnXZlTS89jGWlkuiumGTC1VADpTeYuOkSvCMYg2u
zGsS8mo/te1yL+ziNkMo8tnzYvTjtpM/a2T0vUdtbOOQq8UzKMJfPYfQ77UchTsxfSPpGDwudEJv
Q4CXWNAn8fDYLUCIlrQ70MjvrPJmOpVO4l4W1Nd2Qi4odmBk1ocudvIjTa7eOV3+1ucZNMKF5Vf0
29sTytIsL470oYZrzCX72x6ruUsxubi7iVJA0VLzRQHt+0B6xr1uSJJfjLLJHtoqyT7zRov9PI/i
lN2kOOC4Q3PY4hTPTTx4uP91sQ9mQSwklgd5Vg5tsEEQrS2+m8C/UdkAIsSg3WFniDk9D1QnroH4
eLD7NdeqmDGqXTVBmp5UXiwuR5pmz2Qn0r/mnpME6ZnJPG9ymSIzz9tbHEInKkLUeQVlgq0xp+Hn
2lHZfSe94XRwaxTA8+hnJybJRfheZVJeufg2HclhwdtdzHhjZmGwgzHgfndl1+6J3dRfc2ZDygth
/eRNeRzc6LwARr+JxsREcerOW/qpj3bYwKXQ3QihwKrCGb+O+NCTDa2Kg7b4XlWkQGnF6OW+Syt/
ZyP5BQXmtU9N5I50q04pTXH0TnuVM11ntdteJHmgiJpGZGFqUg8Qi5dnN7LkNQ8kuoSfBGnBVxZs
lancME8GoFFzdpjotdoDfEGzVo51ftekXbHntTNbDESmoZ83XwU9evslKEHDzxF5UEocpKjLbrjy
0dbbNMIrb53ZHLjgBdrfF7pMjBXI9ZGhrOoNvZC3zZzL8yQqrxo5hBe018cPNpX0/YK9xW4WypD0
eqfmuZfmcIhQS18YVOiv1SwpYlm9Cs9wsy/2YYETczsidLGYqCfjSLVvccKyBFE5UEImX3bS1FkF
qtDTUARRnY/tsELaxFJTFdWp4bnUlFp6F0nj0qCNioY28dZTz0mGbp6bDqACjXRFH2DGtk+55+Nl
koGgAGmHZKy2v2Q4nR0LTCb2LTD0W6vLALv7g39hD3SAG2NLTwJVsPaur+BuzFQCziXVtcemHik1
WtZ0U6QAgyjW9P4ZWi31FYZaRi913LqHqnKnE1Dnch/1lryQQwf8rrArWuDa9n5y3f5q1vgcMHLL
XnAmvGZnaz57mrUTDJX/XaU5QZ2HzeAqDOOvUz5n1N+WENOwZjfVwXiqZnJnvkb6GDQs5utQg34C
EoekYfsCH8MysLCNgF5RrL2FQ3eROC2Wh4CDahTLx+CFJuRqsFDlWO2uD2X7VxBXnrd16rh8EnEc
7CuNJcLCMziVAdXsQkOLEuhFSK7h01AAZT9BS1pcILwPL2no789zzT4ag74+aWtjOKf1xYPMl7sX
E97bK0NW41/IVj1U0hqkROGNOkWv+UpN3Adni2YumWIsxlU4pmzXoYYyYS1p3CYJZfIWp8X9/EJv
ql9ITizajYfdAoWYQaOe/BzNS2pGFcsSvsdIvEB5ZBoP5YON0GNCU6PAAtAsZdHrONd+8JhrvJSZ
ikdn7Gv8eir3U6ApVPCrxdk0hA7LoLLJoiygN6LqXL/Ak5YU5h6lwlriKLqhA9M+H4MhO8Z2LVZd
Qpm0jm1x52su1qwJWW1bu3vjBZvFEWBLt4cNaSgFLlGL5qheOFtoqZ6HpAO+hTEF/qWTDD9ZLtwY
dAc2JbzOunVf0F0l1ISr/AXoZcsZtpemfAE/rNeTKc6CFwSYp2lgLaWXwfHmk3CwA8pbRvstGVPw
YYaCJEYHvn/wjYz+K80ZQ5nSX1FBba5y1bSHLLFtLIHcak2qxFhPL7iyyOr8v4gF7NtZhCgktNzs
e1Aa4+dS086ivHmg8grINQuvMe3pOajBFifu0KQ0+wWalg1ZcjI1kNS8F6ia72jNig+55DltKPqQ
C4fAZoNic2u2N5UHMUMTliYFQvcqIjZFUMBmPb4A3aag87ONeAG9zSzCFyIeW/CPHQSwrryUk0bD
RZoSx35X7aQmxxWDobBwsvyDXRfBpa/JI2Cagc1pwOzayAICEFh0I8BgKno5fDrfwmfp6BaxtWZk
F1fTC8sOKRRcO9+sCV+RUm6xGJxuvA6xwLTgXOuZqroc8nZingiIHQAp/K8EvsnWcXJ7n5ssK4Fv
67Y6ItVqNWjmnsRM6c7M6+LOsYkBHfhRztqNWuri+RCeLrlHtBK70dGks45qF8kqE2NMdrBVoJ3j
R9ktm1mDALNBuwCl0kpHQkzqEeULNVD8YAjmg7JACoo2OIskJX1wiR0YhqS99oxenDtOpy6Aelqb
ME/Rj8QtsMJqWrSWN35YvOA0c7zbWKMN6f+5qFI62QrhnJS5b33BCh1JGZ5c6zbykJP5pUdhkV4c
ZfhAQOhv2bQap9iI5bFL1BNgmutAAxfBdXgk7oAwIio1ESMBZjSF4VB5LnRPgH0KKYVKehbf8VrE
btRox7DHZUgUBDdGkV5K/DeQgzqfLY2EnDUcEg59QV4OYGSj0ZGZhkgWpeIgr8GSte9UJ7GGTVZj
sKM6qk4COJSJBlKKFzZlMIOpBP3f7SwyOLQHAbGMNM5y0WDLGsKlr1GXi4ZeKsOe91BQmjU9WPtQ
ozEpNuWcv8FlVgy/R6P3KU+B0ixBohwaI1Inrg1oM9HITUlT3XrRGE6jB8gJuirYqX5Y1lRIIXU6
tMXBK4kvKs3xDPNMXbomN4eb8hblVMk5ocHk12uQXL05tf6DtM5vWR0Opa4QTuCAaQ44H/6a1Uki
RxXpGKTHDD0LIdzsRyfdErBKv+BzHfpVnxtiKSwb0bL+Iaf0rmYCw5ikvokhH4VWAVrh3YcvadV5
amnSozXX3fOSddUZpigJeeIwv/n4PnWN5019Sn8UOTr+1qdf8vnvPipt08ybSRofrQY3UHxZIBQh
No/rbx9/zu+ZOj7IAeDNoZ+GWM97lybLa4UhbO7HR0qKapcEnXP0RrLLRZUOV22X5+GZDBMz5aWX
j40fc6KeaDG6NCJaKFZAwbi6jy/p91fs2yGt2GAjAs60GlDxNnEH8jJIBk4ZR5xUl3MTwfpeZBMn
aKfAzZhcdtI9z6PkPdPfe/Ly2f9OTv8hOU3a58Pk9P8Uj33+C4vk9U/8LFfZIYaa+D5ilibM12b4
13IVK9HfHMfELdN2adnVTJGf6SPf+hvzmB/3HaaTTjf9PZ3k8i0OQHxXCN+hj975V9JJgvb9N5NJ
Xw7yKddBeEW5zPxt0QBgoUqwVs43mgWa7HtRYr1ubqbJxnJtMwxQE++zgva6Xa9EUa77Xrnu8xwV
TXVm1S6K9l1jIFpEMAvXh8a+MELcSfo1T+a7zqQHWCFHbryF5o5ojqWxlkK2wIFEMapFbNJs7G0s
yP3GpxHCbIzpLqHdEZvLbIwHTt4qTG1aYkdWgr3oY3JfKJ8zNwTpM80GvboVrr4NU7BPosp4TZn+
czK+zsX/31LjwHoh74+pB39T1KIR8tf5RgONVQ/94n5rekI9sjexn9CC0DnYn52HGJ3xkbMF5vJ7
i4mtunWYvlyanYwd90P+Jp7vPl4BXrwKfrkkNMqW6zsU6GHUkB/49ZL8zJ7Luu/irxZtxvk5BMk4
P1mcse3TfUKrI0AxJDcJlAA6u4IRIsXc5D7aAkiDj/XcK7J//kiLxQnQqt5MtripLuNmKWZexXYY
lmS5TzovMpDjL3nrXSxLbvFjZeggqYJa3Y9++Ied69cV3aEco8cg9RUqsSEeRe+WtSjJ59TIi+qb
SW+f98mtUqO+KeEOLFcfPz1m1Nv3yQeh8kYX6CEE4OG9l4uogqT+4s3RVwQvtiW2TRFp4rttMsNn
4WfOJb1PGLPRiOoWxrBurNiXN6T0quz7x1fy636pb1m4gQ1tyA3YrUNPP5I3WVwMy5QZzpn3VfZB
h3ylIe+CuJx2f1+cxD0d794fHrIeGG8GDp/IYuJYbB+sRtph6NdPtFMY3k3q2l9nKwZx8w2eGIjQ
Y9SMjAUYK/q2aWnRteePb9X6/V4pxrCFaiMeVjnzXcUrI6mQT9Iuv+IO6Zb+IQ2j6q6wBybzGls7
mq8u53CJzPKsTrvKM7euTPLlPuv9poFSXLByRMAaARFfo6P2MYp7YQmf5TLuSMeMk+OU3eHji/5t
SBLFaJNjwRndZ8y8u2bDig0IOL54Lsa2q9WmVY0h0RdgPqymP7yZ3z+Lge/pvzC3Yad4F2eIDosU
En79MyKlMQBY4ReBvIlsI2VIfHxbvw0CN7DckM4WRgLOSO8XNAt/HHtGyfFcqaHj4XYYQGbfpaUM
96GuS68Wmwh1zhD94XPfGTcz3mnx1CFiYFq2Q7733bIVabOpBi3HE3Jvy17WdDOmdGP6QZN00HhF
YdM1zDTJ/UeVFGRzN23XdSExugGv7hbK/wRkOAnmZXiKKwvdoKg8W526pXL6YPOHp/SOz4UCDqcY
DpS8+DCghvx+yLoxx99y7OqnJEghq6yo2g3LVe/NuE+vMMeLldyHfdN7FwYeVoyPvgLgiMuDh1Q0
2YZ0E6tn3mWZfacljCfD9ufkwCGk5aCYf12AHTyI5Y07A2196OMwjF5oFzkvXRYUMSGCdYPHNlwJ
S/JGUJbqJZpTB20msKPmIriOkmaYPy9KhxCrFvgMzwLYhmCRN5fUa7Od7bQuI7ZN0EddNdCSym/e
RLMHqiZogMsVAzp0HyoMUJf7Dt95rpHqbVhBGa1G6yHva+xqtqM3F8s9emRf3pKE9eRNn/F/plVS
ZcyJVZJ4Ne/MTmay6dRkkzTHHUE0BotKRLaJm6nNLEvinQKkULmrfspsftKj64QfST2/L729K+dk
uB4mv2QzU+2csQT36PJjtc3ikI820gkj0BVHd/1pdHE03oXg9Nt+BpeIDjdyYNaeF8DcSeujbKlO
E+pP48k4jzNjiRZ9PZdT1LHqFEkG3E/wGoPeM9sgsllEaMAcYJzUTtXk+eHHDdAQlnCrgClBn21M
MyI3s3KBCarTfo71glnQr2mUW7waPP6V+o0qwXs00KB+/o62aY1uK9LITZM1Q66mmCOSxeUZjCJV
fPTcJCzEStTcU/z6VJ0cxREgk4A8QneYJjLqJ1XRjUYBGz7UnyhQx2TfVQNCNVk1ym+5PZYuPVzq
cGDXEnldMWgyePDlTUW+HSRQpkWd4B5A7TOnZEXFJdjENp2joOxnWkO/i8CngX03xAN1shODNnr1
3Jaz5BnWs8z4fFcfmaJPQYEUDuoLKMZiAuRaSforwVbr2C2zZsH3lEe0yE3g7enN562IZBVva6PT
7923JavAFjNdyc3UuHJzJZ1oHb6KA9EKCTpWOvyWWtE/PGzGDG4fKat4AD666ux64JIUd8//nMZM
X4sTJjSUrT3fZwrCdqHNgi5QlK0H6QWCy8MTgWzpGkcXNPIXvRMw/hFJ88U6FMrnsjIn1M+4lSVP
cES6x+NcAl+POcwgfOeQDbPD86FCqIeoDq3lbRNU/LO1aBUeMAElc3BB6LgQZQAtZ56rTi168Uhy
ArGsFZ2e0k6of2lH5Zk34fbEjSSZYPDKW8RvNk8hIRvcq4OczT4rz2Xh4KO4bbu+4/oWYjE9qkUK
O2XT5EB93MMcFO7cbTLzNkwQaMoNGEJfr0xJkWRwWE1wWqCC0G4MuYoddO3JArg4lgBFr1xF3tpG
WQnKwNmGJUS/iq1vqvFpdl0JQwT/1aI11xgUiPSytpI0QiSJ4l6vVijwTGtHCbyn1SrtzSJVKxq5
BqRic0F7xXSaR73PNUK95920TpDWLsAHeFAFuc2MI/ynsIQ+WF3UfR0CZvLMFKrgloWY5WY74KYK
mD5uxjoMVyNxO/WmyPaGBMFANroxrPOcZdZ7XibwholebBX3HGY03iHT7JI5SeIzzYq3fHrMyEox
eNJMLyn+MFF93eUq0uPSHOeeMRSJtM3j03qpF77X2nLsrAv4RiyVfVvxlDZlzvsAxmQa1the9JOH
dG6XVe3IW6osYBQJuAPMv711CGCQhzTy8Bm5ZtpEg9yReJ34SY4wLd8bukivS7kpy/k6xMacgZQ4
Y8zy1IAv5/kNicHqIHmKzAXLHnoGlGw7oeojb79V7im8eUZ6UPQLF57MxshHOxad7s2O5ZLtSKrG
Z5cvI7dh5qEa1ZvsgKiX4Th7CNkMNuVOsT6ABjScy9lUALVXLFGuc2jaoeKWgrqDf7CU1CyR0BpT
rp7LgK6E8x/nEFZ9/XCmuhV1uM87VtVwG1P7EcZRE9Y68np06G9aqv3R1gH+Sn98O3PzNAoVrPZS
TT5XjHDV4CnVoAeZ2BntegyeALQlT/DHsC7TSX9PObVg4C7prANnrzb0ct8blEjvLYNRKbbC75BS
g2IqYoxDqECnzFwnIPtnUbK2/OYCl9sKgFSYo8Ja+YulvC9GNRXdJ7OcUT/ZdoiEuOvoeD/xqkbm
O6+WY/NM02JrnHZQtx2tBIDvV1dN2n5JWXOBGPtVXXxFy7t0N8ATy+5xQs0NGRnlM6VKrOXr00a4
eMKvAsQ/LqwNtPj9uJsmFzd2gPXRXK+w1yqtM1GwrW6jYJDkuHlHJOXrGRgPHDi8krBejqn/6SB1
6XAuWjm+gjC0Io+vhs+UB0fnk4dCwomB4Dk5LAq4Gyqi8z3k/jWWI4qH45CwkxVrH3LzAuQyLRaz
w4MMO/hTzFEoNnpDfj6ZptXsJG0gYuMSoC23cWYnNRufN/gnPQ5yNF2BhbDWCvppjZwrHvqQQoON
QskkrdWtYzL1SKbFsGlrc6LFBH6QubcmK0Ff04ApHFYDNjEQeyLhGldNXpfOHXimLqvRvvuUP/BL
Nuf5dkZ3O5wb/VAZN47h9Mv9UDGqV27ned3d4ksUcatigLWndVduvMwrU/oN9kHzUuT7KB2yebcg
wS1xdM5rLSH1KeG3wZMFAqtCI93Uct7kHlj2b2HminFcj1To/JUtencw90NUta4mi5tu4e2j0si9
i9DyjTzfo4kkrE2+IdIVQ2ita6CqdGlY7qBAY3r0pRnxBYQoCEZXP6JvE8spz6L5pKxBwE51qjfU
phQAL+8m5TaNs8GRoosk8RStq/kBJJVLNBaZExOmm5WONVFsZURQnZil3lZCFhImdxvo8BFthmQ6
AIvRK1zpmjrCTA3EdBH278UEapYba6bgdGljg5DUTVrJ1uMmZcYuM1RubOMu4vv8zt3o1jr68/pc
nxz8zFq4WqqmZRHuR3S53gOK84pLsRrDR9YfGwO5hmZsXZZJt++J7AP0mY29d2zooQ+TSeyGm7ya
GtayDEcxFr3IQE/JHl72rrmVVuUt4hA6dkFIhChdsKagVjO5UeKSgHyT65IXZUGEr8UePeEZQWgy
KTADzQ6Vh945sVmbudIuTnw+e/QXv14+SUf7iq3rKETlwnmzjphLOKsBt9n3uHezouQO/kHY1WcA
8utNRanL6h7DLtTxahhJVht7GDvvaZraqt55Ng4dZ3EN983aDU2jY6mq8XXIkoAM5BmBx/UG6zuF
FgV8cCosOaLWsyryBiu/idABI1DsXB4/azgeFPh66XSPRys0u9SPHcyxap5jXuO3Rl0hpMAOCAD3
Qh5kEztZWO9VWnLoKEaqtxPLDGWnRsOHEKkdfj6JpWUKrUbKPUSkfpXwG2ssQoER51al0BASEOmh
mKJt58xS4h//UHQWF/P6GtkwLd0tY47DLX4GM3eMQ7zFO4JgTm3uoqIBe0o0CtaEDSRz383yQ9J4
cTkdHcJReUsft45iUaDp5FPX0QGQHBsTBoHFRknBBkWyrfSZOPAAiT2U5OuseZ1OZucP8A9topTY
jnQ0L+um61zYF3EvgysYRnadnnkRdNXuoBZHzwMhOpNblTlB5i0YHT1FYIPqhBdOfPxAJB0dqFkF
R+O0tfQAE3jBtfaejrGCODt+3V0TKfH5W481hUy0OqIhCoTUpOPNwdPjMQIKQmRt8gSy7xCYK77g
/+ufJirplqupCHy2S1ypSYauk8TXoWHujbEO5kWjr/Z1euSDy3spxqnmpXY9C195JmYh4y+S7jVa
jhA65D6zGmEcwzRVxATZzukcPXaLysbSqZysGPJwXMDJG0/4BVCnNhBFFO92NDDKwldo6bgFs5Gp
zsFYOrQOZc2RL/bDtHuU3ZjSxNTnI6ZsOP1MjjhzJmvIad5zbcZZadr6EJg1Lic205r1C+mdkPCS
gyfveVDuok7FZHN+wtKK7pP9bIs2f5SJBWJjHb1GPn1sSmKNHgcH7jadw5zA4MeJGKeHkMBgjmMk
CBghtYKvYs4s3VYZhjE/C0mHyJWJ/trEHhkDmWAjky7ujUPgNWK8pTNXjMbamCyevwENVcfsXqCj
sG629CEfpqoO5OMGuuFthGEVb20oSegigoP/jLtFJ92KGCVER3vPU9cr7mK1nHmPrd9USF85PzCc
PJePJ7WH6RO/tmFNpqTou/OQQEOdGfoHLC0Tjip5QBz1OvUwIdShVWGUIVgM4MpF324GKXs9MKpJ
p8WMSCg9JPEunapL05mRgfBAFn3idkODngJAqL6e4pyW4+bcoxhP8KqmLN5HSTWP197sL/0xGAF5
HYKeVoCOjc1wiA/EPEiWTtR2Nb8mdIaOtSqjZ5E3CQaQVXw9vZ4a5zzOmaXYmFgsUgT8o7fuScjZ
xTaMpT4Fvh4scJ7QF13T1IV5AbNMpZBHA9344tCYyEDnkGQy+qekoqFnmwLJ5tLHamYn3CLKiIaB
5rHKyc/9huQIP7goRhQwAb1gDbxGIwFy3gPbQK6V9guVgURU+aOoZ31CV68rRzj3OtAtrVyPyo+z
Ru/TnOSMApOOekFBB/vm9ylDStDBhL/e9DRH9JeCFU6MIkFA54AGD1f92HG/f/jI95lD/ZEcTx2d
zrN/rweqpqoCc/CGJ9ebdPXmdWjAJ9e5yo/v7vePouZIjCt0wYjS1LskpZ3EzSLJTjylTqTXJ6Tw
QhIUslizdn38WS/ZwLe5aljAJF4FkhtahH+vSvUmbPmpyMXTLMqRg8yYlDYj0R2chGmYdKXFXrh4
NYvGWOG8ShJFgp8r1s1gc+4mC6ErGyFHXr32vK7MP2ofOGLpI0Llu5hEnPleO/HVx5f/26MCNIJC
EVUSpVpqx/r7b3L7NEiWQzz57uOQWjPXwQalj4VsrhyhPv6o38acIN8NpN+jEoTL/fvUMWFUalcE
UI9hQouaOkQKVe+9tfh6inhRTPPxH27ufQkFfxXL92zb5TPROL13Ce7aXgQxtYJHNGF6jRpmJtvV
mLKy39A+o/esKCTeJ5hQfP2tsH2zu2S1K93jx/f+/jFTNXUR+umqKtPNej8iIeLPEnW3+EJOgqOj
ShKyVEHl6+P8x5/0/inTVmFyt8L0+TSSY++S1zSmt4GwMusLHHQ/P6e/Vh/NU/rb2eQTW0eNH3/g
r1gzCjQg0kg7U+R1qfCRPvp1BA0ZiKZgUt2XrqJOlGw7EelljkVR8V6jri1mLM3SWCXhGrJqws74
8QVoEeUv1SJCLRRPdLIDdoazIOxfr4BTYlJYjV99gY+gaNyllrXAy6XBOMz2r2GLRLPOnoc2Qq/f
P5LihjvolFfpDRg/HKfXh1Nmrk7xkPpXzOIaHSWnBbQxFVtCn9MvifuUGIxgAgKUD6zW/uTqzRJs
aw0zJIlMJv5KsDoRiwyYgapna0Im/QJyrLItFjG0zB1TSstQquvc0LFVL3sddhmd7XOK6VN8qIeV
16TENhjQ6i0eDXHDZfmvCfqe0J5VM89tHTRlwfAS8dmWDpajrMxYSUzwhTz/IM46MpM09kmdZAGh
kb/2WvzTwvNvA47uK3SkiFJpkfp9aI+cLBLDXNTnmqYnYta4GfQRKFwGHQH8SFl//Mb1+v12ydVL
LeRTajQBvQC/ddVQc1ID8OTpcxh7Osc4pqGXn9N/Y+fGhdmbXIHuMhk5RM1WpINCoyj11Xx8Ge/v
HGEevaiWiTyPfwQv5e83a2fltdXEu0w+5zAxyxNwH0N5Z+eT3Z3Z/fAHoff7QS4IznxBpsgTqAUd
990g91B4pknT919k22TLvZv5elhkWaMjq4/vy343pfntge8B8vJ8Km+o/t4VFONpNouikvZdBboI
FT3pS5CsMWlUTropdrbMBQreJf/ySdgwLmdXhPcc1lz81RvSuqRgOPLo+n1D1zBxqLVgs3RrpjEn
lASvB9qr6yzRaa3Z0GmAYPCQJB9l4Ok0MbRTflqjHbg5I3fZi+LY0JUiS5Z6veZAkM/t0QCOp9C7
12bsnH/8EN49b54BAihBlxgVSASY75+B68ZDWNJCdTeWmd6Zo5pSBbivCVrQ/ccfpR1+3o5n/U5Z
vPDwCZFQsY6+W7Np/ySnajnRbeBAI+GzRmALF1rKq7cmlnqWoNfae0GTDk8BDZLOkv74qpOjzhAY
k8nDdR1f5zM5CzasdHbZR2QUjDwbjeWsZ6p6VLCaMp/2SowcmLZ5heH2Q7qwqMndj8If1SJdRDKK
zGbuLIGJZ85O1qV+4YuL298DvhuEw/5rakJaZEAHnE0S/SYzi6gFV3fJwl9v0MrqxPKPEhozkrEL
AUkfniM6hvmFyionUiD/y96ZNEWupdn2r5TVXGlqj6RBTbx3BwccnCaYyCAg1PdH7a+vpbhxMwOH
hBevpjlJszSLi1zS0Wm+b++1P3+kztvXBzbWRDWg6giWLNZCQAxv14SSO2gdaN7fk9awH5D4WTpg
Pd3aiBhpKDX+QK58s3fPBlCy3qIwkXmnepzctX6otrPMaUhCq31j5iqDQ65iIMtbj/NrfZX0NVC+
wGn1TehGh5RW23fyATFyikohW5NejrhsLS8/Q25X71mRgpHTetDGC6WODDwXTtHuUFUj9oXMrZoL
qobxnTIq8JVlgktsXrvVlcmqFK/MRCGKeajahSyGcklPPLmDWWXuEjjENH8KSTkvjztaeBLwJjoA
Czm/j8qO0AJVWxhFZR911uenIsg1iwwKEVDC8Ot6rUdZduxso7kLDXiFM0dVgDwp1O2+xY1bvyRK
Ud0Is67ZFnnNJuqbaEWbYCAClH5RD5PMDZVZY6aEvoGjlB0UCvJbo+i+cfDszqA+x4CIq/w4Rg0l
MVNTCP1TUN+CRTiAq1Of9UHWj5o9AgNorGYe9AI4qV2H+BOG8OzzEfFuQLD9mtRp7FToB70TjzUW
YNTYrNKXMss4zxlJQV5CamjowT6/0E9dwr9WJ4Ye5yldpx+P9ZF16vRsNUFc9Ra5yovWYYFjK8As
Oss5B4SLPkjs64xUuOuw9hS8y4lFTrLRIj9dwwQQiz6RqKHQsInLCq7HLlNK+5ZlCDAS5TYJnIE1
XZdZSjac1MyD2kYZACzDOcfkbB9afdDv3YjjGyRpDZ+uH+PFSl1er4JqmqJGTItKw3W0USt3eIly
spWjskGK7Fvqk9pLYz5yrvqjLcLPJ/Lz6bNNM3U2aScfY07pzS4tP3vhW+mvXN3L4qVIcgIBRaWK
28+f/9vJ9K+L2YgUpy0W++fT3aBHxjv1EDd7Eaqdos/q1aMGqbGepWm8b02j4ezt5ym4bMOOv9gL
a9OdvHn30zaAbRADwGCNPt0SaIpd96YzjC8ARBllQWgEayOPkk0/9k+Z5ibfDMXt0bj7ND3KShFE
RQ9Wtvj8EVjvfoY9iTUnPQhBNSzjJwuKFnsp7YPAfvEh78WU0yqg11B03EVNl0QuWpPoNDuVPVp+
pUjp9uTpBqqWu28L0YIUtjH6j5pvbiAJUzirPPeRNJ0M2nus7MMhs88HY1hnGPyO1ECTy1xhdM4E
jbFhPsqetkuU197cLlz7mm1jCyiS+OhBROGFYRchbgVKnkQTFZepJROcZ17dPA9J0NxiIo4PpHmy
QIhe61aGLrsGimroH7vEJZIjKGFTAZQiYrmVPi0AOyojGiGsiTempTjnIVr7e42qtjdJ9aFwff5w
p2f35hXzbE2qCzhJOM2CEni7sjSUhHnvtvdShqZ1oZRGdEcUw4BBCNwPILYpRO7zK2pvha8MafKJ
JtUteiQDCZ45DfnfNpqaqidYWYroFWKpuaNsRlYRqZjKGYXKaEUjQjLTW371Uhhqchf6vTwHGaUe
lNY1Vl/8lg+GFjtRNL1IsnQCVE++ZUOn1xb3XfxKJqFqTybl6BkdwUBfKste2bXbL2PdeNhxlOeh
jUAcw4YGt/nFz/jgkTiTyJUPHFgMp8+3jwQtTp3Wo528eqkgv1jUwXAlxiZIiIUScqWOrXssq6xZ
DcCHl4Xr9d8QxbfFJqhH7fjFj/lgSExGhon4NBkLTjWhY9p0bd7H0atvq+IGtmp9Da2YyHFKh2cs
Mc1FQ8TtrjCzdEtGPC4qUuwp4iayvwrtwEHymnXteag0xg+02aU1c8owvvn8V4r3b45DApOv7vDe
4I+dDNyqIzAYV1726ve0hqi45N5jjn+oXZRTnlmp6jG1qTSHySpJ9hoWpLNBW0bIvKDC5bpzWtVp
sKhyYT+ERG5NRXuaH5lSB/tYhPWmNIz+QjRI/n3wNiZWGFfvZvWgQeUCvJMSHKc5+dxJRzCQCgN6
FcVS2btCm8g8na2c/3yNQ9+xEYmssFj5Hfsu4oDC+DylQc9ZwEhJPUzKBGc2wEm677Sr7yzQg0t2
kfWN1PuMzLbEqGaVjdCJOYRG31xQr70y3BDjoY3EE286uOKVFEniEwlkF/uOhC6y5sJCoIh29Fzb
IivqqrUqfP1eVnn4gB1X/jBDPaRI1wJI/mpAv1u2bIGC0+ITRzPNofJkQLeQ11O3NJtXqt6lf8vq
ZgGk1E1ccbXaXuiijekp1VilFk5l5T+CUbXj2egB3lsbdl7fWW7in6uEht/qldnQIWEVWEFRSvgY
/IjcjJJ271+/+j8+i+NQvP7Pfz+9pGH2N9Dnd94Gig8mpH+P6Vi8Jk/dU/X6/r/5G/xjkVTgmpSm
0W/SOJr8FL/AYLb1D8pYwsKFweyKTeqfTgvD/Qf7Vp1lmr0FGunJBPQ3uMPBnkF+LAo2VLmUdP8o
q4AK9ptFDiUpJzWNYoOqoTx32ZC/nV7jqA34btxyM8CHeJCRzIoFzShW4n4kiqi3q1SuinK4SnL0
FvOJ5kwerYsySuWrbsMsQvg4ag8erFF2/RkYVhak7rWXQlk4/HGypo14NmGkMzoAs6ohNUCpYCCS
T7nKfLfmfKr6y6p3yS3hIYYbL7Wsm0h22XkPzvkiiSxCGZ1GJfQILaM51b2qHTNgvGhyD9s1UUgz
/K8l4fGiOutRYyBNMSavmRWtyRQhvpzOZ7G1R2BiaPzkdeb6wD3r8DGyS+UhTFLl6JPsMjNxMK2h
5/jLAi0aPIG6uBx7Dtn43w8tAW2WEnOTCGpmSEIOpj7EK5egwMVgGTCR/EySihn/KAAP4Kgmyn6R
caJeWqSjrvQSFza0SXlN4MlBIGmchbbcw+VGf6Xrh1Bzjl7b7DVEJ7OALU5XknTT00EhYIw4Mt3p
pv9Bjj6k56ZTPFDPR1ukyX6HZO7RFazEZd5ipjQORMQ9llYLsDLPIaMr4zd8DOoCwkmAu7loyMkE
rktXas4QPPbES3l2JGaxJ6afgADW4k+7JfkJiBDUSyNWlJVs4/zGr93kjrxZ8w4ZZbY2sgRpkO8Z
K6p3kAskB9tATX/UY3GlCuDknqnsJK2mpxwt4ZE8CfIfQ08nbrVIlp2jF1dJh/LOGZ2ZY8nycqAf
+mDGzlHUYb7O+wqRRj34dMljezkyn27cUjjLKnFuSRdSyplpdLdgOP2dif/Entt+nR50IFXfFZVN
wdwuVeMg9cS4SMOSELoOLbADCLYclzCXbgxF65dUnqoAILpxTdaEu6odLwPaDuHS48uZRehyFwFF
WFAHfemuK3qp8dYvNI3D25BTBLGI+XFakV/oWt+cUb2S6KSA+N/adA/PzFSojyY3vqgHGc5TYnDD
BaLFPF9pDlCQGZkF6hkyP0tu80i1ZsCh5EDKvTUqa6ci//LH4NrdPtErNso+vcZlYoesehorWgEa
6q/Nw38m+i8mejaYU3X038/090POGuH/PtH/+m/+9tSpcB7pSdjiJwsUI90/Z/qfeTV8StjjIMAZ
9r9mepPlgV09+mBcdQJjF7uBXzM9wd/kGuL0oNXIlEqH8088ddOe71+HGciUlMamIoVFRw6v0YSC
+v1k4TUdGQRe2V006YtfJwzp59+extVff+q/sia9ykPKPv/z329Lye8vcHISrXqceEXPBRxmkoCE
msZ9AoIauvMgffn8Uj9L4G9uBhqexaqIr5g+87ua36DVxHyhOt5HVjKoUUEgCa4m1g/OyXFpPaLL
9R3qzqgSVYR5eq2MEPysIcx2qqGWfvoCF9OxfVKjTRhM9hr8jLoenKx5DbG4hul5UxFPZp6pohgB
friRV0GDVJGGmEruHYdSrviOrV0Nu+cqImY6nA2RV2ZyPikR8IdXlpzpLepY5HKt4cqFhcsriG/K
v9JtBAGTNm6S3CG8MxQDRYus0XeVVoS3WCiI2iRCyJ7T2066VfpXmI8trWhh9YKoQ5DT3SOEBKZs
gCEhNXXEizBjQWCaaO/HM8RUgXJDmTiEj4cUx3MV9LRxJHtvbScVqUA/38h/Zo0vZg2KLtO5+N/P
GvunMHuzOfz1X/yaMwRYSENYFBjw60x9VT7bv3eHRFw5KtVtusi/CLF/U2Ptf0x9G6QVLke8n1vA
f84ZBlMQdUl6whoFZepifzJnTHPCb5+ZiXZj0o1M1Fq2Tu/OkQO7U4OwkXGTe8vBXVoD2euXvz2N
D2aN95fAw25Rq2WmQyf906H1W8HD65pEoSE/blrPmMVsAyBUo6Tjkf7zmf9/XGX6Fb9dhaJW31sB
V6F1XCuPef8qrS8Kgl/dyMn0Z4e4c/KWSzTjwVYPQ7goxy9mWMrYb+sPk6Rm2qujRabuNKk4Tk72
NaV6mLIlmjolq77nLEWEgKqdTm+aS1tenFwbaurt1KTxdkatNqu+NvDMRr22RtLWrUGlVHd6MBoa
+HUwK5W0D7pFKsciaHvCOCoRrojcVhcGOoaV1nreTajqE4oubaIjarCec7UdndWitedOXjymTgFF
wqmXSa61myaq5pZLdx5imkb8r2IH+6Qopuhi0rBFWOVnomqibaAm9pnqjOKbktoZqgFrCPZqqYiz
xE8oLKpAPgDktWfSTxsC7HuZLEaoXeeNm463qC1ZwIoAZr5dfhd6au+8MIWOoxCUW8PXRbhbn6O9
lLd9NpiHjr7mWmnsZJkTR7Y1U5UDSaOZK/Jq0JX2hbZ31Dhd0q7qiWbr22vDhonBPlSe2yO1h3x0
dEBqQ63tcWLwPUQkMfl5Exy8qO2+I5sdDkDUsA4Kr2cX2kZcLxxfJ7zwQ1A0VbQgdWa8FYCNjQVa
+9eq6mmmWig8fyil2VOpjij6kxtGQFQvpHloW5U/ND1gfPL7fLCg76QyLeYCF8QixahxngjPYPWY
IkI8KyPfnN8H04k4ynmTRMpF5JuvklVs1g2yeYnG/tYc9VcXPT9gN4uAmUYJHySUqK06lDySKii1
ddaZr7CQK3cWcADZRCXRtlFS8BIsb5R3Db2jWdrzO6Lejnepa9V36LTtOWYO+yx1mmBfpJ23NEj8
WDd1Fxy6hPgLPzPahVsV1aoDyL/OdX2MZwBf/blLUgRSCVbxOdoLf2cNpk4OtOAC+igQ5UVy3aUO
tjcram/ifGxuZOHxj8k8YGBgsANjxD4conS8w14NvxW21bKFMXvpuDxO4sA0b5FWhb7QmTsvaF9F
0ZZ+Z7oqEmwTSNBDzZs32FyuzcbzDwN9wZsoo+1MSzu0LvVEi9YBos61Zlbes2fTAWeUKN6F3rm5
NwcIaDczE2MizCjPvASzqC8GHy4aWWDmbiiq8rxUbO2a2Pd2K9xCXHkUdtd1ERhQ1FL/vDMtwhXK
8SDtoO5osbfqpglKoW/LCqJX0/RJP0fR6D1TxweNWXS5nBkKWeH5EDg/zCh2fij+pCdR6u6sgvr5
jBFPW4I0MkHHwixfoqOGA0beKM/DU2NBm75/SThO4whs+2SJkE7dsK0aNinqj/PE982jikFpiXYL
CJ+hWNragYW4tjqze3B0r33MPCs4qKh6N22oJ2JhNj1KbPKTcEebmvNdi2u5K1HBXzRGTw2FLLt9
1vjuZU9WyDFxJSDHmtCFZV9q1llHo+TKaOFw+kXlXEV4rvHcWt2hwv111UeBvEAlKc613h72dela
Z3HBCVTjmDsvBiluisEgiHocxk0Jya2dw1/lAqU2TV70NeWhoo6Wge7lKDmDWGYtQsfIV63XqVT7
hExnQZIHNyWZsC/WKOqN1jIJxUparxka1qIXrrUqhqJGH4/8cwHfoV6wqphLQBUluDExWV7yEpQ4
bT9/RjgRf9PyAlBmLpG2up2NO36tf9S1fNwN8VCe4XUc5onlheU8EhlBFVYauVtKQwQfYSpf2Kbv
bqd+JhXMPl8Wqq+sqyAOU24AscXcMTCSsUuQS/xQ1Vap1ITbKJ1h5QWesrS9CVqhEzkybz3Jc+iR
uqKVdforDJvlc1dKyTTWxocEqwmJP1AJJbPAIz2FcUlcoL2RegRDVYV8qvuOdaZnWrbG/wFB2AEA
BoMk156lndUDKTCh9wOiUnI31H13SeEz3v3853omrJs0MKst/epUR1dgd5fdGPWXNf7lZeuAtFky
hiGwDkhz6VmTpvPzktCQoMRiCWnnzaDDbjUSqT7Hsazv7V7Wixb7RzUzK2DJwByHfQYSeq7Xvn5t
Zr33LTKD/K4N03QtXZr8ljV6wI40FUuGms67UnXnat9gXMibJ0ChckuxDoiz35B543ixukFdBQtx
qNoLV6o8viywlGWlueFeEFG/1xSSUlA15P0mx8Sgk1inGduKJhgxLw5o+6jWemClZAQ1CxOH2Ybi
Gj9YZQ+/IVNH3Gh9rT7Iuh0PoUkM8gz+XkjSo5Ot7Q698GwsGi4bxp2360fECRr2A8KVSuVYhKJD
t9Hz6h0qXOe5bVTbJjGCF1fjX8dJJG7SSlhnnobZzRdEy+ilT/WddFBnzW602qIJj+9o7bvrLCvF
DYUVZWkhyp87UmZrn+zQOXbYcVO7Wj1TIru/6gRpJNi+3Xnu1sYs8ER/ZVSD+aSlZbLMCga4wOm4
GxnRc1s15RKYXPYasYZv9VqFGBoLzCi+41+JQPEvZdS4Nxn56HP63i4xWQBrncoQD5INKXoYEsQI
1kJsOK8JfVrrODCupIzHw6io7WubecptiiGFPiTHsIWjiF/vKeaY82NQ+bE99aGVahbahUWO8NH3
YiYZgod2xA4SPWz14TeMyM4BbH9Pbntj3aNXNe/bSjHvI6sYLlipxCooA2UxEE62UNCXbmzPy/ej
r1TXOVFhS+zK6VKJ6Yj8fOrSonWS145zqcfqSs0yFHIA7c6sKtdmZQ4+MGsopOYMxFVv5eTmlEG2
zLBDbdNBQv8oU+iwlWryEeND2DWYAy89R/O3Wgr7dv5zLI+ONh5cxaQyyQnlbHTC/sKusS2mNHTn
minbkkJSFl+qZZRugeeKBxcKL7Yw1aTnFLIYqqPJ6x/LcY+bftxrJSEMfucaEMuGOGAK1LTrQAmf
qxisK5PCsNXJsLzEhjYSGGQ1BHPWxXCnwqCzCKHrouXYDPUKfKh7DvcpmjWxHVE6DJRVY+hQNJsU
81Q39lea3SlLryr6y9KuWbrtgLopJnHFmGrOdrzQ4URxqMVNvmRtarfuT52Rh/Jm30lCruYZ/sVj
k/fZqmHCYQ9El+2MVr28LP2xhSQmWgB8ybgfOq3YwZKbustYLmfksinHWlVBSxNFx47ZNHAKt0wb
IGT4NKVFuXWsQ07aTkthtizabC21LLlTcSEs02JkW+2G2jMytGFvpmWNRaBTnwcKD1TMQyiOuP28
XVDzYYbQ9kn27MYDvC57JzpzWDpyqIit1FuEKUNbQCVwRdvPZItkZZbVxnhQRc83rxiYeeYe/+do
EjoIx9QL2vNGKtHc459eRQbEfpwLpbeptchch6oxAuv3yA8l3ma6o0s76KkPu1ZwoYFhrudNmN7o
fVwtczydyxEt5xrnPQm/hjXojwN+KjIDs/LGaKeooThUznyvvWrw74OqI0Kti5RXpyTrXDOzB2ib
cPuiwTvnNkAjqrgIZ5ZfVyvHqbplnvj62vNC9FXsS87ISaqaORZte8kOMdgVI9mKkkauXgCfJAIu
xWKifIdpdNnrtbHS+y6d9m3l1glsKIpjeOzyYJxXjuLDSS3XPIh2rql0D30vJbs1dh6UzKiA3Bs5
MbF16S3wHvmz2MAdqDoSJK9VmFROC+43KyysmA3iIWbsbI9ZYF9kgT+H3JItRZhA5MZe05CVHgWP
ftNahCJoyUgQLdlZuN/ym4IwGYwwvloiNtGDsyASxRW9j+JB8XEcsaqn32qUc9+L1hY3toYNdpE4
1I2bdhh3eujGaxMJxAazm9UvyFMyr0wHz0/ki+qmIIhsiefJJr62r9KFGMGr0oeZIMnEGSZkGK0Q
DHIkx8u+8yNtgIohy2e3GtMzop2MzRijNqpwOvtGR4I6msH4rM6e2d6DdBaZs9fcRqrzSicHti2j
SpnpedNdeSPqPIl6ex0pQb2SDrIuPSXZdBZDIPdxGfMWF3jsnk2wsB1WknG4NDUZHTJL5qsmHKpv
yHzomPZ0Ry4Gx5X0HQJ7R5xWdu8NtoqZLWuMO3VaIYWGtEkNnGDTY645C0LHBGVYy/tMGgADZNnt
Estvz4Avxd+lGQHwCjRebg734AqvbPqS1rY6b4VmPhErnOt8IoW900h6P69kAO8cuguiwxZS7Tys
iZsf8B/dGpmdLmPPgnIctm1wkSvDa9zazoOe29mSvEFnjtRkxAeaRPMIvPGMPR6O3yog9hK/Yd8t
xFAxk0VJtImKNpkVyCN4vay2u4FTxSIPjHHWaZiMamisdZgelSR86DN6Iz6z/IzCDZka7sChWCvu
KyMy8PEmyMZV0ybgwmJnvM5dkR7zOM3P5Zjo26ry2Eot/RQ3NDkQMQgt4tfqTkk3HJeE8jrIpCEi
r7K2WiOcO6kQp8i501lzisFeroTebWIo8pxFMbliqxg99ZqR30ZlXD4UTdHb60KxBg0eDHKEdZtb
BJvFMVsaU5HZgdyQLqN9HvaPcSV0og/RNO5avXnFytFBD3BoVIFwRAGRj98zknegX9j1QijxxZi3
CaF1hpKsJdqwecergpFUdMHMLQt5YeqOfxGxGYJvkUR4/x2r3Fc+SPC6ivRrvv+Xyd2P/FCS8kwa
GVlDniQBM6+bq1ilyGD6SXDXV7XBwmVrSy1LvUNd4AkylOLRjOru0Rz6m7HRa3NlC0QQ+Oc1jGMj
MzsoGPo6TXJDPEsncTmW1bUFzR2otKhJs27U1di2JGcy4jeKk5trmDL2uR4L8gTjqrGRILicTSPd
f7YGQubI881nNAP9leP39pGjDuuJ76aPU3jeovDde7Mnf1QtiLbjr+iLsi/ljRmaL+CVqss2l8Oz
P3qIcOPOgb5vDNHedcduTYY0Tyx3nHXpR9CqFZeHYnj2vd0G5jFsSbCOmpAPtnLByGbsqYZAuCtL
sdbSCPQrziB3TMjxZV+MYofXrZ7JTgpgY5n3lLtkQCVV52wmldMFLLIRLRiBxzMdZ/YGajSAi7bL
rrOx9tnhKoc0TbHlO0N68EJFXNklSHQRCf2CyGPjh4b4ZJ5HXbHElkm+Hem9l5nVB+eJFRNwP5F8
iPcbPfi/EUoNUGv1OmW6XbYFYZvIytSD5zVik3RFA8w1xizcGsmNZMadNaQxL123VddV0hyRvWEi
R4yzMzD5rFGhPgZuZm8iP2DFYiO4YyJVNkT4teds5exdZ6b+Re2XMfvfPPvRSHrYkH2LZ6OMim+1
A3OCIwCl+ucJDaSeaUXjnWGhixZUSzoGW60fG11B/UYGneVehElFdmOeleRIGhWZxqsyQwI4d4LK
vciGKjlm2CVnqTW46yCs/UVBCeso9PqV5nYDD4mtSlUaFaj57jum+XRnJXo6Z1PFIalsyZoBz71N
Q1dbcpzYKLoe7fj+rQdUnnepz97YRLC+YVeYAEZwvtd62CzA/k+h9qyvQ9dtml482RxB+mg8tyr1
wB4KZrtNmUhpHO276SbdmZlbxlKUBoWUOKsuyZjatK7i/QiEYV1ZqqIf6t79UfamcgcSuL5FNUfT
FLca6fJu1XsLnLv2jK4lIAS3b5Z6WGYLIX3owvSUvnBIvK+CopDDDII2zcX+dyp6hPqkE+bnAB8y
qd+1CsW4sMgZk+Wa83j6V2/j/9H2MtVcp6sBi5tYcRB5Tmqudo8rFkIRHu3ctya3DZmsqd0vE79I
Fn9Yp+ZSdLVoFE4uMqa+t3VqtRbk1uL03XSB4x/7yGTJwMS6V2m+zz6/1Em77uddoUBCvArikCue
1KvpIAF1MLhUhnbuPE7kFH46+cIZvLPS79N1jtbqT4vk3J+uGUQ84boAOnlyUSv0NF3JEZANMU+R
KE9W6YqSHWdS84v7e+sI/Out8UHTwrDR1oAUffsoYyZ/zL1KtUmHgKxo8uYiJjcn2sY6Fc2E8sdV
MWhUEJMx2DdJ/5V4dBoVb3on060aSDhxekw9mpNRA8SoCNTYrzdQzinAQ/8goaO7/fwlTjdxehG0
kapDC5Re0dRx/r2v0cMBHaSrVxuEFxo1A3BqM982vItERy0zDnqPmNztl2jSq9Xnl/5o/Bg6GiTV
pXnzTh1KW7bXfN0AJQZoZ4mJVPrUVSgE24qaIMXx2YENgfSWn1/2o0+fMMNJ2M/tEhb29o6N2hX5
JH9AChQlOy1tb4VLyc8XjFrXZvx+frl3XR3eosEcoyIENh3tVGLuV1grFMJGNqg4rWOpl2sO//2y
BNrwxSyjvRVt/jVgac/jsKO5R77hiRDLHcdf7xJxa/cdLSVjE7TNCygZNE51ou0pKatr4YzqU+BN
xaSOUvznt/vRoEWhgIzcRMDvvPtobEOOxKlUGwNV54F8Har5PlPs51f56KHyCqf2lUrj8xT3aPae
iZmEqefnLIDEklYEwAWCu4kU+PxSH92QqaJsMwnIosU4/ZTfGn9xPwU6JB0TalcmC73LH4WTP/7f
rnEyqYVopQQLNdE6utyPolpD7Tl8fokPBwfjT+PlMDzsd4PDjZyu0iUoQPaue79R9Z2eZzTK2i58
CGBLLMusVS99HKCovHx1i+juqxnt/aeHDAUwLGgavJAM1LfP0gTNZSg5SkFfA+QuczmxHOLyPFGi
chsX7lfehvfv7qfsBQ0MnmrNPv32So5VzlAY5SaFt3BmiuFgQ8T6Yivxfizi/JuQqpR2UeFMQsvf
B4jrkxxWxUm5CSUZeXWRh3MiGoi8p5fx+Tv84ErcBNYLc5L/kgd0ciUgEOMwOPmGqQ1Js1KfgfU7
FlV09/l1PnhNmm1i9eddMXNNabO/35HA8me4lZ1vxlBFKPcEboww6Wwelr/Y6/92Y6S/X2ONN5c6
WWOpUQlE+VyqaV0K94QHztLOxsnYu22zLNtsvB0s9mMW/Y9qUZpU99Wq9L5BZFWWctTlMqL7u9Zr
ymhphX6IxtEIu8eJip00emWLKnzcQ6qhoF9myCR9ukWcq+QSTm8kd3ab9Bdd3lDBBvGRYFmxyYMS
4fiFq8l860GY5mZWcPp65PJaACBOrRBJghMD+CjPtA7kvZtO9o/WuR6ECJ/SsSGNKJkA3In3rYI9
srIJQqFnLbZT5gYBsMVcK4t4rje3qcfBSIpgnuXpNTir/ehRWErzuCQKsqPeGBo21r3I0JHJI+as
Wt3eKZHSzHszNzf0truFlI4+5zrRghKefR6baBmi2PXmPfP1wvW7+Wj7/cJkJ+HytHTMeO5Yq882
XLsvFq0PxhquWW3ikMONxvD1dqwB5UXPBNZqM0ZKfd6iPt7y1vsNVvQoJzDK6DafD+73Gx5sXthy
0C2jfH6Hiy5zs227Is03riPNLfVW8KZ+Jc+FUci15/jyPKD0ejRD1//CVfjB58tuDtU1nBH7/Zmj
gq2rBI0gIigchodWdNpjSb/naGkiev3jm0TgwWxErWMKlD6ZaOmLct4cGmyqbUVXpJ0AQnSCyPyJ
smoL1ix05jUN9gHyFEX7zy/+wX1ORCvSzCck+Ttfmx37DWWnLNvUXh6uyy47+j25eKChqj/eBiA6
53uyURhhNLJOJkRqQLWfazjmSAO7H4asW+gONrUKAfMfD1O2GwimEEZx+nincS/qPG98XJXoCppu
MQoKr0Z0CctQEGsqXv70AZpoCNF0auQXIOc4WVGIUywyE9/KBlmNsVGKAdJfN9DTqRMj/ipd5f0H
yMXY2rA1sGhony5fJdqQQDQpd6aYx8BQ7gk0eol64+h34os9yPQtvz1rcCmOpQjr8Xaqp1iCiZ48
ZApCjEm6bVArdXMLS17SQo/N2h1lyq92ox9fEe8EMrbpoztdXszCdvLpiqXW7mK3eMoH7WhUk3cp
EMksaPTzP391bLyx2Ts4eun2vp3OrJpzh/TseKM0zW5I2g15S5ehUL+4zPuNDRExE/geZxG7j9OC
Am71Pgz505tW0ZWjYmfmtgCkuvz8Zt5PlVwFWgX6cx1wxakVtydPKIsiLd5UUMzIpnPmEHF/2Jk4
RKWkoe6McwitX8yS+vuVkqsycdiWBVtdnNpJvHSULse+eONaA1VwfJysdUU87nuXLv0InhabGIjP
mZKbMV7O0S1oe6n2Wvalv0Ujm6w6tkWww8trAuOIUywKNgfTtoAAPusMWZy4dfVObHxZW1/8+g9f
jONOhx/cMMik375/JAmwmUw+XarT2TIa3Gin9NQ5P38x72dYHhG6SkpKSM7fbTlTs2QZ8fNkk8ES
neV5u1Fj7ejY8qtdywcfLMQe9rbMQ/gvTg6Ulp0YWVGSKqn3BfQH8n+2vVD71ed389EMJNgCQAfn
UM6zO31mqg5tXIkRD9XRrLVZpnqrkcu6Tp7byPzzXTRnRmSiLBkYU2GxvL2cI0PscQGf6BB7L9Oz
q0JxSCvv/vO7+ujjwT8JxoonyI2dPLu+jjNtJCBik4SWQ66dRovNs15otuSryrec711SRFuqhb+E
1P92T/3RnIciljAlFt/3hx5Kp2pgmG0MBUW/hB77NEb+qsB4HI03TNfrz2/zowHPsUdnsE/GhNOn
mXCPtiAZb4PdKV6noH8OnR4pi8+vcgJOm7bPnMF5mDrLkYHM+WRedRu9h4NdwvVsOvUuDNR8paA4
noHrnryltd3dRpNftMlle1kOWXxhEXKxxkRgLAHqCRrLUbHQSq9ZJp2DHqNpoq9Ot9qHTx682/Rl
AmY5NfRXXq1aHeSADUVu2gSyfNKkm89RldXb0Hbum57qhF0ENDEyI7yLu7beem7+SO7BfBQFpt8u
NbdUkVySliE+uCCYvjisfvCt0dNmC2qDV5v2h28Hf2LzG8Ke7XaXjS8F1q+VWiCm9IhWzoenz1/a
B48DD/HkNJwKte/gCro2qKrpSLb2nvaiUnBYpHAj6iHJNrYL3YpSufxih/HBRwdeSRPsaFix3pX1
2yoZ+srPub0IdBAAobmOaoc+RjXODH0ob8uqAzipZe3mz+8Viw5wJ3Y2mnE6U5qKi9yQPIgNZ7WL
UnQVVen/5e7clts2kjD8Kq7ck4XzoWqTqhUpibLXB9mOlOSGRcsMABIEQAA8gE+/3wCQTEAwmWhc
G9SichXKM5hGT09P999/h7dE470Lf+ndFY7pnfF9u74kohVdb+h8gilrfkn2yi7PjHU8GSjeelSo
tJiOYGO+3a3d1WRlcZE+vcKOM4cF4kPBK0W8ts0Vt5qmBm0+Ee1+65G5MNLdWFnH6zGEOvZLphIt
qihpou9e+xBNbCPIVxFXNNWNow9muD5QoJ1bb4KNqp4xX106qrOhRB2CiPS3XO0tkLjoQGRgkq02
nzd+PDfNNay5fL/AW99C7JP/7csRBoyiC40qKjI17Q2o0l8h1rJDNDloBzB+9u5juknHCXGAMxN1
GGZC6lSTQSNoUMYhvudR3DI5wJes0Hd3EnrmvbenTf1h/fmMSuiM0XLoG3O0rfJgsVwYsJdMAPSr
F/QzTl5nZmZ+1DbW9AIuqQwpKrQU2aXJOLPonBnvUhuwELnajUMn+Z26AQ1Jjxa48/Yg4KCMo6Sz
CCeBnqc0/zL8W5gX96Oo2E5/n0KZfA2PA2nppQMbNiVJN77pkKSALv2DqaZgdRek7z8e3BVgq0il
XWtMx8hrZbueulyg9t77RajgHcZBcBEtg/S9v7f9azXNipvQBKK51X1aUQzS7cRZup+DeJmNkPDy
CsJtMD8+QMEJ4MTVRbw7JJe05DYBCy93/4kNPRjtgsXm6rR4u3SzbImInsD43L4GWmsoXQsL3QQm
PFvv85njJ+8NfXClr+JLyMPjF2w7fG6cPcL3JIRae8H0i2hN+65okq99EXN6t9OWN7s8OuO8Pg/5
wf1L1pDAHzECaiabikkrbF+nVDuaACK/TegYDmbQeVgvfyUJ/RZAymhjan949Nk8LU29e16itDYF
kdxqWg6Zm6zWq2RnEhOJi8Nv/l6hSig1BrcUuijhJZgZ7jhrc0VD5+V2PYY0QiW5HWHI19r2xgTl
b9K14UZXNoMrNTei0RRgKAqXXJPvJIPtLr6Y6paL+h4o4NI+eGM3Vy1iL/Zh7NFRRlsa2cihMc7F
Ml8Yy4v8kHiXC95nnIfJnJoPqgBp63Cd7EXjdFPl/8N9MfKpD7y0B7Z2t6Yh8plP0WXTLci04NYg
zKCrQmRHNgKiC3MVLbfRRMlnBUnsi2KnXC9VSqxPy77LFh3N03aMtsl2FcbuLpo4ZqjQscXajFa+
f3l6kq4D0aLnHHkF8m1WyfJ2tBhlTUODtZFGE5JOzgiipAsu4/fx0gdTnxVnis46JyNeyZ0Fmppn
bq+VYowimsiAv7NW3EQP13R7vgIBCpY6D86Ir8sQWIT9OS0o2Xvm/IZFAS0lKKoJDB23WgYRujot
7uMwnecBmAXfOiPJVmO70tvm9sCVX4RJyfCL73kkykOWhMgXP41eWD5VXpr62qH3xo1GLH4c6wN/
YiTrfLRPXP0jTc/9SeFR1OBR9vvW8RwIDWKj+NWmJIjyjKlHc+XTX7pLbfnOOmEk4reQdzVfb7ef
ZpAo4Obs1slcd707WP0/hTo4khfMYzvcFLn+ipK55jzZdlD4CXi8CTfRhGhOPouKwW4cb9IzB2mX
20pwCtAGzW/hiWrtQ33nUsEB9nKSUzPi06QZ6vPbNDZfLxz1fRivP9NT4UygokuBj6ZsO6yLgxGC
0VNWk8Fuf+1t4rlrhIDbrddpvD1z59C79JcbKUky3EdBetaUY75zjOSwt1eYGa34I/eTP3eQsI62
oerA17PwRoNkAK8BFvkyWItag4EqkJkpoD93m90bBFXup2vauG80KhaoaqPOyM/TT97BjcdORK/v
1TRzrvb2zrlzTKzmhUV3Diq6s/34QLuMySHW/lR2GuUssTPeJ8ofi3jzDihOcpnj8gXOdnexKvTg
crMqtE8JoGsOe808o01dUnBFpS4hDvS2nYANwyTLIuoTJgcKwg+wCV/kinFvJuYbYqb3eUALi9Pq
2/WJRWUWQBmbYGtb7MlC9Yo1ztAkWLsDcHGbNLmi/Q28Kd40nIp2HOHd6RlL7ETLIQQxAzWpxnbh
mtn60t6A3puWE64m1upA1T5tET4ZvrodRTpksH4chneJtoJw1AA5WZYL0PY5vFttYDjJgfRdD3Y7
kOunX6pD7jgbogTapTDw2ZUXThgHmhM9nNAdzLj008J6G/m4jQWsc/eLVD1MwEV+OT1ni4WttKCg
Eoj6CKsNt7bWVHlvb9LtY8uOhrAfKKvuGVcAUvWrbJpm165t6RdoCshJU/QTSP1RQU6GygtDHZ9+
kZKUof1FqAsHjgHvGYm21ovQXdSzVnmwom55oZMaEXUNgR4ebsFWR+YbJGPf5AvQyJRYZRdeSBAZ
DnryqEHqbz/s9J1yVRRT5TffwPHW8oPyG25xdO3vUCkqppZXgPrMayD58wIwNiZ7e0lbO/8SrLAx
TgdRPvGttS06Hdhjx3ujxUv901KP9u/ZthShFWyEe9/ZuHTttX9XNsXyzMW846zgyIT+ggQAvl87
cES4bRFmuc76w+X+kw8sbbK39sF9AMPo1WlZd00F8BqsAdXoHButU5Ok03q9EseSG+v+OIGyG8+D
JsWv4ev37k/PVX639ncV0V/4K4gyAmNsKhjc+LRLgW1kkkAfC30MCWOKvQ6Gej2lr9M4skP1jRor
0w/5Xtu907SBd6vlA3dkQGZ6nURKWrmS/zf0DfVCxrN8dhnlQV7cbuZp8XGeUdyT/fKvKroqfi3J
ST7HL/uj0wO9mpcznyGEqJT0iZvg6Z3KFz41REjfBaqw4SLTHXhfHNJ5ZNnKhxxLGEdQwZY/U7Vg
DgW3s25xo2emI+F8b/mnV1bJ8fTfNF79ISZ0IuTvBXF0TIhT5rL+yuJbIxwt3h2SGgMkQ669fFjj
8eJdF74csXQX2Kp42Kf/iAy+yxjXRSRUfpe/oQKGJqh/6GcB1Kp8MPzHUiAyO+Suj4OvKKUU8Dn7
JQUCueLY/Cu60JLkN13QnKEJLgDWokoISmsjONoQFKgOTLr+g39qP7RWUBmKm68//wT5psiQSkkB
cwD2lJuSXe+IlhRcZ0jEmvSeoKEWDy5Uv3SBTHClny07/Tc2hG4PSR5ZECXCzy+elhAI3g8tGLds
QBeVFPomBIGnqfTz5VLALLBGLCPh9fLBbzg2C7Y6xGclfeL0TgeITxm4XHI7QR1ClCRw2HCidSgB
ZwN9cMRGIWMlHsTTr51AskeRtYq6NqTfAS5qvd3F3jpWAoedINKXEJNXUuJm2TMp0KtI1iqKE5Ic
qCFSheXT8hPgVkUGCmil2k/onxQwVbK6YFhDnY5eInlfSaFlFl1jCN+YzlFczfS/dxW/ezRCnS9S
8FIGAYZEkY5zoQKsls8qj7eCbQwt9glY6Moe9M9Z1Aw0VFYKOluByBzX43qZTSnQ6w1n0eHaILDg
/TIFqit/KhjDsgUE7T6q5bPIYyUQ3JsEgAUSyiq1pJJ3j7YC+E0Bm5LaCjhI5KRhqYFiunzaroEz
FBhAMHn1773zlUGWatIOkjIEvicWWj8te2jb8GrTmxJX+klK/doQuknTTEldMOCHpFTIhFy8e0eU
BoEyE4WmX+Lp3Y4g2ilo8aV2hDgcNHjG2FuVFJ77SUxD+fKTI9U344gPVzvyL78yiGASDUu5Gzat
om0N4dsUxY21dHpnDzi2ROWDlA7gK6PmGknA7huDo0OmT6gJeGJlMHonBfIQIj0hJwXihcAaRf1S
pz2w3aEKnTK9uqoDUumhr6yKWnEpKRjG0KG7jgvi+sn2H/sJDt0YRKIB5H/1e/+kYFDqLSsFhbOB
mBopzG4pcLsEu0dU7Vv8FbH3yFtSgc9ICkFHFYgO0FejvkO3nCWXwCIoFJEJqsxCFbnokRAgZpY+
H9WhSQM7kEMEkcWDVI/3g40m6NhOVfQl6ZcKCC4OWRXgXIRPiZJ+zpjGsm0SDCIJTrep8uldggGv
xZENHNBgRpg5A1BH9fE5+I6l4FhDvjy28DG80jsdIJQmHT7BOeK+hAhqP1jE5o6lIOwAUHubIH6l
C72TAvjgentKuIjm0AFiTPK71oWWFNAF8NVwbRB2LJ/+XReo2ZO1B1g7ogSU3bbCB6ye6hURZqyD
ylUqo0dngW6VcElZ54iUKoE0WpBUT3MnEFSGgIFkHNUx5dM/R1l8PkklMIgUAQp1IU6onpZfQH4F
eDVtNokmlU/vpECWRXCHSOmCTjyR2noqYepLU/tsEEEWbkyiYqZ8+ugoiz5nclLg0gTTiSGYeMqn
5R65BNyqxjx1kKV3doGyA1FTLyWFMq1KsqnsRHF8NOIcD4krCIhKBVHo36FA1xLpBIM2pAaOskea
7JZPayu4OkpAFSpVedXv/dsKKrXskkpAPFGQDHBn7JYCrdcJs+COUSVQTtWjw5FSWoGOltoEIrYO
jh5Srm955eO9QOQAdgkcRa4l5dM7NxGooSNtEGlHRhKJmv7a7Lciiq7KsUAZODDd6ljonS7osDLL
GkQuTjCW2TbNOatv3XKWy2wT/DAAqftnC1BhaVuACwTKRkigc/1gMFAS6Gseowr9kwLp8GqDSlyZ
0AITJtCniGrLUaTAFhAGIVWKNEox9e50JP0ujc8jjCbKpcFc1brQOh0p0xvS3pgMvdPD9RPqlTwX
DH1IYRfm8FHXW+sX1wVhKUAoPO0VDqI+nY74LZJCsICYkEOxFYhAywezf3w4UtA3pNE15BKiQLFf
yxe3JekwKpuAHA1VOt9JtirKkLA9Gaj6etqnz29gySW/P2kVIqVY/Efg5TNTCAiHsAHt6HvnFrFv
a2DUy48C1g8zIAyVZnv3k3sUFdLwnVQbo3fLp7CmsssvXz3uEMzD2LhH8HHLKQSGR3kthErQTpRP
74TQ1cHzb8P1TSKkAmP0KIVWDNFyhxqQR4O7ZCWF3rnGotyteqmX64KAnYDP5bCvFb6lC9wdUAYy
Co/R9P6dB0BGZc8DcgqEkcHeAK4on5YuOApAdfKrlCVXTkFlgP/SqfAX/uipGmrkB+HXsg4qmGdd
5VLf+4PHOqDnv9c1QKKwQRT6NP5QlEVVc38rk/qlAf4s/Z6jHx/9oHKe+p/XC3w+dWOux1U9/s9J
ME9n6YNflD8U9Wu+m60opvp3OPsyW82Oi5SQOzL/9iY//9R4z6Pz8MzA2bI1rnCmpMdNg0McNQcu
QZLyAy9nUTbLHl+xrE8pc+myI49mYfBnDNNL462rqg/pseMwTmdf4+O3rmrs5EeOovlDHjxs8sbg
ZWZddvDxPJzR0nJ+PHJ13EqPHGR5Gjzkr+I/X9GzfLP60hR7lRuXneUKqQdfG9+zruiSHfl6Hqde
85VrpJfsyBMkHgTHEq8j4LID33yd+Q0FVCu/WXpciqQjul00XrlCPkoPHX0NZi0rUsEGpEeOd021
qMLsssO+eW6bqto56YEZYPOwLBpCroLCskP/J94E2TMxV6FW2bG/2zf++0XITzHuU8fW21lahLPo
67E4apyp/Ctn2ezB32TzPG/odF36Jj1+8ADp36xZcEwOkgij/NCcBVmcNzRbEDgT3ZUfO8sC/oMM
63Gw0oOqSsF+xOhQ1rSH/iEvHkdw4rREUmaTZF/63fxLSmvg5tBVcFp+6O2seW4RfBHxXvmBd68m
s1WS+UHzWGd8EUn8EeO/nqfZvGGp6iqpHzH42/k+eGgcY3UM+EcM/nucLh9lUGp3VeInPXRMp8ZX
o1kac1I21aXCRf+YCcazZXvvV/dh2eHfQ6rZEEuF4JUedhnikTRvNTCXCsyD9NDp3GtzOpQlarID
f5hHdAEPt7PWNaEu+5Ed/qMff52/usmenW0VLEh2+E90Fe1WxBpx82MmeK6IdYhadvjPSH+eZfPG
haQGD8qPvW/eKutab9lxf81n/qNCC5tSp29lh72bp/SvaNz56jiw9MgBN5uWete1fbJD3884dyIv
b27NulhMevB5lr+663r5Kh4mPX6QPcRRFjQ8txq1KD12EcOT5DX0BFbSswdyV6TpKTX3PP70SJHT
9c+awTXxFw/hfJb+8l8AAAD//w==</cx:binary>
              </cx:geoCache>
            </cx:geography>
          </cx:layoutPr>
          <cx:valueColorPositions>
            <cx:maxPosition>
              <cx:number val="1"/>
            </cx:maxPosition>
          </cx:valueColorPositions>
        </cx:series>
      </cx:plotAreaRegion>
    </cx:plotArea>
    <cx:legend pos="b" align="ctr" overlay="0">
      <cx:txPr>
        <a:bodyPr spcFirstLastPara="1" vertOverflow="ellipsis" horzOverflow="overflow" wrap="square" lIns="0" tIns="0" rIns="0" bIns="0" anchor="ctr" anchorCtr="1"/>
        <a:lstStyle/>
        <a:p>
          <a:pPr algn="ctr" rtl="0">
            <a:defRPr sz="1200" b="1">
              <a:solidFill>
                <a:schemeClr val="tx1"/>
              </a:solidFill>
            </a:defRPr>
          </a:pPr>
          <a:endParaRPr lang="en-US" sz="1200" b="1" i="0" u="none" strike="noStrike" baseline="0">
            <a:solidFill>
              <a:schemeClr val="tx1"/>
            </a:solidFill>
            <a:latin typeface="Calibri"/>
          </a:endParaRPr>
        </a:p>
      </cx:txPr>
    </cx:legend>
  </cx:chart>
  <cx:clrMapOvr bg1="lt1" tx1="dk1" bg2="lt2" tx2="dk2" accent1="accent1" accent2="accent2" accent3="accent3" accent4="accent4" accent5="accent5" accent6="accent6" hlink="hlink" folHlink="folHlink"/>
</cx:chartSpace>
</file>

<file path=ppt/charts/chartEx3.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'Int Mig  (3)'!$A$2:$A$52</cx:f>
        <cx:nf>'Int Mig  (3)'!$A$1</cx:nf>
        <cx:lvl ptCount="51" name="NAME">
          <cx:pt idx="0">Florida</cx:pt>
          <cx:pt idx="1">California</cx:pt>
          <cx:pt idx="2">Texas</cx:pt>
          <cx:pt idx="3">New York</cx:pt>
          <cx:pt idx="4">Massachusetts</cx:pt>
          <cx:pt idx="5">New Jersey</cx:pt>
          <cx:pt idx="6">Virginia</cx:pt>
          <cx:pt idx="7">Pennsylvania</cx:pt>
          <cx:pt idx="8">Washington</cx:pt>
          <cx:pt idx="9">Illinois</cx:pt>
          <cx:pt idx="10">Maryland</cx:pt>
          <cx:pt idx="11">Georgia</cx:pt>
          <cx:pt idx="12">Michigan</cx:pt>
          <cx:pt idx="13">Ohio</cx:pt>
          <cx:pt idx="14">North Carolina</cx:pt>
          <cx:pt idx="15">Arizona</cx:pt>
          <cx:pt idx="16">Connecticut</cx:pt>
          <cx:pt idx="17">Minnesota</cx:pt>
          <cx:pt idx="18">Indiana</cx:pt>
          <cx:pt idx="19">Colorado</cx:pt>
          <cx:pt idx="20">Tennessee</cx:pt>
          <cx:pt idx="21">Missouri</cx:pt>
          <cx:pt idx="22">Wisconsin</cx:pt>
          <cx:pt idx="23">South Carolina</cx:pt>
          <cx:pt idx="24">Oregon</cx:pt>
          <cx:pt idx="25">Oklahoma</cx:pt>
          <cx:pt idx="26">Hawaii</cx:pt>
          <cx:pt idx="27">Iowa</cx:pt>
          <cx:pt idx="28">Kentucky</cx:pt>
          <cx:pt idx="29">Louisiana</cx:pt>
          <cx:pt idx="30">Kansas</cx:pt>
          <cx:pt idx="31">Utah</cx:pt>
          <cx:pt idx="32">Alabama</cx:pt>
          <cx:pt idx="33">District of Columbia</cx:pt>
          <cx:pt idx="34">Nebraska</cx:pt>
          <cx:pt idx="35">Nevada</cx:pt>
          <cx:pt idx="36">Rhode Island</cx:pt>
          <cx:pt idx="37">New Mexico</cx:pt>
          <cx:pt idx="38">New Hampshire</cx:pt>
          <cx:pt idx="39">Arkansas</cx:pt>
          <cx:pt idx="40">Mississippi</cx:pt>
          <cx:pt idx="41">Alaska</cx:pt>
          <cx:pt idx="42">South Dakota</cx:pt>
          <cx:pt idx="43">Idaho</cx:pt>
          <cx:pt idx="44">Delaware</cx:pt>
          <cx:pt idx="45">Maine</cx:pt>
          <cx:pt idx="46">North Dakota</cx:pt>
          <cx:pt idx="47">West Virginia</cx:pt>
          <cx:pt idx="48">Montana</cx:pt>
          <cx:pt idx="49">Vermont</cx:pt>
          <cx:pt idx="50">Wyoming</cx:pt>
        </cx:lvl>
      </cx:strDim>
      <cx:numDim type="colorVal">
        <cx:f>'Int Mig  (3)'!$B$2:$B$52</cx:f>
        <cx:nf>'Int Mig  (3)'!$B$1</cx:nf>
        <cx:lvl ptCount="51" formatCode="_(* #,##0_);_(* \(#,##0\);_(* &quot;-&quot;??_);_(@_)" name="2011 to 2020 Net International Immigration">
          <cx:pt idx="0">1176364</cx:pt>
          <cx:pt idx="1">966666</cx:pt>
          <cx:pt idx="2">854732</cx:pt>
          <cx:pt idx="3">717364</cx:pt>
          <cx:pt idx="4">382377</cx:pt>
          <cx:pt idx="5">317226</cx:pt>
          <cx:pt idx="6">296238</cx:pt>
          <cx:pt idx="7">286870</cx:pt>
          <cx:pt idx="8">251045</cx:pt>
          <cx:pt idx="9">245230</cx:pt>
          <cx:pt idx="10">212722</cx:pt>
          <cx:pt idx="11">206647</cx:pt>
          <cx:pt idx="12">196527</cx:pt>
          <cx:pt idx="13">193937</cx:pt>
          <cx:pt idx="14">183827</cx:pt>
          <cx:pt idx="15">156791</cx:pt>
          <cx:pt idx="16">143872</cx:pt>
          <cx:pt idx="17">122973</cx:pt>
          <cx:pt idx="18">106538</cx:pt>
          <cx:pt idx="19">95443</cx:pt>
          <cx:pt idx="20">82602</cx:pt>
          <cx:pt idx="21">72443</cx:pt>
          <cx:pt idx="22">67138</cx:pt>
          <cx:pt idx="23">63087</cx:pt>
          <cx:pt idx="24">61147</cx:pt>
          <cx:pt idx="25">60157</cx:pt>
          <cx:pt idx="26">59207</cx:pt>
          <cx:pt idx="27">58477</cx:pt>
          <cx:pt idx="28">56789</cx:pt>
          <cx:pt idx="29">55304</cx:pt>
          <cx:pt idx="30">54072</cx:pt>
          <cx:pt idx="31">49219</cx:pt>
          <cx:pt idx="32">44350</cx:pt>
          <cx:pt idx="33">37528</cx:pt>
          <cx:pt idx="34">36524</cx:pt>
          <cx:pt idx="35">35152</cx:pt>
          <cx:pt idx="36">34934</cx:pt>
          <cx:pt idx="37">31987</cx:pt>
          <cx:pt idx="38">30873</cx:pt>
          <cx:pt idx="39">28138</cx:pt>
          <cx:pt idx="40">20631</cx:pt>
          <cx:pt idx="41">18965</cx:pt>
          <cx:pt idx="42">18773</cx:pt>
          <cx:pt idx="43">17830</cx:pt>
          <cx:pt idx="44">16716</cx:pt>
          <cx:pt idx="45">15351</cx:pt>
          <cx:pt idx="46">13888</cx:pt>
          <cx:pt idx="47">10982</cx:pt>
          <cx:pt idx="48">9463</cx:pt>
          <cx:pt idx="49">9110</cx:pt>
          <cx:pt idx="50">4231</cx:pt>
        </cx:lvl>
      </cx:numDim>
    </cx:data>
  </cx:chartData>
  <cx:chart>
    <cx:title pos="t" align="ctr" overlay="0">
      <cx:tx>
        <cx:txData>
          <cx:v>Net International Immigration 2011 to 2020 by State</cx:v>
        </cx:txData>
      </cx:tx>
      <cx:txPr>
        <a:bodyPr spcFirstLastPara="1" vertOverflow="ellipsis" horzOverflow="overflow" wrap="square" lIns="0" tIns="0" rIns="0" bIns="0" anchor="ctr" anchorCtr="1"/>
        <a:lstStyle/>
        <a:p>
          <a:pPr algn="ctr" rtl="0">
            <a:defRPr sz="1600" b="1"/>
          </a:pPr>
          <a:r>
            <a:rPr lang="en-US" sz="1600" b="1" i="0" u="none" strike="noStrike" baseline="0" dirty="0">
              <a:solidFill>
                <a:schemeClr val="tx1"/>
              </a:solidFill>
              <a:latin typeface="Calibri"/>
            </a:rPr>
            <a:t>Net International Immigration 2011 to 2020 by State</a:t>
          </a:r>
        </a:p>
      </cx:txPr>
    </cx:title>
    <cx:plotArea>
      <cx:plotAreaRegion>
        <cx:series layoutId="regionMap" uniqueId="{47DCEA61-2941-437A-86D2-DCF14DB67226}">
          <cx:tx>
            <cx:txData>
              <cx:f>'Int Mig  (3)'!$B$1</cx:f>
              <cx:v>2011 to 2020 Net International Immigration</cx:v>
            </cx:txData>
          </cx:tx>
          <cx:dataId val="0"/>
          <cx:layoutPr>
            <cx:geography cultureLanguage="en-US" cultureRegion="US" attribution="Powered by Bing">
              <cx:geoCache provider="{E9337A44-BEBE-4D9F-B70C-5C5E7DAFC167}">
                <cx:binary>7H1pcxtH0uZfUejzNl33MTF+I1yNkwcoURRl+UsHTNJ9X9V3//pNkKBEtmCLs8ONDUQs7IkxCRQ7
u5+qzCefzCr8+7b/121yv7Xv+jTJqn/d9r++D+q6+Ncvv1S3wX26rU7S8NbmVf5XfXKbp7/kf/0V
3t7/cme3XZj5vxCE2S+3wdbW9/37//k3/DX/Pj/Pb7d1mGcfm3s7XN1XTVJX//Dewbfebe/SMJuF
VW3D2xr/+n6R5Da8275/d5/VYT1cD8X9r+9ffOj9u1+mf+qHy75LwLK6uYOxRJ1wzTlmFD2+8Pt3
SZ75+7cdRU6YkpQRtf8Afbr2ZpvC+FcY9GDO9u7O3lcV3NDD/z8b+MJ6+P35+3e3eZPVu4fmw/P7
9f3nLKzv7959qrf1ffX+XVjl7uMH3Hx3C58/PdzzLy8f+//8e/ILeAqT3zxDZvrIfvbWD8C42yT8
K7dZ+IbYUHlCOBNCY30QG4z1icCSSMywfni9xOZ1Nh2G5/nYCULub0eJ0PV9v4XZ81YLh+ITJqhi
CuOD4Gh9QiklWkryiI16uvbjwvmpOYdx2Q+bQHL9+1FC8uE+y6ohabdvumwYOlEaVo3aezQ0cWlS
niiqFCCDDiLzWqsOA/Ry9ASnD8e5dH5Ltn9u07f0bORECsEIIXISbsSJYgjWDdqvGv1y1bzCksOw
fBs4QeS34ww36+wu3GZviYg+gTCjmeL7ZQNx/gUPECdEYak1QPPw4i+BeYVBh4H5NnACzHpzlC7t
JrR++KbuDFgAx0RpKuDp714QSJ4jI9XJztdxjfbvA3KPQe4x0LzGosPQfB85webmON3YZRDmT8/m
v2fOEGYYBuasn4WR57gAc4Z3KHBn+bhiJrj8zJrDmDyOmuBxuTrKtbK57959zW38hpiQE001YbsA
8vCaeDHJTwS8wwVmj2tJPF37ca28xqLDuHwfOcFm8/VosTm9t9X98PSE3mTFYKqR5nRPmcnEk7ET
IRWHbPoRHM2erv0dnZ/b9Pf4PI2dInR6lAh9yps6eDfbxnn9hjyAsRNGYXlwuY8mE4IGyJ0QipjG
YoLOa+05jM/L0ROEPs2OEqGLbVVtb4Omuq/r6mkqv8EyIieQ9FMILt/zl+eBR+ITgTiQaAXYPWcC
r7bnMEST4ROMLo6TE3zZVgFIeHWePT2rNwBIAjPAlEv1N2uIoBPOBVOIPTpC/HTtRz/3OpsOg/R8
7AShL0eKUFjd5lkVviVAEGiohjgk9isIssznK0jpEwnSDef6sOj55TUm/Q0+34dO4VkfpZNbJ0mY
5eFb+jd0ggnDioo9SfsRHcyUoFzxPU94uXxeY9FhcL6PnGCzPk6VYHP/p91W8VvSA3zCQW+mUopH
gj2hcKB6KowkIZQ/vv8Dwf65RYex+X4vE2w286NcN26eZfe3dXjb1E/T9w0iD8AjOeb06fFDZHnu
2CTkpFSBkEMm8s0rrTkMzYvBE3Tc66NE52Jrh2Sb3b0dNFSdaFg6lE+8mRQgE2ACaeve201kgtdY
chiW7yMnmFwcJ51e3uegrb2hM6PkBEgYUZDMPDqryWpR9IQxRiVD3zXR53z6FQYdRubbwAkwy9+O
crGs77bBWwpr7IQqUDOBAzzG94ngiTHQN6BmEkTPp/X5SJx/ashhOPbDJmCsj3OVXIS3Qehv35Yt
K8mkluowHopDUEEacp39+5OY/xqLDgPzfeQEm4vj5Mpf7qv63XdV/c1K0VABYATSTQgjD6+JZqMQ
tAmAEK3R3s9NQsyrzTqM0mT4BKovN0fp0za5BXXN3doc0pu3jDn8hFPwXRxWzCGspD7BilMlxJ5g
TxbT6+06DNZ0/AStjXuUaEF1903THMFOMIR+icgeJfaSR2NOTojUigkMdO45J/i5JYdxeRo3weO3
s+PEw4Zj/qbLhp0ARSaQuexZ8sTFYQyip2BcC/64boDKvYDl5wb9DS5PA6fA/HGUwHyut8HTk/nv
000KPU4gREtB9tn+RA14QEUqaPMQEzf2MzsOg/E4aoLE5+ujROIihPy/etvajTihkMsw+tT6NMln
NHg1DX2csI6e5sAjb36VLYcheTZ0gsvFcTZwuDm02G7v3jCf2WX+WnGO2L4oPYEFI+AETILeOeFl
rzHlMCrfR05AcS+PcrFcQ6MgdA/f3z/N2zfwXRw6zYAvI7VP7ie+S+0WEyW7/tpv4sDziPIqkw6j
82zoBJ7r41wzF2FV5Y0N3xAddQL9TtCLtq+QoQk6GtrSpaQSk33OOVECXmPRYXC+j5xgc3GcS+ex
sP5/IZGhJxqBaEme+p/BeT2XmiHpVBqUM+AAj4nOhAG83q7DOE3HT9D6dJyJzGN69uZNHVCQhmZ1
AAOqng+vl1jtmjqY2PHrPVaTpOa1Vh1G6uXoCU6b41TZLu29/6YtA7CaIOmHqqY4jNBDywCU1oAo
PHnZR+72c0sOo/I0boLH5dVREoTLOAEN+k1b1IGUKQrLZp/aTHcRaGjLRbtNUU+NUpM18xqL/gaZ
b/cyxeY4xYCLbZi9IXFjHIjZLteHUtrDayIFCH1CMHSwIbmXCkC7eU7cfmrOYVT2wyaQXMyPcrnM
7pNtt7VviApIAQgpUAKeUIHl8JwOQOctA/fGKFaPqE0I22ssOgzM95ETbGbHic0KkAnfkEo/bBIE
aBAFBvYcEmhe3zVz7LJS9pDiTDSznxtyGJCncRM4VuujXCrrvNs+OZD/Putk5AT8kuCSPT5yNGHN
mkJUQUjgPSRowpp/Zs1hRB5HTfBY/3aUeJyBL29u4+HtMNltsCGSKMG/79R8vk6gvkmUhGwT77sB
J67rNRYdxuX7yAk2Z1+PEpurADZkv1tXb9s5w0DaJwraMfeR44cNUND0hEHF2cn/D6+JjPZaqw5j
9HL0BKer4/Rp53kTVm+8fxCdaEhPkICK2OPrZbDRGOQADKUA9b2i9pyVvcqkwwg9GzqB5/xIXdw2
q950q7qCMxwY7EOHHc9Pgf65g9MgtimEFXribpMU8+yn9hwG5mncBJWzT0fp3J5O4XiX//UO9PUm
/fNNe9GgSICgCIDppNQMu9URFkTDWQOP62qSzvynZh2G6vBfmQA3O1JN7b7dvuWRKbuqJ+zegAR0
78p+6E8T0J8GPRxyX1qY8OrNT+05jNHTuAkqm5ujXE5fhhyOtvHfjsYBtYYFIqD1fE+tJyUDaEuH
XTfQ1gEE+ylCPY9ArzDoMC7fBk6A+XKcJG63k/Xivg9v37IECrsKCbSgYbbvapqkPRiJEwxqGlTj
flgsr7HmMDDP72SCzebiKBfN7o5W27SAPWtvKd4weiIUbIrWT9sGJvDAjkLYDwpBCLYcPrxgaT1f
Oq826+9xenZXU6iOc3P7bzb+KW36z47qogwoNLR2ULzPcyZxZ1cTpRpUnacjPCZ56mssOgzQ95ET
bH47zmrBrsa7+7cowqeJ/N9LO7CbAFoFIOg/7UrTLzMg2FQIzWkEukD2DQUTaeeVRh1G6MXgCUgX
x8m3L/KsftMjbhgwadgYBQd2HNbeMAKEGJy1InYc/Ll/e4UpfwPL0z1MIbk+ivBz+4/n8D0+oceF
8+KT/+ERhMCnYbc6SKKwpf3hNYk+sKcQklPojnraITVBZ3I84N+bdRijyfAXd3IcZw/e3NsUJtrT
nP3vXRkcAoEkJ/DPBArYPygEEVoAVXt4TULMKyw5DMK3gZOFcvP/aKH8/UmR3w7TnG3r7fzhFM5n
h0X+87sP9w5Hg06G7n3NQdweZ/P67tf3wM12fZvfTvfc/ZEXXurbM/xhzP22qn997wCNY5JSkBJg
w6HYHcPy/l0HW1J2b8FWt91BRVIwLBCGOPX+XbbbAvHre6i3wi9AuNudM6lgkQLm1e7sEXhrF/Jg
149iwDkeexOebvFDngzQIfHteex/fpc16Yc8zOoKRr9/Vzx+and7IL7vDlMCjYpC392uPrJ7/3Z7
BUkifBj/L4XbZgxzxVdKVbVJg0CZyC+pefZMDlwFSNLzq8DGcZBY4PASaITVaNcT8/IqXtOWhOa+
t2qiLMOmRVoZ1Xv5H1nd9h9SIek6GcvYzvKxLiDD+4bHgWvv8Prh4tCgDhooPDZg1JNbDESS9DRW
euUznccLaatu1vYYrstRfBVhkm99nRbaVFlIZ9U4hPe9U2fZXFhBZ4nFoxmaKFzWrUpcWjrlaRPn
wWWlosxxo8Tjbj3YYl75/njRVNK7SkXSzf4PbgKqhsA0NdpFy8kTRJYVNK1HvSrHnsx7lo+L1EnZ
OpTd8LmkqHU9HEs6d9KhdTHqi6+dbtSM5/4A9oW6/yAy0n/IK6UMasdwqXUwLloVJ+tet/FCtR2+
TsOmXgzZWEfGSbNw+c/3AFP2BxygWA2CtAJhFEjZy0lQMdo0g+z0KqRFN7NoTEzf2mEp8+ivf74S
kLofr7RTVncn63GtJg+Lt7hKCwxXaqmPVkNdAnhClae2puVHxP3U/efrTRbRw/SGvZPQ2gpTfLdl
4uWdEVxlWeokcD0/tB/Bo1RmbHwN5xv800Q+8PwYnHm8O+IEtpOD4PLyKtqCu0g6R60s6cKlgqdW
UB2u4kpd//OFyIHlygnUFSQsPOjGmTqFyIc9bx3MwRUZcbIeZUXmgYY5MwwA3JBSmxgciMrkeR1f
DS1X50Ui4hmLsHcVNNl4lnJefrSDcEIjWl6ZAoeoNS2m48pPCu80T7JhGcLc/Nz6MhtcOiLmGD/q
RmuYDxfpC0bmUNkIVxUR1ZdOjOHqn28SxPbpLIEe5IcTY4hU0ADGQYB/7vo84iVNMNp+1UUUm9TP
u7X0vWrtlDZe5HFFjKD5X31inRmPE2tg8karJI2aRYuLehEX1m6KOOxCU2d0VooMfcEkDjdcD+wP
2aXpF16KucUd+YR1WibGdgl2rfCSa4JivQhGOIW6boP+c+BnZAbHQw/L2F/gqPX/AHcWr0TN+aXf
EL5qwzw/g+gSrNLCI3Pqi3DlZHpwcx6m8wA29S4rmqtr6/FoHTlROstwGdSm9L3bAAKPm1axv2bF
2F4WCe5K046SnaeqTJatJ/i8aAlzBSsaVzQiT9wa+/kqtnl8U1eZm5RZYrJ0cC65Loa7YRgqo5Kg
nvtxTZfcY1FlIhEQd4wLMXPkyD7ygKLroqnSL9IP4r8KHOS9iZEeBlfbIPNMlyNq8izof5cqi2cy
JXYFOV6yjoaoPx9LLS5FEqtZrcJMG5qG3WVTZ+WfWZTwLSqrudPryA28+N6JHXXhZIkzY37ozx1p
T9NUgNUCl/OY6HXfOtkm9wrPkD7rauNb6xhHZktUROe75znLk6hwYYOHY6q8qwxO6VceiM6wPkBr
P07Tc+YVw2cniWsC76JxgxvHS8zQBmSOIL64UdrRJcm1Wjcjo1vriepDBM8pW9eo0W4pK3ods0UW
FDAj2iQ2TUnpNi9tvogD4sxo0avU5CSzn7Ohatw87juApo9M1ef+qhuaRRDQj8RLmzn4tnZdJ/lg
BqevlbEBuaMWMLcCFx8Hm1yEHg9cp2vjWesnzazxYmuCtG5ci9BpQSLfIJ8xE+ne/5RF/oXniz+C
fkArOJ8dXXl4HOaRFV+GOt6SNMtmna0i14mEvqm5pxbUWnwu+6Y7zXisTd6OvZsi6psmKh1Tt8gz
UjsBuKimc3GaRS6L8v7MUb5exlWfuYOjvK9OEQxgTO8tAhIzN4hpnhuLyhYmV9vJGYSheBH6SmSz
qAvDWeMLsrRV5ZzxMc/PaydHru35sI26Cn2E2qtUJhu4IgaRqLgccwQI4QqXZ8OA2TrI+mSFaYhW
MoflIpwhR7HRJRnjZk46EphABqUZ68BzexRlt7Zl/u+Rh5s7Iavhd9ra7jRVql3Hra5N6xfs3CKn
WJZ17LncQ+26wbC+nCEuTJMMg08NimSF11mo5VjOcCnSeYr81PTO2H9mLcoWFJFgjWK/mLMkZ240
NJ7RtAmXWJTZedjnlclQWhuew49R1sTFLBR9eaoLFM9E3gxLR6jKlBWKF17UDn+1te3yDRr8ZOYV
QArGdkDG5iSeFSRVs9CHyIFHTxmCmmKO2o7M4Y7tqRQ1mXd2iGckQMPZWKPqy6g7dklgoW6GEJXN
LPZqERhU5O09jmw30wkaV0MU2dtA9v5C5KG8CcI6O8+4xNcOAn6R5EVwGccdsJMWKF+ed8gIX0dg
XdKXpWkwAjKDRHyV+Kz8PYpoPIvR2M1CB3ihw4thmcSYrjtWxovC181NXlfJugx5dTc6AVolEQPf
Y+EmywLol0hy73TUDOwaaLGhweidyspC5OpAJ3fheKN4FuVZMde2hTuPw+BSo7Sb8YaSeVmPZM44
8y9HWXiVidkIY4hOqi++ENxtLAVL4kajZdvWcEuOwL6pqRx9t44jPqc64JcYHIM7wtFay6Im4wpF
InG1bLxT4CrcLTyhDfBIe9rCqYwG02D4CzhwexO2Fvx6TsrTCM7uTgxwG7LEKC2XXubws9rmztUA
FwhmTgKRd/RkCWYPAf+j87j1jSeC+grJAv4r9psri0g5szLAvyPFz6oYR0vZlvmyisjYGeCL9Iz3
aFmX4BSwbeimpSVbFEHZr9OYCLdNomCRUy+Y51lzjT2HuF1dh4bHHZ/LEH2wXqZbEwd+u7RFOwRL
ePwyvrVMlcG5rdKyhdnMa1P3WTOYOrVoZimx3rn2Ul6AZx0q32SKsGDTd6RPx/VDeN+niHva/5jo
3ObFYEM/2H/Tw7cf/+c6T+Hfhy8g+P7L3RdFfP8JDjt4/IaJf/wUHB2y6/uuph/aWfPtb4Exe+t2
SeKLH37IWJ8StklO+viFFX/z5isTVvhaAqBz33jlDwnrpwMnWD5kuo8D91mrFrB5QWEB7T+Uw9ch
7Cj0PmuFLrkTaPuBNm2uob8B5NXnWauG7VuQ5UGwnCatML+JkCAoPea6376y4wWWkKfvf36etMLZ
ly+5G5REIDve0TeonxBIiCbcTaMqqz2vdM4Yw+1HxVk6H5nl6zQZ47kE4jFDY0uuaCJaCENsnON2
0GuFVTDz47y7HmKRntGKpC4ua7WKgZ5y40VR5mY5jlwpsmAe1/6VX9AVi+vWeMwmLmPZTdfEHzrC
ahN3vnKdGAIHFlHvehXTRqfAlCoWI9+ULCGfgLEEpiiIdEfqpxvWtdV1BqvYVLJms6GxyR1yGjMo
+jkCPk+LujTSaz4OeqivolzwZdlxlhkaNelVGI3NaV4oCGgyaGvTl2m8bOkYzqIk68+HTsh16vfp
PIrG+pRZTy/qqqFuFOejmPnwODdWOKQ3HRs8yID7IjWyL2lgBpQNqxFZNEcF89yCl/wcWbVKEnJV
ICwNrTW+SGN8lnl9Oot63RhfQcSIg3gwZam8RY2K1IUJk89Vhi0Qz7gzYVe6fkytC2ClEFMYJN/c
kadpFAnXy73UNEwWi574fbbqMyjBuLzq/XmcjJ9KnpWzbghu9IDJ5y7lYt0z2X7NcE5MUJV6hgaa
e5vCDgTNkxxqd0CznACjszbz6PgpszSGyB52uXJu46THcjTQYOKMi0ZUEbD5LK9GF/GctcZh4AhN
zaPhqqSZ2mhfI2feqZL2xg5t2S1TUtkVkbxfSiBEmQkxk5d9mtVXjqxRbYbQSYFvq7Giran9kJ/L
2CI3wn0Yz514dGLgRTpNTNSweOMMkAI7Myfte39c5oUdrb3IoyR0gsTEuVKSG/hDldRu0fbZmJ1K
L6uF/ZoTj1/ZsehCoC5VHjpRbGyd26j76NVxuszKXEn/EkJS23YL7QWoGZdsLGx9pauBDOJzh5oK
fXLaQSjgyhCJU+0SP216skBcqT4EA0TOUX8BX8IzFOWirLwMYkSC8JdcFf3Hri/H1AxRVpIFCXGU
u7Hj97MQhAvPdZqq0vNwaJ2bIOYhsIlRpuD+RdpfxJBwAkPT5R0f/XKc5SXxrrIkcIB6S14WJoqL
4MbjWZxunGgg2E2LAV2ObSfaReLIznObMsgzg0GbOR0iHKxyYP3zcJTUdzvVDJ+sF0jfUMf2X+Iw
0bGBBIz+UQaMzBI/9S/LYCgvRRmqed0WhSsCnHVLMABdjKji89Qv0bzPknEVDlnxQVQ2u9F92TdG
lpiNhg1RBZRSY7smUeStAyW8tSqk0xle1TI2ft3zGXZwPRqEMwmQj3FqIk7rweBdrhCgqr5qWpl9
KFXhL2XJTIBbfqkh57v2kqI/K5KCcFM6/vgog/3/gPgTBZdQiBH/FBB3dfTnB6LvguF+0HcJV+2+
DQAEHvgyBgGr71swhJNj4FBGwgSRUMyHQAn1xxcSroLGFyExbDOToAo9Sbiw8w++1IFraG4GfWqn
7j4F/VdEwx90IQ61MzjbBrRq0LrgCJuXOgZuRdki5OfrVjlx6MaZzy+p7YrNmHTqJzrkD8oaXAta
SncVVw3H7U6VtbZCzlgqnK0l7fAGsgu8iRqqbwZ4AudlOer5MygORPoflCjo+doVb0EkB/HzUcN5
Jk9bhxJZKATXS3Hsmw6ijGeifsSbumd0DSRA0DntFb7uREh+ooPtSMQzbRwIC+xDA70YBEQg46DD
v3ywpYMg+QYnsB5tXd+lSVoJk+BWnQ947K96b9Q3Hpxl85NbPvCIOTwt2G4FRQNogZ+IiXVVQ3Kl
ZLq2KWjUMegsd22WhqPRoe0/+Gj4jy8oMExSuBzMXtBMd3zuuQ4WIacvILzpVeB4+ZlUhZoNQa3n
qaLOH9RrxU8E+Qdy9uK5Sg77YhQBPWenl6qdnPoM1KHCaPS9vl01eV+CFCK8ilyOYwkSoepYlrpD
E+KNSjK2lkOMr8qWZzdZUcjODUQ8ZsaXlbyqB0IaY1vetECxguoc97r/fSA/U0Oh6WY6D+B0z93h
uLtdOxoW+8TeLNXKj0A+WXGINOzaSQn3zio/QeXCz0s1S0sfd6c4D4bEN1XN8TWsweHK0QlwBhQI
cRpWiq7ToeBbn1ZWGKhJwFyqPJKfpaPCmz4M0uC0RSRJ55lt8SYlCJ5DGfMRzxpS+SDI25CYbiCj
WhS8xxvHSsfOG4nys8IZ+itci/6DF2oQPUbb5vxP1dJimAk79u1cxSWJzizlUAYALyFmoWpjvYpQ
63yJkkB7V6UlFqacFwEBMqB3OH5uyBhgfA+ztA99g8Mw6i9qplv2sc+G7jxDQRK6gkedaTVjBKgN
OAI7pLBO+7aC9L2r+w86Lq1ye68svjYRKb6OFtG1aOO6dPu2Lb6qlLYfEJx0kLq6hIR8p73oeYQt
3yqL+qvcJpiYtPWKrzSo+yundPA1r6G0EY4h38LX7JFsnQ26/yrymoB+yTCIJpXH+6uGWbjTImad
SZMKLqiz0LshUQx1pkZ1fJs08BzVCEqDZxm+bjSANqpS33TlyLfCEf1V6AOfKWnH6WLIw1q5uneC
wlQgzV09ztUg8mnjBjTsmosw7qu7JMpB9mYcbpYMbVEtq65NRtcBcSU41dIL03UMRSRQdaD3SzXz
mpHgS9B2+kZBIo1nddzIfp4ODOZJmwm2hZpN8TXwC1j8ZarP9WD1TQE6tG9YFsLM6OPCcZnf52cW
DQA/LfL+A5RaQEZvBQjSLqzu4mvfR2nq+nk8lou2sQCSDkBZaYIoLExX7O61Yzoxys/t6uH5s77m
Lm0UmwexlDOQR4PKLTONNg+fgfwrc9MBReA3xmDlwL1+DGTdzjpf60VTVjCBg93yEHXcFauqijzv
DFctKty26kBOKnulryiS2FJTw6bfxtSJQtGmLkVVcKNAiOg/FSCr7+SNvPeABUZoMB7wO2qyJMRo
3eFatr3xUycLTquqDp3lgJqom5W+M3hXRZHxxAQ5B8UhC5raOyejHr4KTbq7dnBAo+iiagw/dIND
ui/Vg44BpZx2WZEg68yI4tw4qnVckApD4/CWw3OuroudLtKHQ2BABBkWmiZuuVNOugcNRUV0w0H6
dIGCrzw99Ge1n/fXIm1yNyg8qIgQZ9gwHgu32gk01U6qAS1UmHro8aWzE3K6oAR5pPZa/gdkTRrU
UVp11PV12J+10mlXTOUgJDaI5IlB+bhRtvHvygrcpkhDeZqFgdgUKNOeAT16OAeemwLgvVPlZoz8
cJkVY32nwwBEpMpp/HAGk1ufMg/kmplmbaUNVFK9G5pVdQaMln2uA99xQ1tuMyyjTZTAnvlV2UHd
ET5IYdJZ1MKUGmIQ5gIMPxjwy/0VhDmYy8TLgnAlHA+i9LgT4yoo8nJc65t0CJrISF+l3PC27a/G
PvBu+gC4RcFw8XWo4j4xbdxt+1z5NxEX4DBBzbyOHBR9iewIC0sPnK49BIJbCNUs4OMaBUZrL5tB
GM2vBQdpIIyyWQW3AdUVmip+ypMR6S9jVeA/Uus443oMWKPWNLUjBcm6qHoQubGNT2HrLf1z9FsO
sn0Wnya68M47p/A/gCIerH2lr2UQlDdJbbdD2u+8f4hvqlQ3s6iB5wQ1CvDzHMpfpzovyB9QNQBJ
PAk6dFHoTn6CGlssZ2HbrTltnHZGuxK7sC7lGfNyqxY6I9ll35C+WYyM3KSBKmZ5X0Eu0qZBN2MD
KaVxEsZbk1Iv22TSYX8mmMLnC4hY9jMPNPH+1KoLIScvCy9fjCqHHI/4ccPcuIqd8zQJG3h0qVeA
+M393wep8lXIMnUpoYgzi+CWlhIXNnYH4lVf814BFylqKPrRLnTcGLcAa6m1nYdJxcBZsMS3G6uq
YT3QSG2cfoCwkOZQoNhJl3coifQ5B9FSQKY5wqQpG5gplY/UzO93VRWYyhnINEGON6A1gS8tBQGf
Hmn4Oy0Ba0Qd6POqA2jcJNHgB1Moz49GqgE0h4LBL4I4gynYU6jBiqQIU1A/YvD3trWrIWjBD7bc
r6ql5kKd6yKBMr7K4coRBJMUslHVfygoXF7wDipkcoA4Dm0b4ZJ6I9uOQwQO/8EFyqDx7Fw6/m7q
dygJPtRdpjLTFB0775oGLWXCxxZSdKe6y2gMkQNTCzOCjCXfygTiYxVy8NMpDxM7G8o8CWZJzSUw
hgHymuWjWTjjNlmWQQRMwnMcCF/SgrcvE2tX7dD0H+oWuG+qOj3HI1RWT6GcIbIKCpYp6y+w8Al1
kdX5146UoMcT3oLVYVrAvXbtCJfMbDjIK1YWSQXRQtQsT00S+GWcmE6hVkrX75mAtocqKt2w5MMn
z8n5V8ifwbEO1onOu8L2oYmTJqogZGD/upNjDuVJlIhzNlJVLQol8ackd6AA1QTOX7Ut9TJoOt0b
sBlYTuhIfUP6DqYFyOMQyUtd42tqSwhPvu2zeGEli0ewJNw90TIHxBMOtX23KRSHgGnBVX3ydohC
GQFgalKYcUkFMDq4hKwB1HhQuGa8Kpxwniio2NxgZwC9H54TUMtPgoZO86kVfSIKN+wCP1BXUIHU
AkJVoUdaQGgsh3AxxKHj48+RArbsL/uu5kZioBsJyvk8RMyLXS9Jw1ndJVDmFANZpo4GDiKhsnIa
MxtsoJGjdUHrGebwv3LWg9B6mkRjcQHwl1e5As8St4Hze+/o8NSpfc+0VQChZ1DpyofDs8zQS2eR
/G/2zqxLUtzq2r8ILxASwy1DTJmRY1VmZd2wakqQxCBAAqFf/22q3XZ3+f26l+990/ZqOzMiI+Do
nL2ffTCQ4ttkjIrer+DLxOkN3eYqH7vwsU5Q0sOpNofAr4NickGXTdaO52HRNWSKNnjqKUpMhjZk
ysQy8SyQ6Egg1Mh3j1MGHmSoTqlDnCTT4zIUuAPXHFXhvZ/Gd6/d7lNL1zOuazQGZvTvU638ewb4
pFj8Lo/mrTtZw8YSvXH1bCOzHQQO0UKMzQp6hd5TX9OrJaZ/xLeNcxnu3AUnX3eknfSy2At1nnRR
Waft1Uh4PCE+qnt/U/VH5UXmDZZWeDcsHeQnIB5oIO14bNO2L6LlIeyCJ3R+fUm81X9nUcUuYbhQ
zrOOpMLvsz5eaZWcPOF+QCDCF0INbuED0kVrU3TGbwc02t6icg8n8Az4Z9krSLP7iTivUA21GG7M
SLxzFG6jus6yxUXaNag2PJpwRbqlwndf2baZHza5Cp4vaLv/ZhTfp44/TVG7DIjV9hAWoKiTX8d+
yNsixYmnTgrKG5r+xfokAwBgn/56BP+P6Qe4DjAJCO4Y+/GY0F/GQ4iI2ohBq1Pb7zyHiWHujfPk
tTBxguEmovvo8rMc/vXr/sfoj9cFm8qwlBcMCibFP0+JGMnbELaxOlnRRl+0102nbratPaxxg/o1
dP32FEUNavG47F3uX786dJtfP90EzgKcjxTpGRb88ldvs4B6EkTDaWUVBhCXTORDslddWLqo9rpW
+KevJowle+dNaILi/vMt/E+x+zvFDiAkENj/v4X18H88wfinavfbD/6u2mFhPcSFAMIclgbvz9/4
l2qHNWmgHrEjjexcLZBMaCy/q3bYMbyjtr4PDTCFpoYL45+qHZBpFHICNS/BSi84YPS/Ue1+u0H/
dAPHeM4BbGcoCjGMrF9lkLYLZ9cpf4Os0MutMMHAg4K1a3hHKjukZUpEEOZdx6fusOpoTDOoNNMZ
rX/gH9w4reBfWt+D7THrlhUNuhkALHB/iyn9phZd3a9RtN10W+AXlGPWzRx6X5BO3jxjwt5o4aKW
qMwL0RqXsduUzkiDq72cROOOHsDIl2neJmjtY3MXoDag1XHuY0W8EANuGzfllIKhKbEjanyuJQ7p
kz+mmPgC68dfnAhB4UjIIiIbsIJrxe2SStRXWxWm6U88dvyHFwT1t9V5/GrxM5/YNghTpDgvb5uu
rQSGixlzIbasQ3g3rCbl4K3sAXpMe7OEqbjnQ6Ovyzp7x6ASLq/8irbZoBdbJmslDyKuxQJTSda5
tauBiALvvO06dB3o5P1saVn4MZnwMQdejG7H7Gd0H9Wm7KELnggZ65Kk+OQpp8FldWn3oL0wOujI
dY8AGIcHYZLpvqmABoJqlf2FxUShm3RVLtcmPhDUGJ1PSXft46D2yy2O1iabpHIi7xmAsTjWt2ag
n2ZW6+dgnvvkmMC5awviiRqHiknksYdB/2JbSQ6QWJJjp2r4jYurqisdJC+20Jc5WHV3ZWyZn+II
HUQZ/Tz29gNw3o9CijMxXh66/YicQVMcKU5Nagwf8nk/SgNvNm/BfrxOXWjvl1mwPMX5682JztnP
I3k/nMP9mIasBRtfif6R7Ye4pOQV0kFUyP2A3/ajvt8P/W0//iOPdacVHYE/BDqXUoinam8XzN44
VHsLUUfDUYowKTu6Qt8z/lBUP9uOdO9ARFoxGHboStJ1/RZUqXcYfjYuzd7D4CLHyLX3NfPe4bg2
DQENsrWQIaFF1LPHAVdbDlH/BjRQkwF4A5/WzJ9cx1nm9i6q2fsptndW695j1QbdVmAwr7V7B4Z1
mPVZ7V0Za5W6oltML3Eyj4XYu7cpsEve/uzolhHXzc82z+4dn9oaTN6YegvxsyFUkWFlsneJ294v
AhOl6B0j2m3oJBOwMPwwp8GKHpMFjqLjFL/1n+tv3ejmQSh6Jphh1mc24zmEFM6WbIKXgOJaKH0m
+E00+fGjTpqqebXUoZczgWjDQ5/ualQb8Q2vv/C7NNnIawqJyM9aqDxLPlVhM5VQzTz2yaZhL87r
QHCWtYODsmeF72h/BH0yLc8L53R91pIbtP117UHokFAAxJuUenJ94RbZw2Vt2EzyTUWpK5aZWFQ2
w+v6rQt4DVCuCTi+H2/o0JWtwwbDbXNBDROd273FXre4LlrRJ0mJRlbLGvhuQt/MAHLvWyzTQEaQ
DlwK0bc1eriAN4KqmfUVUET8R1TJs0Aj7vUZvE9dfeilibbcH0NALURPpMKNFdjfJPv/ndR/c1KH
IZ5Z+lcn9Ycf9t87NX5SJr/9xO+Uyb54KSVAQtJo3/WzK+v/okyQ5w9342d/wMZ+fP/riA7BpuyR
c7AnO5uMDRv/OqIJ9gvvvArOop8WFTY5/RfGGtjq3Wz5wxkN2R+cVZLGUP+RW8Br/bkJ9bXnAZsa
oDSOZHpdPBpnc7t9Syxp71zgjWXjBXNmu0E+xWtynaEhfooWMT6rwXse/Wm+mA3Q3JjEDsXaeOet
CqPquAyieTD96H1BOz1kaTT4IzS9Km4yxkg9P/Qx28JHSrkkXQa4NYjPLpgScge2zR8+zu1IIJwB
LBjCo5IatSlRKAAiB9LnLFDbdNEdzapKCnpwrvZjmCTrNI0f26TXuGHivmuDS5PaiGQw4lNdxo1P
50PTUqIuGihtC0W/l2iUMks2mE68Ey64xMNGXuhWzzBu3BAMCBfQyuLQIvHGzjhPGOhPufFYfKg2
z8NtGsRyGQuIsMMX0VfJ9zoSdVw4Mtt5LKdm8JcoT2YwZc/WTUIVGm9hPko7kBsg/m7ODbjnm0oA
rgSDFrP5sPhCLKUbxJYUwOBPQLehb/dcQ7XoQ30Snk3KFc7rG9h0miVh3Zywmue5bluFL8uI60j6
4STI+iIGHh6FXtFpdGl9AtPTOAzFdfPKLV/rclv4GXLQdaDTTQNF53Wuuz437Ywp0zYg2JZUoZxH
37StVihX65sTbM7JmObShufayhe76D7b0kBcEIv4WvNhKsNKmmeXGNCdzuuOBh+pF/ZDxmK1HiEK
x4eE9EcsznpCUuMFTdo7Hpiibxzo5CyV9Z1rxjjvjH4buvnSLUN/kpqrIkZ8xbqOZDOq740CuXOY
RvfQ1N2QSSJflO8Bo528oZTd8iPifXTtIlc9rOkAM8q3XpYaAKhzWBVyM/JIFxpkFkwrQStXLNBn
8zoA3QiMqbmtTDtdEw2ANGbUP8cD54feOpZhlm5yN4/JV27IcuwWxr8mkMcvdtq2Uo3MA1W10Qzg
8Y8qrIZ75ulnprl9BmLeAsqG5NBzxU+9jKLMcD/KwmFjXtYzc9BAvc6oC81hmkh6qDtGc9Z46XGJ
1h8Dk91ZNxodBGpHhk6Y93ll+dchpAMkv74r6xpmApDPuRiGsEPiR285cx40Wn9pS3RBPEuI/RCw
HthsK1+8tjo7By+gm9WYMe29sg19YyituDQjS3NPUf4eGjZ9Ni4G76OBsaxUwiEao11Z8uVtt0hz
E0G0hCkzJWMRUue9DzrqQ5CgaAqyAQ/dqotJLG7LoSJ7JyJ987QFoKCfWypBovjAsLOxmvidSkh0
CAcgLFVcxTPAHCM+zFGnc+0Hrj5yMZBLb+oJLmqo8Wq4sKTLKpyeph2hA1bL8iBWGcCewGVRp0sb
IIplt++jQlEt65huF6N5fyJ63db0qHFp2dzbIt/mcP6ZzKAE6fdgHBF8qNdKHSJrTPMONibFvbbC
xcuoP6r1jiRsfpsZrhYQWxQ0cLB0/k3Tp91x5YnKm9EjRzgY+MskohebiI5xM6BKAAiFclh7JQsX
AzvL7ZP2GJZV6iCD1rBQSOI+WTy15CXmyt61wvuCW+qVOO7DGJIDVCd90d5I74QP9HlqYX72Hv9e
zclUcKL4SzcJqDyRYvxKQHhhKDIuLNBEBg/QCj+OLZEJTIQwvVUgsy9Bqg9hHC63i+HqCQsBvGeI
UjHoeMYBFKaQfLp0EpmpG9zGqyWkrIbeHrZ2869RtQ2lrvRc1Frru3ZuhhK/pz9ADN2O037XSlpF
j51bwkM1Qsv0xraBdLw8tA3lwKnm0xr4Dckq7fazxCXZVkX94xpub70Z2IkuXfptIvNjbGmzYgYM
l1OY6E/RJrqM+2DZSLicaRskhTRBCLsNAZb3Cp10KTzt3aBVb6D4mQBSIhAO+Ic826AhHioaoB4k
2x1fE3nvPH+5bjwV4OwNbIvekszOkOCWmPz0Metjk1Kb+SuBUSqEyVQwHWElT6jB+gqdcOcgty3b
M1S5D6/prCVlWbROLIOF/mQSRzKZDLIcIANm+NuQd7P26G1jeoapVOUDRssMGbPu2wYOvfR3ndAE
nleoWaIr7wbobmlC5g8pF2kRJpirAWKmBezfM8bKOps89W7H+CNcsqEE4W4O/qx4vm4pLFoKfBE5
geZgTGcvnhy/L9JdW12Zm8C20NhWNuYtift7gs7kFr3tUPb+Jg4r1/7ZAa04eSxOwaL3Et5tz2ET
YKr0EvzNRgrYLp1EvRujz87ByewhicNb1Z/JIOUNUxVGjw0AaRWuW6ZAuN3iGoB/zGmTr1K+m6hN
D1a5zxCfgOm5FLUMkHV1rYagwvwpUPplWn/ds2+5D0/qoZKkyhvE4e5Wmiw43DHuR379NgTsXaXj
D6p5e2gZGobF0tduMk3eyRl+VoJf5SY6ZcpY/T4ZSnIxC0S8UESBB6zNw8Ba8ZiSQZ39hLhbOPr4
GGL52XSVX6CYDqjafHlNNsSJqA6fOYcasNSA6YRNUNcj3n4lvSZ5R7bhbGgXHcQSb3mfev0B6lt3
SwKylnpzNF/C7evcVFu2QJ3J1hTvYW2kLH2IDS/wT92DDGfkYXoHDQQ5DoOMySoV3v4CMP8Nt73U
192a+TDGDD8b+mAFTXWOWrvmyO3Vj2Zu1wemK/EWi+gZmuSKbWT1HYXsfYIFXoe5bYQq2Vzhg254
Qz+mQOFzy6Ipw4BSUldFBEJMXOObXtatcCO4Rx4taQDPnXxnve1ZseF7zogKhvslcPrkYwI9xZYl
n1c5+2/Gt9+EqvS980NPlMvSLCehdAhZPVrg7Ajbo7IqwMisQYyKLOCIK8ZwRfjd05ik7Gnd/NnP
UTU9tBhEkZzRuX2fpzCh+41a4zuF4jpkWzxFR6UChlumj/RwmubUmdwQHPPIrTwrvpkcXOstdm2J
TzOwoa99PV7atakc8hNNnY91+B1mHnvugV19C2rhdTkGVyCXHpSms1qHacy4bKDmWLbZb36btIUa
zPzs1mk8VyieVwzY7THtowcX9TfVEOsY3gEZ7CnwnMDlHC3x96qOQRGQOYbBwPgrUxO9BoazYurW
tmQ8VLkalGuLaYy7ctDh8DSFdOL5ho/izkqSwBmpBlg0Wpm6cFOiu2Kx83bfJ7w91sEkDlW86kOA
p16UCu/rqAFJHwUTVXcc45a/oprJVxxx5lO7Wv9ZCl0h1RHzs89WdLzVGF3GfvFExr25ktkWre1L
TbjYbhZv67LUIV6TegQ3ROOvslQAUy9kxOTddDaQmaW9gmsBbQgM6vSondWvfuLMd/iCyymZB2gX
Quh7WjfTxyFkk8T9NwhdhNAyZMcwqqO7ci/ppOGxYnyY1w81lM80x5xk0sKlKoyg1qltKbnA/XAD
dL/rSqgOoIGrxEWfaulxzOoIZKP7MTTFjThZMM1TBBibShrdRfAu35Z4hcA4xOa5dT1AlbnpvSvI
c/6GSEd/mKqko0XnbHs2podxnIg6yShFPC+bu7V79StbPS74v55sh/I6denz2qE3nvvRfO27foA0
E4tDpF19M/VoSdt+2bHsbuk+BA1kM7Ai5LiCC7kVwzwetk43xVCPba48184ZmxQ7rEAdHmGIT1PB
HAhzsQDAXkRgbrvemYwS0Z/A19QPBBTH9pTEYhrubd0A3E1r64+RzPeF22gWOtWk25xkxhCi5u9o
N3li6kzG40qfB11HEkau2QBcTzN0qqZLs1Vsi7tpLfXggImgbJ3qpyKcG9RRm7QWrVMUnnQTsVeS
8M4Ubq1VfIIcqIKvEKWrwvdEVd/yZeFjhkt4EiVJ6rWIiIEdJQFBo/ogC3S7aE+dDDSjJztqzALB
6B0di5pi0Zt3GddJnSdck4XRIb9VgvG8IiZ+76aBfvN7JJuyiU9aHG2nPswyrfhbEFCTdzRdrxr3
Y5bMzrEiQlz8B7Dv+hSZDi14oBsvH/kUv0Ac8kseoTqX0GblYSaz++Kjsb5ZgbllLebjIVb+ccCv
vTgy6kfsBVKfGku7p3UN2MUpvuako6pg4JBgjDddiEAplhBAqkN3MMr5aOWCwOwkhjtKx64I8R4/
zugiS21tipBVIMoaZx2a83ErLZl0adr47Kl+KQYM7k8A8dPDJH3yhVFLT52cFOJRqEzIpSVZDPH4
yOtwKaZhpxl4F+HrnZv1a5t6y7El9D60Tfrd76f7Be8ENr5PckXIdhqDdkQrZepbiZEWFjYM3hLX
zXhQqWXluEnMN7go/SwQvCnXqmvKtMUxXllPfkZARGVDGncnj1dh4a04Sfo16rETodVz7vnehsRk
GB6GinYg5mPvXodue1JrczJWtlcrTZ+zug8ndOBeW7Zb0/xQKqLXquIchXasT9Xg4d6dUfiNEvnW
NkilTcALJ6RZcOis22Oj/fRusbUsRc+jk4w4K0kLeMafBwhrfvCQJN2SzTMoWJjs9Zc57kXRD4iF
orEbkzuJpHRuO1+WQVshTgr59a3GCoYsXHf4qwPUiJTn/DaGYOObJTlSgIt+Nqjluw+w9pRw3523
bk+TY/DkQIa0yWwPlXCDgJtBvI+KyLWA/MKmRAS6yWATfwIOfNPUYFTd+B1p4E+zQHSnJRCOSySE
QWzZMCxh8JCsBQ15EXxmX5A6rZDw9qMcPXPg514PU7HcKQNTUzveDpHocbXM8THwZZyTifLbtq7l
A/QH3y8MtSYpFwQq72aNfhvcJCnGXf6xyazO6Ti2pQNKcapF4v9Ye4xoQovl1FFtitUbyaPQyHIg
Mf5NN1Zf4o6LDAnv+ALrqWiaTQFbikAyEE9eSNwtjw7JukPNx6+Y19CKbT3fCupEd+6NWmReL/P2
Codnxi6H9RqGXfWCVuoD98Yxjycd3zQROKbROjSOQ3OuVjfOWWO8qegX8zkNxusabGHWCPLSeyh5
YqFI/0UgNUE6Jq+NhZoejhNYMD9ZcmIq9sENEoyWk+Sm35pb7vVvWsXzaZub5ykK3rGYE/3fhu6o
r1X/3AwEvCaWB4RLT7/PDHSLX09hobzuxWK/wbtSHaI4dZ9EOoPqgebbggvJXNQ9JZtGfmqoBVhI
lVSfF99IwDzLgth2uq1PYxC4IWuTqoLspNf1wGa6QWnvugAzjmVHCRD1CTtRED9UIRsi/HlVbLJk
arSHO6ErI19OF4KAxup4bTHqVAW+KhVfkeJU90tE0VgH0KjB6UgeZBEBVVMitRnMpfEbdQdDPjnj
v+B/kn3yTmryRMWA4pFwIJ7I5l42hsM1CNdvlVRmPEpP1iUoCJrFMagU1tqL47HErR68TDiS8jbQ
SA2TXQtUfZ1vqYlBlUQ7RqfR5SFdcyQMnXA9E5SEyE5gC8VgTgh1fq4Td7G44HNQCP5Z1t61Smf0
Oi38FzHGFxUs+rCGMi5jGbUXxSD/jak/5z1a/RydKckrOt5O9fIIXO2733Fc8dXGytT2jyNVfQFh
Jj73VBKAGbo5YnaBgOg67x5BuFce0PlGV55CTDzied2G/bHxVV3yoQtg3mM4m5iZwerXPpQLPWS+
ZN/VWqWPxvMhw1UrByi6fZZ1AOVMb+EB2SmeCR1+rbDK43lNkNqN7LZOuTDD+oPN8fKM2of9DBGb
8tgfzWUaIUb5SO4hqkqv7ZR40Fk4h5XpS3lKo/5KdTvnlQupKQjHbpQyroMuzoTfyMuI8zEA7HKQ
fFNf5mAY3hjyjR18Cue+IeJX2TzYpPdliLrpPvZb7yRw4E0ZHtNpT4kUE+JeGJHgQ4umAC19mcAa
lmG3bV/RZ+HWqlX3hYsguR/WsLoicm2+eTx6ryd4bgBxvfkyQoZ+dBbxO4adLn2uuL9+TCwzD4Q0
1N1NNhkA6sbdcIQK2gFx1KEqnEujw24cx0UkuS0U4f2Uc3i5B64QTaR+5d0FfGJwQXEYnHi1fNhq
9hEdAnseq3o4gGnSJ9wHWxlNc4DhKnlZkwgVvunJc+23Kp+b8D4J5upLZ/eFN12VwFEjhBftzurc
rARNzW3bQ1odsc3iBj2Etoc6moZ8EjwyF9qj/mSRhlV8rKvV7iJR22QrtDD0NB38tx7DDdq7dVAM
0cthepkUHW+QK0wW0Ltx6oN0hca3KVHlG+oCWG9YVXcrZ/6HBb8gKpLRuFcjdZvhNq4gGkGgbrIa
uxSuoVHmNsbVM+a+WvVxHXt+65RSU4EDK800eEN0TDDmsoBoGGeT3jshVJm3TkbxZ/h7CW5tI/RJ
JQ2QKc+OaFoTCtCv9tolR1TWPjOjNMQnHxswAA+BZVTES19aoPvfWVOLGus9KsTkoKltT5tcrMxD
3GilG+3G0dBj8LYERzRa0E4VIPffYUf2JSyCx81DW+/g+l2UjHTBlFmPNa/GR1sv5FXs2c+C0d3+
nFjwMI9DAL9vXJKnmU04T1HLhofWecurBwjgEjYjdJnOpcl12jz9Cnbcv0MEfjsShUfRY3idw8eZ
JfFT6lUYXyZ4rjee15CvW8vlRc/JAiMyhBgKeAt36dCjrGYdS3qCnhHxdETzBW7KleLEMitUwSyc
0lrcQeEHSgxMNGxvsHNpYzDRV4ZvuhNlpadaFFbOD66eqciiTSEMDxnqg+/i+iIoSiWSgtt7q7rg
rQpmNGou0kheQGC6a9IU+YRa8PHVRGw4rB5O3XqgOMxwSRUYdnjp17M4Kg80I2DC7maqbHxeVl+X
ao7krQp64JIyDvzbwQ3rRy16bVFlgX013orNKBOtUE6096jkqO7Ytianrgnqcl6cOmL9BM1DJXGV
eNOqrwnIjk9Qbz0cYqv64KO/u52GcT0Yje4fcmYMlcZrnrYGbEKS1gtE+0HktZq7q9HpN28JghLF
qTpFDdOFB3/0mi64NUJBmpKP4XloguShtxGQ840tlwgrV9YMe2UKqjF1GHSMOfTm6TI3qbkiKCJv
sQDna5/YoFyqzT+IZPtSb12TEwpwqkoEZMWg6qCVTduLx8MKS7KCplTEYaEULvRjgxxDviBqe5Yz
YhZYT9JvBEKbK5rQBkWENdCIzw7oZX03vfGWbjlGBWxhmGwEMDeYzUMSD9CBg7Rti56RpX2yDPb4
1uCwEUwOEnrWIm+9GKlfBvsGGivSxtvQHAKZIPsExp1Jh3/vV49zaLf7VffQgRf5ks7kU1ijWMP0
LTkNXQGl5EvaAyRNaxgeK6x0QO6tX4COHg4kkPS0UoCGtUDaQ2FUwKK1PDW+g6ft7sOGh7DGx1c1
j+IBKMgJyw9OaKz0cXF0+exZ2CAk9D6BmPMPvkOHbEcP2x4WHNQ2MV+6VIyPqxkfzUDaDXR+gqM9
2AfBpvXusSBtA6aCtR9j75NbunjfqReb6776JZtQ/zMOGwxCT0o/6ZUhZ93Z20Upe57a8fV/gNnP
3YB/Y1szBM/+yrXOv7T8fZj6fz9qYLeuf/upfzrXmDT/gZAe1prDiMYevh0T+925JvQf1GeIfeJB
nNh2RsGd/Rsu84MYTxz0KZbukZ/xyd/hMvIPJDgTPIzATxCKQMbyv3Ku8Rp/9K19PJM92LtQLPDy
YVvvLv0fI3bahYPaufq7fg3TclkryERDKFBHZbwuj8BytouwSw8N1Zf6TSMF/xGOhh2zOe3/eZ1h
+cX/va7h18Df/m4ofH5Y/PDrYVDt7/YPgT+KILlMG7PckbEP7mpE+EDHxEOEQ2/RAxairNS8xQvA
7GzqEgC0o9gDSpWbY4oKGfffU639e/yOBt1b2wYfHfOS4LhFrPoRbAA6Dn/4vh9+M/j/tGDiF7j2
5zvGsgogoNgLBgH7l0wt5THC3VjCcBdaVtfoPl37cdnXGx50vEFOXBDVEQWPsUnHxRGO8E36IbzO
CboY0nf6e2PnOQDkrRi8Bz5gKUDXIJIQTwyTQL3b/1gkc+nmtJkLaLLpy9yMN7JF7Ss5iK0rn5BT
OP71X/ULyYs/KqbQyPBFRLg2QvILURvDiUF2pZ3vEJtNX4Ya5EWGph6XhuqRIljtlD6rKmg//fXL
7tfaHxgKBLiABCdxCNDD3/+xv60/fPvMtzVVc410SoLcbiAbc9fPaFKTqnn561f6BRn++UoIaCIr
jIWTabwTn398JdVTiAJACu4S5dMvI0To9lhpEE8ZVguUmBMQF4L2nwy5CNna/d1F8+tSEvyVxMcC
Vyz1xBN5wl9fPo5Djk1uHb+LEdz8gkVxEB7w3PP2yFw3o73GfqvNx1d/XNsRQt4oh/iHbtP5vGJj
3K2NQmyMCFcxYB4HnvExnBQJiwbm0Q8FGh3aoOti7NgAi3BiYQQ1868/veA/vyhIVCgbeBwqkNSY
/gq7AFLrGas8KOwVxpVJI4MWeFL3NINr19eXteHyK0JP6ta6scHGJ2p5ToIlftexc0O+NXWc00Es
P/gUxt8Xppr48tdvkrL/+JJDYDohPL4UtRV3J1DhP37JECm4j0k+vAoEVqoUK+KwyfJotQ2x72Qx
WHJmRx8684bDs2maOJ+CHoG+SR1bCktEtmP3pFrWYYRt1/p1hWl4RiINWgEb1cdoxtK5auyxbAKy
O8+4DoHBVWLu71blzfejh56ohsAO+sZVULnI0nQnFun2CXvVHuqtB4bWmni809X4QZPOC6Hukz0/
i5UWxUSNw3KINRG3bcOSt8o39NJESXDraruk+eo3tIP1tPGzlyBLm60bmqxgZd7e1XxDT6KfMQuB
E4J0Hh+qeTRnWhHyYWyCVR6r2EP37xqJzFfoT0vGwRjBkou7QqkZ3Rt2X52DMW2/80VFuO/DTj5D
JbNxtowUY2s1mXzD53AMwELdj2tnS4rJ6RAENljKlgFizRcsvhnzBVNx2c0hsrQqBQHr1X4RBIM+
4agh0DOx+CpLdNx+gkDY3JApVc/Yg8GOJhUeOcxR5778P/bObLlOZOvWT8QJIGlvV69eliyXrRtC
sl30kCRNAk//fympYluq/9ixz/XZsaMUlpcXkGQz55hjjBmR6u3hnRQYkRI9Hyw4wE8ulbi/+1QS
764u5nngSe6UHmY0FywOrfdLOo3RQbWJkUqJ+oQw3IdB5amWga4nUvq+KKxtmGgglNafoSMMVbIV
g9XURxWU+9SDlkHx3PFo0KNsZF/MJOr7g46BnBEsXiIyX6vk06i7ocbrJK+WRv2AWem667deW/NL
+q3Yytvv7lIDVGAnM4yjtK9hS9TlfB7n3XqcYgiIZ7XKEYcU1H/ubWQt+BsKJAsj7yDZLJ0NE3nN
sJXbNQkWXtuhKjWsWXhImNtVg5PcZB3+EpgxLiHilGWu4uEy6AfBjNKUfRHljJyFh8DKiuRmYukE
FOciSS7iiLKvD+hkVWzyQS9O9vOUB1srgY7nwyCwG2/b9glqONIEnRx0FYKN9QlRwcFv0nrdRitC
yW2DPR8JcWYkH+COaY9ozaKC1KZ59DcML6hbO7t1h2PuRWN07VtJmpw3gnqeD8kZlte6nHrYdYqM
Is0o0yWkTd0hVvjtwpAI6uVk930tt75LjrmlIAoNSOUd4kJeq/uXJWv0YUIEZQ3IUdvWDTpgC3kb
PjB/gfrF9Rkp5lDhRjQEdyslD3EorNZ1YGxlYNabMHOz4ZioCWCSw1icF+nqlodRcgfUDKt0hRs7
r/E2Khapr+oI9u7eYqmoXeI4gEtQDqtdmgio9WEz8TrzFxFIA8V9/VmViAV2ETdAhYKkqjtz7Nw7
peB7UE7LshO7vM2T3YoNo7+xtJLxLZhXQc6Yd8W6qWWxWheIi7yDI5OUUmUWh3LvLNnanmW5AwsN
BTC0DvM5Eqg8hoBG/RUBPfrLFYe13HpUpEqLtclZR+61szaI43FR9Czxeam0O14HMl7aHeY7w5U/
NhxJYN0l/yCuBaOV5DjhfMPrFRV1t9RobHrtr/mFM6TDZ69w0dnPCRK6CNBYHMZmxmi4x5KVm4dl
jMpOUK3Zwrjf507efaso8ADfQ72/7/1AP0uViRPVwzTBiADDbYgPCd/jV20xH17sDtZZCu9Tb6wT
nMHiE1Qa+2g7OAvy4cmti/ykINXosyYEAb150Qo2dmcmZ1F0PVyZHqnVvHhDROVIEztmuuHG2p5N
94ITLP6Ctwizu2aXVDuAjrk9G/o4cW8LNZblnRs1sYfDVKHHq2GGdrxJsmW+9UtMAPatrrl0264I
D2cXF+YjRQLz8MapQbM/cV8AE2i6G55i7HyGKiOlRZtcTiwdWaVl/qlRIUtejUQFryp80KYmu+kc
byHfEzKzed1azeNVjcVAD29n7OYDqghbQEOE78lbZzFteSI2kDl2TJw8NDUeJCI+jyBnUz/K/JJ5
saTBk26oCmxmVSx3Ypjt/iIlzC0uWqgpxX3EaXHsG9u57uK0++YhL+sMRyt3z9FZx+NFkrXgEoui
2EmAu0AydRnWrR12C2ZapX87jz3YbWcvU4k7b532pzqx6r+XNTZ7SA6BaUceEIl97i4Z6s+gjv+y
7KQ+1Fqm3Sb02OYWpbO7HEfHi7gGed/5rnJTtj0fli1uSaiGC2tK95XbsExWKxHxmYc9W/ezZkNe
zpH+sDa02bH3hY8vzWGe1mnPIaO7C0wNYXwjpBgmTloxwRpSXfGo4in+bC2E6dhEDsr5gb8tbra1
44TTWa5dvmqunWyF45gGUP95LTBESkDWtcX08Wpewuq+mPpuE1H88Op58k+rpjy7LW2nX48S9ll7
1QSzd2kNtqETdU09XaSLltkWPlydfSYSAWTHiwLiaJj3xkSxx3Q21hNsvSZZuvsq7Zz8q9Oim502
sIzL5QEaiBXzZT3KtyykmnBuJVI/Z6ltIUEIAbHO8th2Ps29laxHNWIFgDHWyCTN3aEQt1QNV/+6
DiQspk5OdnDlOZk3wxEsdL/XGX4Sex1hJwEGQXUKKK+HDjmLWe2myo3UEV8MZn/pzXB3FzAksHSg
s+4v7S/O5yJTzDVOOmNMkdbQl+PGYYN1ZVwcojpD+zOP39xo1JGzKcspfEBojfWARvTiXXlJFU13
XdIjIV9SZjQcCcHbJHFY5sscEUB7GSqZiVt3Rk98ZsRRPNc8W+lVCZ8L+XQPooIZA5TYq6pKuH8F
TfbQZ1GZ7SBt2GdL57HulyAIUS7hEkanKvRn/18A8IqkfP+1Jck/HS9eFHeGsf9/F+p96PLxnxYJ
0OP4mqeXLghB8H/ikNPbp+xn4BI4+29QClUEdHo0wPrFhPINSaGrgmAbEGSxZKkkMm8wikNHR+Ei
7osdNyQFdMP/BkYRJpf4T+pqbC8dLH/I5UiZcZ96MUr/JXWt8LltODH8n5GTDGO8d6UnrYo6wpSv
X3ww//LJsxSU9KZbegR1gwuqCVu2TezntFEe9ZLWnanz4gy7oCOH29adND6A/RUZCL49G4yeffns
w56b4b8EQVVg80Fu5vwM53YZ76psDqunKIId+F3UcH6u8f7upGDLAieAWid9Vd9kjg29bZdW0IMA
erSPZbUTLh23nFIWXS7cGmXP31Y/tfybX17p/4KVvEcV4HSB7JCHBWgyeH1IZt/nY6FD14AsyKKf
iW6bojuhO6i8U4WJiApPa58O8DzWXAK5VXaSu8kfsm6j1Xz3jkzzihAwAy8R3hQ38/76xGARxZEg
/1E4pQDOHiBJ4WkJ/mZ1xUHNOlXDjoQx9TKMHi0oObfaEwsaJTz9Ai3OhyBremjNbSeUc01H5I6/
+/0YMYV/vUeOaCHAJGIRkLKaafn+Hucst9xMCetHgI7KdncpZY2wO1QRzEiqRmoIgkcio2Q4+/11
P7wbc12AYopxRFWAUx+vK6Enha0lEF0Q1UFXwnyn6r9mZIwN+UORj/lNg76b5DejYu8Gf0AUDGDw
y/Lh8iAx+Ka5MWk8gh0zLL8sn9SfcsueM/HDCqsQ8rmv7cB/YiFZw1lLAby6zi2nda5E2S3jPRxI
m0IEbfgqBuX3A/Ee2vBC20cUgEEf/cYNYPui8/nlToYgt4sFrs53OOS4aRzbDiM5/BcSELjluEQK
8fzu95f898NjkhfQdp7GI+Be3gcIETfxpCqgcP3wAs0qPyxOsHIo+kqPvbcH/fKCR0WNwAVzRR0V
PLYEUwqwNm+pU/5hIjgfdjIGgE63rBIWqmA7fWmG8MsApDG6lFgO1jNGqWFtnWYMfVgQ9dxmPewe
0hHYBXlNvCw3MyAed+Xndjbe1zIoYOVajmru4zqrIYV0fqvcu3rKm/7592P2HtsxMmhhG02X74Ts
4eKj5p8sFNOvbp2fZzUoJgHMD5vBsmctYJ/NCmbrvXRJqVg0g27Nj1ym4387WKixQ/zw7MC4GHts
be/nbdS5/bD0QfvcVBSVqHmze1Fhw0t9WPwLkfjs+3060oywLvyGHZUqpnLooWMRsJabDirby85P
Cqe5w7WaLry5lHic/X64nI9zDAm7CNCyhMirjFOCGc9f3uosdCPjZhXPWMkFFs6/Qy+r8bZbkQNB
ge6WjpuzIBTxd+3S1e2yi8p1se61lMkZAVdVpNvakNEvSFyBhWGb2UECp963reqOoD1dgbhEPLMl
okhenOYchUDFt5Z5onFw/8MDva9bsFORE8To721HYL7IZH3/QMzMppuaST6GfuujQZaouJiKSTJS
Od46KwgKdBg0omb3rKCl4yH/sp1IJ4n4K+xYBCy8UYs/L2jv4y5OjzqCEVw7HRc/z39Ni5ICdU1i
JB9JaLHC2guwQu/KdTKx4CU9LgxHnOD1hk/TvCzhZsyU7rItG74O7tJuTayTqr1i/aLwyQ2uozww
AcKMeqOiMcLom9fT9oJ2PHSWCP3pTqqiXL+s9FbR5cauKnNo5Yw+L6ht4oxfikURiUT1PPPuBAbG
/OhXO6U2Lv1e9IcAMjz/qpxTugnsupfLI5+3sEqK2hkh0IZiss2dw+gyscEgUXs/zX3QdPIQT8qZ
7j1BV6ZLpcpEbaqqVphmW2lSz/RT4nD9huFR4n2Z7MlhkoVRSpwxdU1LiPL7ufFxC2f0Q9tUEgTN
g/Bs+DA1YOs2wK6yekSl00PQmqkDkCbrtmihmY2dZqP4/RU/7kYuBg02VToTlXJ2f7wi2CBk0Fro
b2IdzWTUqBTY/mCjQwI+BFPnB48JEBCTEIwFtPwKylbIPP39bZhw9t0xCtiNvywHl095ATbJhydf
xTR2VhzUX2qvqQfUO+3oWz9bPOfYjbKyb5y9ShDg3U59lLLjyIy2T/s0GtypJU8NdUX5yU27iyqJ
gvuZ9j3Rsuk19LK7IbLsfNv5Kx4mTCLIn0awTmqKIMkxiz2zmYftlBFdnCVFOZiVP9Gl+8blvJcL
Sjgl5un4+yf+uK9FVEJtwg2emqcFiP1wdpZBgv8eaoqHCSY5QSx0bpcgdlrNvPUIsrwTCIbpIDGX
seBHOrxEtlYgzZQWWAC6yX0yB2ZKu12+Yh4DH0qYLbKD0ukcugpKQw5neilZdYmuTUzt4APA6gyd
jmX0+0dyP+xslIoRMZOaBKiTISp/bIGGrWYNy6NxH6IhE6ytAU4YN4CdBCjx2zp2bXvh3pIMH7Rh
y15pthQl6Uf0hLM5YbwDNsqvWuC28gnrsxBGl37ppNEtug2uk27mUzlugXzNktZBf4A0rsRBRmoS
/XbhvOBx//BoH6JMHg0jY1pNs1SwHviXT+4wl05Yje3yIFKs+nA6Vx1TC1evvP0+QHN10b8OLRqF
0G3M+VhbrcMLmYO6Spf9CoFrSA+xsEb9QJSqGA4d0pKpORfTym7S5FbMFPN0Jc3uNrJtnnJXara1
gYiEC+ZDYvMncixkifB8PYZiGMLMwrsCfSRLAhs8lG7b1/ExW2H59PtB+LBGI8IFoqvQhRnlUIL8
GOo6GvXLEnQWfLSwZXd4DW/dLJqh65JZUhj807bw4Tgyl6QZGOVOjiVDNvgQpdgF9PBAzuHnfsSq
8GlYhoEJxdnP+HiF9LAjS7SFXeAmqACm1amakoaQhU2PUQJprIbbEIZ/ggRmQB52RxbiTneqavnU
XGN3eYdEj4Pq7bWlnW4YyhkFOWuFVWReR0qjIobeKnKHH/FSxNOd3dYtd+KXJWcTnDWTp/5+tL1Y
vN8TeXhzCLBJwMQgCvqY2RAO9lSc5uUz7OkAXHUYS7RAibaT4hq+rqeWfZepAJp/7OL6heeK6vLu
3K5GKvobSbRjXSh8Q6HM11kothSL5/S7nVf2SSejcTMJm7b64RXVqu5qw/t80gDk+sabHHtedzT/
i3257Ygf+/GgtR9N16qDKIqqtLZr55LymxPvmkahACvmYVTJBuvEbi02WTMpoDe04ROLYVqVXuiE
Z/mFVxwgjYzefVANi5du7dkZ9XjEKTJzEuK3JB2QN4dEZtsQd6p1Ja1lKsqzuVzgPHa9LILDFIep
2Pm1Na94Yrdu/mX0KgjOwhtcZ7uQnyKUC1LA712cu2C6qV+lp9AVw65rbb1eJHFj20dHO5l7SEHh
M3svy7b2HqCaoRR6iFt7nj+beutwZeG5Z91xYoTolVQQqIc1nFIksLJtnaz/FMOboCqZg24AoHoR
iuO4bIWbwVJ/kYg7dRE1PzIXMee8Y6os3U+qZlrb1Gl17xSnIWk6P9qRB/hVcExqqwyukRhYJa0v
AkmxMPuZRYj+GeWZkjzyMKgvE1Mau4ReZp9EYA+BvW8aT8rwbETpklU0KJpLnH0w3R/0dInDV4p4
Ha2FHv27pHFFdxYUHhqDA3MF6dNGTtiFqm3VRzCHIX16QTfsMCFbi+VMp72V5Siaa06bbRlrjw12
knikfG0t+IhU97WvrQQyImGLcz1Koi5Yp4uI5uAGMWnIj+H1lxbiDf7Ojsnq1XZte697XikVutN5
ESiZuidntizsGBcoc2N4nJvCoaeED4uMc9H2rZzHSQUydfE0J0i2422BA6if3oA/axlSd7IKXcGv
FpYrz8pxiaPpJoAMkSNajWMTVYdq8LPyC53wEmu98LyqZ6QQ4LJlX7Frd5l/YYmEWsYlpZ7cqW6L
QhdRstfItvt0DxVZcO9sWeaWaARR0eHJTrMl73a2hClNpXOwLb/5Cmu+4Xo1spH4YaSk3G0VeTAj
C1Ccc4JsnSAzX8L9m46DXRebmN7Lep5+K6lYYcRUZNqMmKjwGKYTWQ/DHxuB0Gz5HuZAUbiN9dAy
AdaGeOM4xOgG4418fdRsgJjBFxcQl0LOkj7halUGc/O+cXLzehzpZa7/l0P7ED7YeHEBlmSho+BV
WJhjZN5PWMoxGQdVXiKtLQD3EuKRSSFmtHiD3tiNX6CTIvdmvCxKepherp4zX0WQsbiVnDct1/uA
mcUVBH/VPSfWbCZYoCzz5n34TR2SpNoMzTRB+qL5xxB1mnuY6DPFM749j6JBVfcM4JbxO3+WbXBf
+l6C1tqDYcLXS/yGGYu32QO9inrgLiws83AJSlt+dCOzRm3fYtzYX33zJ9H75ZWwc2Xdvw219frx
fwb59XMgBW55Fbqy5gacxsqm5zIPZK6OeYPuZsZ3Y525CIakKX4fJOAp7C//9UW16zQw1ci8R5We
NU68JD4qjGxagpsY82RGiUpgxUcoKzjcFTAHXcXoKriYoBcrCJdfVmFqd8/x6wi2khXEvvb6TJmb
k6OhF20C7ZyWMTLZuf36al+nB+5BFeMTQJTmh495K9+IoVPGPEUqai5DkSzgl0vb2WH2gHGZNw44
P2XCDO/rRFrHhfrsnoc03wL5vuff0dVTMLv6ITO3/jqg1oqjmILtIVov3Fs2rU+Ks9X1w1keU4No
2Xudo3iYLjG5NchHj8P0cz6FbveMq2vD9Ol9IlYeXmFIHtz0YNnmC93J/PAmqDqMCFQMPlKvvrn/
ZgzSTD+MVVqlGHakEd+bdcJJxansl9AZLsTrXMmLPh7C49uQ06BEcTtzLkq+hBOg5eKFzEvO+cnp
1sB+IHIromknO3rn5lu7TxMu7hcZRMvdQNPP4awCMACy4TVlI4YhcN3dHZQsA/TgNxIU0aEkWJyX
c2P3NrcnfGht2AlV7FWwbJM+BTbE1m/k89nQ9fwgaPSr67ob+e9Sa0A030ZcaGGSQK/Ua0TpCaCA
VgVXd7K0nb4EdDAiC0goVDIzdMxWXhxmgbsP1ucqq9B5VTVHbL2frQYdzRmkOmi53+xgxgTlkFYt
Gu7TG5xcDFWGgHjMKvLd74vX4/d3kpjnBfZRvKwZ+vFUDFif6DJZv4gsavXwgJ98poPT8Proc5zS
Y2In5LyWPFGZalrRBCtiFrx1lGeGz5mlmTXgVWaKv+KnUV9qRsAZXfO8A1oXfigmOJ+nw43Pn/Jq
BVeOPbekhSaQxRLUVwLGPJ8IFroFYwSPMId59QqyrA4yrYTyfqcS9yxNMMG3Nusr9JaQloMadj5u
5MuRVsOkvnVN7tRAWQGY8C/QSpj1NHj0JkIFVEYDWyVeRwtnXr+w01AJFIEZvDEXBipwx6gEi0e/
kPLP1VLxlN804VlineukV5idxKIwIGU7ctxdhSXWScMnDxhrgcqSFNYCBU1Lv+oRJVoOdishIFDw
6KUYPnYI0TW6QerG3spTBWiYGNDaT8x0o9mBw+R7HcliaEGi6QyZiwmPP6r34adyHbV1j3vOAKqw
StqRPrLfMr8sLVdGoPBs8wyJRD7XHUgvDUpV5cSrRNZxDe//Efpo1jnPHn7C1XUQdHJJDp7b9oP1
t6Zv0pzsOdFERaenCvzb2iIvC9UXEEldDp/ttCvSdJvgApXNdzoktul+xFMOD+Bbn0RAE0dVjth+
bC137csvqze6XovnW0DCgb2H0xJThqEfjw4KxLguYnc78UsLHyjURcSfyE5fnuT1XXaQSxge3xeL
eayX7aaqJrP/xbAJ+EH0bxZv3tMHliYVL+h9UrjmdxjHWnxiSRfzwQQ3HD5B5m5qG3mVSJZySrSY
XK/D4sg9vVJDsyrj2vzN25QlpmQngu5n/uoVDzfbqQUfYF4gE6LNUXZ0O9LgSeOwAneJF72sSeye
Iegxqzy1VgMH9tSJ+IFPP7tFt9rMbw/CXHUNbmnuvMzp4vP4diFfxRxp0Pd52a8ZW0OXtbDE+UqO
3ie4WOb5sLU234z7jQGjraozIGSvUIWgd0/rroXu0QWjdY8xgeTzOD8XTKXcTU0YR5mda4RTZW5r
fFlwVltyjmDeAHuGUMY1ZcZdo2czJ8MEbhKNFjMktLT2LSpWI3Q5UyAABzabXhkFJsTyescqLjJX
VGH0B+DrQ0IPlsP+wAymQwuE0H/BytCoCE5L6SLjbAPuOkxxZr+nsyjbbGd5ZgVV9A9hFNCpm3v/
Q3b3Prczlw9M4cSOfd/h+h8SWzXOuHz2IVDV69ZYgAGb8ae6U13//lIfAHRWE/wZXH59ICv+G5i0
/hcAHVcbmtcRSv4zR2x8x9otvFIsqsOYmhU7cpCZlzrmBW8Y7q3HK3vbHH9/L+8hBN/G6Y7/o6+F
tC+Y5+77e0km4QLfFuk9NG62sdx3TDze91CrMTsjdP7TOP/7gliIARwYmjvgYvwBVywzZTtVbdP8
ZW44KBDfxwM+TCVT7W1l//4BnY8EadtgtzYkUTdyaSP5Ecic6daaNkMV3L3tGDpbDWi/YKNtfEw8
xGUHHFBWBfVSLAVeseiDHz2BlcG91a8e59Ef7uj9TGfMSaXQWlAajX0PiO4D0LjQ509Db+ruqtdF
pYnrWOPzWCbs6zmsKl5B5kEYdXex4HAgtLAycyOFFGgOt1NHZn/wa9H6GOWxtSxbtvqOj7M+Euca
H3/yya1+rWfJ12329w/x8TW+qCuE7VMxcRyI9h9fY5B1gztb03VGOweGc30JhGTvNyPiQQw9/rs+
9BRAAnQvvEjzP9y5P4xZSONIXrA9Xr8de7hndMjZsaL1aeDc5+l/Ba3RgcuJUMrwfJFgqf5rOxAa
Eiasy+L69VgiSDZvA7te1kXTd+bA+P2Amv3lP2Vr8FmYUkxUQ0qhbMuf3y9Evaxzrla/PIWNpUok
qXUdisdAsWD+tAT/fSnPRhrv4v5s5DEft7o6ceuFxtbp6TUUmaAUs9fMLt6nfyqBO+8RaL4dhkZM
MZ5RJA9gZ33/WI1Na+tilvF3G0bnP8vKDUoTKipRm3RSR7Qa29q1p1zI06qi0rGhVQq67AHr3/AB
0w82wd+P9htF5JcBB8NkCHBTc18IA+ij3t+ZbVMvCvOsP6qVfln93vVnw5IYMf8c27/7taHQDlU5
BfONN3VCWyqa5cAdc+oLogioQSmKRAkidel6YCL2bZ2g2mlPCzGL315jAVg6M7I7l1LYt77raEqA
x7XrNfQnqEZo5tgT20Ff7yLlAwFeCoztRXAbv9YZy4AkSdxAL3O6+apMM4jdmH9MQY5eFpq7FicS
oBCxaGUVkinyFjjRp8csx/I13CFziDjEgpft9TUFKl9GU2e1y5FCymrCEz25FoF260bkL407MtyE
fsEYXou+MkGm9RpzSYq2vDcb0S5U37IfamfdIKuBV7gLZFgh8v0Hiuk4zjH1eA2wXiI7Kn6a8V27
yAQXYTeBeJHzlAEWSHQusu7hsJsIBuujJE+31Vz35HnUGaqiehCE44ivg2WIPXlWBLZlQIp+UuC/
9DU1+WGsl17g+VmONXAwyFBI9WNTZANdVrbW2KY4Qm86AavJvcVdW4Z6n3ZsOt1nf4mntf1MHcRU
2ohNYaZewxCluPEZd4PAS3fMc2gOh0yh0C5wviEY/nshJe6jcz/AOvDR8Wcsua6B8xL5qYnjonRx
OOktmP6SDW3Gj3vIqPHvsTLh3UIQdFeFUBMHinbaEjI6frRd6JGrL8u4H3q8cio60Bt/50hRr80z
uz96djXo58CuyyXbJR6JQLOpUe2orw2IED19aa5sSoFve2RHnT4NLiNs50iEmqwylNG3+A9A3sSv
SzOYw/B1alQvUWoTViWppIph6sAWVXZQ40LTp23IbUAthyddWhBaOVza6F5inVYdcLaGQ56lqb73
l9wvdkuuE6j5kzjltljRI5jGe4jC70KFZdkc+9k10uzKBsue1GesJuKTl/o03GH1Zc+FktXX1M7b
HYxj2kxElRiOJOFAXW7jXyC0emxLlmOjZXAZaONC6mUZb9e2FPbrMw6DbT7erEU12HuyhWEfLbbA
vQ4FyPdMjveu48kL5VnpRT31wx4vj3kLQSY9TS3uVVmso08hfcnhG8j8R953ya7K6HK+eE2z85O4
O8czsD4sSUN1upE+9u9ltDT45zThQfOVZxF54jOdG8YjTOTkRxeXFe6yTrViylr4hwy76HvpUTPY
VEBH/cYSbfqg5zV6qqwGZYkY6886ctGQI0c5R+eYoXq3LHHpAR8eEEk1P/siTD4BaubwqAYR/3Ao
QZFnOdK5o0tHlh/k0lh7p6+Hu37yAELYCnb9MiPH79VCm9paR9skpNVG9DWf3Hg5gxkxfu9dDzl3
i7MA6VdeZ/jfCT/6GdEgiF5KiaXO6xiaxM5zhuLTPImS/K1uL+hF63SourP2yS56tFqoMi/6AI07
e6dvarvppHFjHecrG2/eM1B56zwvRebuIna/H47W9ABc18jJSOel9U3LTv/sLAvdc+6sT3Ryowdz
nEhojevaM3OzSuJy6LRq3MlVo38JxrTDtNOR+fXioF5ZSPXQDYlKnHvw8OU5Gi11cOXoXvgVSiwQ
6C++Xr7bY5Jcew7LZ+rHYQfkaWMyOqPq2flLK/ZeODTXMvPUt0XOxIo2ZfcUJUgJN6PchnmKMbk1
0v2HijkGhG7VHFsAjI1r18On2WnKT32GfdG2HIb0wXQD/qpmib8OPX7p4O0oWWxw8KmoBNPat2Th
zYYKPkf6NnZ77BmadSqeilquG4pP9ZemxaZLysn5hCgvOpMuBjqjspNzL2+8pz4K5suCOgTWywDB
XDQZNsloQeHHZv4yiKwWpwanjJ+URbCFh4UkjvKLvrsNdEDzArcLgm1Mf+PTQBeFW/hDcE40NnB4
psrjNM7OsZBT8KRE8qDJ3x8wHVyjYye9ZVNgYvxzYUCO2RCO457wdLkfVOwjQfA6KsllOmzsbJrO
MO2TON3FdIagr2b8EDdD/CwQZHwuVNI+Q6lff45M8N0Uti5k7UIgfwjwP8J57J6419r4upkuLdWX
j3hTN0dROQmMMWDu62yxPc6ymR3JLvIInIq2d6eQgtFW9k1xLP1RPcA5E9z/5J47doN0JxD9N/DC
7jZuMnVyliq+r2nMdoGFA4ZLIVsu6Tkqy8azh3M1evq2gRb/WWGv/F2UE5uD2y3TtbfULB6wthtH
DOPFrEINw38WLXhS1ByTALc60naYn8Ax8dlq0dUgSTL1acU08CEC0vnWrdHwmQMfNy1cFK6g4g9w
q4L8UNGW4JLKO40jBnoq7KIV3R/zXTWHNbXa25LSwC19YSRNJ2VlH5Quum9yGD10Jf66XqrYGy8g
UNEy2qrbz6mgswR7Nmo7EZbRyaEWuZ3k6t1EUyqoGCjrh5VAw7cvF99b89jYBBOD78IRqD26LH0x
hcPeblVZDZv/NKkD/amuLW9pvvw/NKiDgjQ+5O40dcfMrYT3ri+dXTeol7P37eiiGIHqpliH+K0d
XWvBQ7ig0WLIWAe2HtRlF08UoJxZOYhmMHXDYs2zPoVNnNOPe0a7u89iqe7oUYjNG6XoBUOZvGzz
naUaH6ZmkjjWMZz6fr1bIhpjZEcTeti7uJvbCuXsJFudluclWIGq8KkhcqF/xZhMV/97czJohImz
06ZP+8UAQDB88XOyUoziLEWTO7zb7bSB7nSahiA891EgNMVnTGwTd6INV2fH47nLZmefRR6VimNn
pIK7bOr98T6mqVQBMyitYqwdUMVVGD558Xyfo+WgBxyN8j61C2aXR00CjHV72Ln2pY7x+cSBjPrC
VVixne4g7tEtHcTtvKD73TbAUP18oOVrX9xUixXQmmwz1Y091zvwo7o07DHp+vXNMHhFNCB6KHAQ
B/jvW9YDHerxGXMWt957zlhllzSlQ6lZN8DP23Uw1jbYFlGQCseiPDW557f7VPv6qsyBb3fFnM8n
muDiJIzLQYYbflAoB9MpJSmTjn64bFxNVT4Y3OHa8uMZb8ICV00EP6UAIgRL/OJIS/2YYkITFM40
y2jbxEFTi+JnxLE0mDOr3cIZgCJH07QsuFssrw0JzMYIJeaWnXTgAy1e5nP+nU2oi4I9+hVaZyCb
mWO8zRGkG/OSufX9K8eagpFmbQ12KkUXeU/pNOG+m6UPaSYf01j6BTJMXd9rOCf7JErU0ebwwKVu
DBRluRA/xwUzQyXy8TBlKt7KTq5yE0IfpT1L7df3qqmCnVIBzq9R7rG/Yr3/na5t6yFsjdwmnZMr
Kp8YdDlzr7vdymHj3cbYKt2HEJtwpJ7AoJgPTJgNPD39w2ll+Ul2TR/tezqQXPZt096PXT+k+xHX
H4xrmzql8WM9x2eYfnY71DTVoewS/FjRIe3jIWsvysS3rtxy9i5cSTG1TbGGxR04pZebm0xPzRiO
x3V2XRqIhhzCOzueun4v6Xl1Da9RD2dSacyUe21j/F2mxdYL+kluYoxpUDVA1BzPEACl834BfL9f
MSf/kVCP7470RsFSkUWJdGwp1TWnPId/HpTVLi+IL7iF5I5TJz+MdFvfjo3MvhR56jyCCCJ4K534
2NpxfQhlWNxaha22eDxlX2mI/IDwE6CXxO0Qunj1ttrFTswX+HUJO1HnoyuSeZOouYi2OaDteSJd
Hjq1Qd5zerWQhIubgrTkfNJO/r3MRPhYJqnztXSEvpyoKO982bVnAij7C0UBvMPZ02a5EYXd4eOd
COJWuneaSeh990qTpC9NbU7t2e2fW1or01owyCnQAnK3wVnjN6bDjsrngRrY2gJihrpw/oe9M+mO
U9my8F+pVXPeogkgGNQkITulesmy5AnLLX3fBfz6+pDve9eSVdZ6b1wz+15LJCQQJ87Z+9u+lfMe
2RCnltoXZBKYXzCqQ1U0cz4DHEXgE8S4F41PW457Aj6gfSwc8HCEIyAwbam1cIAVddV/rNm1xZAF
LUv/xMI7tRtPk4BjtT5zwOel2oG8RvPDqmfYGRB2hk0ya/UVDLj0yzDKmuWBneeuGkJUWlVoW+eM
FNtTDXSIJM6IkuZcdUP9JTPxmfod7U9M5WOuvvb9zLPCQ8k+bajprn4bmaaNGyaF47ZMR+uM5jlh
OhM8G4p55KzfYfqM4a5w456kQvZvG41ypA/ysNHsrdaQaOzry2g/9F2eP7k1nJ2ss7qAjKtGvxwm
17hj6ic91EorgtLppziHhRb2Z7z9SmIFm5ioqUZ5lJ6oS7Tq0iJIVvOHcFUIzoVu19u2HnE+oJTh
JvLX5LpUZOMuQkrS4EH0yYbucdit29jRx4qXmNTUVhkuj2U3lNmVWRlTF7CrCDNeacR2LLXfGkOU
z3tcq2kprpzBggmSGU1ifc6Rs2pArzWp0nDHIC9T+kUWV07l+ey2lQD5h/m7g7UcT7o9BzFzNUkK
FSpzMYNqnMMiO80Sg6fudwMbsPo6H+laWdCco8Ebdu1QN8kjoErihIKJR4XxDi4hC5bQqJrK6XcR
tVpJyvOAObNrOjXaEMezpCi3dsMM8A7jHDOhfY2ACzxXOwuCdQm1qjO+B6Eh4yJmBJzvxFRJtZz+
d8IsXZ3r2KXlHHg14NxHu7XN+O5nE1mr10EIVIu1ZWsaoapPgBxWSQE6hnWKwnO4uN8iEeoK3j8Q
SJ63xui85GmAb6rFmINpwGnsbMN0clgieB33D0NMQ0Ge9xSU6pKEcH0WoDu7ocn2QP9Nvi2WvLRK
v1hyKMeVsNgPc3myBk4Pr2CF+qMjq7zDE3uHQbROnK2DgBYvuD4MzVw9472ocdg7REBca5nyPtZI
kshQR12YiMwo3WuPN+bsJUzxpdgnvQvfr6Y7PNLhTXykXkM+iW1UKpHk23pCCYRPEZKxPF8o/Uhs
IP82ZDo3hl49bAzReGLrziAJ98wji4daDvkHDdUPMWwVpriNGHh2tqhgChi0K7MXVX7cAsd3wMYE
Y4t+BnrAytbFyDTMz+p/0APReG2j2j3Qn07On2G6mekMFyS+zVgrrQIR2egxoK41rKyemtxjQ6Iw
1NayJpZDlVNG4FMP6rZXsp5KTENj9q1edODW5KRj9HRYR4fgGUkLCWBSFAhAaKlA2SGGKXzJfesI
ONthIdUXKBlqBoAVTY1xK7Mks4MpKcuvrc5gfdOlwFt1UlBGdiNtCnSMcgKe8oCRefwWEeRCx4WK
2iz9ZyQq/rEx1HbYziWiIbPBCx9is622Akvqwegq9ykfc0HD0g3NCALhYiY2O1R37i4L6ejgg3R7
6B+RZCDn2LQ16j8frUkzUiAZJnonmluXETvvYiMa6vALxSBQgYz/Jz5Ti8jQ7hCEY/pA81cXSErM
eegCWdoeo7J/ATIXKNPaxkLzdyBYt0n9gYbZlwUhBffGP+GXQ7wQoGHU6nrmyw6ANEhv+0y51BBV
0TxM6+hc4zXcfWJzOcU3blq0a9VlmcmBCsY5a4VLwAqvSGveW6NIb58Jk8g3o29Ru9IlJYFAyOjI
awGxtiRq8zdZcmrzmFPAXsfU+m+ypMps7/YnVNJLq+lo0LSAo4Zm5+NkCfyNzyjJUqQpssl/ciR7
s9QfnxGSnos+Mm7zBedAt8wbfFnz5U9ipDl0I2azZ1ikl4zeeHzmRCJhX5Cp/gaHrEt3NndMrpj/
6haGxyAarZFXr4YPg2DaN1GPEUAaGeh2VLtQePP6flJujxq6LzlLVAruX0THggIcnMta8XbPMEdq
akBOThZ6yGSyJgEuPsoURRjtkmvyPcxuszh17WyzEeFfYP3Nb4xsZH7IWX5FN5KVrcgrsucnl7fF
eFJ92dbBL2DGXrNJk/gJZSzM6sLKQxKP4jxzkS+9gV5UoJSv0RDCOE2k+Rm3zlAy/3Dhyf3OXISA
2ofbIU5kzvv3FXNRA9GiLulcZRbNgIqggmeuImAJ0guekYoVyhfSHjF3synwTNwWTagTpF4YaXyf
2aqdfNZNqjrqcxCAbSPX6+ZcAVykDW2ZVXj5TEFsUH9Em3HIn6yuqB7bHgRSnJT0HlF6IuCCMSCI
E3yKCCqEsdkpjaSZxbhoB2xHHX2XT2VEaBZhLSOI/yRzr/o19K23GzwoK9eQvoB70EJdPtAxTlyI
n5HzpV65hUro3e3Y/gtZmI5yWqs1vUDSU9LicbtOHjorLh0Y+WA5NkXiqf0vbMKW5lbQZp0QfmPZ
w5by5S8kYZFOxiN5FOrRC3tjU3eDjqXTzraFzMMfyJ0J3LRF/0FS7u8NERpfoClkjzo/AgHknwBB
vEDyQr1gByKc7q/rQZ9hbfSVbiBdWq6hGMKjaA2YhT/ZgIPsrEC6iGb46fOpMduPKc2O4DmVjGDs
ctmo2KgeNJmLuzS2IAo9Z4/VdWkwokMBmlnW13mg+99ugVKLpv3CAkUoVMBsHnfVIzvaqqhvW9EB
R7zq07jhLQ8LftVMtQ2+bMQLinCZhlkDg9DqSsxIfOb9ZOIhMQOr0lUfH/UhJjPsiMB87j+EiZrs
r3ZJZCXkYln0Aupwq/daIEcyglpeXhkqG2Zt6DZSz0gcPUAQaCyUjVKfE7/NnFZXx2FWdDE3jqns
nRDlJD85ZdnzUmkIRVEElrt2rNsBdR76iYDcoihCaCPQfiGTpoxH7TXj0eahQV5P+Mw8xnX1XW+0
2e0ChuUICLddPc1ZzCQ1IdW0D+oI5Kjpcw+CVdgDc1305mYkYIctTGIpp20fKuAnYxowIJbs+7Ay
JSq9TIkpGKqgm+D0GVu9toau+TLAuTRmcKURKRv+BEKLFXCpY94MhxD7ZgqGRpvXMxFOpHv5PgYM
5YI21aLFtDdJKDP+Hxp911Enre/YMJ9Scr9zx1e6J91x9+fx3MsJOVNDFCA6o8PVycsAdjXu/6qQ
oFUmex33wveiqteBxvhT42LZZcugnLAyMSBJG0kPw4CRpIzo3vkAL8fb6wdAKIB5l5xepoQMhV5+
gMSe8UZB0/mW/fwAxGmtypMi83LuOK1iLvZz/vv/NId3uJgW1Di+3v+b5/CQtFHyCov51w/9BXNw
7X+Y6Ggs5CTiOXMZEctfXExp/QOVklhvpWdgpsUX+RfNgWRlgeDIYDDNV400BJkOU9s+/p//JuyR
38YT7q4m19UT9u8AHVzjpW+ED8XhV3ENZkJ7ldy8up3l6FRVRerqQTIlyvH0VtKnFAU2Vs4NLV0W
jjL8NJfSZh8mo/iDTvKBzxC/wlYVDZdW5SQbryWpy3ZDXBmta8vreI6YYTllfl+VM2xLLFLHJuzv
qVUVo8Sh+azDB24TlrA2+kB2evlg9o66rhlRwtQy6YfZYVmdSNbxzsWs7M8/4UY0FezPVg3Zd4O9
3Xvo8bN9z5SrPmRWVajvnut5bnqWdGK6hJO9bQsoTJFKT3qa1XLv4Pe5p2KL+pQ+8yAuBywgRmDG
lXavCZu45wUvCiPfNNq4mMw2XZE0IuAhVJcG9iAWv1h+yrNcmqeuHyWXBbs6HoQpOk9rAyBR5kDZ
1k2ronM2TfbOaHRCJ7vsiyiW8hQxDtzYchGB3YrssQWit7WNUAQa3h4/J+bqwTThExUVUqcjPppk
X9VFfY1HX8fcEMbiqKMKfKIfQG4hOb8fmLzGQZakudg0y9i4D1joxh5muIKOs7QLKEu22nqzC71o
RYktojev2IpDk9FQz9xTqIjPA6J+eOT5VD+JSMhz7J/GPVOi9SpnBtcirjzj3oPHQPCCORn3UdIz
Ds3rNWunt3J93LRVj6oVR9gak9ThQrXqEoKOBFcPBjsmoIrypIGjNpFhBosoNy3/+Y8QRYBWhbXT
OkjtWaJgJhb8DLrLzD2vSySwJl30wrd7Mh1SwYbJtweHnS8wL6ZFcQQKLVK290BKGhioZ5KnMWjk
ILdyBDPqtcK4RxLMaRTDiC/FrYaVjuhZRyvu7c+1YhHbw8mC3d2qbjl5RPlwnoVBiH1kwKyCBMAJ
uetFMRvUbqc+W/L4jBAzPsBkNGQCkarN1S3GsH7Kp4IdYRSOwNlshJopVYibC8oTlIOXNKsAy3XY
86Jjv0JTNqBP+28sjJqfZCtATKB6SLjiDUyynJyjxq+0coSK5BCDAqtnbdxulLOevFz6lQNlgjLy
20nxXxbEP0fBIOeo1EpXXbq+fgLZrPlCg3fIsM3Ur2UyOufPR6SnDYdh1BzryOiGe7MZkVr6KWCy
h4lcFOkDA4BvJCacpvuWiuuzTl0jfcEo5+Tobf3UmDTRUCKqFsBbaoubKMWemllNXB0TC6n/NqQD
hJ3MXKl/kZVzWvM6ogEG4XwEzz1rD8+fEln4EB3ymUmhbxk2H9auHe4yjVj6S3z5BMjldL/Ym6Av
YXZYjM1y109QxXbMOfhK8Yqu1wQtVHfZz1518pyuOs1txd89Bn/phvIa5IeGrnWfVaSJA3trkr07
5byh3LRpwVfpxryDJpP/IOyHOzJ1cKOyHTYJq4og7Bb7ijCz6gTjRQ1+XGfKV27WTyA3zeXQQU+5
BWWprke4eU8Wdxq5PRVbc+5TxDIbT0AK7eXgV7WN49gGyEKcjNl526EoiVSb2869dHQ3PKXe7D3w
ZRJghDTSuE3ptzCPx8H11IuhQ6OSmupu5C7epwRA7RYU3kTdRvbNkPTd11SzDKDdUJofci9XdxIW
gu+aLTe22U4tJ8MFOHd0oXF2RPDhXqzsElETG2Bavh4qMqQrEQEuyCFcwhY99yuKaPRlBt0bxs74
KHk5dJk4RlEqjhagLMYGKg4xC7u8QZg2jxywmK5wH4gtzgsT01RvTYwiQ1RCRYtUxsI9sa9yGcd+
y4pxUwIFv83HirSlMcvTauNmsYm9bnF3bEfm78ItrLOw7ZMDexfjG/BNnP7RoNydzivwvCFt47vV
qOl+sO35WBeAs+YU0mWVaB8gp7UPsSmQxjcZPfLck8meWRNtLaVh3aLLw39T5U6XxbwtI335nsxR
xhMw5d1J2gxDyBN06QcVS2g9zVlKxscUYm2CLmwch6XNLjDcwGybaKSwGeihrSXh4p4zhblEGl18
t20vRjuP8Rh349zMZzD15WU+abdGoZlqq9sGE6FMjp1xnlMUNzeLsOLjqJM5Ojr4BdnqB8QM1xfT
gKMw04bwGuckbxPQCniC6+EWSQPo9wkmKeYtwk9J1bTO6wyw+oeQXckDDeL2jp7cdWyPzS3eJKA3
UWfcIih070q3jyG1ql5eNYgSDuBo6tWppj8C9FMnEcr7JTKdjwPzaVQEME/2DLpp3fK95fVhbNdZ
kzUdUNQV/lCb1x3CHMyfuO+3pCgxyasWkozCptdRHdCiUjA8tjn9LbpeVqs2McT4epujZdcxE8bT
J5TyBTNLAWxgpxfDUCBgA3Lha4agvWY1lS+V3t+bGM+eEkgVHUuhpV8NqSDRQdfq4+hY3NWTlX5S
LO+nKR+Gy97UP01EbVzU9GKIuJhU7fhuGfbnEBzTAC6oeTd7mjjNKjVukPL0P0YU659mL6qaz6rX
8/EmcdowOpHxnh0ZYpJN0rSPJuL7mxhjKrbNLNyA6YJT3zMQz6nHR9dhGtNZ2lXb9s62w+8104Qr
viOaUufNkjBqo66/oek8PsHBCIMISty1V3v2lRomZltZGRcNlka3vnS1MLvQQzKbgxj27Y3I0Ly4
YqDjX+SQAoWjzuquKD8lA5tKu6o/hEOtn2V6+wAVYERDz33apfqTYUZHzIrduUZ//XGaIhKAoWDC
FQk7g+5sHJ+6SERXFhq4i8FtD3IgFCRzTWQ9OkxkcLI1YL8p7gVnKA2fDpIFGLRGhcLip106gltF
T+Jz9DzVwcyNj2EqaErAOMVyUgmfEPs1yoYMBAPVCO/CWmxj5eAptTyiFSPRoKTCV2DsPGHpamOa
tXUjI+Fc4+Tq7yrwwSz05cimEjWdny1qp7n9eMHgH1PzEH1w9IYeRUvsgYGEwycAxd55fVHckQs8
Mlqi/NiZmBsDZeYp0z62bYwbHJv5COEd1wWInV0GIvteb9vxhIpP/6i1/OCIUw9kmTseEtXRh0P1
cGP1OoODktZ80JuIuKxiaW5juyASZS67aTtUZRID4qyMs0Gkww0JoHrQhs5R9qk8r7Jo/qB3eUj2
cjE8xEP8SOQi6Te2ISko1Bh9GOu1odqpnhW3s86cGuaI0kmxFF4sd87g8D30LVMC5rA6+a3SZWa7
Y+du8yQUyHxqZTdM/gZWxzwm/BUdQr6vJyEfiGnTNmOt2rswrdwd4Psw3bIcTgeZdknQ5CRZEjCF
arI1bmPCdrtNm8YiWOaoO1ViFqg94nlVlQgCR0xTWRAlPHXhkgouGefY47e0GZwfkmnhNskceznE
EGK/1hhcD14LizdfS6saS/AmH+dmg/GzqPy8SJ0tKV6YZFA8++B0h4sJtXUQznnvQwEd8aW75ilL
i/Fy6WRtfWB9yy56Glrx6BeeKq5TCLd+l9nV7VCoyLklzM5afBuHzmbsU8qCchJfMsPUYS7QOuEB
0qkFM8fIriIW2Yjh3jnJUN2WCHBPEfsqSdygDLgwcyzUm3K2oke3GIlrXCzSXehZPEWDUd0uMG2Z
iEfxrsmG+dzubPuyKeOGiWTTaMFQ2cjdqrw/KaOZ97Am1bVh9919PBVn6HRPtVxUgNe5uULR232F
DaLvaQC1Z8Zoh/s2kg8UatPO7UBSuq24SceZ6bo9ZhlSKVVE+VmHAc3YJYjS5s0kEHNhrSwJzylM
Z7nFNVh/URnICW4fEyJKXWLZtEqUmqUVLucZIhtShckGvda8ebnCq9smxAsm9vBF9vU9LLUyc4lN
HKCn7QuNlxskSmffMES+rYz8Y81QNz6VeeOG51apf+4nr75QeDo3ieReOGYToT0bOscZFNw0JmDH
RGb/MSn4UzttWuhk1xhW4V4mTF7x+Nv19HGJSS7HACEj9zoy6+aa1e+I1rfQpsMvO/nrn2rr/yL0
7Jr+X9/9z3+v6u9fNNjC0y1b0sEEcyMMAfrwZZslIgp5NiPqWrdtxZFmv3eOEsa8X+iLffNaI9n/
+Xj2y76OzQGFZciVlo/ei1KBTsGvjSUmDzMD/646IJr1mOxRune8mD9nGlEJgVkNX+OcdtRlNMrB
OqKvoDPp43mKiwvSWWEUkzTrbZ2mFO1VsZJ4C81ZUBaahvcwxj0gtayiABSETVC2gUL5pke65bGh
F/1yZzoag95GZYBhhoEyk5DMz5U9Tv1dBx672y2Y6CYy0hzahJ8W9hMZkkrFhi1iSE6tH7EXAUZt
3OMNwLcIm+kbt0z5Qy5jeWd5ERU902r+vWPq9ROSeqXOI/ZG2vru1NlgGVp4s2jd0O2Q97bdXkZV
e5hX7f2VqJBh7Ftk7nRdDVk9Pe+FC6cx3rE/vbYfeEg7HEGnRmL3ojnz6kvPqJBDZwX52vO6X7aT
dE3mMHK2a3/+ttdf9PLu4kD4RigDwN+Yr+8uyUCQUHMORA4lX3Et8bb1ZcP3w7OHVBLDPNulSrEJ
WVhln/7do0tcFnidsHsR6fWaKgZn03DJrMNsmNbmvTNNMoBdMFM/5u2hUhpHdXqXTYA2FWzb/nxw
46XvYr3RyXsxdUxWhkv+xetzn1KI6FXYVocOPSwy7ikaBG7Wxrwv045tM5YXTn4Uc3XqSfZGN9uW
wxqLG7n5ytgy7p8/0P+3N99pbwJdWj11/3d7c0cYR/INd9LfoNq/fuav7qbU/8GvYGNCsI8wbUq8
v7ub7j+YuTokCxlr/5Lu4t/dTeMfum6w2bX4APBYLJ7Cv7qbRAXZJi4j7E3wbEzHs/+d7uZvD5kD
E9cSBi5dD/nZMyn1FzNjNCmdQCtSIU0kib2fZx6NJET89BQHLPUb1GbleebAogg84liDX67VGwvI
q/c53TC8RRJUrs7oyTFfs3IR+yx4NxQBe4M5omsoHNgHZh7MOGMO/8GhPEn/FkIbl+7Va4su02gY
xHvuhdHiSzEN+AodeykiWZr/4Ky4lJ7lYENzfrMsLgY+2FmIHveLSvaKTmLQ9pSWvXLfw06+9KLS
jeYCwnPSaSZzU4ALe7kgqhGGUW5zAb0kJBOJ7RGKEueHGp0gKsPUdysL92EYUtcieXiPqPTyBf3X
wXG9rXcxC9wrc1hPLyO06r5noCIcUotVvC1RqPx71kGOAsIOMjNSbIdRzmurYhdJqxubcEBZLxws
zGaJ2MVWjTtu07WB8c5JvZxdrVfUNlfrID0zDIksdC+vqE1/z4qNfthHMzGzcdZ+x3X7g4W22GB8
PTmIVd552a+/8Zd17vmI8KTW6QdcKv21NzKMM/pTOKT2qU6oHAAJwsl1r9r++f5/Vav9PIrAMSdd
HbSutT6KvzzoYgixMlBl761kBMGnaeeAmq7o4+Ln0Qv7nXN66yqavxzt1a3BTBQzBxy1vUQ1uQkx
LUQjMZk1M4ZN5XkEZmbZlz+f4Cta3s9vbsXnrm5olszXr7I5xpiFgAqrUewI6iGRP0SYQ44o7uQB
A1kWDM2tO87Sb3LRfXN6XZ4hQjwMUVvRBvJGhLImRfXk1l+VolSfmZ9szLBv7lavFwrLyDeyZnnn
xWS88f0zI3V1A+wvrs7Xd5zsIsesmEbvk4mB+kaQ/ehulLLHLY6hlZ6AMweL3RRYXL2tSVT8Jx2h
0DVNUxodxLYRAxl5V0xio3eeBfvNj8b7eX3CoVaZrx6G1AMjSp5LzzAg3pphbAdkjCHtJYF5C+Op
+0B7EhH65OBnqPKlPMNJ2Z6TDzNmQbHuwUckq5nokFiiothYhJUEYUmgZmlG8ykazPaSfZZ2XDJC
NxtkPgGjeAhpmE4eBpJKaMbI0PcIPfFbobk7pidEfrO1oVGgzvqsheWp0e3qQ9sDMgfZUmQfhkl2
l5kgq3q2lmzXWgNCJK2/Ij19OTSJi4lLoOVQYR6esyFfuxXNuE/LTFvZGT+y2brtmdNvgKJlB0Df
/RW/udz9+W79/QEBl0BhwFOPxZb998vHES2mPdjT+qV38aWWkeWaSP1oJOp+WMJ6SyPP+LcfSY5o
87JGyAfd+zXz3MPDhzA56/dtGCLPEtvciL56pThvLUJ90FE8/vkMf1/bpU14sYuxbyUGmK8s313k
jWCOh36fzgjtzVFMxwid2Vaa7Xs0yd9vUwkrnE0RAV86WtZXt2k02GM6jRWrILqQU6U1xrGaSMP+
8wm9eRQ2uZQplgV76dVXBvRAK5imsNw5rd7SGPK0A9Amef3nw7yu/XlTczbSMCTVIhK315vcjIAe
w6nXXCksxQF5TenOoVcROB0tbRESOA+OFaula0VnrfxI/sm+Elny3mvp1dT7+WNQwmBchS9hGK95
qk1T4RoaXQZ/Kne3E+FTO7o1/U5MfbJOvRZxNEr62a1efc+ryb0lj4CUYVsfL6BDW2fY0t8For75
mZjESzRFHjXrq2UlEpqGEM3q9ki8yqPekjeuD1gGyr65DLuaeRPupqecCB4f4sp8Nax6GTjugBgk
zSe3zL+DDBovM6mIwZ4+DeSK+U3S13czuLVN3Sf2wYZ1dVbOmKD0/r3iwnzzBBiDMpFiLoj+8OVj
j13QK2Y5cVHj+TZq3Xo3TCL6EPMWo0PupgFdZd0vXKdnxWqLM2jgn2Xi3kOO8Y5DHYY+6lba03rl
3TD0qe6lWL4vCAHOLEbIu6mO5mDKUo21os8BzJGW/c7duT62L6sVRmK/nMGrp2DqmY1E1dztZ8aD
Z+HilUjrVBmkmh70SctLfsDVkqb60arm0e9qVLF//gjW2xdR6tDLYYL8BkCQM+8Skvq61TVCTu7A
EO8LZdW1K7qSCZX+rcpH9dEFsv2VzMh+GCMf9ykiAIR7mzHqdiYtpID2grva+CYa+uZQ+zEH3Csb
gapII+P7XBoGr0r3zrWyrQ04NXA07yO6B+yFo62fa7aRH5aq+uyO+p0zcyAcToNfEwhnv3PNfy/d
UBnrNNioEBwwE68uuQ0JAWE7L4QmzT+W4d4d0zzQFmwt1WJb79SJb7y2HWpgdp7C5Re/Zg53uMfL
lpfOvo7KHx6RA6zaY8rMffHeOdK6N3l1J3EkWhwerUMw3a8eZpLkB8S4NndSG93jpok+onNAUFHM
7CZgLNOp1R1NnkGVfo/W8cbqy+QW9pFlsTBReL98DPsoafACYckf3PmJtM9r5TYrkvRH7vZf2PI6
wZ9v2efa87dztcnTMNDxgQx69RXibOhUknDLsg0v6StT98yhFcwlHXiIxd9JubqvklwF0VxT3AiZ
+GMXtYFOtfLnj/LmzUQDj5WFpA1IwC9PnXnXaNNG7faMm/pAr11nI5gkgj6rIt+O0x9/PtwbiyZB
KhZfM33btXP48nAOJIWoACe/n8n13kcg9/0FiuI7e8Q3r69BJ4M7icuLYuvlYdLOiCqgAN2ePTKU
x1HhdSiRRTqh1I4TiZN+RKoa0s4m305hVPh0A/ItQqHTsjjvvSN/35RLDJVUy8Qou9J+/bxO82Av
cHX4MCMAA/JNiZVql4t5nCM/KnAXrZPHfez2JlE+g/7OY2W89QRTDXGxqdslbfKX16LH7GcyTGiZ
3Yv4S+22mo0mOOqvusSwSQd1KiziWBV13IBMcSmonSa3Az2tgUMUjRtn/gRD9WKMLbxYZt8Phg8f
ovv25zvjjY8J5RRQGI8+dc5rtEysyWS2S6fZOypsd4Mghk10jbellk/euSRvHAo8j3BpXdOGk697
P0lqdIyf3WbfL2HxgyAf92ZhVownztH/g9NaxyIQstaW2m9vtbqsl76WotnbZtLe4JB3dtW8ylXa
ni7ivxqNbzTP3niJcSTaIpSI9OFf7xvNJYzSauBIDPSjIOzL+q6IQJSwuhEXqwqxERX8hz8f9M1L
yf5awFgzgLi/ep6jSMfqH9vNnkhBhoe2mjZJWphBq2N1+POhEOtyp756a1Jp6AgSCWa2eGO9vJMl
FrUB8Rq3iGgR6DnzDNUiicW0AKsOy9zHO2IGDjV5jtx+nLQdO8dBbRfgMcVNIW0eLqYui3cMuzl/
MOuRiEEsdRLmRI7nckPebvyZ6CvtIgNv1+2iOEek0zHsxlPGKVnIBCuCVr3RZkoIO5PUDluLvX1C
zOGyheyGezDKYuMepyUqu1wo29wBWFbO1sLoZj56mEaL7w7gINJXcZY68UnFwBdWZ0Ibf+jyypiP
OW4ioAuJUYAK1GvjrFhIqtt3QzZ2l3ZRDvJC4E0Lb5yOvM0df9cmQhGhJ6jNILwMEGA2iuhCuqXt
BgPmVgCjdpPfjZjGw7O21KoDuHfmNHPUmgxX4+ShwA+Ec2sgevkIHzGqmRzDKWUUjqhnW0Afac/T
ke0k7nGvnvJ9101eFqA8nxUmF6JgTww0Q52+Q1GbQV3Ya3GVIPD97IJWmDdu2Ct/kcBI72qb9M09
SJ50vkYQNN7hEW/7LSZ/z72F/C7xKM9jNBwpYtWukcpLdgJXBtiROloWH3qIt18VCtU2D9f2H/wg
hu1NZ8sP+AxyX+VFxQAbO70BZK22D4Ucbujz7gbypD/i6M0fc03qtz0Y301YpOqgIXvaWo13NeQz
SWzdTsVueQtPZTNC8d4SN5/sTZFNINmyYhcN45k1zpNv1t3nNAMbag9mGAwpM3ysk9+EpU3bkVTI
1e3q7p1u0reeSJy98BaEVBM+PNjv0akTtfri9sQYimFON6U7fl4axz6MFpHDo0LvluQPuo7REETo
te0V7Ra+RXKNZmjxBz0xTrLI4wsyjXPwG0RNd0n4oBbL3tuagViCmRARpOEx9ETmqzQbKCo61ycz
DDVL5y432B2OTS/6TbJgK0mW7ArbKaGwoj3LlALvpGfwMnrAtimuYT9zM3BZVozdPJHXoRS35Iyq
rTHJeLegnfVnrR+C0ETCslC63sIrqD+VstPPy9iVwdw3ToD8qP3haE3paz2J5JKG9d6tKvvY5lgd
URWpI5Ro8whJWG5pUpyZhtphGDB2mT0/FvrQPJZJeHBtcQeL+ZFU2XI76fit2iF8LPA6tzyBhTyO
g1si1AT2s9jafebJ8KwLLchWUSW3eio0vocG8Wjq4TRj33ALmXq8bqJW3uKTZV20unP8ye4mV9Cx
Zg1ETzPVB2khpoNgSmh0IccfousH0p0nbNFBNib9MvtD1RCnxNbc1FviaqvEAwBSQYpGGuxlHwtT
t1TgNuwjWEx5SaTRMD3VXPtLwhES2iNhuZGZgfWFZAut6ivMfYs88Qf0XzwQyJ5Me+7O5YyWoXvC
Bc3YEZVxKKYsWDqzfdIMa6enEQHOmsln3ruaWX1V7pLVByvLzSEo5OrynSsD4aGmOWi7M1eiwcvn
0dbOaM8yXA6rhsTcliu16bMyDxZZjPcxXf1rZD/mfViUWXKcUqfd2l7SXBqTKXdVMk4YhxqacXHS
6V8cPaSepL9bb91Fz081i+zXvpORs81nrJXpZKO2U0QF3YkxC394NPcHnyqgYPMdjjpaGYlie5TF
j7ZGHI/GuDM+QZFrA7Zo9pVXmvUTnrMpILt33vdULPdyFunT2PF7Zi0neLc3m7NlzXBJVCmOSAm6
j3ThGIOkaD12/ThwJ8SW1zwC62+QbIpslymteXTR3x7A1/QkA6k+2yWoZD/aVUOgultNU+CEdtEH
w9LxcOSmZpPeKrIgcpClpxRcx6GxM+AqytyyK/VaJFHGWBww3PPve4SiD004ranRdoLY1YumMAFI
gZ/XR4dkHWv4Xus9qE1nEdETd3oR55vKbQdyz7mc2gNZw5yiW2defIrMhY/qZOPDaCJ9u4C7H10l
spEBMXDLRdUjHhbozI61VSd7oSfO3dib9rKhEmnQRMXxFRGu9Sdad+aWxpl9FbU8qsDNimW3DAoN
eqWwjrmAJK7yvB7BxduxfcVD1PBQ8e3ShG/OssKDeBrH9Zd2jFoMxa1x3yVc7+R/2Tuz5biRbju/
isP3UGAeHLYjXPPAYnESSfEGQUkkZiCRQGJ6en+g1H1aVB/ptH3bN/2PRVRhSOzce61vpdmI67lE
sgNAfadJezxq3JrXwpFzcCU7TEQSk0CZVKfJljOb7Jyh4M9qCoUP5rKDMNLgYuoa8bkdhXzsYs7r
hBDqS2VEUAAmcrLAZCD0PoCGGLcqaFGc9I1ztqdamy0aQXQekplc1btAp78S+Wj7+FhNvA1IeHpw
QxcGr2WxAp4SLTXgbiQClXFaskKpsFkQbGHcCWN0ziAqw4/CjaNL11HVkxu52arFhAt+A6Oyseh8
ikhHWeY6ArF/GIE5rbBOdEdZ8OPxlgwfCXljXYzCZIczI1sJXYvOKqjdaRH7JDAsSkwnZ9uq8z2J
WYjX24AmzirJ+vAQFy3/B6D1/iKK+rxdpZOoFDL2XtDGKpuHcaRpjYer+epFtrMMkX3tDdnOd7mK
8YwLpIy3kMC6e7tqFQy2ii+ZO3p2A25bPFtp7N5qwVRDuiv7+Azwu0RlaJfyMa+n4cp3G3WviyG7
SebLbcrQv3BSAwCs3XGgTBs3pG1ie6DIiM828J47Hyn2lU5e2Ks+VclWQ1gKIUb64Q2p3Pa+1uPy
wrV6/mI1ZTeU7MNHhD/N16nHsHBAQtXEaw102atHTh9mbRWH1YJ+SwOtzdX6culqFRHtpKIVWAI0
N7yxY7ZciBmbetwXXQeBJ1bcSZNWS5Ze1+ZOY82Kz3mWVgb8v6m60uBzoG4bc661TmIJUCur8ssl
9L7XytfYM3V6gVm56OtXrUqNezsiNbjrG+PF7VKlljx69TWrxfRamakgvsIsx2wpU0e9EEYxOVwz
j3tfCE6Ly5u82ep9ZsjFm3VkMnPtJmhR+SSe270Mwq+viS2h8V+b4rLt0MZjSqmvjdaPzmBlCX0K
FAqUxrf2rGNz6rHP8w1lqH2ok6TUr6XmN6zxVVY4+2qsOHm+5Z3YE4cboULJIoY6jr5pa5H6Elr+
E1LA9jIsBBJo4JO7N0tEzWvzwsJ4oxaOFyVXrt2IjSjt5iMQDCg1U/zaRhX/VSOEWIWdsD47QYSp
UuCvACEGJ8aCROR0lrs1OF8LJpr2Kmslz2ELIwgZtxyuKEJwS9tpeG/mkb3MteoWm/up81gSB11P
2MtAuOlVkEKO9g9YQskyKYTksJl71nti02MCp7euhU1h0BPtNLjwSdCthrduaFb7YEjQvLZJMS2M
kmFjbTj6HtLeoRtHgDI8myc96uUFapnyEMUlIEfSFTZDwPiPFuozfMN6T5jPcJNVnfUVOMChTnSD
Jc3nH1ZTr0v898uhtY/DkNoP1NvYhAk4+ExyCHOmqgURqJn4uSqPaVlMQdql1fjg44K60csYReIg
dm6V16ug1wjQTupqh+f+mf5f8QkYEWQFr+IkmRpQw9Rlh7P0xtGOZ9hIs880HXxTqOnnrLDFplGK
wZehxIoKtb/C/wOoIU2bW1VrLktdEN0oCLuQIELvSulBuaAxPUurQ/s5SAL33m3afJck3v2Q6sWW
dmlMHUgph7t5hHyW9PEpIcx4iTRuH1qT8TnWw34DuEbfYg4j1yhR1qrveBhJz2mhcNAqjMbRPVJc
2A+p7eCQHirk6SkLcJWyO43cOtjixQxeocuYD4OwMbAUwYRqobDvAISky4EaduOwdh2LsMnvDcfz
rkfyyDZOh/J241EXLmBYkpkBW/hlYtRkLkXUJpd1ym2QlERVYJsugQwKMcYLu0ib5SBSuWSAsAim
1lwqz6WgtyPofOOQHaK+3LUZuNKFY2sX1ZgO15NuPrSJVmx4FHHtTimFmuNQkHnqsrCd8CPJ7ZQZ
drdBYaunC+G3yY2vy2kF5sc/NiNGnVCP17GTZ4vMks65EA6s8LgPDIYW+bQfx6o7uY7Ga6fwtYwH
zi0PAjveGRx8XJEzMxFURfoC21JIsTxGzNC6Exby9LHAVbklErXklTNgA6onEkVhjmvDVQC+5gJP
YMquzutACylSIQ9Bn+g3jmcfZOoNuxATXEcixCnnKh+bsgcRYVc5w1EE7GXftBf0fYl9atIdCULB
Y8DMlH3Os6xKtSxiZwJ5DiMq9crYX3TI+B+H0Zb7yvQ+G5P7gnitfqJizZ9ybPwsWo32kXAUbWN1
Klq3niquyT7zVzl2f4beQTuRbgVkgHJo2JEg0iUHqJq9jXBXb7ydlxkI/yD4V2cNWFuEptirzrRv
KsJBMCOSY0CmxMQ96qRPRZGW12btF9duQh8ZfBELKLE/7de8MfXPJUL4r8AJAPGYGn+wRgVwcGRa
3Y6IEftHScXDdUNfuMFhADrpzf6VC1xLU4DbjrclvbMpN7DyobO39hUZ1XfUx+xMsyK2D1E2NF/x
DLVfkWrSRGhGVbxm9ixtb6Y2fNKb1PgMGZo3Pbrw4aqph/DJzEAnLQlS1OCFTSHSUEdoxcKcSOda
T5lT3ub1wMLQxENfbbwIn8LGDno6GmqIuT1AoVHgVGVe3cauQtuPGSN8cgyHzwRY+CSpPRgUV3ap
cxuVFjykVdfwLdepg1xqVaLS8tjEDBw0TeyyOSaT07Jv1MvOiJe96JMInTG4IfIx/KHa2z3tx1Vs
E5GwxQlPCdAyIUULOhTBRRrrNpEhsqBoRa/PVdKIf3DhAqvwqZMdTvlIAU9YhJFTvJpKcVRVWyNc
PZgJT99OptNpkVrgJjaSJdlxKNM8g9TJBfuJaotmM1qCOW6yJb0gTr1l2OWtg36s3ObYPe9nZUHC
BhPO504YdIHOJiY8YwOC1cH01la3To+igkvIvHXZhzW/L/Mc+iFS6Fl6bFAxdNtiRPhxCrq2e+1c
eqMLZToiPrmaAdVi7MwtusvyocD+dZ15QQ2kUvj6XR+LZtwNtOHDs6340Tuz0/mOVOV866QMuXju
OJQa8z8SEpZcE55dev/xuKIvw1ns8Oljti3N5mvC7oV0h56KeGy65oWYnTTfBkriylRBkaTANRN4
aWSl0wBAO6pPu5L+36FPIBgvuA+p6JzYFuledyVNFJCPs3esThzJo26z4eYlzPtrWaiZ2FPCQyLB
dyKI7Rx3cKTquYTMvRJTS4428KMBRHVd55V+YCYtd32hrOsCofIFWqbkHlJe/7E37e7bGOxfDepv
NKgo0Qx6v3+2hlfP7fN3uenlc/Hyv/775Uv/3w4vsnkZ/ypD/f6xP0z21odAZ+DFrA3twjet6XeT
Pf57h/8G7ZHuMZE2afl+99jbxgcEALgRweXQYoZt8acK1fI/oLHymMEGJoB9xEv/RIXK+PvHVi+C
53k65BvIWonQJRT0x1avSQQRS4Ujd4zK8KKUEuozHQOZHelDOcdBR6NzyxAiPFSYpdSeIPH2OhZa
V2wzKFUU3ngG4aFmARbuUFn4eCXGRQEUNYpCO7kOukbfehnI1YhcoeU0aP1llJHDvDIAhN4NkKkf
3bJ7zo2RWVFe3KE5dG7brJquIaTfVQKaIQyizF5UZEdivTU8/D1WOp2Y4LO/8VPfuCH/m6hd0eqP
Aa5wjLRaYt6U0LEOjezaNZ1OuqmCD/aup61tUrsuSVNvVoZm4DCcTG1dNFrwSk+HBVNUFiVgV0xy
H3UgnJjBZuzXOqNdT30TLKdZV/V2ojKo7CvpxZ+5/slS0+aXYm90cu9kErgvQ8mA3kuh0Fml9tKz
FB9snJ7euQm/K8WASPH10KVTHS3L3Nfx6rTTyRVdsGSmOe14JU+7tm/kvtMURzfQ2S1KwpQ2TdIG
yz6p2FTMTQ9nYRMqBR23sSaE874qVqaItE9KWc4tFq6iWGB1Ni6k30AT6xmh3/N+plNI89d4lJRA
uIoGnb+Wk4d99kWuvbKaBMvBqsNDFg/xVy1vhku8waAK5u/XzN+KO5uGc8o/92becjHIzcVb63pl
v9GlKreK9vKy8sW0SSpOcuOPLXFEnYoXXpuYeCwMxZ5RtVnWX7jo3OJdCGR52lEZY26LHS9LthY9
PkA4IZw5trrZYbKrfSdthnht2qkNLR7zUWiowDeGGH19y60y7VRbcC/4IjukqmlWHD1hh9kw4QLB
5dzSb8lJ9rby21jI8bEWMW2+0gru0qnzN7FlMokmecA6lI6KjmFtx1B7BLblgPgrTXCxfZd29CJr
HQbGs94ipfm5diazKbcOOtBF5tRtz56zdaEciOnTVPZ0Zewm2OYABl579uFEoMqClE3DmhibRmaa
ZNhLSH64zPKKvxWoHN4Y1vzexFYE1ouJoawgn7akv9yERTCeSLonsZY0j9XU6uGpoJ8H6Cnq/a1B
yuYGZJh1T0xatoXupuHLdWMEgwMbNH+bGXpz21b2o9Pm6qLA3VT6YIJm41pPsrSatAlXTn4qgKO2
eHlcl4iVKVyiXhC0xDM2cPSlzUWifHmepry6wqNaXDcayWs99LorJ7ExE0bEmRkmGQ5oa+zdhMBm
jS5hOsR2TYGY0RZa9rljfRwMl3AqNDozE9TlQR16tbCbjAfDLBNuqj7MNmXbDWs0m3SSyI6lM983
GghtqzkpK0jPg29lx1LrnavWicx1h2l3BqY2uiJxMA+x02mBfZEHdULO1qB7jx2FygmDcfRllGmK
06Day5FLPwkmLqVrMbRIoXljHydPrlzqfIa5QcBDr6VyKHeIk+vbOtBFSjcPHh4bZovdT1ZOHwdn
JMgyrePLzhLyMOkCxpMLFdmsqdjWRHdViHEjOlLrEooWnpK8tcF9lM3aUqUDTYqFwqC47kErue54
JCChuo6HqXkI+P3W3g6nIcVJXs0opCnCwhumMUQuV+F1IiuphRM8u9P0mp7JFHv0X7ySdgl8i/jO
JXlxYnojs6Upi/SI2TAbl52kUCZwhAGd5YpmKYNu2MYwlZf9WDxXk16vZQKkqwpr77IaFd1+Chrq
R5MGb9ATQ8Eh8lYwfZrklfSz7OCVeBcq3NXXptuxKjWuCj+9rSxY3elDD0V2yCueUPazCLDeniKB
1OB2gGl6L/sCdrFG4AfgFYLNF97IG0biwt8OEcszIA/T5nHozRvDmQ/UxvSdKN34JoReTade78Hg
ovIKykve9uNlIzMiX6tqQkeryukkEeEd32qAf8ul35dLs+Li1+XS6QXQc/WuXJo/9r1cwnWDAcem
jR2QKIpcnTn393KJefQHHb4QVQ9lEXJa/qc/mEQeH6K2CWZZ2rt6iVLKDIjSs9gJ6CaOtn9SL70X
ZjMS5/AODjyszTiAfhJnpjYRkVGZXkhTJeMzYnenoZL3Wnutw4RmsbN6APLjLrGqptDYldOEIpfP
8cpdRRtg62rN+FVakYI6owuHYeHYTUcyvbwXsCreKsF7JKd6V7a0u0GCEK082gRqwTmntdYpXObN
V7YEdOHJUvU9h5HplMbBmXZc6113QEAAdAuXFvN4C1uWbHq3Rw7zKYcWkYx4lzV2z7DbQTQfoPz3
CBs9bWF2BfxAEPeQ8Yb4wu3KWvi3selNVY/QHNiYuWZK3k6SgSpO6DsaonDS/BRTPb7YGjm82pai
801YgADn9WNiJJlas2Z8ibVGElwjxiuHkAdvOY1glde+O2rTkyh1Lzn9+wCWbdKOv3kAsa2xhfjP
n7//I5OpKn+0zL195M9njwfM5hGbsVuoHmdZyB/PnmF/wCTjfsuDC3SXJ/avzx6f8mlrE8YFTOw/
9irzs4elhz/HMooQ7Z88eijlf9yqAMRz+F7zRkVHFv2TvQuFVNMMmdsTzizIN3KhpbZFPrcGaXMc
q283X/rtVsxIHy70B1J6uEuztzvW/Hb7zuA8E0c/YTnc2d63Gz1xS9G47VKlZfImJh3AlttWz3a8
LINxl2p9rwGfdUwaZHvYwQX9gMUE1bMVpzIfaSN2TOqbBSVneeEQ3XWotKLT92nijqfRZqOTWrUg
lsh9ZJfQbfuq8+bQeILdaRZepAWwQtq0in6Bw2w1dpOpRHGjeg0SUE/bDfVxsO6tGglDLqcZXpK7
w80E+vlZF+bcPGib7pSArZRrM24pniSElYlInEjPt+XQ5duhk7kPQadK9i6CJe+SeXGX0iTTk22t
aRTZrhjbbSuzTi20nEluXNi0cELZb9IJ3Q3A3JI/PE8QaFl0YXc2UUB/avvRuOld8GRITVLC1pum
ixYRcQHDsonGaYFxVq5SHF6PrbTH+3CqaEjJqBbDfqgIr6Tic/ihYKaV+RjmaU3Mu4HwxWTmbRtZ
t3YjUTMbMySclsqYY4tIoUL9SNeFWZ2zdxHn3wd0ky/MFh3wNkntmlFAI4mR6rjVV6CSRv26drO1
2WplsbVa2Dtu5czqj7T18Pqkqcb4hPCaBc5CWa10BW+SPmuxIzI0XkHyV/7G7Pt+3bdptSSBrYs2
o9lSW1LFsZAbTd6/MknRnycIaWgoeBo3WZjINfmn4zONqsDcEGnubLHQiFujlPExc9v8sSKWbBHq
ndEvBWOlXd7Fkb4ypXdmfipXFFeQ6yDGYUaKsY4sdWMwunUU5fUG7c6wjj0ZnIFnEAwTSjhv8DMP
cRAO3qKyiuzWzS2CdpxY5V/1VKv2pFaaUAlIJXKh4j3xNJB5QzZ98Bn3kIEAA3pcto1aLM9hnqh9
LwtvA4PBo3tfhs0tfNwvOsothh7+tAp9yZyeJyDZVx68auJyBnaHkesbF4XL/AbAh/+JvEZz2zWx
Gy6cZgJr53Soshqz0KxVE9Z3JEHJy9rXp885KDXsYtF4rxJR7MKJJDc21npAk1+DFNuJ2TxXDeVl
jWKcCOMqRY1jdgkwkibzVwYjy49uVDMNoebbE1USPbT1HFsEYze/yWxhLhv0GduuLbZtRVSdZBzD
1M3O9GumT4gZiKYLNhXduZ6VBWzgkcYiXHWnFWcax8GmcfX8pTSycV8HTbUc5kBFJETBAk7Pl1RP
7BXh4f3SIV9ilzJqIYDAfB768cHJJTbDLAoGdG2mJ7MVqFquY78QjKqUe8VuJow4LIHNapSLf9+K
/5W3oonMnBfZf/5aPBGC9fwlVs1L2zY/VKbfPvn97egGNN7QFxv0B8CasYf/8+3oWR/o1FsOhgA0
0Lw3cZf80ckzP/g+DTyfj+lvlM0/3440+bDVUlAyEGb2PJe6//t/fhn+R/RSfRehNu/+81+RIO/0
ofxpsAi8aJkrcDD9J5eZNbpaJjR0U0n+GldRsNUI8ANnovffbqQfjvy7IwGsg2nk8dj+5IrIS7u0
p8HgSOZEVL0uKOIqqOthrL41nv/RkTgGOwGaCpjH59/8F+ts1GrEywrEVLi/SOBT+rnpCrpm9XT/
lwv+N4revzl5vuWjG3c4nM6xfjxQ5+VGUMlJ7MYme83y7DXUkteUf/1/OYzj4wHgiv90jbA0Tk3s
MIEOtT5YB7PyhTUxX2aMzf/5qeNeJUGULDAPTxt7pR9OnYBNUsGr33VhQSqIrnjJVqZ/IcvfGQ3m
v/QXrfB84/kQBAKT6wSO5r0DwOtoHiKbEbu4JyKLheuGV8C9oY33omNL/usz+M668u1gYGdnviye
w3kL+NefpYHE5tmsxC4gXGTlNYXcpX7NNE9LnnUfewH6VgLhRnY9vz7w390hrs3EC02N7WJz/vHA
rqyUCShR7MjwIN5H1tbCCbTsXkv5d78+1Hyz/XRCcTmyKtDm56n+8VCTStWYQPTeaQruY6EEYRGm
Ht7++ih/+4P+cpR3hjjw4DY9Zdh4WjA4R1MO913Rl4e3DeP/35HenbqeySw4M44U54oh25A+T7NK
8L/weOk//6gA+j8qeYTrtmm+dzZVYeEQkEjdIGgXofbqtDlfq2V8bENODEK9WhngkTY1YeY7neH9
Ks2tADmyXR662sGe0SMcWftDxBa5KvsvXpww+0xDa09zwdgoL3t90/8gju9OAr01qRQTu3T6/PWi
EvxfiK0s1npGy1bxxth5Q828XQbmA2i6as/OgCls0WEWLAZnFyIVRRtYBltIdz64sMGN5qE1M9ms
HOjO15G9b9u4XCPeLdet6ZW3rZbaBwhq/ReMXAF9XoQLnWtwlNSujliwKeljj0DJNW5r/XOaxWi1
Gr4P0m37uQj50VnXig1CPQFEbKpWLd0Od9lZIR1SYsaYDddWG6AOlGJT6+GwhohFx1MKDY0Av24q
WLiK1IPl25YmWZgsLjEs6rXr8gog54RRL5x2VA4QrA42ioJtKifQujoZLf7MNfUDNCtejsqDgF6G
TJGRPkV+ld8juGEv0gBpqt3CfAj57cR39Yb4JAobkCqRLBjVYk8E7dKyQNguGPUyu9Bsmd83vU/I
qdYU14x/2qeQU3OM01qQ85O+6gbXVKWu+cAs6JVsr/C2dadq389LIzsWcKy5iQxf5jq7LZyYeXzF
5m24IUXN3rOit8uwQ/vURcgxKAPolCLwLQ9JRBQ26S9RchlZIjinLvY9HIvGpVEhnncVFvaVqfW+
D8eU2z5vIptuMGI+9njlOsMj+4DQjsEYztRlUYvojpBUflLkJdkTgVa8YmtM+iEWMUKLER+gtZik
m2+TEljVyVCQ91YuwzpCDgRkZewhUHBLZgJwk3XMBCRXTg8+8ah3Q5kx8vfi6sBvhCTasnKC3a53
RJcG9xVohzurrLh/HKkz15C2Qz5dEMfMzN+0BeRvWoiMTS5BGw7oEQaGTCgEI2y/bGKC+6Zm5yRs
fdKWWEWhPI+Bv20twX7SAeEc37cI57otnPr0OehNbROUPEcuvWmkWAFb1AYI901P3/kRkXu2dYTC
Tdtr0kzImreciY66n6E/aiL2oe6QGZ+ngH6YOfFs2QRx4ATpneZj5wEoA/7qHL0RahSjPr6sVBpc
Qt1ORqDBiQZSgivhxFH2VEcmBIUwKpHBkx2QyfSVWMngIjRc68AXMTZGVIyY2BCmr2LyzRhgBsOa
KKkAKyxXSCGq5B/zjtmXbLHZft2mnVTZivCO+IU8YWdXZi5KcDd2pwv8qo/IFLqtVVSMFwMgP0wW
/fLQ28lrE5JTWmstKVLsgQMZvbRKemyqh9uyNndt1X1W8ZiQo0UCtIJOfeRV6F3HiocS0R2sViPv
Th0kh3WU8ZzbbHyYx3rZg2+I6agHw6aYvHwZTYNol/QWCNUEUUvLv83n9r8chisyYom0Il3nbFFU
bmqNpz7DsEGTQ+BLxU6yniSrW9G33daY37vC5nejMn1G+eCffbQQz/nQ+Nc48YxLMqSNu5Tg5MOg
uKMyFtQnFYT5Us9RLnYlP59tIY9R4WMMaUvVf2k0if4nalhzQEv414aL+JjAh2fHYaGUkvXDjTXs
ZAntA1NCNoB3i8/GsZR/HVaZvDDQMTJLmistFch6m0NpXaUj2/yCoHLMSxxaVmDc0Ha2S9Mw+i+x
U84jhZJJdaNzB9Mnkkl+tgTWgLi30Nw0hTg3NARIqTLhVMIIYyWvYyzshQHLwePswAPqVwTAGeu3
VbePk09t5hsves9q1c33CDIR4zILkcylzhBtupEBk9dTSTC2bp3LFF1ng8aWuaIkY3HWWtZtxVhv
cquPycAZmrywxN7hAeXRmn6puMKo1HQJ55q3wV1HBgbzybLEJY7aq1GsPVrE6tEHPPRZV3DOg0pt
LFoySK+75NIKUWcFhmqPnYYoJqvU2Sc8b8dWF0AHiPVtQbDJCTnp2Uqs7lFD5XgGqdyemMI9JLrV
P/jZ6K/8Edkxqh5nNxGFuwYoWZwJkAyv8uyTV8tilVjxaxWFQPrb5CPP873s9Ghn+pWGXZMMvRb2
PvkkjYkGf4y2LO6fNQfVtenx0iMQ0d5rSZzf12h/cFex4uiFb9whERXVEsL1KL4tsm/y2YlrsGHv
xX7aJdqS9zbxboR1qF1hOrbcljGQGSNGLNs2AQpDCJUsZimbvJpbJA2KpUEg277saz1Y+MJDLZ5J
GlkMSOmC58JKioVFp4GxZdjXxUIU5semMAuy9KziUHmIjBl9q/pg5Y1aKaMYAWyFRJ967nHszaGY
ePnkkvWvYLh5U5t90q/QP8Xa1iZQNT6gO7I6uLJF2PkHuwPRupiB5Z61pBaHNrWYAum9NmOKDtCH
6f4iHDdaGEnk7enpC4OpXQDk3KodfT2nyTHbxdBOOksr2/aKiUMEJ9VWgVpiFGGqLGIJNNVS2CdY
e5on9KxZu6yG/LZPLXJM4Bwid6O4tjGNeGN3KPM0W5H0/tn21U6k8Eq1EUyvjVNvY7o8Xywc3bXj
pNrJsEotXZHCNvCuNsctz6lpLdCkEsSZ++3OrNE3AHZ9pl+UEWZk0qnTKyZ6Xm08Fq05XDLGrwwi
N8mPpTcDNh5d5HTJ4xp9iXLPUIvMaLAaeUNAaalp+2RwdH/jRQXrGxprFv2I6oTdko3W2A4w3gp+
8C5TPfI2f3S67a/L3vfWaEJQeHdisiWQwkITZL+rsJtpisCh6/mu5gW6YorfndpIIfUjsJZVjtLy
crTgGKM0pK7IAkmmhER2i14bCa0R/G6j9l7p8/Z95s6+R4eCze67Ta4H5pxngO8jC+Ne6eNRZqyp
vZc8l7m6CRlCb359Bn7aGeL9ZR7AkRi90ed4Z/Zv7M4pol7ku66mCCtDoMxvEMeyJPGUpONq/+vj
vTdgz2fcQMw0E/oCyyKH5MedU8lIPrOJLmVBqekns0pUKPdLzG+pLJ5JogUC3sTUg47fX729dhhM
A++MTUymsZHDIQLqxqAbLNHQ8F7/9fd7Q339sLPj+zmGiVEeVTKdpHe7VzEklebbKtvFBSJBhQj0
tbJqnqkejY9eLAhaHNaoaXmQ4tRoLzt6twuD0N+zMCi0E34EpUx58JHYrkaTnWeTQMZd5hjfj7aZ
BBclYw2ogVD7265Gbdqq0NlF+My21sDGFfHLnKlo6/YzMB/CEVBidFtfM7zrMWQwsiAmCx9kkqRP
b2/FsmQos+ynzPwdCMKYr8VP54KKUmfK6wRMj368VljxwG1rzQx6Iu3AYSiyaAcMQb1lP8KK0nYa
ZSPirtjcOCShLzFKHX59OX7aZ0MXdWeFHZA762cGYju6vSuYUu4C9ttbR4uqo7D73y0DP3UsOAqN
CpMMGxsp3/trrhLVQaSukh1mGGvxlndRMp1d1hhpI4LY0K2NBGhfIqDrHn/9A82fzzElCsAk1H2Q
b+z32+HRyGxGPn28sxtiM3Y5GZcXWhii8mW4cWzwX4/ngODnewYU91kwYrgRTr9uMSdC6a9KYvtY
b5Gq1miISH1uBeWkDYWX+hulcVU2qLmNsN1rYcPG9e3b/yuj+M0Ul3zY4Leq091zIZo4kS8/9Ku/
ffJ7v9rTP7DE+LTkvs1k/xCdmohOwZD5vJu+DWz/o1ftfEBzwaD2j/Evb6zv7FPb/IDagfkuIgsD
5Jdu/ZNe9U9Pnufxh0Bk+PMb8ickqK25Q1ST1r3LSideWhNjIdON7n999//UC5oPEtALmtv1/Mu7
thP7JHR6gY8UMDPrxeA1uI+92VCZ2e3614d6N5imyUq7idOCFRolL2/7H9eyiqZKnUYoLweMyYsk
J57eJN16QaOyIJEyaXeFIbXtMDk2A+Lxd4TJn04nOlKa/oFnGAazh/dNUTOfyABxzXqXlv2dWXgP
PtD/X//Cn17l8yFmLTLgC9bM96hMKbURhbpR7xyjvxsc674JjGqpUOMs9KnmLv1z/PI33XgU0O9f
DmgNTB2VjQvHBYnyu9KJqtp2B+SaO5uJN66OAtNXFWjFIXPC4pB39kdSXii5yf+dy29sYAVrVEBZ
XryV6A3GEOBSEWkuMQ2Dveo9ynnyJQI8929lfvNW8pu1QflfsBGQaWDuzbSwPpszTK3DjFjasypW
trp5T16iQFoXIGDLtNK6ZE4YrKw4s1bUUcP9mIbyInGBORCn6cl4hbu4uHNJI35IcMswwZfWdRhh
93XaMruZbUfQDrAGQv6NLlWHSyAqgnA17xbwiJGD0Klp2md+dAKU1m2sAniKl99Uif3FnfzrVlbF
kmSE4kAmxBOAnZ5DEEagOfzNAmn0KhNTvc3quYlTMm1t0v5FxkG999L4LJgUrRLmHWvbLNS6r3r3
chisbBng6DyYkXXvaUZ4SOOEt1TjMWLvuheLlhb9I+IWRiNNLydyu+9a186XiEuXpNFHK4993WIg
WXE3JXm4TvUhPpUguTCRItbEQ390Ip0BfC+1FqV3P0bBvvVTBXOg8oK72mNYgCmXoA64axdCh2R2
LMEWGZtykNL9aJee9hBnnTyXlcHf8YfBvKtQBxxzmagdaJhmkfCywrlTO/ExLGp5qnLdWZuk6gDt
CLhFSH+/qomUww9fGutuxOTdJbmOQZfRMfu6AT9yYqpPKtHredI+Ghfa5EV3SVyzm03Yf4QEWK3i
2fyyAGEW7Cd2txdhGMtrMZXyCrfpRRiM1qd68ts7W1nZrtZi42QMlrsrSu6FenKhY7Ql6aWF9QnM
rTPSflHRhgSjgRd1ElzrbLO2lD/yNJGmfDX3XcxGjSeCrQSZPiLXN0jM6k+Vy/R4kbiCTd/gJFsZ
2OqYhLSiwil2rxKv2cAJhp8bth4BT0b0lKos3vOxBxI7aMyG9WoQ/bUYs4+QeoAYdCl7z6Lsjm3j
EoUQo3HBNNZfa2FvbE0r0XeGTj0/Egi6JwarPo5EViNEi5zqXIy8N7ijTZduQxjp11ZYj88ku+vA
rbXyootSDWa6a1KKkojt5hqN0RS/ESKJ2lvVes3RIrLyeF7gry4rcwg3oYjHw6D54ScErXj6fDre
mO7748BuE8iy6oGkaDF9Qz3k2S8QskHARUmiEKg4GWo8ouMOkxkbFwNOjE04dykJFUyXRQZZG1/R
sxVaD4ExjZQ3rX6TDKOOZch68riump9HtxmwgIXhcaatZDq0kHGWXZjJWUjXrsIeHEXtY9Min+ek
NbW4TuswJ8hp+ppEfuMvYj0bSSeJun2Ip2ptaPr1MKJaHyoMphqB7RWQl+1Ey4WwArf+KA3NKxYw
X7QV6CQar2ZlPTcdPsYqJs64AdMiIuvOccQcbpT9X/bOrDlu5NrWvwgODInp8aLmKrLI4sx+QVBU
CzOQmJH49fdDqXXc0jm3+/Z5dthhO2SxWYUhc+fea32rQePgDu19r0nrg3XbOyTFaO10IwbOMsTm
Jo577pAt5HwO8wzRvBVK9VwZXn7DgjQfjAmihzTt96YaW+YYHmnuXki6iQxNLGgxGn2QWWwAAXIm
gr+jCI9UXhjluYX9kQ/mM/MdrIBQjleR1xzpA2ogHjV4s5nmQUjIfg8nn/Z23W7c3iTRTxfyS9pb
w50UbeHTGObdY0lw7hKsnze+Y+TIk8xmb3lJhnR4Ht9w5FpEES+2PYQgSq1yhxco0Mop/eanWv5q
0KN5YpgiLnhFyaHPfWMFNDptAzxe1s7N426Dx6TlPXGmr8hqtLusLnMuc0m3101fgCyUe9LiK3hG
DVxbQ0yCcD1Wj9yr810/u+jGrWSsCQ+ch7ui9bQ9XhpnVdfupwtCrwsGGpprrCvpAUeK+4RbwsB+
mxSbxhQKnZlK9mYmUFE6frzvk4rT/tRDvexs+87B3bePtSj6zbM3nP7VLlcxlx/6wrPByrU2he9t
uUj5k+VFUMFoeOWB1mXmowAf4dDCeO1UJn6DPx6fncaZX9vSWjMDGBO4PE1z7g3ZbbMi5clTbroX
Gd3V3OEhY/P8hoHSDEJCJbdOFLYH2mDjYUgt1ozv3arue+/KXPpY163+P0X+3xT5yAwosf6rKPpv
zjLCbqrm4+tPQunvP/NfWk0TreYiH0ERjQbDo0T6odW86qQxLNuInaGbuxxJf6hRSDdY+g+8RFfB
yZ+1ms6/ljgECuYf+pZ/VOH/cvQkVoDWFwdf5vQw2dAh/FwS60UswfbO2onedJ36W9RvnurfEDEC
uDhid3eZcgA98OJ057adk9g3lp8X44ZCCHsWoPlKwaA6Cp8MZeu2JGpRB2+qdWjjAMF77Pl4MLO0
m8Jd5sEbSQizGwcSTmf+NOz3YY1/VzzrpMTUM2rEvsCti7P6u8x5XDTP8aJ+1gbHQwnN6R3DLLin
RSMNt3/Q383rLLz6rqROa2RrMJRFNLoXL556FNdJ0iEG9AXra+GZpBjafUkIZN43swaGSxGFtmJn
rL0/wPX/eWv+5q2xFunMX702rx8cikFpVOWfz8V//NiPN8fgSQdZSduJ4+wC5v73m0PEB8qc5W36
sxkTVTRxDxxD+KE/1F0/jsU4OAXRhyhfME8SxWT8k5fm5xMr8ibaUd/fy6VtujgVfhK3zPQdezKG
nEuBDXJeEbrVX5qcl4Oyum5/+9OF+R8OWcs/7N/9t+sv431HtYCQDWT/r7DKyJ4E/upOXGIN5glJ
7+aT6gb/JUu6hoSdJQcpItHjwx8A7/4vfrVFfjRKDRa1X8+riZYZUwc19HI19Zd+w9QaggbCCzLh
GEF7E8SBVm8WAz+uv+Rv2rA/n2WXb47Ai9wXWNY+N+7XX08ZiycN3cclLzQSZT2N4LKV3vXkUcHF
4ddNSwbsX3/lXzIS/vilPCoIBeA3wij9+d6WkvZ3JH3zYpslWUJoBg5m4RB17JIc8SI7G3BUsrjN
e6OHWBN3ffcVCxaBKZrDdagdWriSKN9pz2QU2Nk8k8TESZ0cpNAedOPEYJbpNwYAwk9baZDKNeUl
4bZ//T1+Pph//xrXNG5k/lh1xC8ddm8EGza5sXkxeo1npc9J882XoF6PcufpCrRAF/B3aM+f+yt/
/Faf18OlpKJhu9zRP+kAMYC56WQ3xiU1BuOpBGiwq6FffNPTqb4oyAQP1LfGGSo+7DfFNHb319/6
v7+YTE0QCLqO7vPc/PquDL6/JHhMxsWhc/WQLC8MvYDpPhr+NuTrFwj99bviceDN8kCMYsz+ZREI
FZoaXe+NiwDS8KDJmAPSkBjsMaFltV+nTIiPQXeWt3PhMkjEMWagwRW5vyp9/vkXR3zJaol8lcHi
L0+tKRiZoADSL31X85IIN8wrJPaFPgRJmfn/i5fEXWqW679c0uZ+vs+GRD2tWYN5adoOLoaK4Ypc
45x7V69OBcPKgzWg1KnrhKfczxmjF4OP01ylBuwxI0VkpDnD9BDBm4AlCQT7psvwTaAEQtQQ42zl
n5ryltleOY1HP9b7fPvXl+za0P95YSVUgvsH93ZRC/46hErzKOw95RsX5FSwU2eXsfz1uZm6Qr5f
lQu5N7LkKi5g4SFPiJKZPLdW+fVeqoKpQJIJDh3zOMMOMUIgZ16jTw9//Tn/h1UQWTJyTZ2eJUT8
X95kbTL7wQmFcQFTwgW5XmZDNvLdoM/3VOfN38XXLTvoTzvOYh5CnIea12DyyuDn57tbdDicOQy3
l5G435PdFfZHiPaQ/7CYAPXAGu8by0FMFyYhJhZ9SAGbjsywwU9mzLKsUnVfrWrgSddZAXSNlyBB
eX0jlmfieoladg0CkRK0O+3gIukyrIW7iICLtpxxnhUB7399GfkGv34tvgn3mb64MBmx/Kp/nb3M
d8mniy4VTwndGTXjdXG19K62ctXtS1zII7AebCZr09ZykpeHIoy3Poq5RbRBCtlKEUu8MlOSuPSi
c7cDbZ9uHzst/OfSiMhT0UKbxFndmn0C53CzPgOoiYCIg/NsSElWsb3C00W2K9hx3oy0Hek0gNCR
QZYSDy4wJV2wKsUnry3SG7PwqvOQIphZe1WDgQVMq/ZmKDe7MyqVf+pZi46KOoDRtJqB9Sg6CV8V
Fblz7FRcrpOO/RsNol1YSAVTeQ9Zjo7kFAO9hX3c6mvbhesXDK6ryZcemQAZOqHrPvp+Ta+AXjnW
+cYc6iEo7KjBpOT4JPs6nel9qbW8Qb5WtF22B4RCwwL/Mngjs1YJIZ40jm/MCL5eABftqKMEfVRY
rwE0kuPdXLSRQTwajq606V2aWQwwCXfOPTKAvFlNPsT1tZeO/gtaALbdjGcES/EyiKuUv6mLeIw2
V0moa3SMR4vKtj9amK7JqvRYbSgBWYgHyS7QAjiKYHm1cIBCxA0rrw1zuL6E9ro3HvzWnp3ZiIkK
Ws0lU395xIiVqltgd/WNNvmesY1UVcC1kcnkHUSU4BTP/O7TQyhGCLoZ66QTp83aRw5wpofQbBs/
CaqawMVR1+c3o/WSozkQqAF32/yioJaSCQmZxkWgtzWBJvxWEInwRhCZHdSwJ7/yoEy/R9jEwdvE
UYnFiduzigFYk9gq7XVhuMOKB6vQLVLCy2nyoLFykvHgKYmaZgdNxkg+aThbstMAbTYTx7LMaXW7
Q1jpwCJi9FzuGm8RSK2gUzT3aSMK2w9N/tuAY0DGUCYSED6gobCqF2v4q7580+LBsfi4WVqir4H8
SbNDX4qf2Z4eKkJjwU5pQ3XSI46brPaa+Ki9kch3PFdSkWMb5s+T1nLHUH6zKSjFYW5wAUwGRLQn
u0TxVHLeI4kLvnHNP8M3XPmOOoY7C/SVm0rmMiJGHRXb6AMRCsqo5dZnA0t2IqJL73pQEGaSqT5C
YtSDKNGpV7scNFVajPbHRCDHy2gCDWqJgT2Qd8zCI1iHXFH4m6KJazhhvKHeqigW25rCvsS7bNkM
nd0ofOkd2t+ZKqpTVuL/q3V7+UtVTthqB5glYDkj4TgXPnk0htHxJ+j3+E5DQuGDW4M/mN0M/SpY
S/HRmOzUQZfjQQ5IJk3PPXZeH/ELnyqqoUT5bjU9kDzFpp5orKjXNZIazrsJbTZRN0V5HlYe812a
2ahmSLl+atue/3n9tOSdo1pANj3dV5SdtH3tRN3X11oky/HP3ZUMYvZRRNJrP3NHroGZCpnF02AA
qTPNVD30CccNa0HcgnFle+7oRa/VUj0qk2tPz4kvxSvJb8roRH9NsOs9pMv/Ghol6RWnVJ/6YoD0
8sVOsZRHMme3rf2ofk8hwVmrKWnVw7VQmGn40UpOc+fDnKjv0zbn1tZ8mAmMGSDpHINdQm7Foao1
/QwqE4VhFeoQA4DN3fAYce+uQN6yqtl4WpSDbcgn0lOdIryqIOjbRibfQ3hoyUplptZswkVy7bTz
gpWqEEQd6rbhkw/8DMTIasSwWGsAeEDiUeBAHUegMqfQy66HH4uG/0ml/qL7tRFzr4QGtjVwpdOL
29FWSIgLW3zErtXkO7YdPqA0J6JuEfuO6UYWRvglJ4I3RLi2vEIGzclpO0zNUgax83TrZrx4YsRP
7rfcI4koGf8kPNfIYAMuhc3aVi1HlSxGoWQog8JAB7vmcKfPZWu5B75OdbIGzXlIVK/oz8Q5nxbj
KXCqkR23Wx5Pu8yNs077H94HcXjNJh0oV4WXqv5WjpEW74s45AxoOCVPLYBXtAak4PJhQpsHuBMZ
16wzPP+F+ar7lGa0ZDddjWsV5z/PyDWmNi5GrukkC77/dRHIcmt6AATIVckzpDGOIgqYuRwvnLP8
erSr3ipd3vq8Q18O56M6QW5r9pT79R5SJ3c1MRGb5mzkXIeRO+QDxH7RIH3fTypyPhqv433Vc/Jx
zWTWgCii/L1pmpZPcn0SxcRc5TQmLAG2QY2+MaBvWNS0RLjd+1NojgevWm5QigMh25qANfZFY/gv
8K0nH3PjrLWb2WEaE4A2pQYyx6h4VDrqWkCTxpOpkc278lOOIWJCCDlaZFEzg1TGELDO+0AFE1++
Y5/lRa+NEUDh8g3ZiaiR20V405CyurseeOdRk++zYfGKRhxRE5ZuYEYcaZ/6mj9kRsdtQZ+JmcIb
uU/XivG6bapZ54mSuWYtHHm++8xw4qY0GSWkvVmsG5CwD9er1sgBx3M6Gvm8bpaPEzt8iywBiInS
m/e1jBGW5HgfHvRZAet3gf9s+zaH3Gy3EctRkvFymWJJIMbeazMW4JHHkpyhG4+T0LEAsZDarhI7
LzY2BB37YWrGBXs8imxeaQjbP8S0rCz8bYQvE9jcPO/FIasrrdrQpRzzY4HwqtjkfWzWj4Zujjwi
YcaFnpfNJUmva99kMiurIoNFnlIE1NVmFjBpsUzzTFwvwPe1aDm4D+CO368LaxNBNFpdn90wmngn
p042+8lN1JeGbehyfT5RN4a7lEbADnO6yG7d3uMR8fS+2Qs7G45xpBrvjweigJDyTboA81bkajd7
gJY+yG9pfwDINp6uTwU6+SX/mhHN2YGFuDPq0kB6vHQbsha2/wqpsFEG8JtYiYBAYM2oTZoQjZ3i
IUiWL/Q9azlpEAc3YuT/UxRCoGINE5+D4CvwyBlPduyQlmjkEW+Wi9L1wSQLx9pWkoemTytWeysx
7lCnzBdO6jzUuragHLuRRfu6AoqsI2O5Cl0uNkzDZfsGTMPkDUEozSA2IGS6EfbalcTCwnQnaoYQ
eboHlxe5Op827TteM6tW/N5IqumBUKPGCSRHtRcfk+5LZEd8b7BUhCGOpui0dSqayQgaaqH5cTC8
ZNqTXFXGd+S/6dUBdIBxbvSBT2FDGQWhmlQ87bqBNfGps3uKkEjLECKPEL9LOS3f1/Whwfam+wgY
srijQQ4CI9SI+kvbvZ3XeuBiPTrh6k+/RRbCN9fEiGFhB8nQKFi8wBPbI8xRdqSFeL/qaHn6VCjK
eclSxXVOJDe0ssd52jFChEFfks0VRDVIoXiYikMiZXpridYwVuyaxYGT/bQvDVkyOpOyvA0rpj7+
lFMvOCZ6f0KpeMLI9Oi8DZD4Tj/Wy+J/TEnsmVc4QKipCKzgBJOX+UGrTLowdNl6Aj3DUXuMUuQu
q4Y4CjpVvsFFQto93dMBxEIND2VvNcviXw/UOMVS0tWxB+IXaCxJvbWGZX3knVkOyhmx46fR8nlV
/XjR81/tCOHs0mwyK+oDdB980um6mYQx6/ZsJ1X2e0WNye7iS3/DHN06GBqQ49ALeYKuB8MIiJE8
oqxkVt50rGkVkvDwRD+t2eOH8W+SRVs+Smw70YQgzgACiasESbtjZSTS8zhZWwwX7J8NAfD7vohY
rRjlm0/L3G91XTf9NFtApWyYG1WDZzTzpd6UIWjnovGSYh1K2lfjJOT7lcRcdax7Tc0r1OU8PEmo
ZUetshnCLSvzPFfsQJzt4r1px8nvYnD09oQjhjeu04B+2lmNnO97hVFTPWjszEVWeuLgkgHgHjiw
Td2+5XwTQFZvYDO0/RaMpOlxVunARmSz8YS7szrxjVmV6PNwSdxUY9sIQ5OTROGwsTiDcogj0KFi
1S5ke3vifZgjNqPvJbOtF9+cyJwwBpWFvkWsQ5yEozpzy2+On+Kmn56nxfUSC5U8y5442JY3hNWZ
086M38okMNJ1Ct1cMfHR7hvIsNNqybfzNlaDJsKMbO2zl5b9NfX7+fecqvJbhbmEcnvMo4C6yjwZ
kugLg6IMuhogWbiJDuSEMMzjoK7LtN6QlFAfbWtKzokrvXWUOslrIbvoESXHMK36ApFF1tr6Tnm2
OvuWDJ+xl2SfxBDwT7LBhLZUykSJ3EM85sSaw7EGqNXpwA6xKznv17bCfyY8fzPhIW7nLwc8/6fJ
Psr2o/3zeOf7z/wx3fH8fzm4FZeDv3AIP/sTP8oXCCIdkq9o09ggnBYD/w+GjbMY+JG3MeQxLXEN
hP9jxGPBo0JGiagcdufCnvlHEBskLz+1i2xSlfi3RSsMrd7iq/ylx1kTgAeDgoLDzj1v1dvacG7A
2u3mMJ6OOY3L/Qz1Xq1IvlBfKX/dG5tuIMsYBqWHqur1oMcU9ZHjnrzNmLye5zK0nhwoGDQxpFOu
o1a45zgf2geVDslT0dr5LuuH5FBEjvFbRZG/yVM3RUTuoPRt6y8D7JM9Gpsm4Y0epyZoezl/6pI6
IAnR66yw+pmPTZsAssYcdQpdC0WE1bJNdeVtRdwWVoywAImHZ8UY2vFQJgUbeMGChPMxco9F3SNX
CPPprpJevpO5twB1YWvy3k/mZdJ6/4zbUb81VKLfKth4BBijjN+aLhY4ozKjNwNg+tkA1I2Co78N
2YBmHYOJ4YQUf7XwNTh30vpmKRUHY6GclWcMSObx63T3vqInRPltbYgGnTgRgzXZ2bkuv47IC7cs
MkQaJZyh8Atkz7VIHfSiuUh3spjSPbkEpCOLsaDdpoxVR8XyWnlJeEcUxXjpMFd++mpUb2UDjDfK
PLW3VNqcHQuOue1wcXQT9yLCkP6kT079BdrqhOctcrekYg0718j4GtE0BYLwl/1QjnS8OCZ91XwL
PZutVpYvT2YZAfzT8BwiVwsyvSrXrQ3vMZPFQSNpL6fhtGb/n19RfNe7uh7sb8SZVEGbdskJod64
Y7YRMnOKi3tjdmdQNBpk8li1obZBNNOjfVfpS8R5AaeWU2zwvsoj7sLxUQ5j/eRj+rmddUe/xakw
cbporAR7rmhv0l7PH+GgyV0hPNMPRgI89jbRtRzbc8u6zMpNbiNYz1vlukRLatJzH0rOhVBnOnwM
SWsNNw5otHu8ju6xwsIWwgEU+WcPYP4cOg6Cs6m3Tk4n810hneS999xkYXYa55K+FXljOdJbTmVn
XRuskzna1b4hd/wOsVYL0dOiM1W0+aHQeux94RgCsrG9s1lL8730DecWl3V2SAws6ik9BSSUeN+2
oyB4JZfjyYxHweNIR4RgWhCPUfcR954OyB//6caUoftRW+Pvdk3hFSlJ11AtURB1KHCfsdco+M0v
lsg+1WhJEk8iYb67XvlUDdb80raSxBadHIkqdsjdmTgJH3FDkDFKIaGf4wFHCbGATv1BuFdKIxNS
fgBq2P9MQi/elQM/FKG4fPYSHYmrRdeBYrU4pRE3caTgpheVO2tP5MWja7XdFzQlQ0PSkPHEGP0A
bsY5VmO9K0tYOLPjFiUC5jS7QEvMH+ww3ztq7I5OOJcHkeEcbCV+6Z7F8r2r/OTgkge3VYlVr1Fx
YLdEkvXAXix+n6e6Wlm42WBPqgwRkp29ubo2Pbul1C7SLDh2dNLV6U9l5rp2DHmvNdN2zJ36VDeD
l658f2tDrt2F7ajfMlcgeSu/DEgz3pAjYmJ3LAaCemRR2BIEswKUOZxLfWg+rU7xSYS+HvWJ9DPO
mZshZ2AJKcny3jpX1XSPdWYumJ8QY5eziu7mtsoITOmWBCplu6tmmByf2fBIKzZUG1CRLbyvqscI
7/vDczQTfhTkFJzQuKKaZa4FtenLRj9Fspa3qgz1jWFobyl0+SVABnRRkvvEyzu1TjutBMiuJa+Z
N+qHXG/1DRCoOjDTrPqSQwk5hVXsX+zCcw5ta5ORtUwELkmnEXTkEvMBrOzDoZ+wS+Gy3eutU3Qr
WVj6efCQW3ohdFvOh7mzKSxOXXg99TP28vi18URyA6IXX3nn7NkRCRJL2+GMJ53DyzCmN20K57RT
GqMpuu73HQEMt6k+1i9amORnQF5yQ0ZthJ6nitboKiXO3dp6zcbC3Dsd35KYGsyyU2r+jnC2p03l
yw9h1cvm0s/iLS7y5LkzjSEPnCTz8aD6EfK6ONvg90SNY4TxvbGkAI7IgMgMrqdHvefSl+QerIkh
lCggTe+EaNxOmXAT8WK56ciDBj3L1wSGVqnDCeCQCI4wmbpD5s/yOedAnTBe3GQqnO+zwRIb4CQ6
HdZOn9NVr5UEy0XT1qmr4WwMkXlELZv9NtZmth4XQetgsN0mvOKnNjTl3jXg8AdZ3fjvmeMk66Ic
9bc8bMI9K1N8CDsTe5Zj38Py0D6lcPWj7DxtW0Rue2cQkXEg6SLcOiJqL7kavecIyeXW0Gv9MR4S
nV/nclxUSnO2FnSvc6NqshNm9anPPct/33RzS1qawCBrjQaWTc8KzFY7UaaaSDTLBpdw0GPvQQ9r
MHzAnQxn4OJZesPen6bRU29TiHBYrhlZgT3uLnVU5/uKkxDyB7ziWTC3tE3IEvTqbz4MngMJjmYg
plG7Scxio9BM3Q9DiX3L7t/txkZzy3El5qQx9l+yznm3k/hDD/tvbj6/ezSbS2MG5DUDPS6tujg0
pas2TZ08gQaWRxm7LrblzOR8O5af+Lam1ybkBwdyh3jUEwWU7igjvkV/lHVbD90O/B1a6ltKLQIL
g9nMEGsmCxt4Q8slvpkQxq37ceq9e0bXynlrnfAbyE7LA7A2cuM0FZtyqw0Aqxle7HpF1bNDtlbd
JrLWqnfJAkrt5Q9rYwI9XGcqKo7MNZp1O6bmmiIvOzGcK499k7jvtrLr3zg/Rel9yBjk5Ma20Twt
YVUhU4wsh+YHc4IjXRB1dvoVBRmxHHYdTvbGiAeC6CDYZPSH3cRal5qudo1fkarntK8tIZFBM0X5
WgfUF3SReJ00c9w79AdWKLH7M39z2vrQvFc9Z/akETc9JCumCxwmgwxfyovmDtqeWuS5nON8Ezum
e2QH0R5jMnBuJuhHq6gEjgt4rj433M3j3OGKjpPxQ2ALOza+o5FRovU7gudVUPZLuWXNZh+gTmxO
SXLIQhIcHPgAVdjtvdzCC197ya51bKabobgU5PKu01qLDrOIugMnM9IxSek6dnp0g+IXFIBryJs4
dLq1itz6tx7h9sqbbLVL6gH4AxbtjRbpkPAS2NhjKCSRG6jnAVHIdmVzm/c9HERmHmYBgDvUv9Fp
poyGHpVMCa4by/iK0M/xXqFBl2772Qu3zuxn0N5UHKukzpMiD/5ziPv/Iq5xrPnLU9xd83v0s0TP
/P4jf5LoCU5wBM8yWF/0eD9J9GyH8F3MQb4HKBit0A9xq/Mv0zEZFSNq+5Gn8EOnZyBu9YXL/o6j
SFDq/hOdnmX+LJ7AgQMJCp2saXNatD2G6j9LGbK2n7Ox9xM0N4gX/JVFlBpUEsbad34ohbgIp6ZJ
iv2kbPBgoMMjCXpInFVG/sg4nWuLeidwERUFbZdknfUQe/A2p1fbA1mkrxxcTHSVWV6judTH+46m
4VdIa+CsA7ctE2/VGDENTLM3qog0+tjMPOCbvgCzDo7wSAyP8c0iVQ8vRVt7XzST/s7keNHR5TDJ
5CkC/t3hKMIIHe4ilIdr1LfEWmVJNbBAOz1ZZWZTsA3ksiF3xhKECOnaF29y4nWx+JfYNdyzw3Z1
SOAP36BLohgc7P63kZ7/RujSZ8RfOvFD43pZTMtnUve4mkJ/TRQg8aoWJ0GN7WKm5djWuVz7ehyf
albaaEhwn0aj8yUBXPzcImlPzzbxOGvczu5d0uj4nVQyxQk+AGWvcNJjokdK4g9Bq3eJenTtrivX
3An1FiqoCeAjIdCQzxo9IvMN/aCtFNpcYCzDIXHC+DSP0/QGX9+wd46Y9ENUWsPGh78M891ICzAS
sNuigMVZvpL5RKh5VBNr5QE/O2ptqS8peZ4knSmcgZ9ko0t4DpHE7LBzYnLKnWLch6ndtg2+F1e9
d72qMeg0PFkrEyAHQMg8ntbsboy0FwlLoaXxN7fJBViMJNu3iei3Y2Q5a/ZtWBJV7F7qWUyMxeMs
WpsM/y+ZUzRHVQl6pkVtXLD1jptyKJxjKJAiB01jO1+XBud64qU5u/DWl8zaqwIhUoscoS41eSOu
IgX9u2IBv8KIfsG3GaJ5Gy6EICVqgIJ2L7I6rg5k9XKy1i3ULyXT9cQhBatoxQ2ofpKcg5jC3EPf
YAhL0Pfl6l36NuJezcbgPhayhHfhIoWQL1AwXJxvi3JEXUUkzVVQYk3YNiEnRG11TKuwYYgno/gr
IGAlgTy4GZmxniq0mwFhQos7aKrO4GeSm2HRujhhOX5w4F1UMIsgRsmyUIfpqpZpK9TdMG4dPd4T
SGxWe7jfucGUUXUct64CHH0Bn5ZRktxjCjKY7NQDoJaqCQve7NBzadlLlTBEJQycgQTN3eFmnpN+
OQ0I/EuIy6y1BPZlrPRrzzC99g+day+xKfrCvZ3mYjznS9uxydx+HUdWpHjihLbEe3F0zDU3OQPm
zYctBx+amYgyaUcWS4/TXLqdnT/ViOT19mGeupSxSq99atfWaXtto3p2quxzV1ktCaw1sykSlVX1
NlHxiABBfvw0z55Z7UQom3LHHy4jF63suj0rkXoUtU/e1B86AXIrnF2uA0vARggRzapk823UxLO9
iB2sBITP45CZg9yPBHOTpABMYO1JzThZ6LJuZ7izF1GOC8VEMNPepBGrmd3rZZCpOt3Nk+UdU81T
2dobtWm6mQymAhxZy3nNb8p2nhe2GwC4lMYJ96pivjOna3MW1kWTSscm2cf52vFT80RAAFQ3j1b2
RkskWlgRI0+Vs0gQUeUm9zkjfu5LQ5TzR6p32jMT9OF9aWw0m6YSgndNTAMdLQ40heFo3aGhg7HK
rT5tN07cRs2JvwA21tAkgw3c/1LRfvNmOmCi1Wwg6IhfbKkHqcrFsJ5IOVmZ0HQYIjlNZAUwKYY9
IZlWtQm7YsQ+xJiGqX5Vyh6YC3PwJ4MzzAspv6+CRxhXMehr7g0V/t5B+nJxSARbR12o1p1JaKLr
l67OUbYDba3ZAHbwTFF0h6045/COaEo0bmHcjhCPbududtKdV1fWW91Nb/SeBmbNEKeNtZGEubfi
aNS1QT/Ao74tlvnXrIz2oUgrUvxQLUzRxZiGsDEDaPhqVvvCcjvXTlccaqLwWLesGmeBsue7tPI/
TfG/a4qjBaYC+n+7hQ4oSkBI/NwV//5DP9ri7r8QAIKbXTDsLj6Df1dUvkHvG+EPfZ/vbiFKtx8V
FawAmgBk4BrOIkherBI/2uKYKKCYLKzF7212859UVDAJfm6Lg6w1XctHhkqVhtJ4ISD8WeKdOIlI
c6ONj1NtQFoaJUcX1i7nJGtXa9m7gXgLgGSPMqtpgHUkF4crffDsiYZ3V9X7xihCqFdV7hxn3Hrh
JoeUxyFG16dLT7Cb2NEBVtqFIWzzWpNnaK8GaZEtpcKcHWIw2+EmZ5heBzmtWhRNhT4LmKm9c+On
EOqCdmzmw2zMnYCWDUlmztHdbAYjnUAYjBWh5y1bQIBpvP6CSdH99PJ4WHeeT1LmrDO4jmXetSCY
KCtp+I7CvPHNjsrIL5zbUcAFKob+oc2h4rktjkJ4VINurSm1k0fYSuoyxXp3biKz4E0kYHPjThVI
+hRYpR2UNtK4wEnlQ25LkGzRWG8I21V7yij/aMomOVEw7qbExMgZV0m1tUuYj2YbE8LTQVuiLLDJ
2hSda77mfkasD0vio2FOzsaPBR5zJe8QgPprEtet+95MiaTCobWODRMRx9wyInPcjaYSzCosifeW
q+VnqxwfbH3kfJbn5FVInAOf5MTKnXAr5sVuyQm6KAiG5Sj/MDSWy2WPk+i27Vm2xrhkFI4to7/R
x01tVtWZTar4lg6Ovx0yQQaWTSEcNW77ACv20w5DGungSEgpjuvAafkPmkavvtCW6X5RrmRuH4cR
oapLkvlj2rTWgzX508mS7niftHp9kVn8JTWt+MOunHE9R9MJA7la20ukGfFUImgcmpdDNRWPROeQ
DZDl7dm0kJl2XJFV6GcYdtLurE3wihPe2OdsmpHEtvCrFFn2aznZOEBtPqk2jdFaH8LoacaLBibC
q5mnp2UFqKBMU7q4UrJzxrV+VHr/Nefv30W9yC8kFiBHopj1H9zElhePwL9gbgCLBjKa57PQrG6V
ykHbZQTj7matLx90kyfadfruhpJOLKTLQDaW2Bo89rfVZM3vQ+OSjaXB2zyKNDaAOGY5ZldrEOua
cK5djxRgq9X9ybH89qjHzu0wtDVhnA422rqiXeulk7a3SmJ3gpZnED4dYPg+1MgfmbsXTcvh8c8P
Hunu29A9iQE4X1uXb2rs0/vYau60jrBZSKmUwuLBqPV8U3rys5Wue2DneVEWavDcbH8rKIu3xC4C
ESgS82SLkRTH5U6pr1oUyqAyOihwvf4K2QxonvLDvRwH7XbEDbQJexmtU128sxi2dyYDni3hJLid
s8g+KHauF+EskSgpdWcRNoRnWiavlXZ0w5hg6cR8pzVXb3q3aHYIBk3iVemVJDdd0TFp7pCelcmZ
XRdBveMH5K8Xa2ZINOJRh2yzMZ1WIkvbh//L3pktx42kWfpV2uYeaVgcm9nMXMQewQguQZEieQOj
KAk74FgcgOPp5wMzqztTNVXVfV9XVUotjAVw/Ms53wkip3iQgRtjs+VjRnMDYJah10M5FfO+wtcL
nEy22MIn7yLagaBZZzy25Egwj7S68WEU/bOyNJSkhvpuFFayBMLUPHnNR/LhRBFuGqu1s3sdjU5J
aoJ7iwThG+phF0rrTM6Zo2H52BXsU3ZZ94zF0js36d4rIVlNAkpYzan17snBRVLSmv1bxyptv9g6
N60s7Ju4qMqdabtc0mZcrIdSFMiOkuJec+yukmnxQdYUGwRC6beZVpncZM7nQXENpnrSb6Ge2FiW
gBYemxa0pcnSDat5eUdHIsLVEBZK3sfw94+OHJNuL9nqylWB14ko16w+yhzNMS6UvqA6rMJrn/k/
ZW2Oa6QI1m6kn4Y5GlhMOQ2vD0hyqMqa8LK0VPhFauVmyN5Tz9hZM9lVAZ4WyL2kwXK4yxFG4DNS
5s4SB00rAWrTBB0HpLD5yI2s1qtEsPXaTgmz4Tvm+wAKs3oKYMkF2XyeEBw9TDywH50WsgFhXFx6
x7Yf3JfOSttTMpcaPePsuN96rv50bZF3kKwtI/LFCiSVf20KI7A3kWW2pxpMyqnRkbHrYRTG2Fr7
I+uW+A6YcvFIvL3jr9rB8PdJDupyDRY4eZWB6LaDLcoDLMDknVkKAMMyIOEMOUkvzrHT0p35QvrM
TUcVHQcZcH84wzCw053ZznC0YwoX1OeOsMdLP3TdvZ7sxtww5GNDPFsVQhoS1x3WltOsvpqR07w3
rZm+8kymGSSZ9EIUYXlHhmT4ExSIgr5TRM7VQKn21WAeelsiUcErV/xAEO19d6vQZUWQOI1CTDwU
2zhkoODWw7HktAVQaNl6A8s1KFdhxKe4yqAePqtBu+fC64rvRmZm0akkHqljDZ6ODwz2vGeeI+FW
TnO8Q5xqG+vah9AJ+NVK4iND8ukjT9NQcBihwA7zarif/IYavdSJcZ9mXofg0inb14xpwa1TSBgQ
AztPf22HwBtD1eTfRd/kVzmSEYwUHUQb2/hjbiFiA9vGzSrrvrmbG0IU193YBZoxfQpLVduheZFF
Mr66ox5/sMhr3gJBnDWQxJC+NA7jcDU12ji1VjbcVy7nDdjV1vgQpoa8SSw13SfB88jmNOo73xjl
WxhPVYB+L2LLafXOuMnSrNGr0C+zrwxjBQ1f7fRXOKyKLezkNLcs4Ioj9xxBtgrDp6ZpYWbBK6d5
8lvzNQpRKME9MfNpY0EG3eP3S69RKM1942h/XSlVZasmYFXO8Zyh0bRARzq57Z9ZGjYnK+m9jSfZ
xOlBdZsCYPfKLySzp6AVWzTuzdrL7H7rJhWJiVYnsRV2PZttFxGoMaiS/QOis8nP5LHzRVutiPtp
X+HzLpEtseqstWKa8ZJrW0LHJhCZ9Q9O7R8eBdQlQpK3Ybb3DfBj+OQnFRF2TBJYqRQDIYiZH5Ur
PeS1sR7DnBPRBf1xTJktXsJZ+G+D2xYHmdDYrVEgzQgPHe1880diW/rIcp7DPoGPFpTOJFYsLFlR
gYQ9EMbL/80xoQcHgsT1NYBuMqwnCCTvA6kfa1m58g3QX//ghn1YrbPJNl/VTAG5pR9WXEtmh2Cr
8q3vYWM32TYqvdg4BXUWvaRhXz1pVnfdzqmS6UZBhUFcahjkxreIxUrfyY+Ya+7ZE7Egr/zbWA8b
BMbDmtD47RgoIox0Hz6IPjRvlS/iTRzixN+wpLPvCNxmIGfF/r7Bjk9kTDuIbyFSAY/djowXSJxP
2Gc5CrZKhkNcq9URaBYiyLrtenvejvaMwiBD1DALt9/M0il2yjTV2TKSrafa8keS2apdp4qwMw8Z
XbIauiphk9u3TzFhNN88UUe7oWa1guo7nLu1bIW6JPaUs6h28g5dmsvWLm1hO8OKEdl3yWivWhRY
1UoiPudoccYLMurkaxFNxZfUNRNsNK5BfxCpcytBkXCBe8ENE1ZiakxqRNrvE5270e2qtlGHIMWk
tKrsOH/pAt9qVwmQlwS5sNtHWylRzTTRPN/khiVPoyesM++wONtMDz+iOe13Zcr0pJTNsItDpzo2
RYwKJp+/IkYdAYvYVvseO41/7zSN8cMy0/b4763Df2vrYMJh+2dd8uW91cV79f3P2jEilJe/9EeX
TCAzPa4PkdIUGO/+LB7zQxpo0G7Q5Mhr+TMewAl/W3B6S2CC5zpktTv/1ST7n+EvFlmFJFItS4n/
UZP8S4sMTtYLMM2bJIcQAf0rv7UyFRTThHBcPyZbfhUNojrHjDOfSqYxTKRd91+YvRcp2n85Wdmv
mCa2xsB0bV55ILzF+fgn23VfhElvzJ4+TFPWPqCtGdYeQp39n76E/w+I4K/m7s+fAroO1R0rIJId
f92l9G5nDgC7poPuSQaAi9w85HU74MURcmsaY8GDoUX422TGtRv96emf/3jmH3/3NomWBXyCVRSM
zt+lsiilg3TAdn1gdlBMu2mkIASNYB4GgSufk7vFNjQtmnd06dZKRk6EhkymBp5dk6TSOiDva8VE
WF86aN9yFVvk0wYk85IPlvNni1ojh3MKA3/aJBFYAIzulsVFoPXPBm7P1QFSt5knYIWJcNlH+15z
Kj23eYEFr/fkDiBZl7FFQ1VTS9Dckst4MBtmmizP5G07ouaxJ3xcvaMiTqVOvmMMSUHI14P+mRAe
uaNrHIgCrvS+y6YKtD0g8jZKA6bdzMLZvJr1W5LibAd6zV8cJywzXTMtvCIvuoYDydSboZMo4heH
ermOMcpbjNyFcPZ2PPA2Tb+ztz4Ljy+6RjjNeCK5c5u5OtcipDkpYpsRgJ+2D4yzGW8M/kif2vvB
qkPxcpnR5h4is1ycohTJubKbh67so9Os0LkgRC6O9Fe8HKcfnuHHDM9NNnuPfDv2du4gtVc25gTF
JOFD1yP3g29xDY2Vfkr6qH5VWIblqiFu8uCNJGvzHI9OTl+xUrCM9NA0if45ErXyZLb8FW223Vev
xoIUTejCm7jHBVMQvZv1Y3WeagTjZRnwiWC9QQckypEOnuBdpHlFgURFIgkfq8He1ihIrpLUZbgO
sbfO7Lr9EBG/jHNwMmuE83N8MCaCAyuhmo+JuLwn4nT03ktVcawDvlztI3ufVEbT35HnWW1N6t2j
ZCNDD+EiCBIGLgAryq/xaKHnp5a8ZZrkroswHn7kiAbQ2fUQ8HB8cWhY9RvqkOE5wtF2CZuBf4oy
BaljFKysiXcc4gO6jfLlZjca946l+4C5mPfiiYwxcZigMstxKq5YBA0/rBxYlU5tcRcLvoloCIOV
INt8Q7QbzW8hFZ9rHst3vwgJOwX6CwV8MmCv1UkUXT0zaj4g9M6Xakz0E5tBdEg1N0PRAu0jSLkn
tM6D8C7YFSVxMe9okwpSBfkeM9JrWB1yiRbEG/7QLe9+phSMYezxTQiv1nthcf2TZyhfi9iPTkWX
v44gVk4LTOwuDn6aKjRhGRhkOqy6qLSPSee+mbZuXuwoUs8xM3tM0GBC9vZCIxeieBORP/ygCZC3
MnO5KCeb8i7hiyJZvt/RdkBrLh1xF/aje6fAKn+p0k6+KkIq34weABg+TWTvdlS/OcCIbjL8uY9T
oAMJxiFAc8aK5D0OWPOuU5Swq7Ali/rzzQUgqo9d3RnXiV0WdXGakXAc6O6r7Iz8qms8ckim+Hys
HoDjhBWP7FczJTMCIe16iiYwx1Pafkj2XnxNZa5QkCRB80JUa3jOTI1EFtpIc9uzcwtsmP4htdLr
QBJO/5G2SrymFsbO+IBysRIHTGpGtQX0MqqLbsbIPbGiVOLq5DgB8YbqJ4u893XtKUY3lju1mwbF
zo7r0DVXPZFSqF5Q3AG7rG5VHSLe4Ao7YXK8783OeKjN4mq46lawgtgFie8+zC0R864/OYhU4kc8
8bel0Tgb0+cmIskmOZZ2/tS5wtqqIlJbJfS3NABxKQb1PU9spLIVSd9KJMdkhpRfWUqe63IYt4wV
iKqM4v47HoIGIEN3MxGOsivwMJ6mOQ83TKb8deG7VMwSWrOYhb4YoRz0up2jk5cFJ4Iymk1aNNW8
kmHUHAGcFmwC4cjRUrpMOvKhpn8pfrK2YiDhuJW/pz8FGSCqq678dGuXRniT4Ve/YM0bd17CDduw
fb5JNVxwFQaoZzRfJOo588hKcTiUPixL2TvBth4NeguH9hiaaLZPMJyvQVKZN6ObhgcVW484fEIk
Z353JiXEKYhRn3rGa+Pord0mNOZVOfMdrmIiZg62TP2dZ41vFVvXs+psRmy2qY7xyP6YugA3twus
cKOj7sOpR7XHVcUzjwd4sBsSHnOU7P02q7zmipDCWll93rHXV8m0SpigIMeZIN2h/x6dfLqpCNeE
6JXnr6ER1f7amzy9D9MhHde+xxYUeniy9gfhsEdxmgeqs2AnFFuEo+R8pbnkEGH6lkt6f6JQ64so
OnkzztG8ZXwC1nWSHbTWhLuqIzeT/Jiq5gpk0+uepNdOT/PoZOs2o00KuuowFhscrfXJAqP3DmzT
Pdq6nL/ITNYxLU94gOMbHksV6fs0d+bNEJHxgDBSrD27KLnc82FVjHG+7dh7P/idAN2ISZoM+nYs
V6YMMKwN5RabzbwaXYdgAjQkL74H9B9V8bgTEV4uFQ7GrkmAN6i4fCjARq5ptsZjmjoTcUPDsImZ
EjwX0AD3RcoV7zl1cgyGKdqGqKMudViT0pCPxrXsp+DWamZ90kGL7FK4DPS3jUc7hg/1NsFcdQ6n
3vbWAstuzIiN/UQpkvwiieo8yqRcjNGJ194Uc+S8KrYoYuW7I/pu/DfdTaIRva8zKzN/SGT/xUb4
lTdtFovzcW6aEGGq0e6VVbivY6HSdDOTNnMWfdx9gKpFUG4RFDDjTgZ14b6Gg2kexiRngorIvSNR
YsJDhZpu+FZj0V33xbjUBbJ5mCZGf14zVPU2IJjpxgDsC/lU+5nP5Vcmx9YZ2nPYdLVYE+vTFSum
oOmBGUnUrbMUGK+2o/QwI2f4ZjMAI+4eEOry3TBhXEqkLHN4DhXWfEC5UbGsiVwOZ9l/Z2CKjDEe
l7goWBk8cCSn8M8K69FGQn27wpVY7oGcMsGPTBnhC0Y3/Jkl1iTSvZvT1LgatYRAMKROsgNvAgMz
hjy0LinyWFd7k/w2SZBU28TlS8IaCotBURX+Xnw1KQaIzNIY3rFyELzD6JY6uYwKvHFMuraUod7j
lDeUZUvBWG3tQeQbYPrF0fG96kyE8HxANkBSDcbmVd9muOzx7zXRJnE7Hu74pI1rFYfqObWZNsbA
VDdsjORtPH++irB5cQyPsjRqmuVQZqb5s8+oSdIQJMYxbBrrnmOw+u5Ir2aTHnsDT22QHV7MQcQ2
mpejF+17YhkMW1OT787CyIngpmz1Pi49fQMBhvevhnETxzzLa4qtV9kRNtTppfwNvfrV76fiaCMQ
J4kFREFQTvpnoDHTsXZB2Z2lITSYkZAR7UZY5nCiFsfcDpuHf95E/EJtWpoYC2+Rzw6TnShb1l9A
Sa0d5nW8UFtiw25OUchhSDmMVLuBpPBQLBXN7GB2GPhi3joNZaIaKz5s1bv/qqEhVfvXtu33V4KL
yeLl/ErLUng7S6Zg/UGkVP5sX5R758NWAXA7RictKAiTkE+2xwWOn6BGidG5zmHu67c4qrgwEeie
MGXom2qUzQv0FXE3pPb0NFJx/ytaEs3xLz2mBfSOfBQPixXSvUVp96ceE4xkjjbV6Q5G6pjLOMh7
1JIbDdlVcmcorjoeRVxgbKowivfY8U2eUycc4vV7JqmbfZKSfs+P/4exo58t518bX0ITbBEsL8oX
f9f4xgx2bYKDuwOj6QZWSIgTvYPNfcYjP+zbViUbjuZ5iyuUB0+kqKAySfPqJ8ttKob8mo1iyf3x
oM/DMPgu0wJqJDb8bdg3M/GfLXGBTU+I8j+/DrGT/d3niZc3YHgB3s7x/F8zV1wyziSScjzlgHnW
WG8QvQP80Ltakyco02rchInj/xxsPRzSwGGpZ9nvQSa/jlWMRwEVChhxVpNKlvVlaG3xOiyO4XRG
7gxxzHmzRZ5MFxlLMNFtkgTHyLPyDbFq8y6duKFLjpJDHKbuHRBiuW2nknq1gDlCATnD8nb0jUBZ
vGHWNm7IqVXPtlDGFXqP92i4vv5ZBrHpruxKMGfEHU1LIzzq3rEujooQziMJz9TsNMv0JcwADUjM
yxXSxiUn8WetPlVz81AVzXKmhEvZjsDoJSwBhAsz9R6Fk8stdGl5m4N9w8DUUINajBxiWE3P8Wwg
qSTRo3hrHZWDPCpmfzg30RjzIaUsrQwc0tPWjfPEXCvpRAV7Tweicbt2SRfvxIY3hOWnhq7FitNB
PO97cxEfc0qaTTQv/yGioI82JmsNbx2lnhUM+A8C+wYVWvfdh1wheRpT06ODI1oevjjvGGphvZ04
hEkenCjlyVlkP6kp8mmnzQPdN0csq5+vJt6ftV1Z7rpzjbpdl6GcL1NL4xYksJc1FPBdm2K+Vix+
SJwauSLnnoYiqTz13KcF8Gv6x3my5Cs4BCfdtDodaCr57MJ8BDsEfXBY89Axri3r8qPFg+Mhd8h5
jPKEQy9w++II0rB+h7RQvwttURvahW2vuG3zndMH7T2daHDWrHlXBDCNyCKr7iv6vO7rNFnO0QQw
9dYvvR0pXUsOfQ9ES8wFzjNdjIqtXYyHoMvoWip/iVVJ/YfSadWzaaE+BbFYv7sdZAtT0GFJi+55
01YzT4Ae98pXdvUjvUghb3s/Jdc8EpwmfVQFGyfo6YwigQ5iDR2be2SRixM7ZfGbeEWaD7T2fCqL
waajO1y5qZgPVcIzsZENUzlCvNjchMsjNAFFsnO1zwCotJuXUfsBoXSMWTqZhOfYku2JdIDq7CF4
3bc8QPeIu1wiw6rhGX8L7f1ILk2wTIDCgHazzJkPYS9hQjBW808yH+J5mwYzbnIPM8bky2+96mm3
TTe+syrRrcox8daW4B+tjKVwXl71BELIWgXwp9FywdU4a2csjtZyqxJiMVPQ5LA8GJa84XZRu6kl
WGCFA4iswSFlMrI0r+lk0sAnk2geEDjzzWBY5bJdnsWyinHtM+vRNzli7GQpepnrOB4f1TKUqJG/
3syxpy/TwHTt8zJkYUshEVeNeZiUoS8iZuLhdLp5+Jz4VA6XTzn6BaQmJidNSRdcoC8lzyYl+wj6
1VlFyHk+xwNGbPAxiIbOloEjH/0yyJvTQO9yHIfrMUl+tsGsLzO3G5YMPB3RapyYhQUx0ytTTvm1
kQLHFQVwSJ9CSaaIhL1v1MBwrur5imNS247TzDsysRQzxJm5BesQtpEdeXBJYpwoa6kWmkjGJcim
1EKJi+tqHU+le2fnnvtIwWNitPWG7muftUwEZxS1L8isGZS5/dh8xBkTF9TM+qkyuM0ju4W7sAxX
oC1zrNHRR6fPSQ2CSXMVUGqAOJlT/qXSZtjTEHG/dSx+/Of85vMhOeXMbqsaOpVhGj9AiC3lsm/w
9RUlxVLTmfnu90szZXQpBaMhkhaiq2kV1VnWWKEaUkjOQd81L7XFDA0fGDM1tdTKY+kkd4Og02Kn
0nO4G5CwoFfVb1NMsdOaoApGn3O2HtHkoMtp2g8TkfV6zHOSEj99ZZhFGFVk3NPL9dy0yzHcRXV3
w2qViWSY+tS8ectf5yGqb0D/WV+SZepNXbI8BWjQ3qyAS0LMqvuumqh+T6wovvMx9uysdrl+EKkf
aHUYRnq8HRZzxfGzvA3AkUAuIJujBOi/m5Gpkg1g2V8+nw1WzwhYBXFy53PkM3diiMo2VNz5seHy
qBgBPDQhZUgD9enL2OphHZaC+VlNJSxoh9efmBvp4ZlOFV9kyID4qDEHnEnbq85o2zGnLt8BG0X5
2qE0kzsCcynOR4vTTMTDsx4pk2XOfM6sC/uLUcJxiTjHXuoukK+EiKM/w6y9/hwJDpiEjgHO1BMW
APbAE+Vnx2kiMTR2COyDiSuknihOepqdkht7D3yHKWhdcFMgpa3fkKExoB6ZGTtpRKvQUzg7HuAT
m+Hyloc9F8/nMTsh8NgzOdI3CGfjr3T1GludXS79RDcxhWqBv7QMbZ5Q8swHHGCMLAbI9ne+yfEG
+I11aejw1PIGSY/ncK0ZZnSdRuZldjGV6REQVXMiR44h4nJUOiDOt23u5HdIl3O+ynQxCgJKclAr
03YxMuGebJlOV72vL34ImYaFm/rhV9G0B+FS4BjPuXFZ/VNeFrX81pVwgVZNNxdH+Dk0MTJN7ghb
fhsGl09t9kEbkQjLrTLkfAY9GcEb7JLNC1UJm0g16YiHsllj87CVm96OhskhSzDoQNhERAWpSXwe
FF+4DvL5ktuM1D9/+Xlj6sWusTIA/364I89UyUPliJR3up9sQ+/KJEv39VhzQ6dUlbG/oOEGNL53
KDhmzBluOl8kLOEXBz/rbiLCXom59rZJRwP7OSj2O/kmbDpTttdIk7HmDtgwZrVnkMA7RtANovGg
AvE6tzHL5GUTg7BBbhUgR+TztQpOfdTX/zZI/fhvrSodz2bZ9o8Fvbd12yf/sXnP6/79L+vK3//i
H+vKEGqFB+vCJYaYPsW2WK39ZwaAYJXpwb+wiaX6HYPxN1HvgjPnycRvYy/hoUv/+IeoV7i/hViV
kN+adrBsMv9HOHPh/3W1B8gXNw2AbxszyUJu/xUfTA0jOzg79nnGURXP+5T1Rk/Mkc2ho7sL03DU
OaVfEJ6BUaFZBQIlomEXHjPO1Dp0gzTOEa8dnI5RgsvEUe7D4bvUcXVIKM5PQTP6G8Ru3k2tKuOx
qTpyoqqYnBkWWyspSu9xCOT0xFy9r3DEguyyZMMYtsuQnnTMBfj3rJ0NULhahUPk7LMmjNa8bgaV
bnzI0+TioQA6QdnBLdNED+Pc3CE52fh8jkzQpXVoOkkguEcMko/22BIEnygGxlgpvyvXGjcqw6BY
Di0TRqfSlwgnAakB5mYaTLBQHojDojO27EXIjjfnee/W0D6q2N6T2F195eTI2CfljM0wAxVTe9fm
WmCFzPv31u4dNpUl2D8XEZBTevz80sJiqhux6asgPOhOpVc/TmrgngyycNiG7Ps0NY/EgBD32V2r
QxNUaj5vCWa3VgqDHV2SdLYJ2/BNnAIPRcw1AUAoulOe+pfECkk2c8pryLJu20f+PixJfxVL7FBh
I5MhWWot6Eg2dmTujTQjriTRz27PrHzolzch837TK3pqcivjdesaHikr6lvZkak1TYRaUdzdIFkG
fWFP23r2d0ZayJ07N9WGhsxYpa7vrxrXO4RRCJF2sbznNrKQOTLQiab1yjGVu+2AjawcIBI7nqCI
MQfcP3adZF/8TM7Hjp4LM/3Y7CCXuzvs03rTTabYIETzUA7irVYeyh5yMrch8fRykuKGAdURa39J
7wPxQLGXxucV7xMHhFFIA8C40NjmWfOl7rznYJrPmT36q3jwxM5ARrW1zDnZ+7J8n93sjRGN2C+2
pvWI6XlLso1xauzwh5iXpNwhdDcL4o8cmZU3LgCYNn4I64xEoDjXSJJY80DQWg8B1iTRYQu3evfY
2Jn1pklgJtaGHYaRfwNUMKFUDCREj0wfMEvDsZsrMpoKroUUNtLGj6U4JLNgUQJEg1Bu/ltutS9G
15N35k/Rxqs6estaN3tyg8S2dkKx87ISb6OTPbVk911QSJY7J/i2JGefJhy8a1d6xpdCWGXHVjYR
G79I02s5MCuuMMKsoJWzdUzD9otZMZnAtJBfZ8LgNl03X7oejW+Q5ePWjhKPrR7Ba65t+ttqYtXe
24Z5j9ls3ppzXm4B4SaAdNDMJr2DQcvPvKNlt9GaACZWGXZMKzrYN51hqo0BseCJ1QGfIhpcGvWM
dUMcjht3RPJqujU7fTczn/AsMxU16M5L0p53fYLXGvgUQvI5rx5zw9H3kVTmyeq70QVf7GFGpF9H
5iQDtrV96eHFrvKto6m3eKnq7DNW4w8aZ4wcxb7OvVtD5N/SAWNQVgXFcWh8INjYPzc+u6mLnDsX
MlmRIcQ3f05REmwm5tcnOczYbrz+0QzSo4L+gXQJv4Ro3asXwbkaTSxFSYiMbx7Bfggx9eShhR+q
L0B0TveRpe5RAfQrM0stFrfGj1LMesc8+Kbt/XM68udpJvajxw6vElVFgrLBCKHtJNsepG0JHtuV
JdL3hlR3FLvzY1cDl4NAyOogJ1UFlVm/RhygYWLWNm13wyUVe+1F2/5OlfZ7yEiEBjRzUA137mNk
JzHKtXCrWHaa3Gp7+sofA3LKlT/r6NZtM/KsCss6ReyIdpj1BjAOwP90n0tgvWVwSBzzjqr4zfPA
0cQiO8LMeA7GDq5YStRqoR3vCAWh+gK6A10Yzb+UKNCSkXouIuVujIsvtqVufNG3tzKwyYHAf+vi
u7sUSBYrs70vEiLXIycJ1gy8fzICNInQw2vpzgr3nFAMdlzNqG3sizMTinYvJrgfLmbTQ0G2eOck
KJ6D8AvjV3QmlXWDBUvtmMI1uz4oUMsH/MRqnr80g0jvu9w7ZxYPocmIJrY4xFnlVlzsWuW62Dtd
XDBsCTzKtBtE68e4hWgywH4BLoDQn7Qrc5OUjfda5NPLGCl18LX/vVY21XFcsG+w+3E/VZOxo1l3
1z4Q/bu+GO7NmGFII8TywseLbLpo3bs2ns/oWsPW345E1xEjPK440JgZJMZXFUoEoMb03Ukx3zuF
UuygZgivadpudRR5B87f9JQQUbiPDU65MaCvUIuMN4CEumes6O5if3R2NoHqa9B41j72s6+YpV2y
9QIySbqbDtAG6r74p2NI/wSBMNoZYCVWQnrWzq3BzVmiNE+BXCb8gic5+vBo13ptvWEvMzvVNyTC
Vf8k0j4ity/GoRNWB1AWKX5W9rxBPT73iGx8bsXG6zIMDVx9ZXAXuW044tPGXr3cZKRMup1zwIqS
4un0JY6QJ0eN2KVzoDFtF8TAUGpOb3BSsxzTHBVh5F7RQfhe+wq4vppJrXeGzieiHHGJj28nK1Jk
i4jO27ltf59j/9sv96/9cgt27R+X18fqO6Hmf6msiZ1Y/s7f7HLkALFVdnyBwZ8aliiDPwrrIPiN
yTp7CoJwl7La5rf+Vlhbv/lkyyCaY/EiPKIV/rOwdvzfkBUi28Md80ck1//933/ZR3S//Po/KlXe
19gXuv/zv8Tiu/vL1oSNCbhj9iUu+uUA9eFftyYK31Y6JxM8fGeeNk5TFO9uFkU8QFKTQoiRA7e6
7vS87tQy4Mlj2zp7SVteyNoV09oCTLmNzHT47iurvJujqXoLodMDOyKVGtq4MsrNBMtjV3LNvpUu
dl+TFKG7Nh29fpXh1brMVhHM6zyDF7/twsLbp17w6Ld5cW0nNdyZw3tZt6hnsZg9M2bgBmD+bazn
oahmrElyeu+Kvpwwthp6xmcT29FmCiscBU4P5WorvSb/lqDnBf/aLuMEzTOdhb6GNjI1YNyiIlQX
kPYRhGAzmsXGbe2A8rIOfMxlTphZqyzg2dEw3EkWsFZydjJ/gCrJWsQnPbDwnHVu5PWH7FjF1ox3
b1Wnmek7rLUpZMaPoByqV9EDE6bOipk5jXnzoGUWv9sJ0+wUPdcKuB0KllKuPYWbf0qD8XZ2p/re
dXQNDS2YOLw040tQp2l+Gzjl9CAKZ95JDeqkq4F1jgrJEoaxoVLtyhMaEWTq31tNhyQmc0pUYTjT
HSDN90S+SehCWf8IA7cDndZ1WzFqh/m9ZEhaIZg6uX3sbzI9q5tgGtPoOHdWcxrmgqQBdCgh6SJu
Q0KBWdrVmljf4tkppXpUxHqvMmWN8woMufWS+nn00htyOsrRbbZVFRrncYZl0FdY/GqqSiSC0Xye
Y0t9LXgeU/ARc4v1v21ukiAYoAaFc0YrskCrukIs48Gq2EqO3ozlZ9iw07P84YKxrSVo0FP5e4MT
fxt3U+Pu47SsCXLNxu4NJBt4mJHHLoOIxonv6Wsqi4eoTq+JzJ2vdlymD+Hs8tMc028f2UZkO9Uk
4sayM+ZbCbgE0uQRHADUlxu7H5rDCCH7GgOjWntlNr2iC2pPjlmGP8Z29NudZ5YxhgSHXcd2RMNw
xQI6j+uuj2uQXnAY7hOeMzlta2TQOHZz/iEkVTH2RTtHxz+XiFYACTCrrr7wPeZPI97We3/Kuktn
6eTkk34B8BzwGsrLSmwMj0n0hsu1/hI4jXkXt33dbYyG34fwIS5UBYq6jsXuLQsPjIU0ZdzlLxNi
nwVEFodLg5qDxjLlCVGByf/UCCr6nmXEoDPv2tXhZBZnsoUmqj/anX4+lKMakQTOjNv0ODj6lLhJ
dmhG796i+MYD6M9r5oJYUUUbPk5gIwfwW6p4BWmiV1YR4aPwlQi7dS7tegntcB+VchUDwNTq173Q
zTqh77kVspzOPZurPTJeF/xGR/MCUGkbRgNJvgxBaQMdfY3owHB2DEPxNH0a17AsmkDvUiZz4UbI
WZmPYu7ghxTYGSv31kYzcBhV+yww0zwYeYBWjonjeHQwzcEx9y6oLNp9uTjqisVbJ1WpH/Ar2kd2
Qs0K7W58REFXPIyt016LPxx6KY1NWGx9yRfpYOQrF0ff/2PvTJrjRrIt/Vfaeg+ZY3AMi150zAzO
QZEStYFRE+bRMf/6/jxYWU+i8kmdb11WZlmyVJKIwOC4fu853zGb+EbT5Xvt9YMzcjWkR97y/Cbb
aPa99gUGGAThiWjrsnFMU+yswBBXpm+iPzr7ChvlPMXIgi5C7To0OS07TzsREyyJgfYmjosdIObC
r5guZniI9Go99+JDaXb1Cnc9F3n+2ioSehfOYdiJyzSxsEKaQSZ2QsWP09kniWHSp+a7KLBQAkfK
tzh/T2LGXRlis4zs9tYd0/Suw4DphHIi5+USBrnYFaJ6QJICAnHyqIu1hVOM2bCxzr7Ofqp9NiWm
Rqdg++xfHaB4QekcKCobdQkvLtpBExn2lraOmmpGbeWgL9+wv4uPAB6dhK9XL88AsNR1MI1sJEdz
ZXEbXbraoCqi1oJcpU2rtCn3hAQTSYznBShdtdzMZ5+rqoBH+tr82sxzcLKXFsIMMev5faZtsm7Q
fvXAb9CuiCi0i6DZGmr0CcuCXayXWbpJK5/b770n2mgjTVltGm3MXbRFN3Kj+SbXtt2ZofDjkkX9
mma/ukEScC9bo+GRwPDb4n/FU4kJuC1AKw55GJLthn/Q0WZhWYmZEdZwGeBC2tBsjl/yKXyJFSZj
S9uNLW08TrQF2dVm5F7bkjvbPSptVEbty8pviA9Sm5iltjPH6URfyuWTWpn3ZcRkdPKNwFsv9J53
9rwEOzLO8++uCsubZdwCKOqvxs7BQd1qMzVrjHGVdgkOayggzQm4N2G12oBtayu21KbsYFLxF+fs
1A4qpdZE2Jy4CXP4YiK/S2UoV642eSfa7m2a4s5zmHVr4/NFoU3huW8HG6PXRvHR/CSHFqcMxNYH
Yl2AVWtjeVc5tFvObnOWQ+08H4QeUHolCEntTJe2S4MOs7qByfso1TgfSoDsF27HK3LKFvfCyBHi
vKom/lMn/6lOJhfmt23o/beqjZKf6+TXn/mrThbvfEeYMBuEzqt0bArRvwpl+Q7MFiJXT+fWAkTk
r/5VKNvUzP/qONvinW5dU8jSpqZJ/I8oEjhh3tTFAWonXRVTizqMtV0O9KOaKLAq1H2Vnx9sP3qG
QjOtOpVVW3QyH0vDfcAoe8BG03z0CxPj+WjusE/S/xtoIrKLXAwM3fZIm1DlwYI8eJSYPLN8386i
3nhGAxlzCNrv9EFc5OuevyEhR1wZUV5/grAhToY1Wxjuu35j52D7az/hRUJK9baPvBMwZv9uXJJN
5ncF0irUrd2AE9OmwNgqwwIZOTrtUXTtuhmK21lZclV3DtV2PiF18JZ7Sd7MpvJGb23iG35vJQH5
stS/F3HCkAbMAd1pW+6pUj64TpGgRRjzvVfk8XUnEhOhOZ9JiDK5M13Vbmm7NndsgRjm5U+sIqse
7y+5RK5EVjy8VL2ZrgYb8V3r1NPnBPT5ZTY6oP2DpSLdpHH3PJ9i2zqtt8dmodajk09biL9fu3Sy
EehSzycZLdTQ61+sgcwGoxuOaZAVuyJhiJZCj9ojO6EI8KiT0Y2cikbtunzeEWJ5G+pisDea6VDb
JJRPXmWecCnmH7tB1h/QDu+KYLxfzK44ZZKxaJL7LTZsH3blGoPrdQvcg/ahP9DdZtz3sV+qBI0K
02+b2oc1nABAPDVD+9DYRvhgOaa8RCe0sDEoJNFFndtchXGd3LRVPn4MA+bZNIaDp6mwM3TrIJ82
Lq2Hq3gAZa9GQgKaPvfvvZE+eJnbuhtmDfKANrt+9pLUw/zhDflTmZXyktU32AuLVBwHUQoQBVMn
MUSibq9gCmiZlo06KAnAu1G94vdR+FuPrSJREAatKI+NsfQIyHCJNtB6UfmuzKpIbgQZYJczqMMd
bef0k2cRzLOBelZugXSHT6mVVw++jf+YqWr1AHjavLFdkiickaE7GCC63HWIFAOETBLtEvIBdho1
sj2nvsxySG76LsPd3QM/2qqEgK6FUuxgoytEtoCJClGXTzQXjKWnmXLic9uTGGDYYJPWUFo4q23F
fxNjVOIEGuthmsmKwIZG5kwly+PU8SuJlZj7jSij+c6KuDUlQuvsINXAl2/maD5BPuczFhUZNplL
oJ+qpJut7ZnrAFOOX2h2U9xsSYgutzNNf92OZUTO88cWNeB0TxNqXMwQBJCQgJs/1SbQBkYmREwR
Gr03e7v+hluBZmlf1bfnT5aGiA3Z5ulsC3RM3n20xGCoQGW6a5vm7L2jrTOO0RXfc/gFR0Y3/XuV
Okhj3Nkl809/8c4u5tPcy+7Rmwr+wxwi1oUcWEQ2vl3NTADUsEc5mH4632mpZFYN+TeAXWfOlrxM
JmKuUAZVt2NNJge9vLRfMxXJn5xgtBDwkeWy7QrHu8ce4VxUOhPHpGu8advOYmLQe86B/jGrXu+U
R6PQsWcWUmZsDkX3FYwe6ApRubeI0mZIfKZ1CkXqn0bKpW3MHQkNMJDhp8BqG4TrBe5nBur8osHn
iN6MTjuPYuOBGGMcwG5aPQCVDYAgdgSg6atFVk31kEQziUwqC0u6xN3gox3izM2eI6/Y8dJRdc/c
HDfi1/cj5msvn7jrF/6R+P4zxnGGH43u06fLDe7hm6GZ73pDvR+aqGIsXn0Cj7jS+mHGeNdW19+K
MbqLB4FSoCNpKm2/yzG4DOyK8sMI8DV4p0nZO3uI9527PEWtgrInJv/KdfmFaFG3hOSsrHqu1r5V
VqeO91gPF6CChpqY7smp00dlpjoogzU8M/0I6Qi9TNMrnXVSzDcJkUfjlG7Qshzt0gvvzM6Ybk0C
hHZ+Fc2YINBJ7d0qS1d+MDhw6jKM73VDEtWQ1+vOh7W3MVrzK5ST9dBY35pyIAMVqchluvQK41sB
JMOSX1qTuElf3kOCYns19PYtcN3w2Yisj8rwMb6wpV5KVezwv3dMYMthaxT4D1J2V6g52JKua9et
HsAlOWtYd8vXYpBrfDVa3x2rXd3B6Uh7NphetrfTLl5LuXCB0S/SFu5JsRrnDPGO+ejOtGK9oKFT
MxcXwrfsA3JnVKJ+j8yMsCYa/YB8owUAb1U9N6InObGsxNWcCe/YcuPvYT8RIzmEz8IsGlIJARqb
83eoJac68b1vieUlB2dsxCfPNeD+ZNn7jsCeF6DJjC5TBhUwyf014j0aRSrodJA85MthWVgP7CE/
RLDdTOZ8wlkvFNVB+NAU6mvMfHqr03RuprgdUVwgOOnQkVjg3sul7bd01jA0mi7UvjG757YC1OOG
5p1NRwQDfF9W66I30gNaonoDCg4kpWnV35SkL7DgL5uLKoMbWL/0OcORxmfmmZrDR/pXw1pUvO0D
i/aH4fZfsCg/NzGjj7kJaR/U84p9BzJRe8zWlSON69YBXzuX0EJ5DFcpuegfiVRTjNfsTccA5opJ
TLSlSPC/IpAdTh7EuEeUsLqG8ALilBx3Po5dyABrsGAnIn9NH1MPvDt1ffFNhV76rWvb/BgAQmQi
rZjcD8aw450+7jLFz0YFSTdLJ268MK3uaaQC44obKissbUyYW/+mHmpMRGLOP42WaQOccAippMIC
pJQsACHsipW8S1DrxSU0CFK2/GDlTml0NUxdZh4VoVWM4tXisv2i0eZHTSF4JKKnzp2MW9ckKzRj
StxwERkDM1w3tkOWMm6TLbocs6QnWjWS2YSzMH1gK1zdVL7pHR249duwkcU2VA3wjybpTmO2JClm
0qYkDCsojZsu8uUFlUK2N0XVbJMpD9c56QJQOdvpe1lY1q1JDuvjSFsUVITXfHAbRDJIHInhWIJ4
PXp06QynJgTCWy6ygiqsGAbjKCoWsNq0mkMVSk056NJ1Gs7hrkpMn4+VN3vy/j7jpMAd24bjLVNv
cd2G0GTJdGz3jRUP637MQKDV7fVUpTvHMPaRhQCMpuxz2rY0utJyyHFcNi3pRJkJW4VQg8IRGPLa
zNnDfL2eEJPuW50YTuKYvZO5Gu6WjBoPq5rizTX4t/PY5A+wTseDb2fGs90FN7Bf1LfRg6zTEPOz
C2oXvEpOZwKNKelKLRafHlPcSmCWp0MmTrxBq9vSI6atDvp5pcQon+x62k+QBPG0Lg8zkeM3dCjg
Mvo+LJHS3OMzB+lvtttqqKJvzTTvbXgbqwGJ2nYggm07iWk6Modhupyq8GJswqskak50M+QGanl6
MS/udBmmfhx0m9SIiWpw7eUUZKyu5qXXo7wYtmkd52a9z4oxje5tl7k3j7AaQduo0Rk0CtOIeCVE
DU68LBDRDDtszOfpYqL+XRDu9XO2TqMik9tZpXqKR+9xJfuMnEn0JH2P7gLMPWn20RDPX+LMHwdn
5dphZdF8Kz5MhXOv4bS02YN+HTn9+BB6y7I150XdRKmsdukgnWtUpx+bxU62S+2ekgBiSbp03SkO
SrpagPBvG6+Wn9WEsi61yuWzqczueiw8Y5eYw7c2whA0Smu49pkRbjzfc46A3Om64Bq6C8bcQpqJ
Uy+iVGHe3tub2fA+gQMM0dr26cvYASVNYFmBrQTbjRfdJXtTCBDfeFSHISGtqfZJwQvJ55g6B9U1
g87AIA6C6JpLjN3jiuStr541gsdrCrJR6CDllfMlhudFQyoJjnMESGybmucO8Nx2n4Uzdl+9TKZX
41gq6njlHEhIkxctDEAxYNtdNdQyxiYbuuxiwR9FPAOmzCsnaQEY5cXyIW9Ffq3i4gsbUGYUldXQ
mBwRSF4i4ag2SRl/aYqCt77RFF+9wdVrVth1u75Mhl0LfOmZ8sXdWhY5kl1IVAI10MlOUnlrpwvN
ZNPK7aNwAgQU88KT1pfjk9uP/WVTI2JccpRH62bu8tusbLSc3rfjzyUqW7J102TaFWbMq0AEYPBW
bA0r6oA88L/6kWDhGCJpnpI+8j90rUfImV2Un5e4gn2CSMkhmbQE+LnuxVi+Lyn6t9JcfEIjumqn
WBi3aEIuMI3CRBnZZBFRk92AyxmfzQ7Gp0uMF/7NEskCSCgCLiwOfttEFCVMJWM2vnBm3iMPawk1
BK0I8a9i5IPbd2a8MS5DRmer61dtowbYAkVx8OwuObTNWB8mo/wG8o4JErAEto/qKmvB+NRR65+I
+BruorirwR0EyyYbG6pbrdyVUeWTG4HPIA388MgHe2TjR/hjEFc7UoX8i9w1ovY/4sP/P/GhaWqX
1X8/Hb1OvgBZfCl/Eh6+/tBfbR/rHaQOtuWmxcATCSKT03+1fQLxzgH8EGCJ08pEOjv/bvs4/juG
lpA23MB2hY1q8d9tIMd8p7s2jFSdM52Ugeubeejv5qPmm/Eo2kXT1mNbZrDCcYT9xlTWTAS5oKoz
L8vaGbqGp6kg1bFlA7vHSVO6YDRiCrGrNDON8TGZSucC51Jco8gPSM70EqKjTGzFqT2whjH6mVu0
MCRCXUYW+eQQyEr296gNgYL8cKbvXj1mP4529Sf7wXnGfJIP7HNqqYmlxBX3cwPLV/2IPmVpL9HP
sXmLCSGWenM+D55AVQyr9PUp+Gm2/OMBbT3lfnNIOngm+yvE+y5Xk47gjz0zpHV2bZCWRPs9uKo6
kuvX+WCa7j518Afz3muM5mC2ArPq2ASIeXpnYCPJxI7oTRlp0nPoAUNZLYPHWSlJ5Fr2FqvQnV8m
AAWqsifnVYv1AS93y94Jy+oyVTphOEpKfLJmFrYuCK2GqEkKNLaR0Vhyrg13mE75gmsSVrl86cq6
UgTl+rpBEYdDtG0pO4vNCCPQgptnsK2kr6UxWJ3q+13IXPl61gmNLcyQZj3auXxpbQATs2OQF7p0
RBPD7oOM70UQzLc4d0h/N/UnF7FDumkTR9Z7QnzYhSee4rupFgfqOcg2clGPrCYr8aetjUTm2Rqo
HlH8W018O8UFnyiYpU0RYsbTYwvfhjWxMfAwWtA11aVVOZ51Q4gA72jXm936o8UQLD52LcnXXqQI
kjUsXbQvLVm8Bszq6UPtm5PxybY6ztwrDRrsO3jutob1sh6YvC/r0MXOt8prrcYiqIlPxwgUWsu0
NDjIDAE1Tzuv6HxUxE5jNMaAn6xTmlIv6ahjyGdaXEPf8uMYWtpi0yTufUyCFJ1DRfdl+5qk7jpd
pz7GIE7qg7MI8o85j4SDy8TmtCRGTn9vklgdH+al4rIOlrTMS0pi8knOoZmePjkU3YDyxtomWLkx
ZhN6Qmcw0hiG8TqOxuXe8AUt3HTi4dX2Xh/PFnPFrWpnHsIcNgXlpks/lH2JlW8Bc0QEZTf0La1x
mt9jeYXEKoPJWxdpiB1qkT1kjbST1zPpzU/G4Jk341ADq6Vd92KNmEOohR2f2OfSeykjSIW1LYj8
NBdu2XjELjuQSOCv43TkjBeEAs9HCLkSMyCJlk80VFV3/5oELQeP2waqKqeX/Ge3vRXdJG2YtRHC
A/aIjW3SbSXIeLGZ1juG9WUsJq4dEQPO+H0mG7t+5o9F+r2mTj4lBU2y1NXR4kDs5IvCfNGvyesx
3wMZ4vLkmdG4K5KxuLY4+sgvXrwKVcNg8XB5aclDmdXVGO6UMGr18RxdjoCbB8FA2zQdEqsG737O
X5Vs+Rk2ToqG3ZDSmTznsxOJ0RwItCGz3C57Tr1X9RzFPYcLmzxtJKmDOqVCDrTDu5dtdUk6gdW+
z5bFMJ6M3luaq44xTwtLEkjBDl0eyy8I/Dl4TBxRZKdwSHGuwgtgKzjY9sUyOCwQy1xwLlsgNoRY
iBHPURBEnIgaq/gBXjnQJodVJT7WDZyp9flGziaDC1cBWSByYdAPRdfiWllNI35NFvOKhOveAMHj
m37sfpwQIFu3KcDDBicYndEvHslKN7Hr6wTZvOCYBnG96BzDqE0/tWaLG5RCH2KIHfpd9qFlhTBj
GCuLbEGYliTNkFJrhMHWyxFQbiEs85sEt9NRNR7XvMtbQpihgE4f/D5ssm+SmDiLYelMz2ZLqcTm
suD9sxAL1mPovAgJ1C4QuFWuEBexxdAT3KK3ZCsyfARMHyKhMKf6N6Utgo9y6MM10vYHb4imcW0W
Vf8IlQlxcqfiDTeGWtt9FF/YeRBu7DBEq1Ykw4jkwZzlJvYKeWBk6o6wm9KGoLIodnq1c2rpAnys
al1a5jUQ1toXT4rt9douxCejHMgnKuklZTMagyQeYaKamRV9zmkmfJsimyR6sy3RGrpX/dg28zbL
2+mePnr0SdpDuS14SW3APtgnvwnLT6aDqNgqRRSuvaVA+dh5LQnm7Lk8MOBkXhGsdJ3UUf5opYg9
A6G6HeOXCa33NK3LFn/kUIy0cPOFKCdnAAnDkPSeZb3+RJZs/DA4+d3oiSndU8w6u2ZuJoSxVbkf
gDc/RMrNH8fCIe6s7UoIELzANnnWLMfcCLIdQDGotg3bE3b8yAOTwa7e89KpP5ayqGMGHKrc+Ymo
PpDsp09tgTXUdyViB9frp5vaheQRJQMj59BT35PWazckkTsHa0mjHdsy60ZGYC83KPHLGa4D5cBG
0aW7bFRR7f28mXNSMGwkRPFk7dgx3KdhVe81bXUDJ7z+iFuuZnRiDe5FCYho2M6F198gOw8fgjp2
9wbClZ00AndtpMbi72Za1TdG3DWXLNjzQZTlfDEaZnCxdEixZ9W26w5v87rp5xQzpHLfD8mwfBUo
xi/RvSEhLtsgf53O/rcVyi/FnENsD/8zWYwC5HNvtG5NVRDkkONlmzpMDhnRCGsx2pQCjoGzEMpI
dRnylB9+X4jpqufnQgwVH0NJOHuQ6Z1AV00/cAmccIm9eJTBscEf9gx+ioWh7ixqjN8fR08k3x7H
9TgKhnK2VHoe++NxhrhyexWQmuBkusJAkMCarS3GctLh1f/8YMgQoUJQIPuB8+ZUmjzDRkQRePRz
JgmVtoIqrINrI+mD7e8P9Wshy3SWWQS1uDBRsr4pZJso8GpjEu7RdmdiOntKb9rukLt80uSVhyn/
Hx/PZB9icpsIFy7fm0Qmky1sVeaFPC4I/Z5eX0FlLHhjEF5DNaKSmdP7+2Pq0/XztePL+cLnpeJw
8d4W6zMasS5oO+eIgZfqysNWm1CWhLyBy8niHei4/BS964E/CyPl9fH7D/DrTeoz4+Y8M2S3LCne
fOmqdBox5SAK+p5M8nHEpTjp0JT/wVEYauBiMCVSnTd3TR5aYxkyLDtG+GAPc0JHwfPn8Q8n8+++
CxtKXzJE1WqAN0dxO5vGt8F3gdhD6nrCCAM38f/gNiH32RY28WHMtt/eJhlgc7yd+CisEG80BFpu
CkbT3oRYvSOHvZ6G5Q9bul/XL9Z01jC+lmPzpzdfjGZSOGPFcIh2D92PJj7i4yIGShEmAAGMez0q
cdXCLfL7y/bryoLSGDufybcNcAG+uTkCSARiqaUFSpGnO6SPSg7w4G+WFMP87w/1N1+RmwOdBzW4
FnNYPy9iHn4HDlVYmH21vbQgUn5RHcw9hxsm0zs4cOh/4ob+3fdzfYJDHLQVkFffHHTAz2GTFWUe
SYxtD2Xh2Be5IBGXjc4fn3TdmnjzqAd0J6SDFDvw/F+ftNhvfcF6coSzjD84NQtJdpEn8hNNyPam
gs5IrNFsYdkdqetGai3FZBIcF5155bC5qOQLVAT11cSVS9W5EOJw52cuLdPfX4u/+6S0PizIA5ZL
g+bNC6VM5JjAoOIOL2wOlIQ4yklm4H05pKjdV2lAWf/7Q5q/PruMzXmqeD2DUfW9N4t9lNMvCXnH
HYmiptad6HTWqw5A11e/xZ21jutQ3+84jm4QSTTPuKrpQ9pJMJ0aZTUE+0b90uyokrAdAwuJN7//
gH93TlgpuVdMm2v3FjErGgCog89TXyw+RbfAfGdGhn1UuV2SNdOIP7Vxfrk30fnrp4FWDrcoIqif
H4gmUbron5fj4ITOiwLIgny9KblNJ0LI/mkJoU0FdLkEDRqWmrdvAX+xmEw0xHROSDju0hKUI2AZ
djlS1OySfn8qf7nU+mA+bTrB9Ibl7M1TV2jstQrFTCK0ZGOJ6JI7iweRXeLvD2S9IRlZvstyqYsH
rMO80t9WRrkdJ5OLVJIKomVOIdjDIcT0VZc9hgYu4Ms6JYNq60QwKeIxxkmQ157dYqfVr8GqmU5x
ktEnMEY2S2tF3N3z4rXtQRgurSy6XvZOoNNhe472fkFzj+CkI36FIfnvv8mvNwN2kEDSMA0kAvS3
pVBSgvb0CqWO1gIWdyRk/hIwS7KPxPyPqy4MANwDjocZ3MSI9+a+g+hldQOT62MrXBsCRMr3b6qG
FDRLy3zK6Y/9Q/32+qEGcniteYzvBf80JSPpt8vNUthm00rn6DaT8811reHYOmHwdG6IuJ6iq9Ms
uXyspsn6w0pnvb1FHI6MtpCcb6lzOHkH/PyYOTmzI2dM0iOJ0VmxbFCruJnazyDPbEv7E/zPjJoy
h1haZaqbIKp4Am0kjwck02BqLCudT6Iv6CIume7XNK2nNxYk+jKa0NCHtsAPtu/5/Xceqdglv2lM
5CHAf6058sh27iXyiadW3165wctgT1QxZPih1RZFYBnTnRwnWmMqzOj7kZPNiz5pBjwafoQS9loK
HSksiIy4H+k23LRuZ+CATNy7ajaNZV8h0oX32IEVFYjDkEhAVizXypN9QA5JW1+RZQcU1CNXAZ7W
3JCWBwjmiHXBXMNwkUgMezPGdoEYPZEdvW9BCNKLvZA1xDNjpjSPetwj5tex9TOa4kbK8xJMtW6G
wnaM74aZrKIt+selunArWpR7vB1hfHCHjF1R2Sz87cJQ6bX4HLKQzkuQ67qmqXnW4jKXcK5LheIR
F2PLxp0MzQCkv29MJ9I5ivjOLqq8usqiZujula24IKikebors6izU7UI3hdt35kNKdkuui9h+VcR
WpXs5NWm+jopwbeA4imXb7Zb9s5125AspYe1XGZoRfwgX12+SGQoy0ONojXYZlbqXA2aU0lHA08w
grcuIwO8Bqm1oQ9C56pbYhrhfsGAejsgnCu0lTk0Py+jJvtPaW88TNh5l3WTYbDZBKJ0aOHEua2s
23IcZHcysfepTcbtEt+xX8Uab84e9EgD8+HFMKDrzDZ9p31RNcEzG9diCZeYaupjWQ5sJCxvTLwr
ZwjN8QLDF3zHbjIR4lVtTk+LzFG17Cdc1tYKOShdxqgXU/veLAmvAB2F6uS6jH3XujES9GyvdQA9
e+4+GEy0GmK3om9muh5UtpBGiI9veK6m70G3hHf+glDvtQUn854PY8cQx53Uki9JGMchKnPFzO/1
scIMqZmHPDOjB878pZQJrbdRzuZ7czLj5EC3l9681Tks460ruYsa32VnFueS82op3TO3U9V/nhP8
D7uJUDCCN/VoxkRTGEpbFxKRQ23nV57zUpip7sS2tOfJ/GD7Aw2NDvz59ee5PU3GmN6Vd0WsRI+g
QSRTugPDKNRlARebpO/a0IK12eHEOrD07V0aoDe8V2XDBzEFvZMdQUfqVC5mM33qJ89GzAMBOMtO
Pl6a/lpOOfz1NEXm1UNSn78RDs4tmxLk5dzPZo32Mp6pjW2evxEZ7koyBiCRN6Zdwb3iMM0hfcnp
bO8DhXnWkQ2J6weYRJ4AvkjJulgKevNGLtNj3iq69XNOU3JHB23xaUkQ5HIsxNnOQ4e882mQLWQ2
jq9v/P+o4/+kjgei+MOLfvPSvfyv1wHrzUvx7f/87/+bv3x+KX4Wx59/5K8hqfOOEDFqQNfE4EMB
Q1X6lzbef8eSbNHT4gVGy+InbTx0Fk9i+hG2w55KByH+l1beshxKbLY7lHk2QQb/YEj6ppDT41ka
lHwKXp0W++E329IUl5yjkBLwLjNwkMGGAAcVOOr9D+fk7rUS+HG++Kb4OR+GbouOnKRXYr11qi5k
N8zDgu5eLUwAswo5rt0L/xbOFiac3x/rTZmvjwXLicmvRfY0TaA35QDXIlUBy/RhNqvgVrjtcE29
ZB+ZUE13tVsk8R8OSKHxpvwJpEelT/1BqU9bTegi9oc24ZQp5k1eGx4SnEkIO5qqu6raHuFoZRQV
vGDgYE/Cpw+0E32E+oYkxBS6fzVa5b6RWIvkMBBn3U/sj8/LWFBNrGhz0IrPJax2wGIq2DdhFOzH
hZYFulZrfZbdzq0JGDrLg31utN0jc8sS5x/kMCNECh7OHZRyJETlRueA7yEtFhcgTedt06ninoTi
5VuQJstTnDntk1dH16KfMTt6ObISoNeHhbyda7Y2rh532f29pfri+2Iv1e1ij+mjJRIywEWY72QT
l2szAZ7dw4k/iAptTbM01t4fyMVum3ncMgMluq3DH+aZXXXDwJJgzjyzXwTbpEMO3oT8ImM80NAG
guFMQehCKrOqL4rJ5pW7YJklrSDuV6IZfWZ+voPVzWqfqe+DEcNf3HqqWXnzGI3qmUarnNUVWOd0
551lMuNZMkOiNPIZoZU0fYumJtXqGuwI1ik4S25GoYKvqa8AGphnUU5hzQh0DK3VaZGxMb3RCp4s
zmECJsgBbsVZ4uM6UXXlad3PrBVAAAcQ3xJhsbG0Pgg6LVIhR6uGEPWf4gmSXThRdlKRuVulVUZA
3IddNYlu559FSFPlFl9brUyKkSjNbVpvIvpZOJJRz64YhccYDjg5Ma3w60YrnRzbMu7Zyi5X4iyE
gmiTXbjlIJBHJWkIJbQyHhytngJr4hwGraiy5yS7YmPaf2XM0X3OztKr5SzDMrQii1OgNnHofmk6
3Lfm2N6UOZXS5OVfhVZ0wdK7JNwROkUWPQbKSLhJaWYYWgm2GAU4/Wks15XlQO6DcLry6u4yPYvI
Jq0nI4AgfaFpFfIfe59srTqjFT5vJ61EC7UmzWXTJ88yNUgJDrc2Tw8mveHazghRQDT7bdIKNxx5
HUA1VG+d1r9xZeVnKI7ZLbY65NhL150a2RloeP0TTt5k2yOmM/rWvmHKCVxPK+0MrbkbA3d8wOeM
Ds9EkTcjzSuR6HlnsR58bq3c684yvvIs6QvP8j58y1rrxxYP4d+iNYDZWQ7onqWB81kmCEMVyWD+
qh+M0VTAczwLC7NXleH0qjlcjAqm0Dyo9L3Tpn7UQfROJ38Y33tzFwMhUsy35Ry32doIM6B3shEu
LES/BNcyLK73cTKcyN95c2ZJnJ8jaepJbsz+TqUqaQjMKjoXyiHp5qchg3+5s+tkiG5on/Xxqira
cryLEFr59grvvYrxLhoD+lyFQvjZqmPtaxRlSJbXSPluPaX9aMhdM7FGfiXhHj1h3MWdccQMHvXt
Q1aEZQEwKCBzw5B19hAMaC9a/Ef6YJ48DALvhRfO4GVC2wrn1di79lFO5H+tUJmN5Dca+GRkZ9vH
0QpxQk+TPBCSILBwZPhLyJRn/G3FFd0V1eh/7YVu+DDP/fjFtUpYzCVa1Z2TMUmucN/HK3wP8ybr
c+eiVthoEm2o6Ip+KddFE1KNGT7dcwAoFKoe6oAdRqlqczaSyDpAB66Ez3BxpslpYIH+dG53Np1R
PixKYE/Bq9rXG+QLxf1kO/U3DYm44oNgpsksp7qs8agsm96FwbJt57G68EUe3OYycV9yGtMxAJXB
RLjiFffGmHnZOgPZWq5pWPB3UptLLL/FsI+U4C7P0CVt/AVLRYQVo14pyghAtZCFCJIP/zWF+08V
+Icq0KKYoIvy36vlbuOk+kkp9/oDfxWB4p1u/uieo0drRkLU+3cRSH1I7WdKgPHULef68L9IIoFH
aDzde8/l/3Ql81cR6L+juKErxpr+r9LxHxSBv9QvjFSpQaX0mAfSK9bIkh/rl3A0WNFKKS+GSecU
WOmSnWI9bKUVPuCpkuoD4RTAKuiI7Ew6KowOaewD+ZoeJfm8z46bgu60gTdHEyFMP5zJvykef2ku
kXMGqZAXtpbCwRf5+dMFvd+y7w2ci3RwADrHznTXiLi8KqWukZokh4xcE0+k6ipz/lTbWbpc/LG1
5du2ZLqgCYueTzPyTYUcEpZQu33SXGC7/8j6YKO475PgOgvaSsdaSu/KEn6JAWx2vUu4ysmjCfD3
07SUC1wV1cDYXGb7GOWR2vJU5ns0H322bZvKvfcgsiGn7T3eybivrszaZqUStbPCZYKTZipgPjmD
Km5jC/fpmjQrcy38hkDP0fS8Td8DjF4R6Gg08FJc+Hypaz3DNCZsRKW8gpVfXXrKWbb4F/sTw/py
R153iQiss30kdk2AzJguTrqGKio+GG1rbP3Me99PS5uvnaVho+25dXnTOlO0NWID8XZb2cNhNooQ
bMpirxChI+dfvHEguhf08bqmYFkX1jR/LFO9HTVUYF6hXwQg187d/2PvTLbjNrJu/Sp33Tm8EOgx
uJMEsiWZIqkUTXmCRVEm+i7Q4+n/L1L2XzLtkm7NqwYq2WYyM4EAcOKcvb/9qzehc9gQ9UBcA2x4
WK2cAEcZCxYCeyHI8FRJA80yJoVWNtpHHyfNg96lqQgzHpufi1rHeFsxJA+9ZPa302DKdDeapCdt
Ui6lRzp+8awiKZwConLSXwTsjy0Y2Gk4IlAo4rAyqv5xTgeQccKcOnpxjgB7gAaRp0XU56DJbKcR
Gn3l1SSZRupAzuLUmDakouIvlavFaSVh+QBTztA2heXIzWTbz262eIR1ONV9Xsl518WtIRFBIae2
cHdUm1gnlhj9nURLMtn3RHBr+9Xw4q9tYuCp0dOd35PqwpXqH4l3Kx9XYxlNQM9DdloBg4QeFvqX
xO2bw0o0/dYvmp5hrKyh0xl9vKLxMhYH6zDEN1xiVbf3+kxQonnzyfdE9GRmBuGWUzJRioOQ/d2a
9PGDqMVsk6Lslr+jgsjRgq+051o7rYgAEXHLTmRcbQDrrnSykGvvYxKTOXwmsWSwm01GOOn0EZ0g
5P8NOIGa7DozauMAWgFIW6/p869VlhAzh/wqUxla09c8H2HjjnlSjngGqmbU77rWl+nLmJKddvAr
MNIfOlwvJL+taqZnZuOzQ1g0KlgbrvsKymUgan2YJVdFq/WvVXTlu6PdIu0CxkC67QdZadtrJN+4
iGohqM/tSYUatTX9uOC1XAh2btU8gRol2tQVgCH6i0Qv/YaVErhIruCbSsIJVjuecrZDRDTzKOir
W5mgQAtbOHsvXU3TU5A6yVKfVTIeGo5H4XLTjOeE74+fqPqAR889GwNdeCSdPu8m1Xdbksj+KKMV
NHhrdxFcvRFyf5864IQl+mNtO8fgkq+UZvphUKHJkfg8jYbfkU0wkq+eTFzI204fZm1D02/4omdQ
6e5ohdn62YeeMgSN0dQvEjO7HTYa2WnXWzlEUY4TAdbGts+UmDbHl63cN+tT0SHfrIN8Mlfa6HNE
S28NeRKI5cUeBiTAJ+8bWib/xpspFgFtj8T1dRqfcScWcGk0iB0vw9KXLB3JlKaWeLfaTvCJR2bQ
2m4aeraOiHcaGoBG8WGp8ANvnDo1Orxy2fwwpLHxwULnJjcpyL8P0i7akoh3p7ZDbwFYPNduDyNk
7JPyFq2gi3OCT8DaJYPpWNGNIauglco1atrRECLTdn/TxmoivDaVuR8U8VoJvPu4FAH2kIq0SVp3
+lwLrUbxR40WerhXNxHicmJnySDIp67+0on+Exsf5zj6fmbvRY/9fHAKswi1nAbi3iNIDWYQAPJx
Y9RQZC2QXDsx6PldYo4ROeTaQs4is/KLkQ+z8h4P9qs9Vo7y2YtkV0/5FqCUhpaTsLRbq8hQNiVj
cotwUhIY3kKJnFuvsbceyKQbUyv6o28YONZZQNol5znD1ML0VaAUqiV4NaVrBI7ddR7oW2YdEBMV
rLuazIW73+hkMuQ+Hgd2bFu7OeKG35WAuK/P8P8Wjj8rHE36ft+VO3/rH9Kih/EcvPD8Tf/KoqPW
US/9o4QklNaiFnRR59uofChHvi8hTUO1Fmk/sZW4lih/lJAmbGiPlhTTU900eBmv+rOENIF2KH4c
bTIaV6q6/A9KSFf/Ww+MBAmTohT5lcdY2H3XdnOhscFj6jLI+h5zf0hECeMFHoDA4kfpgw8YiQ3d
IGJKULEaC9Z0nsI+av21QwtpTA7zIjh2Zb7FKBi3B62o6TdsGoTrFAqJ2X0tU7IiYKyzbyPk8Fzb
7OB6a6BRvxhI8qnTzOOYCiYQU1Yw88wLOhTsDkmzJC3mc6UY+Q29Ebkd2QrjAqsIvhCJYb1UchTn
0i81ehXcYhx1pXjN3iA3QhJLoKmXXAc/eZYCJGh7/2lAc4PhoFFqr77z5sd4tv0nvJ3ztzQUTKzc
5TE4uoxjjCqvTzVaaO/EJLX72nnouAsVori5ujtEdVUyW6BZl0LNCfPB52s0vsV03TBi5tVoci86
eIoXVw2H6lobDpjVTVLrvPm+wg566EydsaVTduIcG8qg0rho+b+pxZHMM4h0/azr9o2/dl8pUTkC
3xTQXYHIPFLWgNmU/Jg1I92hb2m/LDz7yXaI+QC2IMATcxrvpkPpu2QRHDIgeaS2bhx/5ltbas7u
UTt9LkhmjTZ+YSPbHmDRnh0yOpCBu8kZ+2h26zHI2pAIMt9lUToezZoxIC4RXvNNPedcVY8lEnAn
ZF1zhL+d0EKPmZLGKZNlY1BneFxwlXBKu+7ZQWwz304NGXvhzFCvDPWuyNMHrTT4CvWS8VuaMeFP
ryuY1THLQhYxoXgFh3odqU3o78GgavhA9i1jwhFQdpnov0qnYy5Eh02DLDCtbwlkb9qAY+U/wXh9
7GH07nh8OVZQRPA1VqPLHtzRIsu+mFsNg29pXCqLBai6I6xaUHO7fLaGaEeLhN+0RgZ/khrFZ0vU
Iupprd0nV2+J24+sBkPCStv4EBHN7dVQQpOb6SZ6Y6VHjTsWH7z0JIxGwMYbBouYJqlg4q2u3C0J
aJkJG918HXF6DGQ9n27fJs+aajlVND/TIPcLVPxYdFlvgsvytm58xzq4GchHLRsZBWPn5nOn68BQ
vFRMCVNXGS80x1gx8IQZv84Wb1lBPkVNp9bJwvj4MxgPPEBmbx5LkHCfgaDxy/pWT/fs+NDFW7S8
eZyDgLdE81k2WfR0XcKphpeCUqq+qdXFnqlFGikvECUNh+Qq1LhKXcrVQNRAQFK+UwLbJ9PwOZBq
hGYGTeGxYAZXr2+KylErQF0SJMameyddOHhLMnCylUwiFWn7TRqCUVxhdQeHKedUR08as2Ft07Cf
wgDZAs4usBwV1CoIN6jd032R2GyL8HfwdXQGut9sOa2ufFqEdLHANBMLV5ePHJ9IMgEZDdgGcN65
gyAbMpFuExJItJV/u7YqPKa/6lTrRgCaKzRUZ8Hgdol5n10lA5rsFu6nGGlCHbXLgTEq1LcCg5iN
6S00SY+QqgXE9zVnGU+7tVsGWodcFKgdJBk0FAjcsUqDHJbHpZubOxgiPq4eAh/MhWs597k9s4vE
zUHODr/HckrrSM2O1JrQmYuuR+LS283AESyt+bFhoUMaSvL2c04M54EuZbyP+sS4XA0UTl5g9PAS
9k0fOyZbFgk/hnk0wfnd0qRlRWm+wYliNyQuEfj75hTXLoYas4JbdCpxyu4zopv3gwWDNxgnBDxF
qjRVKQrOrUByZ6oQahY4qg9OK9Wu/aKjNMYqQil4QaqOb8ZeJvp+sjSJxyFWMt+JDijJVWc9+WrM
XjqtOKfKTVOyF5RhVja4MEZ43enGhc6z0MiX/Hqw693XOK/RjiY2q/uaLaLWnkxtkd1YzSAPg3D1
dndd85Zh8SK95zsHRqvW/+A64jykIwoZ3Bt8T109RsZJtP3D2NroD3SAqFDbut4Li8RU69FfGH03
rYfDyFQ60W+3NCx0aRkikGIp2RHwoyPDi1bbsAOc5JYtrLi3HK4uUjH9jNYFh9fEKXO94srRs56m
CilBAG1TJrvrnRVBOGqHiTr2SaRmVT1NMV6LX+2rR6yw1F1KjEj02FjbL76SkBOPUz6IZDAwzVRf
K/bkR9mw1dh4ra4ezlHMHZicUxSRq82NrKB+GAKv9ho6lQlbJFJWlmQ5cPsxCQET8UAJsYlrcofw
0q3+TVl1wBYNlxhuDknqFw9rVvye6eTpeQFusfiJRymint4uOUWVzlVDbc29lmtShgm3mBoBmGHT
5Wil87Wuyqc6FvLkRzPmadr2WFQCx6Qkt7xj7asHUQfa8IIfsLnhGePdC9oNkCLkaO5QrtB1EqI/
M51FxT4UscLCJp9St7WZAVTRby0xiwyu2ttOJ+5a9m6guxnXANBIUTLh6nvgYsnQ3LgZVI1IGQ3r
wPf7XyvgFk3TtTuNmfA9ttVNVrqPkWHZ+q+LU0C/xm9VOtFRQHrirppxhTM/JlVSH4yw0RsUM45B
s9jtejveOK2VBWQ2lQch2LluIF17dFZyc5dXkEc3iJ0YSM7Tyc4SgFmaO5E5a1RNsuwWhyncwWdZ
svXtBgWHdBP/pjet9YM39+6J1DUec+ncHtJZawDJTOKTJcb6TtOd6gNec+/kwhMJC4Hnzkm8ehuT
Lwgys5mRn+bucCNnNv0uFldz02n2/FJYdUayWPkJwUZb3BZtZz20eVJtNfD6Hs0o6TMbM8e3bpH+
l8RjMtJNwHFXFhnbZzcNPbnI3aJl/kEf6bstIJ+2sC9nNroWOO4BSdGdJ5NsueN4OV+RjlS7dZgi
nuPEMsTp9IlNXbMj30Lu3Wj6bYxmzIyZ+yUGPfGY2AA9RNEaOzNnt2n0tnzAx59Q/lQOUJFyfmU7
fdEyl2SMCa6llybrQ7ku5J25Q0njTbP2kT+6t42fWtu47S6t6m1tpENltO3Ktr5DcMMtChUbhl+y
2GLqhtNQEj9tdFI72BAZj7k/WLe1ueoBB62Cc9LaH2enrjdz23pbzccLlnHHUiyw/B7QKj4v76St
ufjAQ0DR/MeK7CfNORbSXB5iuI9mZVYHQ+vk3lNPCOg6MCyIZDzYOScMz4RG32Fuw6yR/t2a2ezN
S4NkkUp/zBlR3dZL0X9ih6zdLiVIOOYnLq8DY+d86cfCpy5hf3rq56rdZyhFn4lQRuZSDiVGsYyw
7gtIZ4ii8GLOutNCXqblDR/PgstnLzush+VxwvvwouXl86y1ECOFS8TyKGWnEPBWvUFMRZIzjci9
TvZgYANLCrj5x+FqE8wRgRs4jpX9tUE5tDV6gRWu0VXYWyWOSybNl4iuRhuSMjY/4wnEE6NJKsFU
r0JQRPm2by3nErXcUbjzy3Kb1iLFcGe4B72bzX2ZFKSGGMvCSSvEdJsMmkvuDLwzeoWd40mOXW9D
QJnyQmxju5ALtXgLzOoxBWwD1ysrreLgrt0Yf+XmH++SzGAY7okmZPhWkaaWRBj9aqxz0KkSjRuT
TGmZ5sP0pBE9TNyog/KaWDGRhLLp2YGAPgM3X9+lHddFCpvtqQGpdVydhagyScLxuvbrdkh0/jFz
051jFPqnKZ49ljgyPEs7pbYq/LiRYlh7xZMV30LdOSdj3/3KQG64KaV35+QVFkKqgY/lYOjP/tTR
rsFoEPWnnCZ1+mvnNIN+LHMH9pLWilU1H+E+7EzfHNqJ+a1qKMds3KIPEa0UqlnaQ5vZTmvvMwAc
bupE4kxQj7Rp0UmcsYVczb2bZfUKk6qwNH0TE+kxxUFs64P52UtKnrpYJWmCetdgU5dE+vKm1SX/
Pq+VglC3SzRjozRwvdok3YDxUQaQauooRBw0YEOQtsSnnnSxzo+LMYkLtShu3XaiLPc16rPvdvz/
HwMOxj7ARzw1ZDJcttHvRgwDc7q0oR12iGoftVxZ19hBVwuq1zPMWyTxFvBUScvbxuWzmVSA348/
wHWE8v2Qg08ALcHi/xhD8SneDYCmxBH1Sv/4YM/ky2+iiky/cPBFZJyF1iUxxWbU7FMzTeKbvonW
Ci57F53jqhcXTx8gGNY5VeWPP9X7uQ+fxjc9pPqU7YiZ3Xdzn8ocInJ6rPhQ0a/dtzNPfwDGmHmp
yLD/9alB5TOUCEdDbYybzz9+9/dmD3UweHumbwgjdQ7OOxV1RcYlySorx2TBt3PIRLs0PHFar4Sz
VCaLTdggaHDzkruRdhSq/P5GhxittqF16SxjjloXRV9y6NUOumnjKnu7Wq5Ji+BG+5MPrI7HX0+i
7bpCSZFwELri/fEafWKaTA3saUWKhaRtPQ9dkDh5Q9Fk+3C1qqascGp37Utp5ctj29OruNIN0nqW
j2XVBj/5RO9nZ75QCjULAb/lmoLH8F8nd5qtCJXUDQeZoXTdOBqi3Z6W1BOwRupAD/00LQUDPwxA
EPPYjOwvqglR616104H7dY3ag3Fkf/zBzH/6YEjDsCt5wtGvDJLvB57uqDeylG1ygFpFhRqTq1cM
sA4m6c5URWZXfYQJ5VnHpaZsDWez7vITE4nxcbBGeu9kACLo0hd2y9a1LhYA8Um5YhMVWyvlOxor
au5IQbWwDIlL5etc2czM6JbkLtEIdwuNwa/fNqVpibV/WFUXoFoaHAtIBegGZ+t8r+q4FxjzrC1m
eTnAHjzP60/Ok4Ga8N3KcQgtR6J4FSr+zRGaCK1NYYtoezMhRZC+9Yoc2BvUVqea+fTc+Bm7QFHV
PlbGSvNkLhM+1pIO68fZJ1XlY2wqh4+9EqGaFRZ/5WDxJzohaBHX9pBpNOpky4wuDRNU1Pd1TAcs
SN0GiEc84t765vBHrUzzxsmRwGw8NgRfr+f+v53on3WiXUdBXf69hOExqb/+/n+AGr9UHNJvGtfj
1//3f41vL/yzDy1+UWJRsgZBLBvfIgX/0LO6AqkroB3/T3jPn6Rny/iFV/CIUVcbCgeD3vEfXWiQ
Pzz8ru1nKEL/SQeaquLdKsaQhLoUaaxF5iAd6Hd3m1aiNyp9vz5obldtsiWpyamm0cLGAyhsatjP
UzmqqImGsnNonovY1o76xFgOhEUelGuicjKt8gGJUkU8lv5kRzoxKJS0iMatCdPkoMwgFJ+BBRxt
x1Ke6Ca656YYIWfOAmn9JF8AX9w5U3EH1oIeCHqKntsvW29G4cU4eOBA0rdBH9IzcVeMat0GT0ZV
t3iDPcgUNkNmLJs3ta/fO6IjLUxOLzXwDzBqhClZSw4DI33rCqIZSjNetpT3Z9ec9zgEGpqB1Zuf
V3eTGB+jmVhaKx12NE3uhmW9t7LlhnCnBuCXxsY7fVmavg7rdn21+/yE6Oi1dp3ndul2dcEDVpaJ
+WvUWodUepQdCCO3dRcBBtO8s+jN53wsXlwKqp0eT4+6zO/UEUBHpZLWizeai7S8yBbcmcVSh2zs
2YCpZCngKZfYnB69aqZGIzXuKAv/dYpyfy8S60Cz4SYfjPq4KsqJNiHpJMiSMVp6MlSLYc7ni5Ms
j1NjPSdmfmLe+CLb7IWC8OwmJndkxyIOhS8EyeWt7pd7q+BcLWa/a/2GzYmVnwi5ww/C4HBTGdxp
jZoDZSQy2kRo72Fv6sk2zVF6kZqDXbZJl+014hcOxcsAdHujL2yyehVhq96rsfgBbDH3SO3ue2Pa
g0e5AQCLPGzUbxq3BnGcJ29mwY/ZIr3L8/nG4OQcMBAQqo0fgryq5WmNeiKze6cIU99EstnxRhDh
sjDxrfVWIv+vFyxGVhsRSjlfSt0O56WagiqRPVsXoo54KG1BBL169Qq6IcY1kMj0nLfuM1HdX7zW
/OBP2IEc3AOL0R8A4chDO4+XtbUPTAOIY5TmISYAC0SQh3y1H3uK+fWGTidqP8DCAVIlE+4rK2Fe
+37T4i6lMao/VbF49c2JLsAsoWbGxUm44wVF4cWai7eSTKFAxzNEtTZfzEgkmzztAQ4zIN2ujsYY
UqRpcD3uonLOWKifAc5lOx7h5wZX9Y6EoIvJ96Q/ThLbZDok08jlwJyA1qEAomFosDwizQ/cLIEt
rUUjIEeWXTFDDQHqbAcLwopD6y7jqa3t8diVjnecR037QAJhsW0xLn+otGbZ6Ukxnsqk7QJDK8xX
cLK/LaN0boVHIcWqqdFQhiRNNFnoly0gxXydXiK3JrcgBkyugFlt9QSg4qmcAbiGq9X50E2RtIAk
gPSd/8a2ewzymTQOxswBQMew6Re5ba05wd6E6h8dPm3bk1f3GZKL9lxoyX1VWySvadZTrYmYPCfb
3o6D/TJXi3ytgABxVWbJFhP0xnOBCTer7wBYL4cQ+bJiDds90eos/zUzXmtRIxRsSyKi4KI7syF2
5D9w3lCvb4aVZQj2mWhSumEfLN0d9rPBolty99nVnPNgtNMxGuWbNskby8lP3z10/mEz9F6+7zGR
xPfAIJNpJzoX9d+/09KnmWMN2ZTXB2vUYOQObU9ndz4TV3S3RsL5SdH8fmqp3g17NBw6S8e27rwr
8n1rGipncatDzKUeViI/Idemo2NyQ//x93q/m+GdlJJMWS2A38Hf+Ov3mlx3NrOoqQ8Es78gzMDO
x+04ExP5pkge6iN/03c/fs/3QQjX9/R4gCPr89X///U9Y7PyE48skMPS28kWePqlnrmwNdM6INot
AvV9mYXdgBv7qSnifYl9fW+iSGjMCHrY74EHFHvTihiqOnSlhG1Vk1u1oA5Tt4ubrM7yg+7PrxOp
C7t8GkkEGDuuW4K/NlIhUp2I5breYJbgqWtitWQ2G2QDBCVvupkcbt/s2poAyQXO1uyuciSt9vFx
LuMnHWV86MzWefAKLZjrGvGwDb0lhjkRWB63hx8f5H9YQni8SVgmckS3DePdiTWK1C9rwyKL2ICN
VOv3ur/elyt09J+8zz8dUUuYDhwVJvd/Y2NAYvNm/iNr1Wfw3TEFXgR9RL3gJlw5PmhxL7/rY+UH
GZd7t9dLGEc8Q601fmtH7suqVMlyCghhzDdEpTOinYYL4J+zKcd94nG7t5uU2PQYKlA7G/NzbBvL
vgQixMZ7SW8GXeKEy+enWSp+vJFaJyKWyy1pcMpXnL5FqQ31JC84i7NX76FvvUX1+uTFw27tOx7e
jXlg53yg6Z8GMeh5NSC/IS8UzMew3ruLwjkZ/G7f036TNgm3Luj6nxzIf7jDsB+Fagb92v07EgNH
b91aTOQO68Tgg3Ji5s4GvQpu2mQefnzSqLD/srNSV4F9RdF4LlmC7xsrkpw6GpRLRSt1fLS69AT4
+yc3zOuV9P2+n/dgXGQApeBPUDvqM3x/x0zanCh6vTrU/tjsunQ2AsBFr+pOT7Dmsu8RmiE8x+Jl
nKfIT7ZuVZy0Ofq1y7IvnjNWSKZGCd8sMw8YB3nIYqfZNEt5J0T8tjqTuXVBgx0K01k3mW0yxmDi
flukzha47ScPXj7oEi8+WqjxA1y+UK5gLQZgIpsdPHkE7T5GIGKjyJs10jcwVkRjpvndOOcnHAhL
gNCKAlUAqbJFE1SKSYst4LGujGRLGPjPSDb/cMVyLtjm4lcHtPmeXlAZjTKJlNVBFGwUxgR/ZdoD
PDdoMN8JFHUb1HMZudTeuUQGGkSd1DerKD/0GWs5yplI4C7eTdGKgYnOWUgb9XnKGjNE3aKw2c45
YsIXDJF9Tpi6hthw0QHQZAjRhz7pxvSKUwCaZPqRzgJVFRR/QvjmfZ7oJGZwmBoyR/akxyBsnh5j
21GSU9Yng0U1mYLQ5uPWC8sI25dhr09+g8ntxwv3Hy4Snhnqf8KE1vq+dTPFrVv001gdJjrClDi0
RSY+jqUPm6iJf3JGhFAOuXdr2OMpzG0N1YxSK/11DbeWudCVHKqDNLpqezVceFF2wrLFLJnzsyKL
w5PMBolMS8JwMirAuKD/TAE4QNRBvOk3AaI70tdwihGH0vU0U7wvXS5uNQjmhU8CdeJT7ZMwYIZm
072S4vY4F8tN6aqHMcssNvOXaFJV6mTA1tbv2qEKs7k2AsrV7YhOctdzSq/by9WazRDKihH4Mj85
GtEaWYNhuYmGflOsfXKcUUBcN0FRNRNB26MAqpi/pj0bSU/FieGOgx6zThcJsQEIpI/CY0QVKO4Z
pp9Mk2pNuAOE6nwJ1V+0kn9D6BALshnGnbBkt1WXUTfbZ/KALk6sNhB2rnE9NVpQtFRL+FHu5jb3
Qrfhp6VmP5O8xyXWY6Tx7flV9n040eGna5PepSZ7Fn+mFIdy+5wlI1oLC2F7jUunKk8aSXdrSQ4N
KHG2P31xYlO8LyOeLGk8sjC5Opypv0O3+FvSTdUpF/Z57MbQNOQSqI0RovJ0P7WyvvGo7IveejYk
Bp6frNx/uLypdWzbhwjEivobqWoxM7zXdnno3OWVyPJHZL9n6gsOns1lreqv61a77n2x630qves1
XyX9jjjNadNmvKwtzTDvq2zr537ojdJ0w6KPGf0bXrXF970cCkEgyAhxAtk7YuO2KuJXVFf+HVOy
BGM9z0XAATTuuA6C1cVppnGPyfrlaTQpt3RpEhaqp0Mwxz2pJB6VdczGkOdhQh4CPHnKbDcbLj2i
no00GOp4bEl9Qo2wnD1aNsKVuoDyjZjVDNtpvSmTCVVW6YUlxAiy55ZXgFLNTjIPctkdHPLUOY88
RNhkDhcSf+5VNd+7fz5f/9th+0mHjQc8Rf+/b7AhHax+f+3T16H/vr/27WX/aq+pQGFQC8g/TZSU
xv/KPF3zF6oVNg5/8rG/Y2rTYAMpZrBrwmNNhDGf488Gm/4LlgbHZo7CZoqG3X9mF7f+VtC4iDxp
AGJ0dv8BokQ9SF+Q5OsDOkkRGklabJO18gO7758XJ//i6SO7z3rttwCffYKBnW4zz0t+8kTeoIHx
Lt7o5SdUy/kdiZS3SFCYhbIQjVbCPNAJUnWz0Sft0poxtlTrzgIqGrZxY26QpPi7BnUXEYgDW33f
eGiiUceQAIg0s7x8K1r69zGPj40W4wjKMP4Fut7qYZZ3z4yiLwOTRXgk3NIdO/viaI0eFsBdNrkg
eaUeXckQQj4Dg22C1cZ4ka22ti0j90mb9MfMFF9Gyds7Nt3Dmu5S3Jt0BFzY0Y6BAob0AaNScodm
7re6bJ8dkfl4HmD7Txpfj/QUauCy0sNRc49SekcmaD3ZIxwaZlrbuKeUX7P8zSDBcuM4HMrak12o
k0pF75BDAPjiE1+Bw6B7x5Lk3xBNCrMCnc8wNpa2TSKjQ85u1IfMwgVeF3EB6t/hv+bWA1Ew/Va9
EmiEt0n9AXG84eBKWTgETWH2W7sXK5qA4sFfinFbdLwlenKyyiwqcyTjxnZo+UBm4xDjs8af8s7H
aePS8/Pr6m2p2vrQmtIgSnLJwylfDAjS3BejQiPVQ/oXPHI9qi4CjcBhZUHCM3hnEfehcDQGfUm/
u0RUWPjdnSi4uhUaqC8UIRw9s+NNJ9s9ekK7XBdJ2oJSWqy2QwDFOhCL+YCmiVpK9y+TJ8aAh+kY
0Cl7GFM+VJyRz2ZqyEhENnRhHZfzyfXR6mCkYBX1/CwV4zntRB62dWdsXeKPAifCV7UaLCxAx00A
nPbMen4DXaP2Knz0Ykq/sOHg3K/8U6aCVEcBJGjqPeIzx5rXlBylTsAxNAiTvYNE5iNRk8/X811i
10IvybLqJ9wZccKSAcjMqW9bvKpM7RlEx29c5Kxqh5/1Elan57JUanUtxG2/fCoS/hFw0Be8hJx/
pribsclJauNwuZZ7IQi635KOwtXFQPw04Si9I2uvCWjmPbt0s4DRcoY9yCGM5Rwy5DgYVcNFMZEQ
docQ9ksJrYC0cLc9wUOx4WyzaIu8w8RS+eKx7LImMJoJFwaoh8Dsm2ZH0pGxlQzdwxJxMGaZkc8Q
J92N11HsxnA8b802SoO2X3FXuFyUiExv0wmfFHgsVhme2QD/eH7nGVyops6NwBuTYktoa7GFzfKG
9z59GBMbKL5aINm6HnSBpWW2Ci8camy6GKfqjV5yuq3Ep1uc6NV+1s18Owp1GeZeHVzPLdFSJtzs
6tZB9MMthCVAu8wPEFPSZlCrfKXTt6t5uO87+DNAdAt/55gEqE4ay/m6ANQK5xJ/SK21QkjJbcwf
ub6t1SdlWZ3mfoAD00uWERJlSspMRC8NQouDzcwvWJEWBNUgtENEJRhkdvolXfjLJPK3WJGOfZOr
B3JZGpRm7wdGJaKTLofqFqnKfLZne+9N2RcNjv0GLVd1G+XkTaGRS4Nh1bVDbHOd0icXBK0l/g59
CPAG1JC3OPR494rbl5uVL1XHzQHYOV1Ia+8nBTY8beaXiWkMgIU4Aa0FM5TS7mgAd/I4sfkL3YpO
zQyfHPSDbW61gvazG4NpJ1lODzWX7n40GA8JXLn9ihdr3/TcTFC4jQHoCErakY8wDYKryKVJVnrc
wUqXRsL13mT4+G+uF+2YOmOgxdqF353c25IlAXfswQCVvnewuW3svlaPHQpzMM5sh52U81cXepi0
enU7O9Z8Htz8zbdsDs3CFXA91thP8zAn0vl+EJxXq3LyLRY6YpsYQWLvswFLFFp0TwYBzaUaWKEX
tW8twYsu4ThbLvoGCh73E0sr0p2Q8tXTNXtbqWZt3bpPKGrqbU4fV5uGs6sau0gH4tOSzuxItKIr
CGQZFh1A+ITvvfrWOS7W33K7wEjkkJjhbPHvUXGuq8y+GFk9h6LJUBemunGx47yg+zM12d2CWO+U
Tjqn0NSxrJIWDfB3m+lttknqtL9HAuXAKHFEEbs7Sf8tC5a817czsJFui12yYULQttqJncyLRqrM
V2gqrxYA62ETm3P+xhxBWx3uEuvaBVwYyBkrWe/8Mp/9ZkMyMrLrTHLNZ3RwSQIzyFUTXnTnT/Wq
EVyFzuacG4nnHitAM+WhR7elPeMHGYOEfl9B3qZv9hsixwTTMZKj07M9OgYzGDz02mM1UD4krnP5
rhT7h7bz39qzLlsZ1CbAdnSHpg111/dNlILmyGrBbDm46UIa1pq8pTkPF7PyLgOGV5YVV52VstJ/
/L5/22er96XzjMiF5sC3oeZ3zRt/sQwmE81wENP1Zsc1aKbYJSea33OTv/343f62NVLvRpvIMSwI
ydCF/votQbRp4O+r4VAsLBBVCfh5pDHdAhJxfaf/bgJ+sgkwaHazdv79LgDFHaW5TL/fAvzxoj9p
Af4vyIJJU1YuL4bif6ICfPsX9goE59AA/lecjv4LNjFELIZSbqFT4s3/KP0xf0ESBznAD+geN1br
P5mv2+Y7lQilj0u8s66ozNi77Pf7ailIRhuQEZ9WW59bwrxih1aMRSzEAirEGj/rzA6J2rDrx7RZ
VAC5jw7dI7IigKeSbYmT1T9mfb4uW2nM+QcUvIhyHY0sAR/B7eyn5qnn8bdBF4oa0/ZmGCR15FvJ
JsonRriJndyMxVSTDo8GYVMbxW0DB+We7HJvXxKYtY/cyN0zfbZ6ustaFHZD7uzXNJHH3DKdu4E8
qpDbFqGtJuZUiWjZM27cuZ5+y0EqwRAi2CEwk4EAVo0J6VjV0SPNYtBMqTbNx0H/kudr/eLmhXe3
5mZ07XPzgFfGl2l08PVEs/NhimYPaqLjF3qA8Uw/iiWyDrk0tFfETe2b26Q+6WEVWvOolL/HM1gT
SuFG3JPgPOwhnUh6xdZ0Qiatg0nMMxLnMG6jeCfdMLORtzdFYzLLJsDkHBOSe9M1q/ZaOTEjUsHu
5qytbXVc0vZ59Of2kachoR40+D8lTd9/9P1+LvGVrPKLSkt5llqOH3awrYU9B04Q4kF92mpehe0a
IOYGypM8Jrafu7Q/hHxp/4e981iOXEmz9BPhGoRDmY3NIhA6GNRkktzASGYmtHCH9qfvD7erq+q2
2XR3LWbXy7TMpIgIuP/inO+ge8CUJKYfHmpzXuS6/Cqzvj+GOuuZS2XZtzbp7TJT3eEsdc+F6tsz
Nmd9aeOSutL1u70/B53NujNDkGouAzb5xk6KtzBjGkosjRz4apXR7e3OKS+L5ceRQvnOLzqHcF6s
eLix1sIpd830MMu4fIaDnv4o+iwtoqluCR1c2P3sKvo8awsJGepTCswK8gCfvZNUYrgOAiccvCrK
wc1ikWOUalRqZbKYxFgTKrsttWPB4+OO+53hm1dRO6+o4LoEt9jmaX2feRT7Qi7+TYIFf+vqhUxY
FVTXtsfmZhuOtUTECpJuxobfXxjKtMkr2X7MckPik7/kPIl2U7Sud/BLNsgNYSZH3WrIjCNxdbiT
a+uWzIvwIYlx606BsWtxzEfpMgJTcG+zkru59p3iZCpoNbjZjHQ7dsNyENgwLmh8vQ6iYV+/hE0e
vxmVlxjnWNqSuVbtWz8lqo5hk5rT8DjincbrshTWex+WcR0lmBEerKGWHwSfM+ZsJ+uzUGyKonHp
l8cOSFhwFE4xdRsmU80xs1E1h5Uzk/VNSCO5vbHlvDqjmaK+TcXXgLS73lgAD0nzVbo8olUJPnLf
9K+FOy/miY4qfCZXjon4goa+2ghW8eUWf1uDd6iuPkFWhi8qE18IflvQG8q5WoO3/HJbtZCOjSei
3tE91m/wrDoLm1bek1ha1uq99wVTysXP2xPJ8P22Mkby6HpmiDepPfcs4NUDAjYsezIL+p0yUUvi
CBe7AJ4qLAuGZnqkh5hFm62NBAmwUy/PRGf7Z9fsSCty0jzgdRD5oRkGTjSW/H5khK15GEuRPZLB
7ZLAZxbz1gj7WOyEr8x3G5oEJReH6WibgEDCusryA3CH8pQsjrxlvQm3NWycdfiXiTVEvcp/APOC
/yGR4EwcZvEAmWSuA1BpU/sx+gvxGAJA8lGaBEpsXHPp7gTmge/G9VGF4q0f7xe5GBwuTCcB1GFB
2SCpGvdGkMoPb1qmX7JMp3cwIdbV6TKCwvupg63huOgDgIU48i5dwrjY0pVRDKcT0fM29prIMtun
pOhaxtvhdFGeok8hKGVLTOFZtEu/HeuayQIJpNsRq9EpLzg2G0tIOrLqOand4dCpCRgH+1YSc1Wm
iGEnRCZCuuHtpDnrn9oZZ3yKlie3jTNUO7NJ0ahDfM/vECoir7oIYFuESgs1tdkPbaAxPBIrXRfm
W7AUHiGcqXIshlXDQFbnXTzHpDqHuXdn5VjUiGBXj15Vmo9YEJJ7jsWZlINCn8ZkenVFXT9Kxm+P
tCkx6AGgaq8TqQ9vzBQCFBh+PZ1TWLmv4GDw2XcTj1WQtfU9Hpvqnl2UBAhSuSiXCwGGmIVEM9L5
5q5KOLa57ZgNLfTsdjjsZeBj3XC6qrrNQ5Mf1ysM/GplyguDgo1HPbThDKjOuyHqyrvTc29fXbdm
H6JQcDyJQHmnPCum52Qw4LmmY5z+crSxoHJJhmqNu2yACC/xbdi07ROtun9K+MW/W9LPT9OiXEI8
cSPNsaQLEWxB2FcY+phYJZYMsdib2eqHnezjgTQhl/NoyCx9sXvtn9IsJf94yu9lORBPJG3nLm7K
TnDIFvHjpONT4+X2Vc1N0kS1Fj7P2tDcJyRQHdbX81k1s3UT5lodOS78Qy4VMp1iHJ2dbU/uQxnq
9GdMxOhqPSL1XtHo8X3Mfjkv2l8esBKyqlrC8DTiS31VMV6p0cLPy/Pk4YAZGsXe2Q8r3iKSndkr
LeYWOks6RQOryoeJSQPAs9wJITf6FjyXzDzmshR3Azizq8ZKe+q4GJEG2tMtHvZvs8EjgVjPbqAw
uPItG8r0w0TTduoaoz1ARqczzUaOGj5+q45JlI67Gif8fTbmxX0cUoK0jGbYOVjeu91kAZa4midv
7Vo3GBnt7KCnyQXko2y7eaqX8I18stWdmDKsvMhODpCB6sAmNbSawvcMONwTLKpO3ntY5rojg2Ns
gdrzCpcgNEuaN7ZHsvyhDRmESKAQ0MOYAYS88o2tlyclk+2MOH7ZO6nnM3b11nRmcv3YTEwPOFeb
/NJj+K+OQ2+k7M8dN/u02SbXEVFkprtTkCoTXMbeLLXHKnmex/7QJEVmDmc+sjZrMx/shdF9yli/
U/bOPwqAK9/5ONuvYT/4z3jW2jPO9WdZ+8uucmR18mUHBWkYgTo386NX6ncOwN8iSz/z3ntf+Ytf
aLWpIITC/9a5w7sfsvqggS7vpVXuJlEZN7w5eKBVi+kcdPVvh0kvo5lWIq+epBOQ4TRk5VE1S//g
uAwxo2EQqdww+kmS58BDhYLnWD+kjHVWo/HkVsbmf7unus/65b/tnmBU/9fdEzuUruk//9o+/fm/
/tE+YWYhpoPwUeevxN3Q/8N2Vs0yQi82zXRX/+ijwj+cVVXjIwdgwQGO7e99lHD+EPibXDbhZuBC
sf2XdMrss/ku/7zsNmlO6Pd9xCf8gOzW/1MX7qRFWPXYVC+1aTSpHCK4HsZ2Jqb8mOHJaHc0KwSI
M/pr1X6miHR2HuOyX/NcMtytwAltWm6v60xbEbLOYO75Y9alEK9WSJbBduqsrySwk5cKsliUJZ77
YxSiv0oz6e/XrizeZ03O89Gkhn9NJv4yonkJ2wMawuK4gqpwps7MLGcOW9U7X8YkYrTDnZwDrOB2
fzPmoahfnAKdw02npca0V3oskjeicoaf+Z9RqXZHJLTHOGv1VOqlo1pB1Lp1lOlEqe8M71OOyZGx
+lgZ18LJ3JW8X/n4L3lvn5KYxUzk2HVT7FrACi9WSpGXpFOtI5XlhJnBbOt++qqRT0gG7VPn9+nB
nvOfJSkYO8QV+EdMCWRoBNF1yO3seSmc4t6jtMyP/BPnSj0YV9t+djJGWA7toIImvOst43Mu1u2T
mVfTSXU+WPY6dHaS3nzG6puOW2LBpEvlZnSPllm615Fd+o770LdOQxhKRMM6hARRBf5T67sxG37c
EycV9wh78651ywvX4YqXVHH+Nk4q3RlYw6LC831eg3bcyGGuz17YlMiPfWJnkSTQh+G5Iol1WaZL
P5BKzxy0Rc2TefpR1uygTZyOZCEWlsd6HrIkFtXpuOSTrrc+yCRcsDFK9mCJ46NoKvutRR1UbXRn
6OewRKaEcHfyM6pH1L+viL6H+iVB1uSbuwGi/Wzspr4MAYis9jqzO6WJCx+syiFXWp9Jx2nPO1eS
J+6WYAM6gde9FbfajSdi2mOcRyF2S5LiHgOAsruQcNWoKJopjzIKoI1owDul+AQ3EP5hFZUQvriE
kcPvSh2PEYIyeCWG/1zM7rZy7RNq/6u7BKywJrBnWQPtSUu62OIg5io++0W9Z4rbvdASweFkXqD4
NvuEQokBw/JumZPe+34W7+NxeYKe0NEUpil6ZJnfSPCiJ5THBYIPaZ9DgyDDorO6XWek+QbiQXYW
BDftp6DJLka56JMpeTRtr7RfwsX+ADMrImkl/iaHhRqJPoftW/t9f3YdJz912fSlsDmdaWaSi/QQ
d2hwbjvVLgf8bVEnWlT7msF1YchttmJpEmkwTQEIkWIGTX+5Wr75MxmnIVl/GzorTQ2viiAyRTBt
w2FJVjxivZp3AWzl+qnPDLLKmwzmmu1CpVK5dc9Pn1+gIkCLiOe+PQHVHn4xWVjg6jm8ODxsR4kX
uPBZA9aJ7o+spE715D5Jp3wsguxGWzEpEANDCVs/Zx73Oy6Bs48fgI3CqaaqRBLF5Dbn1U9AAwaj
eOmkPAQL6BfbmIGYDXCV25JdSKw7+IHi1XO4Vae66rZWVf4qhalYqk7elnCl4Skz6msgLYuWgHWY
7F0OwSy4ipbWJq9mchvZgG9svJYP5oB1fNWjsyiGxUr8UGexJkbaaHeU3quH9QhH9ZuKET+/bYZn
j+PyDBMYlXfs5Ei3+vw4QHve8lRYD0kqH+AG7YyAX0o39e1Mt/dJvLwDrSf2202Qd8albW3xmNnS
OzdtDwsRFuS+ndvw3Zfpm2l0hAfY8++0r6xj4ncEgmQSlIgV4B0mJvQMfdvZdRzrD3R3rBS0F56K
HASApx6msTf3HBPBpcmNyYcn4vU/OFfQeI9+PGI47vNbxhQjC7WiP5i8UXuzkQP5kW766MxzSMlt
PmpQyVuRV+9dYiNaCoe7Za729bpsnPPWZ/jTPUI/4HRJGbwNZr7PncLhx2vEZyrwEzgpt4OMWWFZ
4SHLe0BGhbe3UXM+4U29toZUEc1B/uIb+YuboH4vjfGz0+Gbl9gne0Ai2lpDu6/KcmYmM+27Sa0d
wQGpHLreXIpbG+jggaXvd+0u7s5Vujuavf3cxn6xQgPJDcRzPV5c5he3qeU8DmF7U3bpK/0d9rVS
0xcyzOKk3XlG+AEKB5cyHoBiPUtbI7gPOufQZfn8OPPWEUw/ouzhGA0+CtYlbyU8yi2KHx41A4Gx
7Y9XfAO7UVKxBna/d4EG0t7S8MuRdokNUpNGxVIGh3Ie9Clt+mPf5ucxiwtgnyYr2tBoKf+NPZdZ
Gek49DfBJOg/GjGIb2HwflFHYqtZtCke0op5kfaVvJZDxixkGptdm7vpV8v2CvDNcDNnkjthKl8s
MeL2bK7hqLlY8zDc2ap/Gkkdk5lffY9zfQyD5S1nYLkb+X28uWgKvDR+BtZihRZW1l6kccBu3HX1
7eyKcgQjItvtQObJxc3cBJ6Cs2y6IXHe42ZoH8lqKuoNrPm6hRTKyTSyQbxHPt/BHFWpF/Xca202
0XY3qK2YXbf7emiHGxtcEJnKNnDHwcw2sWO8gBNdr+eJQZcXgg1gj2v69ivRyPWdmbTjvBVLKbBg
LTofHuvcYF/RFfo8j86LmM32y1CjkRzjiiTivQtAgOUJBny1EaJZwDe5Jbv9Pvxm3HNvpUgkejH1
j51b32NmMYhrMR4qCEB3xYxTndHWHiBfc6Zd+RF0onyeM+wABjtMYsLGrV2X8oPjFe0889zPXFtq
R+q4OjmzQRPfjOnBKz3wUkGLmYxWM8q68Z2WodvVZmBcE+z/r/CjEW+OXfDbG9xkOyA73ripU342
2Dae/MmgYRqCd6dApFcFlf/q+zpjfOmZET7a/LlOanMzM7U7hCAQNo6DtHAW60PEG8ZScXYKRgfQ
5fOQHy9RHQCM/Geriq/FNPzHEK7mD6cbdya5t7dMd93tMnJlMxizKgzzSqRE0CjBakiVl05rZCQ0
P9QIdXK17PLYFzGcEEyoO1z+zSNRxDLhuE2HB/Z+wVH7nvxh6PCI72p+HlmU7y0mugh2dJHdoHX5
iRbxm9O5xIzlhVsSU4aXDECpVzshrahati6R6ruYVFwYlqG37W0W4KlrE3ZkNLlNrrFD9rXtypvc
6oAj9d1yU4kpPE4wTLd+Kr/LpLKiAQqldd+2o/XEAdlB2BmcMth4PYRZZqMJSn080FxenVG/S6Ir
Lom3uHvYa9mrOTG8i5oAhBVuscV5wgdnfRFf5H2JrE43UvdJuInpCA1C6nakTEGeCjksNZsTCuDx
7A/aoIk0t7Vj3yE6FA7PbQ3R95wSjFtReURpAHQdTG5skQJ2UQP7jaIak6fQoBC1rhRaUVWPryrU
J8+efiJxRZLf+npb9e28G+LEIwq6AX4yuyH7afPAuwbGRWBfIzdmWzYNSlcxfIw9uxBbt4yn2ngN
nmhAj8a4mwwsNqmoW/A8q+A4sMqj0zNSSlU+nmtzAnbj3OaEPhDK7akDcL3gkqVVc8nxzUWFHxLq
nu5LfLuPKh3FwbS+6KspmEgf3oEReSHjiSWDtEFYCIcxYdtuOxeZ+ZjHZ+Ut9Q7IyxEEJxHqasbq
G9pW1Bgs5DPYuqR5S44T8Pa4Shl5yXET6CL9mML+xqPA35sBL3EVti8zmKCdb7J6dmHMTewTtrkV
EFk/UxrCBhLlBssjd2LZnJpGPIZEOR+8xPku6+GFDGv3zvD0Q1/Rp0B0WfboTUSkMMO1gs2E07rq
akCq2Stt2K9gO0FwllX1gjaAuCI756oD67LJLab3ToP7OSW+dMN+nhyrSr9UsiV/nFT0KGvi7Geh
rK01+/pBZ3zK59LbLKaoNt4cxC8Apm5kOghQy6v1UNa/KX5RpqUdygfdRKnB8HIW492cdulel0P1
okSebUsxJHsp6pA1FMWOLQN3AwOnvBb40TbLVFT7kHn2rRfEX2ankm1YzN4hnYr5gcWFsQ87z4qA
/VD1WG14Z7b5bT0vw61tMsRr5BTpTq0JReZya+fh2WCXHWkPbIw/jsTdhv50w77wZ0O/UVrGux3o
T4AeB9/qhhva3IUXoyDHWp/ioBh32jDgpf1mJAn2xOvMGwvh0FEW6l5mK2k55XhMJbwzELOgkGhv
R1s5B6cfD9g0LTQ++SUgg4U6wTybRfDiYvpkZa4/Z3/4jofkq2kKPj+N8zD0V7+JX5ixYmOc6+TD
MGziSUR5Yu6lo8Txb2BDvgVts1XYhg8Fl+PGToL2No4Z3xq1ad0I0T7kE9WZ0eVm1A+6g5QbJOZt
ETcgobVxz1pjDDZFNWuuhJz8ApubQCKZadP9EgTdSfEJ/lgU09eCWaUTA6BNHXQzAHLKHvagW0G0
zqtml2VWdcuVJXABN05JgdcoH4mlqh+mft1GGjMUsdwroOgYCcsoW5lp1BR9+25P1qqUGl2anFa+
TFifTuOYjieq6uIU+ml9EGEt9u2ik8sE+2iv6uEZMm+CfSq8I1Ikv68zw/rtZt1w0WnmnVsnUEe7
RLmJvn7Zu5NQz+QmNNtA2Z/08Pm1qAUNfmLeaZ2wFOqa5MYhHysCyOleLUwxuCrn+eDgOdvmI90S
Ky0DwbUfbFUGZAS22GGsHbFN8AltKokSJuv6ZMtswyBM0rxLxACWq80Z+6ZlfOdZvXcEKPAVVEO4
YWD96SclrxhF7bUemPPDFji5amQCPo23hN1TVnSpz10cfqA7zLbM1HGiVYzQjdatKYOURqPIl+9C
Jr88OwmGUj6u1YRlOq+ZDNgRiYX5Pm3M8kTdePKrOo8gJY57jit3x2m+8Na79Q7S5CFP2zuaKdYD
OaAnWmEmLs6cv48FkPUNmSsoXllpBRsA6O3t0oUXcOyoMIpcbO3YdzdMl7EM0340li0v/oJHhJCI
7NgVwooUaMRN0eOe6wvZn7vG+S01GAmIMZu1t7B1dguiLsaZm1T3QKAvmhCITY4FfmeV5YSVGg0m
0t1+W8jAuEwiv8/sCsBPU10Tz39tgrA7UF9LXFrr9mKe97VlHpKJeUeJfzBqXbhgIL/5UsFgb7Ks
/6Wb9gFf73UhLW+j1uV64qAMlPRZtkOchlExvO5Tfr2ScY3TRWY6cyq7ZnxMm1LtdNG6FC3LeeJJ
xS9DsJ059JyRcH62FIBfo59/Zb57CoS8n/tmhq24sHGW8sIR/Yr6t96LYd7RavFJtli59SMKfp4G
81ZbA+lDwM28UHPpCgiUqrUeAYGegpwF3ugVkZQW2mUDBfMPKQzGJtM0BXubRDfOzkcgtQu/EarF
wpvovIIpShTtYA91CEbhhiUjTWqcsfVByL1hP/RVoz57yBODNzJwD3KSgPtmR78Elrj3ddhv59ay
WeuY+75zfabUKvciCmVj65Xsh2lw8mcgIb8CS9522r4UgfeJ5oMMus/eqg6A8X6rcSHAKMBMXls6
j7oq3Mqc7KUcR7KW4292mUVUGsVHKglpkWvQXocdpLBBhJUaB42v8xAEfs0sILU0ZUsef+DIvFcp
BzTWYuXNUWsK/64aRvtsUNO3mzkpgd2ONOWjXNTqP17JvAV4eMBZu7qbazh7bFsn6V3ayrqwQY0A
+gKInYty2DPFIe+6HFxg6JYPScxa5HBDfqs6iM4uEbx6Qp2yUsb3AadaT3qBpdyK0limwWZdIPTP
BgzKbl+hHV32KBYmFYHLZtTm0SMsHB/2kLGYCi1pb8D5Lm6MGI3d12JCzg4ERqDZL3pUjGHHxOL/
z7z+8KtZU+O6/7PKqL4pLjjn0v7//vWP3b//OfnVrLDov/yBjAJm6A/DL7U8/gIsyH/lC/3tX/5P
//JvaI//ZhLvOOYqPfp/65ief62T+O7Xr3+exP/tf/3HJN76w1uRRPRE69D87zom8w8i1Bx/BUX7
DmYFzGD/4FXDCGE+j2xJWCYT+r9P4R2BkQHoSIjBATfDv6hmgj/01yE8bomQyDYMazhqTQKrV0Hg
Pwnv/EU5Rjq59ckYmey1B0YoST7uYmOa7E1fmYFFfeLb002/gt2qTmLC6oC9AZD1j7ISdLBuTHvF
KsG67VZA3Lyi4rwVGpckXudGtBG7iivljbmUlNvFcZ3PcEXOIWYuoyF0pwj6ksBc6f8c6hZEnQM1
ldCFZOutADtrRdkh4Rjg4xIWRZMC6U6Hc7fnsYBCWweQ8PKleROtJGmTXu80zAlEx8zbDx3pIGaP
vX/Ms+TOWgF79ZKV5CQ5bDzHTkDgc2yveUutQR6QJ+hz9yerL7E97yv+k+A3/0nzq1SSXBuSO14K
gIk3M8a4x2FS9rYu/YdxsMKrmTtyG1RJ8lFSmqJSLkY6wYHBYQY3IM5NdYCYi5UwExEKkuWhaRv/
pMB/7z32+xs9jNYdGW3npC62bjMX90bAWt6Hi7wBtxHsiE5puB0BHTJtq9GxEydmaiHYEc/difBT
FNOGts6iSI0znk42KLakxzJyvaVua65AdSEscu1RaLCVf7ayFhAgLK2bJK7cg6D73duSlSzGVv3Q
jnZ39dmg0ovbz94KdlyKgZy2iUgVRlDdgybddjNB5Nx7A0pcowUPSbqb/zVAjISq/MECuTtYrcMA
cUzsA0zi+HUMsmaf57H3M8jAG+F4tfNr4lar+WtlVJKUXu2Cqhy3WRoER1B6ai89O9suJoDLgHSc
TbJCL4Fchl+BqqffybSEe23W0EslQ5Adz414EJjYypslb1/SwcpfAqyunwbWdUa4CPeuBuXxJTCg
QDeVCaYxC+FMtgm6U7Jbg226gjvjFeHprDDPcrJeoGPTIQINkEfW9MUDqdrGOaid8c6uVHgRkoxW
BGmgcaPMMir/OBhDxhnNpGZE5iQgi+oVMupBG83/5I7qWTn7dIWR2n9ySeWKKAWzmqMGCNlL4QSl
3y/tgQReMsDsLdhlf9thBN3Mtq7uSZc4AjSjK0GedFWe/dmU0o9vGEvP6YUU4x8e2pFHEOYHJOGW
wcB9ELF9IHwQSd1mDKc6/NYC3PEOXZW+0+Pc3XeDHVTfEAhifSNq+uWgH15cFF/3bEJSNVDj+c8i
7pBOqQGMY1mH56nxbe7AuAMA2XJPPrazUZG9Ck0rObbCL9SLXU4C1Y9rFjWFUO35jX+uO5drjC1G
bpt3HJS87tXY6n3s5ZAMdk0Sm+86lVMfmSBfb2nTKv+H6QZ4pHYdWboP9RwO8c987eMBdoUbTjju
cmFAAxgahuSxW9BQVwPNlBJWEc0jhMGN2Yf5l2+QtXYMiAVsTm5T0pI0wTAU23FQ8LnimQ70OiUV
KPuldT8LC1MZ5hwiPk5W2pvjppZQEGsEVT8XtpTFAZLN2B5x7vvEYhtZyCTTIhVtV7sF31KXiYKr
jDbn2Uk0wPiiK6nz0W9lB84+viMTJTDZBJqA8auSLHfwVIZ1c8fGym6ojQaZOv0FeK5rbpsGEHfi
zz5k87T27uZVcumu4ksTJwgVqMtrHHnwoJ/LVdmpUBcoClwFVFRX4QSbBRUosnN5KrKQ53524637
p1zUHhz/QOeSHmp/DA7NqiutEZjqP6WmynKbm3nVn8Zt65PR0SNKLQX9xKb+U6w6rLrVnvClc4CU
1V01rTyryFutxMt2CsqqscejZT75ZZvvPLvTFtYSEILIX2u4RQOztNHHjkk3+U5iCJJa1tSXBcU6
MxSmBgDjk0OvgM1Teg6luak6vXzLRX5xR6lbjLDefgJEGGU0zgGSTWk+Jaxn9jNx6C+uSLoHIVj8
mlldnpD+d3dNHyDHpz46jyR4fqNJdO+X2Np2Pkgmjs74iA7XfCt8K9tSZAbvIwnIzaaPmeDmrpwv
vvb1lXV6sAGPCzprWvIPJJbW2ZXNSOrovCcTT2zm3qRM7Z3UIilodMQuX2J9D68i37EIP3Rl3b5o
LBGnxRuHwxprfHDHCsNFbk3r8MHAAFM26Z1P8mu+VbPNHMrhiA8Jg9+iAaTD4PvDoRPuxrYywNF2
nN63SzJFI0ivnaDaPXj8AvsWAjvs2EmkHI1avDnQoLkL3bD9HJnrXy1fW79G2FN7t9fOrrBi6+h1
0vmB/aXd2SENJTHjyT7P2nan6r68LcxJvg48h9dB9ereRXBzAwKmjnRa5zcFOZ8H6aTjbdG4EH2h
Ax1LPX7IQGQ3i0jTH0zUTaYNFnESeedRCVSanPYAlW9TOeZtN6dVj8PDDe7d3J9ZkHjqEwJIJFcr
nAOD6UF1LlpeUQXeqaKyfSjIY7hYedF8TV2CZmVmrVgsaJBTM/mBVduLLPI0KB7YNBNF48BFK1RA
EJfxNtexuRMqaa9ulpkky3RZueH2l1s0CO1WQOdipmj1L4ZNH7IduqQjKwJ6eWgQu9ONsxdGEh5M
xFSFlVqd2DAgMPIgnjQLz0r4auYUQJ7noVZjv2Ug5n7ac0BNAb6fvsTMOQkU2TxwuUZAtf6TA144
4cpLKgrp585b2uzhf5U2/zOlDT7j/6q+vzZ1//mfEmnQrfB//lbdW6YA6weOBl6T+e8BMv9R4eNH
+MNc8w4prS3TF6sC5m8VvsDcYJr8FX4XBt/eWnf/za8gxB8ORK/Qx8cAiwdXzL/iVyDL5q8Vvul6
pkdxz9aamzGgCflrhd8y/7BjZNN3PnNE5MBGtVZ/qe1GrqT+OvpN4dQMNHBcIvlyCEGwwXRAjU5/
4oDTzcZPKhhDgZnK+ZRqySyj4XD81gpmcFVngeC5a5ebhull+SPTQt40nTZ/5k4yhxuLSFiiil3L
J6HUQLt4yAyveUED4KNVkSHMI5YNarqq1qt3aV+wrV+Yt6Hv8IprS+cSWUMMkWcxbsyBD/5GtUFC
m19re0sP/sFBBQ6JydhJjLO5oJkOrF/wmGiyF4fFSxiQXYj9rmZ0I7w0u5ZjM52GcvCPhhrUaWyq
nBY5q+eHURoHO4cg39jhj6mmy0kxaDOYT5r1p2L79mN2Ed6xRGEzCMAzDa1MHdcVmGUxQrNioBlN
STG+8R0FasyCq8cglLz6SCNE1MxtPWbVG1MPmBzszCVIQVNy4Rf1LhNO829eEbh/XZjH6ll7rT71
SnSGuPgqmQnEUvC0xeTN7UEFkFl39mxP1yYXZbaCs0kgs0yaCR1UoxVxvqe9cySxOW0kCcRFOw7+
hRK0ZpsSWejE7Xk3pcUA4WITJtwo48mqWGaPF9IMcmQMnHJeGBQnMOm+325b2xXvo2Nbjx3BG/es
H4z5J/r5Nv8dsoX6vcQgXeA7UNZV1hPpAdYeaaXf4Kmmt3trp5IVGgjV8WZKCmAhrEN5oVQRp8zd
h/yUMZt1dqosHpCwq51JaAHrpWK66zBhIzPOcj6WDKe3C1Qt4uMs6xxwwu+SxNR7nWXFoeB+pKeZ
H3tvEBkbl9KGIqiI5C5lD0kuoF6LhMOrHdl5EB/NevXiliR7nqjN1B4lY/fZ2G35bffScvZh0XnM
kiXToT4gfW0Dx3H1r5PkeO4cVpjCgfGXo1a3jtTKHylevx5Ii3DvDV5Bl8V2m3wkSpiXJBfVHiGZ
ceDuR4jEt7uWntMeLG3NDzXZLusuAv22sGKfMU4wDZvCNovLqgFglGcDEAkKrz6Nk4nhoY9ztiB9
KW5wO+szemdmcbm55vmiAVUO+iaTpfZQJrdER1PXDsK7gVHWvaVzEX+gvg33DQko+DcoRQpZ1OfB
8tuXvNO3bu27D+sn+y62MMT5a6/pSQvkPaM55LF9FLAP2gcZk3degdb83ViLede4RfKWtBkcNSmm
m2YsymNXMjRbMi855PlYHOIM2BZr9e6nPZGp13oqfEpIGwI0F9g3BG6+ajqBGnAJ+UOxd0Pn5N4g
LcDfknfTDwqqKSU0YZ5Y/Tv2e+US0rIB6dlA1CUa8RG/37Cz6s75bfgg0KOeV2Nf6Lw/DX35zbgF
v3kWY140hkWGK6FIPLXORNOJuKH5FsGSPLM8BEPTFMr9YhuWHWqkXnyN1jiVQWlHjtPi5vo39s5k
u20k3brvcufIhSYABAZ3wl6kRPWdJ1iyZaMHItADT3835HRV2ZWV+ec/rpw6RUogGIg43zn7dH1+
MYByPC51X2uZsokL+6W4q4zkYXTBtg2KJPCq85DNqaAgz+t3bXKygrh7aNlUr3Ouz0Mz6ltuaza9
9nQZ0FezdrMwOBh+rORKOto/ypqzBJ6mXL6PXhnfBLlMDn1Yle/sooNNbmIyXqnCNL3tVAnwOaZ1
wfHprgVLf4Fzctxk3N33lPmpgi3fZOM6cML10KLFmiSCptHFneX7pEvTHPsvGzHnE7QECsPiDjPm
YAFYGk3PfXXlEGwcS813FRG1tfDr4ZmhXLlynbS6oh2WTFHvj1/YJOIRsZ2WrPaA3urqeVshiOxH
uO8vVJMX17NF8Ksf5XwzlW61I4Lb3tgI+/RzDhwNYNtn60bXmd5VVRNtm0qbb1J19UaMHBBSYVQt
dpAY+2TaGSthtdE31H7zUPal/+rgvTc2M7fWdmbJWcft1BPTjeJhU1as/HJgROnL3rtCG4nWfCOd
nYgs+5ESWHWSgxsfq6BW2KQR/FvC+lzZIJ6+0jXQ3rs4ZNK1Zme9acyJjofYYv4Zjpq6KKu3L+aa
vu21sPXXosDBZI1VQF7Erq6wFKUAB3V9OZfVcJv7xrabsuBKY0OjVGdK4vDCQQW6ik1Lb5h7pJ/y
prcflr6nK19JrHkDuhvkgzi4E8HIGEy240U1hokgHCjY5MeJeV1DO3gugko/R7KsbxgHhU8qC0HW
jRqTEdvOR6sW0zY2q3Q/IQ9vw6nV9MuWTbyhnYdZJwEKs70o2aDju/K7R0jHJoWyoik3RsK4yHOJ
cJNkMm80Feww0UgSHcnpMl8vsmE6uaT0snVSL1pNJRyuYzu8iJG5jttjOsNkhQMT39R8tBLL+2Lz
+sa6CsvkJmpJHnipGTxPs4vTScw86GVJhG7FHptuhiTziPgr9RD6PVZJw60ZVUQhkaCNHMBp66re
NQp81ncw+H9DvH8hftuO6fyp+H3+2r+9/+xB//4jP/bGFntjR8CiNuWPVu/fKdmWjd37x2YYbo/p
Oz5SuAB85lvsrn+Ed13+yfWkaaKFQ0SDg/pD7P89zc6c4Lv4/wfpduvXGmt2whh1PRvHuRNQHLwI
6/8qd8etGPuyVs6VT7H80zQIl1XSwvnpzrARphiuF7Op6ohkri0GkBqP0Ix1aYA/su/sRl8Cw+7s
F6qMM2hjeU2qDxsWJl+lMeR2fLnI+on+pc2oXGqjaV7FarJHCBiyj1aqTZl9eXHZ77thsu46p6GQ
sQ/7a1p90EylUS7P/bmGn6fDetgl2HMOfp0yQaqzvlv55Mf2gORVtVJxOmZAKitWaE6w442YJt/b
xaMcokMgrLnbjFlqfk67vJlWTLCzd+0b+jqJ0BWQf4vxOqTqhYEhHnM4BaoAZ5Zi9vIvqqkWbKks
WIV7Bo38q9Ng0Tp2MppudOzq6SKiExj0XjGNiKD8goAvw9nAyqeLwrm1cRPcBiKN7sD49NeazieV
MgneDHHBlzpsKqLFtAwciiCnbyEVFQUTydiOi8iYsdKIGifulZPZjxBUWn9WmyE0q1YfQstNOmhr
Nr6FvXTLLNr5NaBwOL1pUZfmOivB5Dr+XJTWmqXfuBCNVUEcU5HGlZd6QpZltk2Aoubjc4Ne2zh3
fUZTeM0ZCveqm4T9CC2a5sJwW+RJHcBxwsOzU5KDx6pz0M5oicUATVeLNRk7nsZWM6zdBpIHF7Pr
/ZbCK6OPN7R0o3MezGawwpNdM7zfQDDqlxuHNmN6b9x5Z4xQfhmeQ0rvj23bdco8W1ORtg4+/Kah
aLFYZYNNluEl4iBjz69jAq+jfm8HyhkZDWbznIf/VQO+/r+oAdSbLCmU/zztu6+6/1BT+/uP/r7w
+fI3l5eiMoCTP/maf079pPOb43L8RIn0f+ca/Bj6ub9x4Lc4pDucAn+K3jgskEKaLoEPzyKYA47s
l1Xvz1ZBN/gleSOopzVdRte8pkdsxvwledMhdpV1mlSHsffp3A7izAGgXibBPi6BlXol+2g6plN5
C4yA6YWdlMmZY2e16XNmMpiCOwvGXuI8e0083VSeXd73jRd+YtkZb8hTDEjhlNwd0CUpeAm4Rqdk
IUuTRqjG9TBmHoETbn0qRAjkOZd8G+NzZlV4xoDMOMdu1rkmaZJQ4syWCkAtg6d43Mx9ih+s6JDU
fZghu8xoxHVMT/ZNFocCa+TYG1tTGw4xe3KDzNPdktXRie34guGGWvXVxMbPqEMFiZFSz65wnOMw
S+cC4KNZ4kVDeDYLfqmNLsL2K+9CBrfGVmatw46TxUoqjbjqe/n0vYOUbnevXuNBJ6ADHQGEPN57
f+vMZvEt4QM/uJCwbrzSRZ635iR8nz0XeGRGNdqzmmnIgvkzNs9Cuc1zOZjZXZCZ4004JvH10IXl
g2pkdd027NVO7OEid0PIh7aqMPaZVeVFboVrtozY9mYODbfYDKathnvJUs78oViZTgLIieCqj9lu
Vp+sSMqbMAfCugJDaVobXNicRykwrHa+LBoehP7FqAp1jQUmuHEbUqyX+AncQ8P12/U0t19i79X7
OY6Xiq/A3o1xX1Bg4pbVvWVpeWuAQAawzPkrmKR7KCxwmuAxqbSsAI9Ro+bAvaMflJhBdZ3VmjqV
WRTT1vNTZpfEhTEpZp0AK2qzDeShgk+/4zQOc0B/Zj3UrzW9xM/KZPKCo1bDs8ba37wzdJNbaqZb
tvtMBG9HFcWoNiK4B68ZEX6ZaU4KxhoXIky7T0xsEG6581xK3LBgv+GslAxm0K6VcvxoB4goOoox
LZND6APnuiArDQc6CTvj0qaQbMCE7heUVtIWRj+cE3DOjN3MxRA3qO6ObY6bXcbOGNwoaVgOKWXP
eyytSVzF37u6nI/iLk6PS4uXx7HH2UcQAOj3MtLvbV8f1V/TRw2YXhrBjHYpB4s/isKyj9Iwwn8d
DWLSl3IX1R/NYiEQ/vbYflSO5VpTP2arhuIxl/+WDJVtvjDkN+4nXJyg4cIrvyj6U9K3zTMD9TMg
qOgSWyVR3vR795n9vQktKkyGWz7bgUfXMRNKcHGGmkt/Wrg0qZlLp1rrYBHjXDU8JS0jWyOIqysa
Y/W2Ue1d2tHLluTKpu49tS3sgtxDTx4cJu/A19vA1k2zW1XXlLx1VN4ALZR0v8GcIDy/9MGBl22o
hiv5HQ6TmSAsov51m6kdx5PBefaC4ytW7qC8q2Z52aYN4freataBrMbjkGB38nl6bgVcBgx/dIUY
wngnQ7TVeVgzO573o7Q4GCW2tZrYdpzRue6ZNUUbsjx7BlnuE0wrEhVdBx1k6qrrQZp3KK/2qq+h
eAMQ46kv8IL3Ob4bSa3SjhKxdZO65cksVfM1nfyzOdvhK8fb4TAOOr8vPbi8aV81AKjwPArOfTdI
ns5OL7VJQxJDsfDmc6LltMfh3K5jyAE7MuS0hhr8lAXKnPNWXSnKAufXCgvd4mO9nlV91Q4Z/EA7
pmiBauw94Lt6l3qGeVXX4XDtNbjwkqb6HLDa7jFCyW0STuGOSiZG0KFLMJ+T6GGuqmSd9z2sBHq9
T9iMqLP2o09VYjebyALanPlUQhLXx1nVVvXzkOrhYBZR+5gyD+LGGIw9+uI3LFX5fqJ3ctvWtMn1
lh1+wuLPrnFc2sw9JDL8pgCSLzoP0PHBKYR7Kqne3gUBOghbOPQY1WXiiC8iX4+G4d92KiZ9M/No
Sosm2beuKLgrvNnHWahLiILZnKRbqZP2jhB4+BRol6+sW4TICnj/mdHoz8RRKrDKbH1fFHGCndXB
AQ8TW+6Kpg32FUfhV8X+8zmoI2Pb9hwwK/KXZ2Lm1WnSQ30onELeOvzDVeONxjUU8CeftihzzTGi
2xEK9M61TcchBtw2YzI4ptFlkBUyAO8PYyNvExKqmQ3wdgWkct6IoYCS0lKH2tuWc3bCEH9aEY81
lk0atnAJyr2vfACiNWDLWkXdShud8dQqs3nmjiuJy3WDOpkOHIcwrW6ZkZlnpv7lRrZc6S7nNhDD
zhzthpBSLA425ZOLH8YgnumnX51GFF9p3FzAFg41nH0bDiihwqMpGzqTs04n7W48Io+PFZygO6CC
KFSyi7Yq0PJSh/YnI+i+Jbh4XqDjIFxM7M0b4T6WwjXo92yyNRiaHkQkrYbzpMNHZNI93RCfQq8j
GqHdPTpqSys48EUnmV6mfgo2bV7ZG9+HvQNRY9U75gXDxWyL2KC+YkjqKfM24KzRrXjobdqEsPxP
gixjaN3kGEm2WTNkt6XlncuoLS9pJ+i2BXoHU2YACO16iOtBbTFYzOdoasOtKpp35PEH7L5spdhf
AJK3VoPTI7ZjRt9wFrT1inkjPY+uXjYzWLZbgTkeN7yzjQE3vtlZ9mDgMMLCoU0GwyRLwRr4X2ur
vsPw8y0EnCxr4lOB4b+WdAJvtEsrNi4q/xgwIr5UJrK57+jXKgJjPAfdERQknhySBNu+1PBHoh6Z
f5yKC5LSFy6UmlXqWY/JMGWkwbAelYln7ay6gZJOagFTY7qv+1wdq3a8F3Pc7LA/loBV3XXHAPK9
Zf/JoBoHBY0jPfGdmWsdFs4ECh5tz8XpSr1vU+xQ44pVbcgvYWS/4GAJX03tOtcOmRxSO+4t0g/3
lfulsAsSr3NHRxDy8QlltDp12v7qF8OafcF7g80r3qCpKqayzXCQClsR4U+xTTRpnl568Z4di39n
Ac3ZxPmQ7kx2j9d26Yc3YC2ONR86UxZqqMnBTURuSeZwi1oy4kg/gleyUuvsqPRxzJR3t5g79mpI
XI7T5KrvOmwHa0KLKx+tz/WiaiV4pF8aTJc3jTc/tdRuL5tNTLLXld9Ga3I2AKorXOLRQdtFvooN
8zocmus5J+QXtw1UUyKvqvhEpVNJamh8GJruRlntNVaAK3ZrZLK9mZKAljM/imHGHrCLGF3xNXcl
cJON6yQuSQRi+pdlymjYK3RJLJgM6OQDnITQPyOZltl3Av1/la6/ULrgHS5z0f988HtOmi9V2STl
TzbP7z/1w+bp/cZxiv4TtqVst8Ar/NPqaf8mpeVhtRTQFZZz3z+1L/83Uzo2HGn+xfYBE/5D+6Iv
jt0bmR2X4yCHhr8HrluUrX9WCwhJn7zPtsxGnhC2RW/dz8qXbZmM+tzYOwVRVR9IPI43rlUubYMT
TYpt3bgIff+4QH8gtv3RG/o2lithuch/1i9z54y/WkFGck8I4HJjLV3pLF4chXKpD9HUWOc/fz/O
1P/2B/oCbiVlDQ7w718OtcCL5oYZPbPSKvbeQCjzlU9T66Fx+78qiv2ZkvlxLfmo+aw5j5s+3Rk/
X8s6HuKoyyxxAmpGAaSf1gesMhxKPTuyzu08B09+xpJTc/S7+9t/JXeSy90gMRv4v/ZCDTrriTDW
4tTYqbgoJT56hPBycc5F1Ej++ZtZP3sHPv5Q7kCLEAfZa0wKv/yhI7iigi2zOA2Vxxv5qsb6NqQm
dTp966cUdTqUmR9x9tJySbinb16ExbRnQ+7QWJt2+VeVpf/+IXtIwagqeKY9HBW/2JVTKwYFRjye
QY3gz6V6LNmbBqmT/8/3Qo12HUwGFjfOLzdUlHKWiTk/nhwEvHMnDDAbbTGSa7H/qmV3uY4/fznR
ibBmuK6Pi8l0F8HmX1zYtMDVuCI6cQJP9a2xKZbrbJqe/vzT/KNrxyJEnQlvxir1y4cJkV74rZ2L
E/wR8osgpDmiLBUZ1pyxu/7zN1t0s3/7k0jhWzZKF5fwV2O5DB2rnzn2nkCOZBhYCUadrNBo6F2o
G/Uqdea+sZ3kS5oE1EtjVbigPcO5+Itf49/vYM8ULHuLlcZcRgg/X9nQ5pARepk4jbK1j05WWoxv
w0BeKqPhDtVBUWyzzMadCRt8sjYfX15XcZRgBakPf/7b/NEnsExDBCY8EgG/6m5ZDt2pyBRfXuja
dxiEGOyD4ToJxbTy77+Vx9gcYw2PFvvXO2pUsiY2p51TAreRwPPSgIXizVIvPT6JP3+zn5d6lm+G
dIHpB4InC0yfX99MxS3GY61gKk4mDjbDqNVr6eTqdR5of+nLidXhz9/R+nkJXt4S0CvWA4+eBT7g
Xwc5tP8Km2FPcDRDylQQ9TkrN3UDDGswxjt8BnyujjvTVC5T++Gjh7ggOXXyidYOG5znnGs1j7+P
FaQVGVaUabZp/Q1jLPSbxKr+6iK5H4/Yf37LKWj0OBktGi61rA6nnl8WFAYTKUwWRxyb3Cx25hwD
Uk88Y4c9IOtwFzNMiYjVpTUhsCpVk7e1eLHbujbyYjulOb9jSNlRsg7dqIUBWLTvI7ZFIJrxzPfK
pnYl3pggTYAXWAOmYisKxBvRofGORsT6YKb8WI0kfOFjG6jJBNjOxWCn+rXtfcpoIoFumnIBP1ir
NzgVjXrrYdp/osHFoKYgCLV1sBqMHqvG56y0KQKKtSFMJiBgoy5xvD3jHN5DcqU/pGGtGe2tRC8o
b0G1JSISV9whSljqdWIzPe+NkI7G46Cc6kTqkaHZVFvULmfso9+zNNevFMPa6lhYyXRnSXYtEGmN
fjXjAUo+WVPAR+bPjrdAy+QQPpFv5t5rM+8tQ+We1yK13beJtNM76ZblCd337huTLvuLmkP70Gtf
39VeW+zdwcd1kkQCuRvUtwttDq7P2sJT9cDgni/pYtEE9w80dxRc0TAJn8BWJ/vQcZr3usELalS2
9QDFn+sTDKGPTyqan+webVKBpcEA7g3BkzXWzXtGm5yN7aXFpdAACF1L0gxPHVEp6tdCmBRByGgL
qtBkPcwt140oAECJj6dcyZMaE68HFX4qyKkfIhDtOVhPnztbxATBVkUJARA8OBsTA8fszUdztZna
412GAD5uKRgxvI3LcRNCBphLXCKm++Z7GVdzSlMsPn0lIU72ZuiTgV3WS6MHOrdvRA/0HdsZv4zj
+lmB4Mpz0QOhlXMHR9RcF7O0zrFRUPQ9uUUr12El9bDxcfqq323uVknxFM3eRvDUmLj3kdZA8mOv
ZXhgSZ5FuANpDwd6waajLZmIrBW+eZCDOZYNKyncN4Ro981b9OdVg6Et35AHqOnfnu3DPA/EJOzI
E5/Kvi8f5JxMV+j6+UY3Y2WtUiO35I5sZH1MsOFcRPjmeJV8ZDJRzlW3MZvQe6AQMqHilqaJbOVj
ajhLU5qnQsSAhojSkmR3G0iVriHWUzlPDxnp8m1XcSo/Zubi++WeRLQxm/K2RcMnChp2xdfKrdtv
UsyEDmy/O9NYg5g0jSnnQOaeCqM3qfrtYCoc2a0xqRcvz+pmR9rB+zLOPrb0tizxV5ownExH+iQb
OlisVloRIq666hwgeDLLmZv4U+TgrMJRrq4mD+eFLqfwZE2tD3eoGbxXKg5peqLc4pMXDdXREUU0
wdQQ8ycIH9mWnM28bqyej1GGLgJiNpSfcLH47abs42aTmbW/XzajWJtGvTCM68LYwo5C02HzQkLR
BsIQo4qWlRnedVljwBnU6iKtURwmt5u+hlE1bGMjMW6noCpekqwXayQGMAxlwvxCEzInOvLmt+j8
MsHVE9pFTCS+tnaFqnghaZxpizVZ/p2QWCehKqpjPeoSMAhlGoctkhXMw6haPnk1XLLTlQes+ZO7
KZMe+15IoR+KaxAyYYjiC1mphkM5Xpi5moytXVTdo8o8TS1N2exgak3UDJtfwM9VL0GeEP4NrHHX
GBAlgD6Y+yBsi1ueStQiU9cSX3oC656KTD5RP7LTy8oPoKC2nUKNarmpDY8d2dsUttbZsFO+Ek3D
iWELMslOT4Sw2WDbzkj9PKtt+x7VJgtSNQfWw0TfNOTVtg+eap+021Z2o4vDPYkxqrb4pfpV4Yc0
1Nvwil5DS2DXHLWx9qe8PrRNwPNYdm6IWmGL6gSCa3k1kHvNnoo3liBW40UwqVhtR85RTZOyhfP6
GdFWCb76HR6AgxgZKx1cCo1eleK2XVeY6CA15GUOulNH7OdiojeWU2GBpVysQRBx01iqb5PqBU55
H4kt91vAMKkYvhZy0AzWM8N9pvUmuMCi2BzyamKIU45R0oFVSOPPTd++pQo+nSuSCCfBxPLxAiSt
M+4Zb1XOAfSnPPdMN9denmTbeBj0IYVtAYVgSVjAm/XhrIvhsac1486L1DdASS8jTQHX2YIXYF1F
vrIDpEHRKfsdV1L0jrt0uI86n0+Ob3y61X0G+0REDDkpTkwI7+m88Y/ooQ0gmiFXBQIP6/g6Ix4w
HNpgNAmIVdOVxiVw5yE1g2stso4kOp9CiptOBvB+ABVtSRbkV2Ndi2vmdfm1prbirkikhvttNV9E
b+TbiljGZ0qz+xNDnpnEdWgn3qqRIGEynJ2roYNuiIeUNo0mCF2UcSmO8JM+h8oY7oc2wmHbdQwB
sIJ8ygYPN22dxwHPytJCgMY2fQ4osQSTxSjWCAbqueM+at7sBEm58B1STYhnJ8szyQYKCCD13mLJ
2xlsZnsAjrYNvBik+riL89J58DKlYMg7873C5nZpTh2gERxoAICi4ZV4r+62ZtOI5Dgm4+iuyX3A
/5HhILOzN5KRon2law6cco3L1J+rRzjsNnH1rMOKbhu+mR06bp4zHgn1zep1c9VBvNlDiZpOZdoU
sLODOGxw83C8iFnc9lCJAEUodhbGOur9/jayexppyo/+EvKf9Ws2tkDtp9zFaWqzjDom9RRrKHDl
sCHu14VERyr7qvWxqq0mvEISRrYP7oDV92tl08y7C+hC30UqEhdCaHvr5N58aDo/uWsKSz9SoN48
yRx1uh+xO84Yb1YZ8W+0xzhmsoPZduMoiGvkX8H8mkXLc6g16RRi8pjkG8GluunhcOyx6vn12iVG
ck0Jwvho1oNBdKV1Itz82tlJwwEgXarS3eHYI21b2QmIg45791uYx+Ozkk77BYST/z541HvsTOV1
zKzoL4TjUuWwwkLpVN8Y9OlkU8fMvQ6wub+58RjdNGlBT/QMsOK4+GirVVUxeyDwA5obiyiDcZ7O
1waS7dY2PfzxQbQEXOfFuGvGlY/e2YlWUnWPCG8Iv3+hDLzq6MyZ02sT27hJz2aZX5dBntNkaY/G
bWw4fGo5ApI4FDg8x+5pjPUYiu8n2P9qoX+hhXJG9v40EnP++rl+azLkwO+mmov3//2f33/odymU
ig78MEKAnuXUTbyF1/vh+1viMqgcbJyc7xDZf7gAHax+ju1IjwGS/2H1++ECRHr5G34XsIY/aRGo
jwK/i8XBezkwuvxiP4sAudMZ5hTG/SWjrKCP6ayAHo131BGUXJaXvZ+ISRVAOUFOYHuW2DMWZLi7
wMObBSOeFxKieMmvf8Uswbu2a4Dj4wd7vF0w5PYHkdx2ath2c9K9iAZgeS192OU9c9Fd0MrkTMYL
RuIH5VwtwHPFI3EN2M85c+5x19zremf2soC3bpY37TB0d8EHQT1ZYOqATIej+CCsjwts3dScdjoz
NuyVllVwhzGnuKMf84nQ/HzRcFKCPQS83dPufAcTvr4bma7vcClASQ/bcUvLM2MrRRZkHJwM8q01
bkUs4Hcmmc4fOriAb75f6APPNJqSxExVJof85sbzvfhZ8/Sa1tiI1caJensXxD6ZD1fHd+7opdve
FNgdDTLZl3U04O3XzSNmOtL2xE5YUUTv2GvTUfNDSeUwDpbxczZyMFo5YAgOuOeSS52UBEdLfDGf
knLG+K/5DB/zLC3OcuhjzADxfKyL5YgQ88ja5L3012mZfZTPGckNWdr0QAHXNWybdAfIN4NX60IK
Aa5wMIeKEEFcdpd0UyXAEwtPgjsYpnv80N2ODqds3YJRvJZAuQ6TrcsrX5vDJTbo6YBA67ylwqmO
4OXae0/a+Yj52ci2nFRhGNaxTSshRuSrGcA4cyPf2JRhXt4arenct5NoX2Ev598muzEf7L5LFndD
eV00roEa5u8i12xfuFZUIeixDDBay+LFqRPKbqUqNyUTyy0zwHlPFMQAmVuP73pommurVdVlioty
HUA3IDnKjcNJ1AiCL+BW6e3QtQXe0phpHlyPUMq2gkzBLd2wJgU0gW63E8nLVWFWgH2aeCY7Ld56
u5cnnuuILI6rzqKmyqsrTcgu9tyt44Z862gZwbjtibxcKnAEhzxS8mD2Xv41xUR2YyqGYEkWzdeZ
myrSr25ofIFMJQtaubDbrPTggcCk7qc7MaqkpU/F8THJ6nyFeyzdcF5zX4BCmc/1mI6XHgapbSya
7irxFb0jldL9bW1E86vGWuJSI0Z3rGI29xCIzL2WWqxqqaJ93/s0lZhNe2f3JMIy12mnVdfP0Fss
q/QpJdEdbt0WG6/XcP6Eil8aNN5ID2s+vIILO7BqxqtY8lewV7Fq4PvHguLVYfHEMqJIM+TzocT1
ue27wsUNpswrP7bKYd/1Cl47pRrbGnzzdREV0XUdC3vppHQ+5fSXcAyBr/bc4OuKVgzSp3sQ9U4E
RSE3tjO694FUSYExDrL8qqDWLlz3hnb7XanI3qSorRZAwjIrzgZgrifCtxqPnFdhdBNah6wkiZo3
c1G9M2ImGd15xXjlzD4+gyRzk2yT4pV9ivoG7Tm13IANjhGNGyfhaMnupNT4vADQAAkF0nCLB8h6
rpuw7NYQgmqld7lXueZ4hb1RYrFZUaHcjfaOPAIZ+jWABo8qoNHsGvM+xFE8eY+RX2AJIg/dUaKq
0fHL46xsIMzrVoKwJWjb29lwX6djJL+IiJQYA1A/Nwf3saCeXftbqWDM7Yyua9P3yVfKyvZQb+v6
+xzrv/uAv9oHCFzy/6LKLhie35/4C73nf//nOsvf4qr4eR/w/Yd+7APEb+RRGaFwpsZxT5nXv+wD
lse95/mub5v0aS2jpR9GWEaiiJD/8Mf+iAI4VHwxcZOkBOzl5+Tf2RSQOf95U2CZaLGgygPwJnho
/m1AUVN6WY6epY8CL8HGgcXZxn27Q1WVt25cxkg0AS73FXLA7G6RWTtIra0LWJ2AAefcEZV7Bu5V
BEm45/zp1A+kynJk1CBJb1qvJJtaJ/6rO3vlMbYiGOZDam8CA+VVk2YsjvYYZjsvC8gZ4Wu9TJXm
sF7Gqrrqp07N+2Ky4I7hf4nm2AYU3A918NonE4RR0rjRqm715L30w9jJmwlD8cavFrOmXbVi63hL
BUXASpy89UszRVcvJRVVXeGYVyQCvcvWNeMWU11eYG3pzEU8oAkskc5wzmMiy/5O6nxW54omN7wt
Y1P7a7+cKM1FQvB46mzhIppGcSxdgWthRSyKQSIJRKKfZ2nTSDGswpzrqVfJBIQDQjBl5QNGD1zH
ayZ5lvllGPJmmLdZnLgDTHeio3j/yrQCr1p0sCap4upK2AZYrYCJjW0gyMbHctbC2vAwETPOWwaf
ak1e345ZtGGaVXP6PofThE69bhG1XGp2KmJSvs2eZG9nY1if/aI1LkxgpDdwIUJwQoazGnoBPbuJ
S7APRr+PSDzcZ4bXJStAZZzzWchvLQAcOy9Q0xux12xLpDXHtjdha6wavWPzll3iVHP2Ff4pOJtA
i7Ky1+1KlxWDrz7vLmQ/0twBIbQoSkxBXhxdu3aA1Brn48ZjoSOH5dK4jA/l0IDPv62LocDTZbQ0
ZIUY9majV9d56j1CrItunUg3N7Dp/FsSeP0r8YpxA6sDtqiKx1vuh2o39VXylDdjeJPb1URoTxn2
eugAZIe+HW6gxPnngALEpxjKy2GMPePaGCGhM08xgl3v185l6IU5rQj4nzYWid3pCdQS2mKYe4/a
s8p7fJLYESG2RePaTcH9rQnv+uO6mub5oqxtjxkFOgG03LK9GDAe74c8i55QmJxTMBN3pK7NHR7A
lhFVkYo6gE3H8/8bkAqPh4k/85yP6BUHaFShUENWvKkTjMr14D6kGiZO2glaoeEuXlqTYtOTop2U
q7Du+usuiuwTtSvVQYigg06CNWtFJqa+jXOvfGJmhHQKivDzYMfPlqbYq82lPPJJM3RRRHumRlFz
N+XjbchM4wjusX6ILGd+6Zy5gCo6jPaXtKrNkzGXfrrS2vGPHEupT03V1z7Q4QGDhN5iVJv5BP30
Hq9c92J6af6M9SJ5doY2WcL4MnvWRhkQJOcb5hltvTcZr24hi7a7RBEQr8gtFzLJ9yn0KI7EpXsc
RqCNq5JuPAWpMzDob0LRnN0ZRBNHs+SmDNPxCLlorNeUzkCVseDOxJQK5qsE5X4DdXvaVkNHlVLI
Hpvr0hIHzRfmt7lm7z0cKzMoN4RI7SfhGw4Opvoxmev7VBn+++gCF1iZwbKBdAdmX+Sg5vSBPJA4
FWzXL82WYjcPI+6G0cpFIBr/Ctux5qvRNfczidqNW5vVF69jS6KGubpxwmD+rAdYNSuLeSVNamhO
URqJxygGXe5pFMvVUIAhw2URXTGQ7F5buIElodV1mGG5nDPLmtfpWB8ZOEVvjRMnX/Nhwf/1+tLu
qGFwvWHcxH1HHJW+4YNj+MBbxmGYLm3mphsB5hC8bWtDK88EljKAL8YO+c0A6mXK6jZLGzRQ1VrB
Nu9G69zjGwpXDISQXeNiQBS12UbeVYNAZ82iwbnHPik/Z0PBkKRLOpRfScR+i6sTXpYRSsLSpfvW
uXV1QvpEf52AB/G/mgxEIvpQYCzKmF6FQbChDBhITZbRnP2IggPGbvSfWY4L/7JJ4ouqkIDN1GQx
saGc6NwkTcYt6lbr1hy/gJ0u76zBW/JbYbPmRSPqwMPmwuUguG+1GC/xWMOplopNV1W73ypDvCdK
25eW3zfEbjUbxjxAAa1J41PJkF0h+8grYGd43c3KS+mK/xIvtkj9f+ydSXPb1rq1/8s3R2oDG+3g
m7AnJYoiJUuWJyhJtoGNvu9+/X3A5NxjKyfOzfxMXK5KZIoguPE2z1pLJJB0w/ApF9UDpaNYunoV
whWjCFHg3hsFpLAV+DYBClb5WrMxZSNZua93AWqQJO4CTC2Vv6qySn9WpWVuIzqjDd/394iU5ktp
ILsKWfg9Bg7KLT2sikPPoHoN3GwlRyunU7HqrMPiQwQ7givZytgp6Qwm/gJn7tx0lQmvv1djXn0t
B5j8hYFpFmWP6T4Ftm8e+A3HlYGUe5lbhVUskthK71NfwyHbGPO9Tie2FLUYVniUqltYXGdhZ1m+
bdqhZaMwNC/ImslPdHNAZCf+0tT6W1Tiiz7xeLwljQFu16778N50S8xe6pzozTQkslkO9XedVnjN
mLB9iNBfrzuzny2x3Hhjuhj/M2rwHxRw+x2EUrPtPbznxlpVpw5uRV9HE6zywjRS8guqUNv37Q0h
G+HSyojcEGbyhchFwGRGrF9JZ9HXOO7zubrul9BNvlWxqvdS43EvnJjAcou/+ZbjLUbW0TtAWbEX
UWKuOoUlp9Eo/RZ5fPTuRS6hbkmoQWFn6LJrPzlHTSIPRh2pDdLHklSYAMv0MvF2mPjN4ZdUXrjm
WNvYCJEgpDnOp8lA6inpM9pKEIm8ROrYraVTZ++N1SuCPZJH1QZYm4+hves7SWKBdZxMFEeZiYcc
zaaxyXXrvRTFuSW8E/oVs1p8NhAWCDbbUvusM+5ZhCGjTkUK68JOUM/HIr8Dbzo7Ak/5GnlLD0cu
UDSvsNi6uFoTH5BpBBvEo+QdeDC2tsoMshnDA3wsmL+ZHGWqaVDmQ79N7NbbmWMUrNjSn7U4u8cD
M9zgp0jMGu7e7CbGs4drIN6AcbKtadwhT+jtzSAnuxvHum3WScyZNUeeNAx4F5ztzmPDunmHT2m+
9Cz9W+nb2pp+NF2otE0RaRUWD7IY6+hMtuceEOhdpWO5djRuv7zWdvbQZWdbw5fAY6G/6KyWrDSv
aPdDWnk7enVcxdTkHlLMNxNlfWGE/+naIPy3l/qbXkpn7Ag087/45J96qd1r/6rUjxPVP37kj05K
t0zoUsaX7Cz/Fdn1r4mqLX4zTGyCTJ05J/8Ljc4fnZRhEPSlk6+F3ZRJINVsW/RHN6W7v3mQpQRw
ybmKoDH+R93UzziOiSWpex32ArVACZruTD79ALAJQn4norSMh7ouMNkvppRCjoo5r+aNNooqM6De
Ukn1jmrBeAzDWLsYXjluM5MtN25DHB2UqHa2EH7SrzBqXDakhawtXPVeaiH4d2wtQF+LilBh60wm
+OxeLfc5ZdWmBfxinBp5ZM0ings9tjQqikkRMsYYCbKcduwd6GF0rf2WTST+YuTem5S5qOyGjPnL
IqybHlvSubCX4agIbOeyLcMAL79FFVfEACWiPOBCVLy1Rhi9khE13uPaqaM2iMYXPMSrpVcEZANL
Tq1v+BOQv4O6eB8YQic0xz7rjabUAqLS+NTiWRavfrhf/gNue41m/zdddP0I4JEdPlWMpVxQmJ8/
gpTJW8RD3X6YKuntLdla68JgVExw6oAcUBpl4yywuvbuc6cwbrPemCU1tptbSxWLDkEfwhzHsfK9
hxPpcfKt8M5ozfyrrmLtOSut+hKO2rC2VBQdW6vRw4UbNslTkiBGCXj44rYq85PrVp849NE9zgt3
Zr94rRpbJ/S+RqVdvv36TXs/h3Hzpk3hzDcwNCwYrmV+wPsKUBhcIovsgSQv/0WfP/0gz/XPumGy
u3ZEtW8jWe0xoySeOszw+U61ZtrUZMUdh3YQbwUyOkX+Uj+cgsyMsbKU1oM/8rdSGsY3MH/9JtCM
/hS2tn5LtwU27fpPIDfG1lMqeYqzvlvacSJ2KuszHKMqjS2gtFdUFc0aFSj3tMQx8kZM8mtmt7d9
Zei7pvWtHdG6VNsm9IAaxng9WL2x5vkVbiz1khRedCC/pX+nhcP8sJH9O33RjG6xwq8aGC8/RNdV
dO2mUf1w4UsZ3zkdy4ikjtUuluwMVVQt5noSWiOarBvXRImpEHW0K6XqcpE7kbcVU2UsDQV/42QZ
SUAZnxLMjYqO5H2UtyOmN88jKTff3KTEkCnrWX0sLMsrdzOPssnCut7hR6BukqYRRyra4d7N9O5o
xey6wRda2LUynKIdeHDkLSczMC6aaoZT3ehcUEMFCAndaddb83dTi6czcw70sGFdvnlBHJA9UHlL
EQzD3/HiP59ZFlNO0jR1UDxdenyW87DrxzMLyY/vs/3VLiHWjOfGa7OtRrTs0zj0SJydloW4N987
RFq/9+Q5LOumZiRv9mP4NYKNuCuwij2UjSifndIkbCRMxLZ0i894MFI1MWEl94J/Je4qC4fiTmbb
hM/+Np/VXKIJJkxMg2E9prlxGUQVM6EAAsMVUBuPpBGpJcfVuOlMy5gP1Dw+EGrQ6GurIWdHCaqo
RTRgVVDF+XS+3rZFVIIlKXs8VqWl35KA7n/PE1d8drW0fp49up4zEtHvFHUiSQNEaIcriar2LRPx
FvMUJiwtjqrEfbStvTXHKXbWsRu6J1fALvwNoGr8DAjPlx/HdteZaW6DqZ4zf7V/eGT0pV4ztK/8
C/Njch8bfEEWY1VqD9SuvAOiUQXtXq09RqPq6GZJDysAIwj03rpC8XiRfAfJGcct/YBje/GKnRPa
TK/sC8bmWD2/YMbBmxH42O9L1WqbX589/+kNmPPjFaaa57Jhfbh/MjDqSg8DB7hyatZDpA93JbMH
zIr9uRnLOGf82SXWMmyOmCxkVwNNVrwKX1g3NGH+d757hHbQSrwyudBvaUvjA5M+4IEycf3HxEGD
vgizgKnPr3/36/P43w+L68VH/u+wbDMYgpoff/c+JVWaotm65C1pyQu2R/537mbssau6Sp4Qqk9H
fOyGU0I47bZJZyjPIPZ27xaqO9BkqmXvGdU+sebQMqfUHhu8RbdebzZqWZVtdprcWt1iyjrc95h8
gPHR2H3veEzwEZFdXvt9uxfT5EKWkY9x35p9nG0dpk1LQr6I/jCYADRt6z8b6Pt3mqu5B0LicPJz
MTlJaskUE3jhhVXotK36zkdYHpKkQPo0EjzDGL7pAWDKwiBFDDf/wtDXkyy8jczjN510yDqUWbmQ
oCn7xOz8F9Ljqz01ATYq81fP97Tga+VrYbcGHufXQ3J3wK/ZuCRGPbarNCKPyTNKyIyixs9ZhP4L
d173zUSSzwkyXxoSNhlBZJjDionLB19nXApVYdJlpPGjKAxiR0zknp9JM3+XeZrvyyAc9rh9ICCr
yGghtMe4DYe+XllOMtxFOpPkv7kRKBL5mv10J+CXTs2gY0N5LQc/lA2c1WmLIWx5CRO9IYJa8AVb
XM/mpB/KLXxVuHRCnzcQTiHQociLVxuPLbKPOZPWxHczLmUEFyZRcigV41yoVKFYKGuRShdBkG2a
ksDTBd8k8Tb2IvnE8d+8MczovrXKMbUVFGTKDC8kRXKbUY4du6yx1qlD/0fSDyD5IpGJn2zwOsDn
wJtSEgsDOsdxKvAqMEkhIvWKIJ4Qo0DWkqj1Sls7o8oe+1XdivZriUvKmfsrXFV5me8Gfaq35szj
OImaS875c0UQ2DzXQ7xjqdSNqwEWfO3J8VkvaMtkjgExv09IVnbEF8ILTG7WyEBqiGrGeZeOma6q
rosPuR6J3UQgCp7GcqKPLA0k8Ez68Z5Duhw+8RxQTzXBRAkMcy/dRa7S6LnGm44Yr7i0gx1ptIJ9
MjwNO8iwCL9q6IAu+A3MBQ5p4QfhMrLU6pR0vgkQbcEOrVk3mOQK3i6Wd4skr7lQdV/xd79BxrsY
Q+bxM/pvmqtk0rPHIGjqvS9MnjqTHsm3UPpqXAa6XcQ3WkO3W0pvPAeNylk/stJ8SwGrg2WDk+1q
5GQXSy2b9NuAYGjSxvMY9+MeZJ6gMELPLSTxn/V8UoiCBLRXlHk+OUfs4C8VteUOFaQHQl5P03cw
DHfvEhTGKC0lqIVtqx4sRDX1a7PrSB6vbYWXNaLkBcZt3IWqpMpcDAHuSvgraAur8MUKl5LkO7nh
F9hH+HiYIvK9+hiL4ITgpzswhvDeSJ0egDrxuDLeOJ2vJ+p/O9u/62ypwXly/3Vnu8/715/62t9/
4F8bQvEb+zdn3v8xHf7f7aBn/4ZK0ebJCpKLiPBHwaT8Dfcc3XWQUnq4Nc0wzx89rSl+k0gsaGpn
qdpVZvkPsCHwoA9H47yyRC6J3w7zHEfKDw/4MW0aHAWVexBlisEEOZrM5o34MkiLsVnWTfveb0yW
YonFyiEe/fhOyrR6iSIbqxnfqbV7sm9FMFuAdffYxPtPMd4P5k0JvPceNioK9nkpyRBlkQ7UVuJi
uGl1XON9Iq6fRqvpz21VyBoSMU1IzYvc5GvXjdZtV7buUzjk1PdTUgFSNK5ujAzBB0wvZb8PPVPt
O6tL1hFFPEPGzMNmMEsloQs6XEYmHLD3ZLqLvKF7blRpXmJfayd2c4X/vWGvcSLr8UhmDcLwkWaA
fHlZvprUy89DgOWlMdakl2GGCV8SzH421eDcF3bnpathlPU9s4ABXL/SAdQpw747jMbOeRb1RKV1
aXDXaYa/t80CU+wAVomk21yatzTWcUS216R7zONxMp2KINsltl+vLdisFx3OZ1gCjrjbGt0eIG9q
Jw+jHoan1mrx8W9zbMT6JNgGGDsckMB1W5EPhQR8SG0CDIMJEWoWJg6+MKEBO6IbM/OBKowkIDP3
vo66GIoljZkjlkSrtje2VxEc6MflofXjaB3Vuk20ao4lf1IO3s18AC9QB8xPEa9w78wx9xRRyk57
6WZ2KuA43MWaqN9C5vzN0lOco0tYquIBU7TmgJwK98MZa8yvhCP2DslJv3KP7oxAUsxDQwYWYGTS
MqK1r7SkfiUnITGhKP0ZqJRXtjJg97Am96M6ZSG0j7pSmNJmnGoypM+x0AXTbK7EJmZKwb0Lxcly
G55TXNlObcY88eYlApu8CTzblDk17xnGaASLYH/75LdDtKePKdeU6JHcF3iXvOLR7N7bfdWt8pkx
ZZMKbkoUitzoOVYyi0Hp/Wlq6iB6KkXsD9150ogASXBD4kGzdfROXfrRCe9TA7Ol5CufLrXBMqRE
5dry/A+1+pZKeczVHX5q7JYDXJJXqZ4bC91supfe6qlLWQoS081r+DXBSsn0YNZw8X1GBs+STrPL
dn5GBquWY4qU8Q1ddoiFDyPSr02dxilfb1kRQUX5iW/pwsl0IDUPq8taAHOX7GM2hMLDqCKhXCu6
JFKVZLpKYv3GaDz9mAuitYfcvAjT2yWAWczEyT4dRSXgXoDG7AELfPw/8FZadCYZYZlbcQeaWSnu
NAtVzqquW7mUle9tVDQ1BzDjdK0wjNljIdTfsmxUqx7sbltaIC8L3HtLNFZlezCiNr2MemZCWeW2
tSU9o7loHvEs4Ww0lUff8bf6xOiLSTfzfoSB5iqy7ZDKI6oftdZI7ij1yNnLgMPUYOkPlRlzarlp
lmBuYXoLdpVE3DGjX0Q9eeudgTFH18b3OBk/IWxKABT4YmvQ91ETXGygMtAAPVqSgJYtI9Zi1mLA
a2ZXTTZLfMy/uNp5/0hrjl4NX4+9k5vTmlyAbusakXHBuqhecTzF69GsrL1jmenapnxlCWzW7dGa
CbByZsHG1JqesVEyqaGxIwxnZmyY6THcdp1HhlntTXGFy7wraOZcoTOcFbR3gWVMwTcfKg1Xfq7c
TKoRhpZ8Iy/S3eUzx9bORFt/hduCmXPzZ+Ktmdm3ns59GcBJ3hEOhh9LlYIwEwjIHBSmLIDUG2aS
jilJQwT8vB2VM2nXz8ydf8XvSLTjahtXLM+dCT11hfXcK7g3OyEuqbmzW2WF9Smq3f5rN7N+3Uz9
zY4lazGTgAh6201VQweWObZe0BzMJwI+/s+sYjaG1Wp31kwW6jNjOCYBtOHMHdYzgejogfngwBee
S+KX1uNMKiYzs9hNjbuPhEmQcTIzjRjWgTeyRSV2fGYeWRrKVzlzkFKWQJQzG4lNU70bNEs/1TN1
gWSl5VsFTRlcwcp0ZiwRqzS3mFt1t7WV4L09s5gEicer3HQ5MgE1UelFO0WrwWC1dbCHmonOYGY7
ZURLRykL8SkSEiXTmQJVRuJ/Cq9oaDpTotg2zbvvmR01Zoq0NtCGUN0Ob+nMmNL+TY9y5k6xFwFB
Ta44KqK2TyVTytsp9Pvbqc/BVhNbEE5yZVntVn9gUGRsppl0HfFcHJf22ITPxUzCypmJDa94LAdT
ueOJPryGMz0rryAtI8Nh3c90Lb4M7KS5Kw8IwM5NO9bRKaik3jSAvBCNJJTavR6Lz6NGos4uHzC1
fGby42fNssntlidRLHAHn/KwYxkkW1gK3Z7TtLohXRdimL66DfYlfoxqr6K5dzCjMRkSVlXvL4Jw
bIFF08cehm8L2hysuUn9PR9lsmqzLDlLfEXRA5L7HmjFqrQrtfxvffx/sZTUKVGZfP11fXwDRN++
x+NPNfLvP/RHjezqv5H2BtPizSWt8e8q2fV+I1UNaoUZzgzM/1AlS+83HRRPR0OORBpzj39vfqSN
rYjrSVaEpn61p/wnm5+rjccP8wMC5ARlugvLj6Mu46QPomZpy7ByJz84dMQfhEumrc6518lfk33W
bBWh0ocOE1rW7/uiNM1+EZGwecHMrtlVTtptZamXW9EoIX6/4/7S7BdK6uf6nV+NS2IhyzRABnXx
Ufs/oJq0YtQOe6ezivwE4yRO7mSDpbEoIRpKn0OirnFRCvOrJpCErxddvUx5vPtf8YnVzzVAK2lT
xTV6ii13cDdeA6kYT+svKQELmEolHZlVPDo0d5Vco6wAuV1yrUy70dwdDmz4ef0eewVTNIdg5eac
iBXO4VisZuagLM9Kyot7zc8ynVqmGPwQq+VWBGyxworWQ+U9lr/Hb3m9K+8n3W4/eXmBP1xVpsQ3
JEaCNy3Ga28p05cLOwWCr+HZcB1nf0Dh6MbWoONVS1DGoSGhOd6obmQGEbXSPGclG4I+6Nlu+08D
3oBb6KrqQBStvm1bWb8rEVYnL7Ug1KL6Rg/yQ5Hb9aOTqeFe94Zx69Rtc8NcmzQPrdNWyplKTli0
BnelKcfbLIDXZyPHE7fV84tmei9C4v6poS3IVxNi788MHwuH2FOrP2pBrp2nNvYg5bBzWveqG24D
Z3oQbZCcqhEib5gInmDCQZ7Oxo01862q8Y7zCiiZwbI4a1scCu2LcOPi0qlMYkCJsMLqYM2wE6v0
+AgDX8tPUYBeDn5dkd5brinLjE2JFyYCSzEwspXZfrBZq5N1m20KpwnjJS6OoEQU3POsUd8N0i/W
DvzgQk5AXoNAmErV3C/xw7LPXPXyxrVjXPfYHx6gxryDp9suPKhIgpWfieQzM/36MXco08o5AgTJ
oEZzUKvpTqJ3upWdcL4GTmhvTL8p12wUWEgaxExgw0fwicqxu+S6m5uJWTNJR3ERvsbc9syVq2EJ
x06LiAbxIpyuv2MU3N1YfU2Km4nbq1mSIdKArYEWYVc/ZYgTQ6IDNq1AVhiALHBLVyhJNz0P1HEJ
dml/xm4WJ7Qh0ZCFee3a8nr91QgiQtyjcfxmYAN2LNMQS3b0HDuzMPHJbKi3X2pjZEfqA8Tvjc6O
qlXey5FkxwamFO2yQdgu1lY1oV1l6hhLaif4IcEUapUECT6wdu1rj9ZQCwdUPmkwbK30G6+wcms9
cB33nTOhH0nJor8NqOhuyNDm6pmtjwlAN3duaEYSMNkImNQ339Pe7O2FIsr8cYLwufUSz+PyTWV8
tEgeY1AMA2+4av52hbOIIEhMv9tSIcpkRcnfn51MKIuo4Nzex031yQv76c3ppoGwmdrce3aUL2jf
6IgL4hfuOAn7ly6ktVywtRxJLgumbOY/CHoCkM/6EUajcr5kvuO1K6tE60B7qrvdHUaYmKXq1CYk
vbsQhnpH9vztbJ9gLLyx6/Z5AH2/oqyiM49o1E4WDWpFglxgnOrE7M92BSm0oPPtBtr5OjmxLCy2
LLWwV6PkycHbEE92q4IK/c7mOLhJQwTOC6KI0ye/ycqLamWTY49ryCNLjRJ3tCavV9jSiZNyo/zR
yQ0tWektXvwi57/b3KPeutLH8NBNhMcDV4ZE3vTxJ3Jx0eSzP6a0I9kQCR81JiCot7DqOH7HowLo
WpkKvSOtpH1fqzHRPs/6/345lKV3MWTvqrWDwSQfSlHZ1cYUqfcN+9TyMKZ6/xK4YbLsMO696E3H
nhJnzEmztQpWLg93wog6sWjK0LwJvQ5lUN9VD5aEGl74uh2ecc4xnvMuVRdnHFJ9h6tIcI+mDOVK
NzYx2mAGzV9yBuUEjunok7YV3hxrbAvj17D0sI239KE7Nm7a5YtAJ1AC6GjOKI2pG0EOGo10z67m
5ci96L5zvnsXjwzWTenY9Rdb83iJwBPTrcnZvIlGGe2rmKiesrfKNWfDsI+c2P/cITXlD246znm+
5LGUMfEfOT1bi1vH0hOpQfNllSCxASQ7y0UjhI+qId69oaf666jSbxrWc9ePjRVLCLNZATm2kjfZ
6c66Du13XJD6Ve+aBXuaQT4pREb7qHCcew+xPa+avhslvlus0GN5AjS9JQaOI8dKboPR9d+HGp7A
AU+yLW1gvpxqKxcn1HVRmNHdaOXO1sy1gh+YBuPEpovPFAS9v7Na1n+GQRhTGo7Goq34Q7lC+4Jd
enmukMXfmFZpJqx2wuyFOK3uvZNJfRPjSrGqUsxd57rkjQDo/J271IIsHB3F0RGRa7geQz+8xYSe
vSKP0+pGuvB/JJmE5Lbr9eSYa8LXR3PFnsyTm7HSFLLuqRVPdtQ02bq0y/jNbJyABtXL5NyWkra3
wkOQjUVDZBRqptDpX7PaTaZtEatOw7ZAVC+qDuMnoBg+rvBVM6PupDGCv4zCfgBLt0jJQRq0lib+
/0siOeSxVmhySeDVjZNP0PyeEiv/MuZ+s2laLV3ljeDz8gXxt3xZouyLtMqUf1N1Xw0dm3vGQoTT
O2GVHlHg6bc1xxnfonoELSNQtFtQdxlwjW6Dws9xjPiVcexLremYg4w67HMfecUBQl5zGAm5GoOh
Ea/WJbkifbbW0O1c+lA0d3kUjWfT1tXDkHRCIqDSmfxUiaEBhdSXwOt5WFuudQytHHOwnK/YrWL+
a63I8a3rZW+SZbiwUhOD5tn+0Gfs8Q5IW765HqLrBUoA7+DAhs4FpkXgVxrlHj3r1CDu6quJKHOc
9iFdWmQNKZm4i0IlLQlJ2uSUmA1H3W2pTxCc+MwE0bLKTBveyIuqZyNyRu1MgkNqblse+tAH+YTv
B/eAv/byxD50EdEMSxMr03IXl1xPBP5+6PNoNam/8kS6D8Ogm6ucdAWCAJkF3rhkNRC34hHv5OZ2
Eh1RfcUD6KuT3kXYAD2hXy8vuuydL6XvRtvcDqpm1pxq78Q/EajARjXblnXFOFfDdllCLk08MkoS
MrcqLfR7sIkwPbCM9U7YEhTfvUyYmPSKQOwLN0rEMpszQmvZ2gQjtNfsUPv3JNH/tnX/p7bOw0T2
V23dbd6CUXxIDsRIb/6pf/V17m8M238whUS2/AfT5yGSxvMBoTTGiZJocP4Tx0IT/v//J9FNoXAW
no0QahYwsX35Y/9h8A96tJtsTAwgMOn9I6Zvdp78cTOs63zB2X2wn6FTRMM1//cfAA01Vn2bq1nz
yI3rrqJI0y+EAE5HCPNik5eRSyxfwVK31hz/EcKr2o9p5h807KAONc9/FiNQDTnpQjguIGPimZKk
C5d6/dHFWneF7sNS65w8XtRA0XDSMxCgaEZkhjBInohRatbFjBpwr/tMWE0SADLD6VZVyaxWD0TV
gyZo06wftB/Inv07ROiDrxlXYKYmwcoImXWMP5mMRRRrNKogApSaGFf6OOhSs3hLo2nm98Xv/cMt
8h8YvpmS/KGXvr6eJwX+umywHF18oNkMje0D0XjFvtcAQ4YgeZsHqzOy9cc45i+b45+5OWt+JUca
bBfY+zNa+OgGOjGZwiLIJsWMGdnK4PimkiScDiMd9dBhErjFp9u//OO3Rzqtw7yAmwlgb377P9xQ
kTDqPqX6xN6b83ChtVBINZs3cnMGC3Tnn78aIRy2O3OxNv73P79a4Lm9ytIo2etoRuNjVqXTZrDZ
SJ3axHv89Wt9cDu8Xk9vliQSdTwbnn7kEIc4SMI0FmpfhkPCFB+/EeymyjRfuZjyL0JsiE8t7fxt
D2uxm3C9Kdaqtut//J5ntMdxoCI9/nTmG/qHK5zotYPSjoqxbGPgLh709coOfP/RswuIgF+/6T/f
Q9bVR5Lhz8z8fpz8VDTKErOgaF/o03TO3aom04NvcBEWcbhHjMBE3skQO/3N6/75WwLObOs6jbLN
SEx8OJfiIOpVYBfRPutLQso6Ps1etj3Yu2qjf/Za5uxfYaIRBanlFPyT06tJoofehZ7aK/r5VTmM
SAwLUY03wdjLT7++nh/O2+trWSBxkJqOMOeoq58+vCht6FGo3fbTOPU6ucBOekiU7PTVr1/n41js
6skhCaydcWFuV+Pn12lttG92PijwD6sj3a+nn1iYI2oGvwN+DRXGYIuhajCjnxgg+Ws6rfD469/h
w70zv1fWghx0uj17BH+8d2jOYhQ9Db9DR7pCoXcl84ZJC46+HNMDMhfaWVuOf4N8Xi/hDwfs/LIY
ufLGJcA6nsofbp0usKnufEftQ/xJn6vITg8Ikce7IsrCbSWLDN0XITIAcVgxInrp27Hb93Y2fGVr
XgKvs+A+xH7m74JZ+IoFIH9MkfY7TPKXp/N/+j0tPhiPua8HfPDRKRJvAr+fHE3bAR7abziEm9US
4z3aLCSXvb3LNFownPrIZaUK7+Oj6IwRoWTm+/s2zs0br/H8/YCW987T7NrZ2B2+i6s89Jxu++tP
8s93rSu4mhjyEtNm48z7892EOJBBQNIrcrcFQRRx4JJKltV1s/7163z41vPRufi3zoebgdMe2OjP
r6M0AEzsYxW8Cbwrto+wQBmB4jcJqQIPv36tj8f59cUch/nxTMXhtfzhTY1ubdUkv3Cc51W8Cly/
W7F3apcwfTFrwBkwHfrxhoA050VLs2BLS9P8zYXVxdU39efb1ZXQ7eg0KAr4dT6856RCqcs3w985
bV+NeycxOEwxE5PFPkAgftakLd6smVdU6kp5kQkX8Pc5ytxOoUxrGOeD17bjPds3YNm6jApsQJKm
VSS/pNORYE64ErjKy5RI/3s3tMmTOyZYLSbVALtRVva8JIzZRrvWTVcJDlwWe8bFQkH+YIeF2DVI
EW7DDNZ2JQqlPeJNMZ3HwJc4tjFwOqWVaF4TnGHfiPLxj7VW0CR7pKx/hyq1ikOWlqxKM8CT3YSn
U82oNIRbkw6hMuyUY1MscJ8wX3Ef1d8zAps+9XAnJZkhHRbJyJrN70nXmJiRNoMM17UbhcdA8s02
LY4WverUWxtyeBN1Z31nsuwayyylbKQdE2TR9coL2o3ANnPbm4JiKHOG+qvrtAa2dKWDUXFfuRe2
2dxvfPuDeBPnHi9fFJV2do2as1PUrfMymTitDTGaVGf+2ZpG94j2nHTdUvVAkY5KtEcvl+OR50zy
VJZjf7peXt9Gm2DgK3guZBlCEOJyGe6h4GyUcyINj1jNpe2aEOKISfP1tEIVeFM1EyeUqw/aF/JL
uCNzMUDlJYk+7RC+cu1Gy1WQpEKEjyYe3s9tJRJtaQQiu5exQZRPZPLv9AQ8He2mCFZ16SjEgV4/
C6erMdh6cIwE0iBIeogCKT+5WVfhNm5wbVPA/bckSA1yJXLzlTHT7L9r1YDPvkqns4ULL5vLuBru
RVcOJzWaBOI5pq6+JHbD0TTpUMYjar61nO/DtM+huFvwguUYuo1aTYNOAaOn+bTJOgycFij2p2PQ
jygEfVqvEaC4QytgaSyOppQ6p8VgcFxGvAGmwFEP7lhzg60FCOVr2AeCXYvL3WvNOG/lA0/t2pCO
wbZy7dEG7eBzDMzxGGhJdIjdZO1NDOqGyhxO5PCUmyZi2o8bA+GnmDQuRy2vwCNDtRduld2wPDGX
sD1Y+WDqc9RlNh1a4v92UG/+Y9A469xkPljaWTy7cRL4gKDylE5YaGJbuCwzf0AKG8kX7FOwjDRT
uKWxYQ3UypXQBowc6fmWOqYSG2/I06VZZQmpP/jPPnmqI9MxGw+R7m3CEO4Gcio/sK9j26K1aJhT
3AAJTIkOSexWyzCOk9XYNaDztcnayzJfKnZOxyBVJ1IX3QUh7cOqG13MOD1DbqxSfbJ9GzF8XRg3
CaZwoo2tZdHgaxN7CK7jCSlQOAl75WHIsFBeeCEV7s0rjNei1ep1pKVyNdrgKQYzp70m3M8lw3wk
sbLAPWFweaq1hfFldkaepKsvOkPdoc7sV7FpP3adf5NnTvC5AZjG92ccDmGScgCbc42UGuOdraSc
E2XKsw5+fNA6C6enifRopxzdAu46cmoPJ6nSCOpvIEjFbtTzqF1kfueXizGQ0UHPTYxhfS1wblsr
4RfKE0zFmfca0ydrMuVm6BO/JfrH8G6AicoThZIZrnr0CavYAWkGaw8+MbLsH8bcon7I8Qwg7rOb
xmPsTHLtp7azMePG/RqlqtoPiT3sGRanvChV9LEKxMW1+v7i9OO4llPbrufnD9hMXhCXiwA7va+J
wVw6fNNIumeBZiyMGJ/oaqQWiV2WVXFm10vEwIqjKCODzPThftGIO7siovVpuf9WKWXexpsEsy7c
LnDNKIz0VIvmCWNdYodZtN2Z5eRG+OvlbrTCAcuMNuw0AXYKdOQYcln3oh3qje20wXMTBf2NbIdV
o/z+EPWtQPBDTPQXiXTAX1iZUZMTwDm5z7wqPECLKAxNe5dQty7lxoyoHWgREu2cjJWzTsfqc5YD
rmB22L20ZuZ+b8wB5srOdOPRSC3n+X/YO5PtuJlrS79KvQC8Ak0EgGkC2Sd7UaQ4waI69D0C3dPX
B7m5Zde6dctzT/wPLFFkMjMQZ5+9vz1PVLQfhaRcYNET5rdacx+r5vbUgAO4n40WXDZ1p4Fd101g
DK17YoL2CSiZ0GgbU3e/Gsvz9s2ULSR3bKrPiNT7NK0WgeObN3TkiitM5YJHLPynImqJ6kR2ZDP8
Z4mDTNGZXwDWoj4MhX/hl+q/zBLfJA/hjU9ojA6YXtE/uYOBatBWfejVrRV6ircAvizK0KNYHifX
KA4Kw8aeTYbzmi99Tfsx5YJlZGbnKGutLXyRhnY5Bu0YmcdRSt7YfnWnkA+CqPQtkM4FGbvWtW9+
HOMQbVZya7I1Q1CY9bEQdAUVa+996oEfiYOmDcaeJV8Amhu2cB5J75iMlVWQ6GI1FPdR/LUSs32v
IRw8iDXi2u/bQEsavOrVfsmN2tml2Vgci5yWbZkrRBwgr1dcP14dRuSfz4vhL78GxvEbHlT9NDjG
7O0IXbBSZ5/NM93xp25TJuU9E3tzzEvXZQAw60sBl5hPF6jiKSuLx0bJ4cHr5/lktz1g0hRsbwk1
5DzBed9hNPCuNcTHu0xX3tGJx/J7XrE92QMxaN8c/KgHpbL8ty/LlPozl5WsAXhk32RF99Xtm4+S
L73v2pr1gS9XiyUCLVOfgpUExBp6Ac5xQzs3D1fa1tqkonMxW+GdRgv585ptvNTpPi+tH5PhU0+n
mwgPqG/DsY3jBUCDrr/D3xrJi2RsO3yegQiw63GRuP5YvA2Pphj77xkclUuGXb0sOAS6PAa67bjU
IrwOQldu/wOHtOfshFPNye/EWNpgSMEM8sEeKsakwfjdUiR8N8vGuk8nqV+NOBq/O13qfYu13xF8
JzNeUN6+egjfEgexS/qvKqsT2OHlwr7VB9atRtJ9uLNEXrah4Y0FfOx221xOuRlwi8LwQOUQxVst
qobVRphsi9nmuxrmk1Nl4s6ZoJEW+cQzg1XWUgYF4THF7ZJesJ2ZtfPJjDaja1c2OiTAXnOcLWv8
QkeXtQQz4TY4SzOPERN1aCPc+Jw+/Wp8AYomDn5e83vjoXC0RTNcGuCKPxpmo207UoSVUfIqdF76
EVnbWxlFSdwlpFsrYD/dfFLChtEuLfvTsBqDrIGebpG3xF9ktWaBWfNlQbn7ryY06J2lZfcRNU7K
dVL4ARv4Vy7G0X6IlMAo2D4r+2vMzpaeAI7XqIh4U5VfhazETnjGszsS18jcag2E6x0cFo67rsIt
hpWSfjsuJ6HrUjtI5Q7OSmZsTFzUu9E6+j0vLNhmQEjUTtOkwKMyPuEItg5aTb9A/fpHZnkHeJ/l
H3KM8QFtwRerBxlpAoDYlVIfYE7BuoCRFLoRb2eRzfT0yfKoVxMPNV84qbV3tJY231HZXBxJac0v
LcCNwKLT+S6rxt/A6uwdgLdqQ+RblxRhd9+jZl1SMLgnXyAPWPNIjKfpaM8iMvk9H7BpM+Pz1OEi
dHF07ex7P20P5TTg2B3m7JZDocxVzG2eC1fAUK3CgaTthC2JBPasTrIjXiRKkAR9S4ISzAkPiDp6
nM2eHW2RNQdv6H8NFHztG6Nej6ZK2YK3/ke3GOWhWxp1HaCT7FYWH9nUP2Gj/0yVc6gJonJP8e+r
sr+URvttKtcHTYYLM90rOdo7jlwEIyyAV9Wtv7M2/kpvyjN9YMeG23RQZcWnL9LpCCoUX8Lgf4fh
0wdrF2sIXqZ8rWmG3ova+j77Jhcrsumhl1jnQnUwbi0oJbrBgQCfXcfqRzn6DUk0VO2dNJgIYuhL
b6u9/pjHlNpDjemEJNIULP4Sv4mm31pvOy+/4N8ZcaqD6KthSpnrfmzTdzKf/Yma4ptsX4U3aoxB
rb9P+vTFteOE3l3QlV076nfD6rz9PGG0Gplhblp3xglXwfYxX8SFhjH3nTxQxUKpVR7xK5J8aauQ
R6dsGydcn6Rljf11D2/5T0xIrbdhlEZ3SGjBIdXo/8SPvRgXoykQdHa533viaI3WZF/ZfgMN37UY
DqBOUVCIyb3Ns09iA4qAGN20wznGyOqzfs9Z/6JqOtmwAytCU10fY1bPuQ+dXFu7xv2AmTcNe6PO
2p3hI5oqCnluSe4TNdR0aXrQAX/D7OcDyL/KikHigei4ijBIEc+vGYti3vY6rDle0Jm2ncZS6+ib
jhkQoo3TDMxZXoFGEeHkGffVa6PlznAkU3LqUvm4tErcZ4ZMx/2wZYdK7XIsTX1mB5W5TSdmOo+/
spWceKYW8ybMfD2YcUecMye2FQNslBSDuuaz2cthryRgRPQujHF1PSl5B3luG3n9oV6ChPaZt7Ya
uToUhhLHxiSZyN2eL22oytgnNDNsdQdY7FzTZb5iQ/yhitIK047rH0iS5lF2gNHwvJ+rhnXnyiP/
bOU9D9Leji52IhEFeoZ8T7toBNum5s+/NzaOsV9wjpwjRViZOYH4BMm29z9/xPdK61koxv4/uXF6
TtYTFY7NZ18OzGBk6FAJPHt6mFauPQbDJruetVLgrngx0y6REJ+H9vBHKG7gYwXWDMgGzhde7zJt
xC5N6fI0fL7FMiFWRqq2OqpS9m81UPqzlWZ8Rc6RFVcePWIyLcz3Ugt+6xVlBOdomrtzJyu6oGfu
u6uREMTLNTn/ZlngyAh+LqdEC28kY187wtmDvpu1R65qzPZaQ7oOxzya8l26ooogXnIYaPCykeh8
THujbM95JEB+JayYjZtfx80n4h/lU3mGouitV7/relIJhU8KlmfHALo+XuvDkE+TcyuIit9LDCFX
KlDYkK0S8SpaActs7zuDpOiBiiaD6/9GVeiK9SmBs8eYRNEp319CMsdgebyBL5z1qdDba1JAccMi
uj7xu5rplSeBqBApA/pV1jurMitIdEhxvSaG6i50vhLr8EIKXdeDcngHDI7ga/vj9gVhyr3Elm/s
/WT0woYQYTi48LDmyhXvRDrXAw6E7uxW2/9bD7xaJpXgS2Da7nI38oWgCHW+DNvJEO8JRJMszIec
dtae931icL0mAUgG84/wZBIA+r2aDqJSBoWAlnE2jPTZfiIlVnbI43x8HazZvPnmFF3GJKo/owS6
w4ZxBnWW8BF2bM1uchqiS9SY9Wfu9pjCQHVRiwLDXeAaKCLzmeGAn7DCIqrJyoBACyDLk+CsUuvG
3NK9wRnhD5SiyC+65mUae/L4Uz5k3LT4xq0+T36Wa9l8tl7KPz3rfrwUwxKdByTXcqc9o/9cF+IA
AkVuaPl7fpfmVw7f71r2Iyn+lNFjaH5UdPwRAIKW0Y9ddBEDv51hiPiwz3wCI734KBYVGK5uHPZx
rZY7Gwn8rimJJwO6W2SwqtW8FrFlPtAuEl1kYfOdb41V9FlwHB6FLRE/WIt6odzeBVODNCcbiaQA
FZuktYe5j2IbzbvEXcX3WGTE0ZVn1HhEGp9e2U5GYc10igOQ89F3eKViFRtfVgaC325EzQPsoO09
2G0oepfw5QWTGSl1D+zJyXA3jITnMvbR2Tn+8hRzcsCAMb/3dTp/zKO35VK5kHdIqU28T7hW8GQE
XHAz+7G6T6ZBf0nF5P2kISL6ndYz7mGZFGDOJp5MTjq1h0W6C6kzAjrnDa73LVNbgr3vSM4AwETg
Dosm/Tuu4D/5zv8h30n8cZPa/3v/+tuvfvhfX9MuTqv0n4Kef/ubfzM7uO5fuMCysLNNDHQ24c1/
mB086y8shEG5sBIy2XxbSP9/MzuQ6FS2MLkxuz47G3ZF/zA72O5f2CApwSrQZzHgw5j/N8Ke6l+J
CFTEKDAyAJRcduN8l/+yfYsXZyqqjBIYGg/1tfYqIJy8OfsrCyky0w5bjh1qnPnc0yC3lHFBnG5O
Q0DI04nWDUpBoki7h27wuxfwPMbOtwv/a+oNxTEBJrCzU+1TtTIznGpVDoRk8kSeGTxd7LbZ5lKl
SghHqu/JQu4gV6tw9Besgk05n7AdXSov15xpS4yPsfRihhbKPYB4dVGA1/Tdn6av0EsiBVCmX17X
YcT3OhULPm9DMHhl+omEtskFuEqxPFf9xGRjFGOwGlH7LJc25XK3Urfe4RTmEmw8pVGT9XQ5ZNOp
owDrbp2WihyXLd7WrhuvGAOXL1GzbP64nni13wOO8dftJy+qvKc9R6X0qGUoHa4cq10yLeVLnEiC
STYZy4xgd+iKFg+vmb7SwC13MYrInecsB8bQITBaUYcx/guS4qkzvOR0Dz1GBP2fIrQ5spuqc8xD
vWh+4sIz1hDTPvOIOzp7q2EuUsB4Q77nPLT7wQlId8JIY2EGttt+07gsTia0XNdZrKOpk4fYW8ch
tDZJOnQBhAeOnBwmhHh1bjAvxwiiB1Y8j1sJLWzDCZl8eHV62rLwmq3m3hitDszcgnm/6yvJ70Pq
G5y/05CJb1TYY3LgZ9nn0fA1qrh/I4W8Qo51Ah8n6Ue3CVJmwlKvXLwklPmyj81BhkUWx89c0u0q
pKKtuAON3d6zVqE02i/KxN01Za2wgPXqMbeNKDQSd/wWdZH1tLQoFTJWhOTW5tdg2bQ70QpGRKhN
48d1yvrL7Bc7dqAM9qwRboWiVbowVUQiyIieTHt4j/u6CiQe8nNCAj++ToMoxqeZBtn2s0N1+hBT
S8l3NppPigjWNYtb+yVXPPhBkesbbu5WBcNY8pJNTdndIZB+TLOj743Gol5pEr8o8fxwp4ka+1JW
7Zn7D1uj1BYPC9ahPiy7xeN6n+gvq7GVNI9RsVdtVGgkf63Lk3C0zA6RwvVKIcs0fZDwrUUINDGl
x9ug9YlG8M7crfyW99IdCFRutPsntsBFkItE3JqtJiqYzSV6GhvrcZLmN2pkv4mOgCcOqz1B4LI5
+SptuFS5SdsdR/jlRxFb6o0x40scNb8EVNGF2b9o9h2+l5MsxtF7SArQp5WPdSdLlHWKOXOe+Qr4
LO0+ue/blGCAP2HsZkTlzYy5KdBxP1l3vd+v8dGL5g7Sftd8KwHJ6+duWFy+JdZjho4eR8rNd12b
N3fLaI9hP6qZR7Z/XBw7Oef5OrZP1mp55UlHJgB2ePIZ1lgBsjjtiRjvZlHLu56NKhulOjnjrzL3
bTNMO8XWOTTBgr05XblIbhdXwuLGCXkyObIWiXeRwtUpowVfvFiIjDhZuovnIn+fJRXhZdZOV48S
A6cagMVHi6l3Xu/klHNl8gmceL5vFL3vakrKwBtzJ8iAv1+y3F7DWuvmODqbaGyW8d00StZBOlvX
L20h5FkOXnc3i8H4OtECrosrzOo4LIseG2YKN3HP1a88ZM1VLTNxErSGmts4q6Zo3Uv+FLsLUd8x
rrUp1yFj7nYt2qwIpSZKfoYj7XFSde2T7Xc2BnUP7ITi+ptIM2E0b9blGBlR7QZ+keff1owIsDO7
0xUPUrbjgPhguwJal0Fu3knX78hfqq3IZ7yntG75rZMVOuzouodExk7BPrDRxzmi0ikix6ewz+W7
BKUbFU3oc4RKE9R11N3wsX7wYFGHaSjGU0XKY0PN1gZG42aaAAKX6fCDol272Ltkh26MOECbY/Ml
dpUH27YU11S4SP0VRtPCNUpWNeBvGk/ssNh4+8rdrvAo1yerqwB7LmDvIh8DjwKGs8dXJa5qmNjB
1p136Bth3TTMhitDQbqfreI5UusSuH3sHqcGAYDVYfpbp4uuKSREvgTyj4vYpHwPBld7bn2TZW8W
522I2PzYmXWA3wIhkC3Lcpc0cXqfUr4e5AW9tACo/FBaqUlMuyWDotvrXJbtnuxu/1PWxFti0gN7
UCoNijOG41U7yblbfVzDQ3mOJVhXlrt7nU/fy9KhZYo2x73WPG4g0Z4xLMUnPRV2SDjoHlX5eegr
m7gF8qGnR/mEKxmNCdJuvGTPWvTG05RkjzOv6yVCuOTTWNzH7h9bWU7FxUydlkA969VBrn0XOiyD
MTWPegjYIi6vTo6SMyHqOc+EeGJ1WbNh0ShRIq73Fk9OJIuU3T41T/bWeuZMhAz2qvJW+i4iv1lf
ylT4xvvUW/NCxMr11jCVPQjaEUkeVE5uFoWzd1lQLSeclS/SxZ0VruQv7F1Pqv9+zE3C2jV4lh2W
P1RegSz7a6nNmdlcr+2DRYojCZusI1Xd6PmtZKl8cYfMvGp2Gcd2MSZUaiqhVWAu+XhBDpg4+gtG
13lMhhPZs3VvlpyYmDzV55KxRMK8ml1QVLW9o/OwfPZWnV5Kgf8TK/fedf3psFhe/LO1tHGEwigf
+8VrD5PXmge7GzLqLiqO17y1eYFY09IqJuL4K1mtJnQxTbH6yHsuHawPTxvUCqvGKjWxFg18gqcb
bu7aaexr1+gy2Q+IUew7LGyc3rbPEAfZ82zbeayd6YZxSVdtcbQL9VIV9FavH/VZEJ+9Et02zkbb
wiMH4KXZFtuO/2BKQw0BhWxteiDr5e8JN65dmGC8DnOwOd96Gu/McM5E9uQlXfuc+ciUO1+xSqhN
Xx77NJoPHUSTE1vUedy1+Uw6RbAPo1exW4Y3Ykl+iPPUvJWZV0oa++blfbVT56B6eYQposHrrySK
d15Fh1mbs/Loa3s8xXjXCOWnfby3SRmCplBbn6DhtkVQkug8O6kj3sjsobc3AlM/JGnows3iVCNv
l0EEaTcM7xze697mRbrWvvmd5CLGAleiafMbZX1a5GKB0t3lyZ7ZDRtpp6UVDINiq+2opHwgTOSZ
ABIT1qcyuQPz3sCjLofbhPh0VtQBUqoIXfQJ74DO8U1UyNMVsUqfXxqWgL5loMNd8nOOvOTD5879
Sn2Ie43AOSpWCaN76ynZVGEUU3d7h+vFhk7ivg+l3b+BZIl3KpbOoTBoDrUoSTx3f3Jo/RZJs/+k
03qv6U6p7XIOFJZ/V/yJsRnRBjtKzU/O0/SSTgaM5C39BuOJ9WL+JxRntCkBueFPVo7BmjJN8nPk
G+29VJgoasyC+3zL2bHfICg3j+N1dUnhLVseD+MIbQPVNJPRIa2H6Jx8Ln8ifNBFHOpJt2BfYzbd
vt3SfiWGPVR0EoAGZZ4Ha0sFIpLMt2ZLCnrt2rw0f+KDnOfZ73rLFJIJKN7jP0FDdC7/QpUi0/qW
QxRN1B7cLZsotpQigtMUTFty0VrJMBqrNHYm6Yb9siUcO5uso5SRRhLeApD5loWctlRkVhjkIwV3
8WbLTFIjaR8M0e1R5CGXbMlK8izjfYal68ohMYZ8APmwuKPFhYWTz86JmQMPa1imZQrWA3YPaIlL
C9yi57PeOdm1Sbmj0FABSsUfih9JrpAd0XWnfQph8fc41NNPhbLuBU3hz3ejZc0YIDqnPvwZav8z
//8P8/8WLTL/X/P/9bPqP/t/Tq//+St/Jzw5f5EeZmQpIARjSzCxo/6dXCwsuuAw9eHR9rDabxTC
fwz+/zXoq7/4YPVND1SxIjABwe7fGPRNZxvk/w9THVtrduQuiDIl8YD+X4ZFVFmPqWpW19JCHguo
mjGnUJkTcIdA404bCAz9tbwkL+06uq+rBYRMJ4WBCrwOBCZeir/2nvRYVGlBMeAC0tjgRRAZyB1T
97zjjKU4JU8cHLiHshtLZ7of/tqwslguViGn57kRHwa2Feo2Om3/g54ANuapG7EINdyAHmf3UGBN
Xg495jW8L8uL4a0g11ZMRziGfLMS7Q6eB2Rzy+x6catms5DM1aIzeHQA/j8VZMbbR8Lu+UtH6f03
NH87CTqgMSaQiHG7KlddEu3rxX/HS+jU/BOLWvcMhlD0CPkJ2LVLRSKtTr2HvK3Ut9Z1wTP79fSR
jg7EFKbDQ63RJhH4yTBlo0VxSG0nBkbF2mDHv5bFOaMd94PHVftu9bZV78w69X/UvvejmLdeZcpa
d2NeLmf+J7obtbIfUpmKE/ZYcz9kth/Mtij5M7bfPmkkZDhuy4KoMcV0HTiNy2QP+onAOXdprlim
5KJsrOWjNnVPOWRJd1e3sMtb3eXJJ4eMlSIjpAgwZCbFDHDkBL0w/cn7QT5lOf6n/chF6CEpsRfM
UnFdrlGigX1VX5LVBSHl6foRRIwbjDO7qsDxBuvOkaP1ZsB3dnaqteyH2tl2hcjoATYH9wwsf70W
g1xGHAPcRU2r0nv4ktZuMrgC2BOQ6oJC3ToAubh+GEvJ7hPP4JGC7vXswO/7QaLTPQMeaF5WujXu
tdHWt9qIdXlk3bw8zHpVo2lyE3OGrd3w7/8dclLfyZ0hrQYLaypKl264dvSdqrtkLBun6lJG/VTU
IYW8beYfrM6AeG963PrHv/bzgLekrOc/J+r/V3SMrQEH3X+vqJ5/Uqv1TwfqX//G3w5UsjuEw1BQ
iZnw6N3Ow38cqKYL8B2i1aaH0pf3X8epT6XWBga3ED7p49zCMH8LjTnQRXzpK05XCUIJfvy/c7yC
2fuX43X7CoJvC3c/fBH7X63TuRm1WrqRupeJg5EmYv9yrdwF/cXwTLR7gGDgT+3qMhNxK17WtJEs
1y33V1Kv8oX7JRsDrlBfFOyct9w10ivTOWdKYXlYPyGOQbvzkWjq0LDXZXg2Citud0lMz/OrqNrI
wEqc0jp1ZT3cU/pXZNm9ayVk+yegugcSuNW5jBZwoZluAyq2IL+VlFkQtZeHJDUhyTPaP2ElGrif
iSm6FXbT3HptDcdFje3F8rvpJ/bVD6fEzuf4vfhWTOSYMT83Hx0hIJTDUp2V3X/aXQbMcvaSBQ+B
1SXXlRzQiYuWc+AXZdxXHM0zvpCRkYZyFNx8PrChLnBZO5YjkwlGbWbCKXswksR6G5f55mi7Cdk2
NwFtL+J56av6eWA4C8dBvBUy9V9nOXMWVLN9bCz/bZ49tR/FEkT2WD5BiKe3W3fWfVeWsNGJe2EW
SdMbqdfpLFWS3uEZ+vQHGGO81vD3EWuuQMf8Y1Eb4/c+d6PzEkmbVaBZ/MLvCnI388xfNrmWFlhn
V598K/2lNRldf0rnd8kxUrFyZ/RosUQG+FC9D3LdZP5dOopmr34r0/KtNfinqSxc2RFPKJiDIfeg
qeu9k6duQMoQX4o7sRTfFeUoTdR0v3xx19kBfiGS5ry9I1/bbfT2zAh9O9JFfnItjdSTuPSjFPXo
YhfiaD8K4OwL600AgzuVm/Gzk5v5I3Vh6wMNSGD/Vqe9JbZFmBcpQvKv2DUlTJQ7O/jHFgDydvoy
qb64ybJZbsmi7LvtMXxQEKQep67tDsQf5h+D51BBZQp7CHRuENHFEKHZYznmsXSz6datdA/Nsupv
lAOtIE3VFP9MLCzaRdPIU2IOVbyjB869mjDhcWQNrrifkI5pnPRXlNvKElXQwlxEOO/1V3vGErlr
7cU65Hbe4q3CCxpacTIekLPhimCWAikBZe86liV0iaFxNL1jRBwYyOZb2vJNua1q2Ewv/WvcuQAO
xtxKftca17Pn0dripvTGddL4qVakDjtJUL+ZlNSOOpqJuPUKYN5u7Ia6VeG/QZjJd2PnXpuoSh9L
zwPAgUTyfVRmcUDWUT/IU6/Y5Eo8riRU1BHEq9x15jC9+7VjgwGL3JC7XHTQQ43DqcoJXdST4QyB
50WgyJAfGtQbI9kv2lofXQmwb20xPCo1VyF5AOvcW3n3jHwoj3Qu6a+SBPoTWe4EwTYCH+v6cYq5
1V5In+NwCDyfH0nVyLiQxX1kaXdqiUGNC7jCMTvOQ7Ts08lbX8e5nXk8IlIkXH3DxCd/0w1OdJd4
tMopND1sit0XMt3q2bf1qaMA/QGLLP3bs3uRmo/1LmOYP5Mhmk7epOrHrEQVN7Fjgg9ovOUl74vm
ruxHzK9Wm32kwsS7s6n0pEEmiIe0qZ9pMHJfMPVYgY+IzmJF3JU4VkRVT0+x03a3JYMBxOEp7nva
1xB/KjqYSmgvo4CiGNuTOK+t+RNbgrpvnLY6W+ZoncuetUpq9uD6qsbCchDFx86KkjBKmy+G2ywR
FGt7eFn9ZPlVCtpNV8NdTpTROE/u0nJZA40+ovBgMTNTmR9dTaUnWgceH2sdrinW+9eqEM6hbao4
UN6o7sRcGbsaQ8zZj5MpjHLf+2bXIjkttHxvxBnUeGdYDDgLUn3jIbieuB8bvzAZGuBCKY/CZK5/
ZxG0Faw79TPbBxOfOHRU7uuf8VrG+xaJLLQAPxy9scfGyyCcfAPEPdy6sngGRqQvia+qwO665gpT
aXhcK1kfptlbH4VJ2r5PunwDk6MpO7HqjqVTYxKyZwxUuceE6ybOr3ipcPa68w+uvSzdOTNxeOaw
CzoljVtiOC2ltXJ6a2YcTA5OjWeFazoEy6S+4YDjswG0M1ylR3Y1zec7aJ4GB1Y87SaZOh9YPRAo
aZO9N6OqOq6iNj+pknLCeVhfI82Rbk2LdZKjAjUpIF29pKk5hw1GUEJaxfMqzDO3B0jaAOi25qOF
X3BlSZ+OtvFpavL4zZglJBnNYgKyafKYYamudkYbT19FrOCH2K17gbJCFRJvR//EuUkSZxC3noa4
53XVj+DlKD0sBCI9L1ggee/B8bdIy5Eq5CMB6JsB5qZWFq4+7skcTk4wTx3tR7aN9OJUsXdKZ0VH
FRvUPSCDMhBedAMhlYNL6FHIRebtqlUAxWxK58wHKjnoEoJ4jAyFVbEAxuRFJYRqusV8yu0+k1Q0
R2MU6rqOvfvDdIvie9c3MBL77gnolnxZPedVLE5/n/tRe5sm1gIdeKQjPikCOEBYX/sy0Repys8M
8facZC64/zytjyN+4ZMm16tgTsT9JbWICzhp7Dz3cVU/rhDIQ48n14gk8mTGjfXNAPlz83kq4/sy
o/HNTFPjVKyjvJVNml2sVB5qO2shB4oHVmpfZ4N1pPDKghWWHWHsH4svvhc3Rz147UPjwdOZ+8Y+
iDb65WFhx5SZJEevx3k4gfljhCnWW+I4E93Iefw++n26c/uxDpu1ABCLrPKbaMEXZp4K827mvuQR
38Jg5kPA94cJP7Pv2DJV+yYxP6LeMXZl7SQPFGHcionGinnbNEam81q0eXVpM2yODluRI3MhQNM5
jz46vcxHkkjdx2xUcH99jVw6WuPZnTJNgXD/MbGGY6tUmjSTjXTvwUKBQPxpaLmE3UIgw/Wy9cJM
vHMJXF/n4eqyOKOFq0Zmcoo6DhJP1EEi3OJ1M8u9cKnKr1Xr8aiXJghxXM1AFOnlNI++Gzf34GYO
pdowHRRw3E22Q7v2TAw+yZySTJgV33AsceyAWD3FUZZKTvxMPbYSCk/i4FWkqbkL2QFLECbTB6NZ
hr7VSdhKk7k+NJObbY3vJqGurjpIb5o/tYc5EbcrBVxR3iu5y4u4xXSLuhjKep1/VBR0fijcNYJr
7mcZ+1HIN/Kbiq/2kOEPYkCsDAyMvfBAbuWs5tYuVwHOcQhoppNXd81s5YFNeGY/jSX+WsOJf0ZD
Z4UOsEweaXhU8auL+TnPswfuvRjLRXGYLLUeRNTwBJ0i87JyDgQ8hJsQZ5s4RbYhfnuux0ZwKcad
HqY6rJEw9iZNnzuuHt2+L/In6a6UTPZowtDgeoGv0MrOgl/1R42tE1szuQK30g2Jg6Wn0aTXPXQH
eihbqlQdACeR+94m+O0OJvIwwrZ4ckkHMyQvcXZvToP5Y27c4mGdQaMQei0CGy7tIaqo+zRfvDnS
WRRGo5fUP0hEjooFVFX45Rd3JvbkXEg9YM0aZs+vv0zLyKtWDz+x10E/qLgp77IOLgKLpMJ0R3xL
mQyln+ZuuCRxFRpDhEV1jJf5V6PA8k9ExmHc9fKdv1N/GPEUsckYm3O0sLvdmSNVrKL30osevfau
bfjTda/qbzafPDtfOgq1PeMuBzsW6pidcoqdCmJUM1c0TwjzDseUd1aWufIJZpi7d7X6siZ0pbad
VD+doiFjs7prc6VWl1JLGv+eu7LdqmPL7mKUTfkkpiQJlY3wu6uTSZ+cgngXp8EScuuzsDRyhbGm
fmtpSPOT6rbtUSGtq6h659KJjiuAFPbeo2gjlGop6UAw+PeIUNWvM/rPW2+CFcSe0ZTwfbD07Vps
dIHglXue0PSDFKMcfOboIc48XlaBRPsyT34cjhn80WDQq7hbmtgKsqHvw84uINj10lObVa+hd4an
MBjDudXnrKduYsfuurzMZZZ9ib1i+Aa1SDEz9eP9UhEpAAbc4x3hxY7KJMNJOjB9SatM7o1onLpd
Xc3UeehGnJesb1+iqBQDxb38UY2F7pz3XfU8xD7+GpiUX9GzzHez8VpCSfHXiDqKm2PREgFGTRgn
exNTWO8LujlHcUWCal7GZO4rojBN5d7pOXGeqqT9hEpXwAxYEYqwLYo1QFbhsZ+uMSxMgV+Hvsml
eMtEk7162RRBQPYprlwwnh4ZhYbXvNPQfw0KLhrLia99GTeA3qnVyLqMDyGNOLjF1f9m78ya6lay
NPpXOvq5VSEpNT70Q5/5MIOBi/2iAGxrnqWUUr++V4JdjXEV7nqviDtxwRwNOezce3/rI7FEP0BH
rEO+yN5EiTs90QBgEvEbJCS7elZXrR/kyaYC7HbTkU1fme2CyYqk/xzVLAUOG47hEfdZ5PHLkp25
Cd3pJWSUi8Ll5EDRj8FkGk/YWS53Cfoyd+Uhi4dtrFg0THpW/spZKuh/lROazMxfLg1VL3T1N9F+
sGVxAyoL58qFcUWdDqxVa8YnkZ2n64bIF91yWB+qLLLWGceymvOnDmQttzujsYASf2UixOE9b0Pq
JH7CsKMZ5qEepqC8tPBkFdtCofw/by12gZWsMRRZj4nXm7r70Vu+GqoypysrNLKDRyMCv1Aa6q+h
mpv5dpmMjP3VGDjwDlfUejH8oVLs235DIxdS6FMeSRcEuzpuE28tequmBPhfpSP7RPuHXyzxTHuA
396Cipzv36R//gEWxtI677cpa0BA0FIC+CIkV/BAf9eb1mDWmRXCmi5io3fJvgLitoB3+XN5NIKA
ytcXuxR7mdknInd3htPt3MTaBn503oy4TCGh4VaR89KQ26Z/kKm/0+VDV+XaaBIk0U4nHuzHX3X5
pSXbyozs6QJBNA6axIrRARnhx0/gH30IBQKNRAKH4L9/AG42QG4JKZ2lNm3i/O0hoKPS9e8iD3Th
dFB/KPIIKEeMqX+ekrwbHpO3Gckff+BnRtIkvcghl8kNso3mTsbAzxKPBcmK3CKwYd4cb4904c8S
D8UfC/eslzzlj2QkTZ3kKUkgupbPaId5/K8lI9/PGxo5NU7JBOJBRvQ95QivH+C3KlDnoTZ9RNA3
IQUg4JvCe/pBxDGf8eReyzhuTnvX6b9aSqX7OQXqrdqqO3T4UJ/iADhfZSOxaskp6iZRyr2CwNaj
lkIJRzc3699kjnI5YDHhRNMN52BM9NZjKFFt3SXRzNZwGEvwph5RLdB3Fn0DmK4jAZ10WYcsw8aQ
OPguGl+l4wE9iDnLY+yPFpDGCI/c7AT8cys/0dVoOp+MqmZtaqgIICTKgN+d8iwdcRngraAlTxwo
qOcTX5c6MRo7OknalQ7eblORXkRlmexbClxiPVVedFuVdnKLQEQcuKkab6DReKI1K70NMqfD5JqN
9Hqu3Yth7trj4uLWl9TR+AgxhyN+X0bZCtpEiu4YKUxYgxSmPwpjQLs6ySjO6HTvkk+zvZ0mOACn
7DBlxfqOjOEiiXNpHLFumtQmz42Y+hbNYou5MeM804a6De0iezpiYN7JyKyH9mCZcYTGe1Xmkj6J
G4x7045oly5F3kIJVLCUx5dh/u+y7x9WhNASH1LLN1iFdOnz8B/19/9Y11gzPf3a/P3653+sDz4V
XJL5dHijc7ZfZvXP9YG2cNYA6sOmEN5L9/ff1weBQy3wG40qx94TlhUr1M9lAtAddVz4OIHn+jZF
3H9lmdAwvbfbKzsKq5fDxgrqDUmFvvO31CysM3IL30rzkFN9K+PvRWxczgg8MvZWPD0PtF2d9CY4
yGh8sMgZZqLfvFlN/8EOH77b4V8uQVDSEIJ7JsDT339+vMF1ov/v/7T+q3Z1q2GgIRWdMi8i50GF
1BwwAK/KXZyjkTCHVlcTaShzCrZ1ZF1733aq7WR/dqS9XojroJOfo0tCLBjsBroJG9+6IFiJIHjI
FSfTjSGJQc3m2ZkJfmo4rxUhaf4l6wl1+E/lOCsnVXf9UqMJ7Fc9gh4XG2tmHksKid/WlJVaLeZQ
jzQ89gI0RT5iVl7dK+Zfx5g4zF6wKon0IeqdxiPUT6xMrp0BO6QAE8OU8w5wZXI8A2rpPj9zjPG6
SCiEzuS6bQL2ay/8bAljSz/h49JzBWVm0S0FvdXz1+g+KQ8k27EuNpLzH/1CN7MR3dJy2m3zvtwi
IP8yhra5p2nyKu7908yqnpYY044sJ1M+FXtv4TKmYdCspOq5nB1zn2eBWilzeq6ceBN7Y39GbzwH
O7NZN17Phy3YhIvLuASt8+/F5f8TboDlN5mD/zzcOE972hM4Njbp26jjx5/7saoEwd/Y7qgxUrgU
rgXZ6+9RR2hhH8Zc1vHDz3BD8J8/lw9Mx+DjIei1aUhBfRD8K8sHlKv36weF05A8iV47QucV4/Rm
8qbU090cPsYRKi0yuxjtp2H3tm5Sp3/YHRAiUlDjLGpbQ0yOplXIaekwqM7AjiDVoIWvXdVxj711
nXMKX4WWNiLKIxtSTYqXLCLb5jMJmQ4qe5+l43Iapb4at1Xf2FtMRJZzsln0nYchJVKFsDq/kEkl
v/mcusd1myLd6xKBNCzD7uymNZS/7jKIM8GEPefic70Nptd7pBPRCfgSRGUgz6ozLhNlFWq55lEQ
Qe1Yk/NNNRriqOgnR2FBhbdqDgUn+LH7ZEXEDicB2HV8XIG8+F9lLGL6lkPfsO9NGcXpthzjGT11
nhju58QMsXRahVM4JKf1IPJArKaybaar1vZRw/pxMMUXkPUTTl05ddobID7ejgRDCY09BYsb7Oye
sieiB4RvR8vRPxlbMM4e5i5v0I62OgwyctJ2HuagQHfgI4KEonwjgrWVYx6ggwkvQmO0aqv4qUTH
dyl9VQMlXcCfQ1Nsm5UVt8HDMs6Dsa2sCUOXqoUP4i2bga9WtSm7Zzdr5QXJSSTiOCeJQ+EJ63pJ
7XozRZF86Iprtrlij6MTbCCg0Psg3DWdpONUFl572pXQv522gROR2wwYtPeUGFJ6o1WILoF+9ruc
rO0Djaj5ykf+sRYucoghzd1vRjVnN0E/zKs2nFtO9wYUoMpKjwMb6+cMpjoZn6SmX7irjinElRMn
Kg5EnAWOn1l+LeehorYK+oaEV4sD8uSdEFAd51Dh79DJDsl12D+5Nf3RZZ74m1mI9JjHAIHMaShP
od+wlFNloXCaFne1RLHaGlayj+c6fPbo9KYuFnXZlTS89jGWlkuiumGTC1VADpTeYuOkSvCMYg2u
zGsS8mo/te1yL+ziNkMo8tnzYvTjtpM/a2T0vUdtbOOQq8UzKMJfPYfQ77UchTsxfSPpGDwudEJv
Q4CXWNAn8fDYLUCIlrQ70MjvrPJmOpVO4l4W1Nd2Qi4odmBk1ocudvIjTa7eOV3+1ucZNMKF5Vf0
29sTytIsL470oYZrzCX72x6ruUsxubi7iVJA0VLzRQHt+0B6xr1uSJJfjLLJHtoqyT7zRov9PI/i
lN2kOOC4Q3PY4hTPTTx4uP91sQ9mQSwklgd5Vg5tsEEQrS2+m8C/UdkAIsSg3WFniDk9D1QnroH4
eLD7NdeqmDGqXTVBmp5UXiwuR5pmz2Qn0r/mnpME6ZnJPG9ymSIzz9tbHEInKkLUeQVlgq0xp+Hn
2lHZfSe94XRwaxTA8+hnJybJRfheZVJeufg2HclhwdtdzHhjZmGwgzHgfndl1+6J3dRfc2ZDygth
/eRNeRzc6LwARr+JxsREcerOW/qpj3bYwKXQ3QihwKrCGb+O+NCTDa2Kg7b4XlWkQGnF6OW+Syt/
ZyP5BQXmtU9N5I50q04pTXH0TnuVM11ntdteJHmgiJpGZGFqUg8Qi5dnN7LkNQ8kuoSfBGnBVxZs
lancME8GoFFzdpjotdoDfEGzVo51ftekXbHntTNbDESmoZ83XwU9evslKEHDzxF5UEocpKjLbrjy
0dbbNMIrb53ZHLjgBdrfF7pMjBXI9ZGhrOoNvZC3zZzL8yQqrxo5hBe018cPNpX0/YK9xW4WypD0
eqfmuZfmcIhQS18YVOiv1SwpYlm9Cs9wsy/2YYETczsidLGYqCfjSLVvccKyBFE5UEImX3bS1FkF
qtDTUARRnY/tsELaxFJTFdWp4bnUlFp6F0nj0qCNioY28dZTz0mGbp6bDqACjXRFH2DGtk+55+Nl
koGgAGmHZKy2v2Q4nR0LTCb2LTD0W6vLALv7g39hD3SAG2NLTwJVsPaur+BuzFQCziXVtcemHik1
WtZ0U6QAgyjW9P4ZWi31FYZaRi913LqHqnKnE1Dnch/1lryQQwf8rrArWuDa9n5y3f5q1vgcMHLL
XnAmvGZnaz57mrUTDJX/XaU5QZ2HzeAqDOOvUz5n1N+WENOwZjfVwXiqZnJnvkb6GDQs5utQg34C
EoekYfsCH8MysLCNgF5RrL2FQ3eROC2Wh4CDahTLx+CFJuRqsFDlWO2uD2X7VxBXnrd16rh8EnEc
7CuNJcLCMziVAdXsQkOLEuhFSK7h01AAZT9BS1pcILwPL2no789zzT4ag74+aWtjOKf1xYPMl7sX
E97bK0NW41/IVj1U0hqkROGNOkWv+UpN3Adni2YumWIsxlU4pmzXoYYyYS1p3CYJZfIWp8X9/EJv
ql9ITizajYfdAoWYQaOe/BzNS2pGFcsSvsdIvEB5ZBoP5YON0GNCU6PAAtAsZdHrONd+8JhrvJSZ
ikdn7Gv8eir3U6ApVPCrxdk0hA7LoLLJoiygN6LqXL/Ak5YU5h6lwlriKLqhA9M+H4MhO8Z2LVZd
Qpm0jm1x52su1qwJWW1bu3vjBZvFEWBLt4cNaSgFLlGL5qheOFtoqZ6HpAO+hTEF/qWTDD9ZLtwY
dAc2JbzOunVf0F0l1ISr/AXoZcsZtpemfAE/rNeTKc6CFwSYp2lgLaWXwfHmk3CwA8pbRvstGVPw
YYaCJEYHvn/wjYz+K80ZQ5nSX1FBba5y1bSHLLFtLIHcak2qxFhPL7iyyOr8v4gF7NtZhCgktNzs
e1Aa4+dS086ivHmg8grINQuvMe3pOajBFifu0KQ0+wWalg1ZcjI1kNS8F6ia72jNig+55DltKPqQ
C4fAZoNic2u2N5UHMUMTliYFQvcqIjZFUMBmPb4A3aag87ONeAG9zSzCFyIeW/CPHQSwrryUk0bD
RZoSx35X7aQmxxWDobBwsvyDXRfBpa/JI2Cagc1pwOzayAICEFh0I8BgKno5fDrfwmfp6BaxtWZk
F1fTC8sOKRRcO9+sCV+RUm6xGJxuvA6xwLTgXOuZqroc8nZingiIHQAp/K8EvsnWcXJ7n5ssK4Fv
67Y6ItVqNWjmnsRM6c7M6+LOsYkBHfhRztqNWuri+RCeLrlHtBK70dGks45qF8kqE2NMdrBVoJ3j
R9ktm1mDALNBuwCl0kpHQkzqEeULNVD8YAjmg7JACoo2OIskJX1wiR0YhqS99oxenDtOpy6Aelqb
ME/Rj8QtsMJqWrSWN35YvOA0c7zbWKMN6f+5qFI62QrhnJS5b33BCh1JGZ5c6zbykJP5pUdhkV4c
ZfhAQOhv2bQap9iI5bFL1BNgmutAAxfBdXgk7oAwIio1ESMBZjSF4VB5LnRPgH0KKYVKehbf8VrE
btRox7DHZUgUBDdGkV5K/DeQgzqfLY2EnDUcEg59QV4OYGSj0ZGZhkgWpeIgr8GSte9UJ7GGTVZj
sKM6qk4COJSJBlKKFzZlMIOpBP3f7SwyOLQHAbGMNM5y0WDLGsKlr1GXi4ZeKsOe91BQmjU9WPtQ
ozEpNuWcv8FlVgy/R6P3KU+B0ixBohwaI1Inrg1oM9HITUlT3XrRGE6jB8gJuirYqX5Y1lRIIXU6
tMXBK4kvKs3xDPNMXbomN4eb8hblVMk5ocHk12uQXL05tf6DtM5vWR0Opa4QTuCAaQ44H/6a1Uki
RxXpGKTHDD0LIdzsRyfdErBKv+BzHfpVnxtiKSwb0bL+Iaf0rmYCw5ikvokhH4VWAVrh3YcvadV5
amnSozXX3fOSddUZpigJeeIwv/n4PnWN5019Sn8UOTr+1qdf8vnvPipt08ybSRofrQY3UHxZIBQh
No/rbx9/zu+ZOj7IAeDNoZ+GWM97lybLa4UhbO7HR0qKapcEnXP0RrLLRZUOV22X5+GZDBMz5aWX
j40fc6KeaDG6NCJaKFZAwbi6jy/p91fs2yGt2GAjAs60GlDxNnEH8jJIBk4ZR5xUl3MTwfpeZBMn
aKfAzZhcdtI9z6PkPdPfe/Ly2f9OTv8hOU3a58Pk9P8Uj33+C4vk9U/8LFfZIYaa+D5ilibM12b4
13IVK9HfHMfELdN2adnVTJGf6SPf+hvzmB/3HaaTTjf9PZ3k8i0OQHxXCN+hj975V9JJgvb9N5NJ
Xw7yKddBeEW5zPxt0QBgoUqwVs43mgWa7HtRYr1ubqbJxnJtMwxQE++zgva6Xa9EUa77Xrnu8xwV
TXVm1S6K9l1jIFpEMAvXh8a+MELcSfo1T+a7zqQHWCFHbryF5o5ojqWxlkK2wIFEMapFbNJs7G0s
yP3GpxHCbIzpLqHdEZvLbIwHTt4qTG1aYkdWgr3oY3JfKJ8zNwTpM80GvboVrr4NU7BPosp4TZn+
czK+zsX/31LjwHoh74+pB39T1KIR8tf5RgONVQ/94n5rekI9sjexn9CC0DnYn52HGJ3xkbMF5vJ7
i4mtunWYvlyanYwd90P+Jp7vPl4BXrwKfrkkNMqW6zsU6GHUkB/49ZL8zJ7Luu/irxZtxvk5BMk4
P1mcse3TfUKrI0AxJDcJlAA6u4IRIsXc5D7aAkiDj/XcK7J//kiLxQnQqt5MtripLuNmKWZexXYY
lmS5TzovMpDjL3nrXSxLbvFjZeggqYJa3Y9++Ied69cV3aEco8cg9RUqsSEeRe+WtSjJ59TIi+qb
SW+f98mtUqO+KeEOLFcfPz1m1Nv3yQeh8kYX6CEE4OG9l4uogqT+4s3RVwQvtiW2TRFp4rttMsNn
4WfOJb1PGLPRiOoWxrBurNiXN6T0quz7x1fy636pb1m4gQ1tyA3YrUNPP5I3WVwMy5QZzpn3VfZB
h3ylIe+CuJx2f1+cxD0d794fHrIeGG8GDp/IYuJYbB+sRtph6NdPtFMY3k3q2l9nKwZx8w2eGIjQ
Y9SMjAUYK/q2aWnRteePb9X6/V4pxrCFaiMeVjnzXcUrI6mQT9Iuv+IO6Zb+IQ2j6q6wBybzGls7
mq8u53CJzPKsTrvKM7euTPLlPuv9poFSXLByRMAaARFfo6P2MYp7YQmf5TLuSMeMk+OU3eHji/5t
SBLFaJNjwRndZ8y8u2bDig0IOL54Lsa2q9WmVY0h0RdgPqymP7yZ3z+Lge/pvzC3Yad4F2eIDosU
En79MyKlMQBY4ReBvIlsI2VIfHxbvw0CN7DckM4WRgLOSO8XNAt/HHtGyfFcqaHj4XYYQGbfpaUM
96GuS68Wmwh1zhD94XPfGTcz3mnx1CFiYFq2Q7733bIVabOpBi3HE3Jvy17WdDOmdGP6QZN00HhF
YdM1zDTJ/UeVFGRzN23XdSExugGv7hbK/wRkOAnmZXiKKwvdoKg8W526pXL6YPOHp/SOz4UCDqcY
DpS8+DCghvx+yLoxx99y7OqnJEghq6yo2g3LVe/NuE+vMMeLldyHfdN7FwYeVoyPvgLgiMuDh1Q0
2YZ0E6tn3mWZfacljCfD9ufkwCGk5aCYf12AHTyI5Y07A2196OMwjF5oFzkvXRYUMSGCdYPHNlwJ
S/JGUJbqJZpTB20msKPmIriOkmaYPy9KhxCrFvgMzwLYhmCRN5fUa7Od7bQuI7ZN0EddNdCSym/e
RLMHqiZogMsVAzp0HyoMUJf7Dt95rpHqbVhBGa1G6yHva+xqtqM3F8s9emRf3pKE9eRNn/F/plVS
ZcyJVZJ4Ne/MTmay6dRkkzTHHUE0BotKRLaJm6nNLEvinQKkULmrfspsftKj64QfST2/L729K+dk
uB4mv2QzU+2csQT36PJjtc3ikI820gkj0BVHd/1pdHE03oXg9Nt+BpeIDjdyYNaeF8DcSeujbKlO
E+pP48k4jzNjiRZ9PZdT1LHqFEkG3E/wGoPeM9sgsllEaMAcYJzUTtXk+eHHDdAQlnCrgClBn21M
MyI3s3KBCarTfo71glnQr2mUW7waPP6V+o0qwXs00KB+/o62aY1uK9LITZM1Q66mmCOSxeUZjCJV
fPTcJCzEStTcU/z6VJ0cxREgk4A8QneYJjLqJ1XRjUYBGz7UnyhQx2TfVQNCNVk1ym+5PZYuPVzq
cGDXEnldMWgyePDlTUW+HSRQpkWd4B5A7TOnZEXFJdjENp2joOxnWkO/i8CngX03xAN1shODNnr1
3Jaz5BnWs8z4fFcfmaJPQYEUDuoLKMZiAuRaSforwVbr2C2zZsH3lEe0yE3g7enN562IZBVva6PT
7923JavAFjNdyc3UuHJzJZ1oHb6KA9EKCTpWOvyWWtE/PGzGDG4fKat4AD666ux64JIUd8//nMZM
X4sTJjSUrT3fZwrCdqHNgi5QlK0H6QWCy8MTgWzpGkcXNPIXvRMw/hFJ88U6FMrnsjIn1M+4lSVP
cES6x+NcAl+POcwgfOeQDbPD86FCqIeoDq3lbRNU/LO1aBUeMAElc3BB6LgQZQAtZ56rTi168Uhy
ArGsFZ2e0k6of2lH5Zk34fbEjSSZYPDKW8RvNk8hIRvcq4OczT4rz2Xh4KO4bbu+4/oWYjE9qkUK
O2XT5EB93MMcFO7cbTLzNkwQaMoNGEJfr0xJkWRwWE1wWqCC0G4MuYoddO3JArg4lgBFr1xF3tpG
WQnKwNmGJUS/iq1vqvFpdl0JQwT/1aI11xgUiPSytpI0QiSJ4l6vVijwTGtHCbyn1SrtzSJVKxq5
BqRic0F7xXSaR73PNUK95920TpDWLsAHeFAFuc2MI/ynsIQ+WF3UfR0CZvLMFKrgloWY5WY74KYK
mD5uxjoMVyNxO/WmyPaGBMFANroxrPOcZdZ7XibwholebBX3HGY03iHT7JI5SeIzzYq3fHrMyEox
eNJMLyn+MFF93eUq0uPSHOeeMRSJtM3j03qpF77X2nLsrAv4RiyVfVvxlDZlzvsAxmQa1the9JOH
dG6XVe3IW6osYBQJuAPMv711CGCQhzTy8Bm5ZtpEg9yReJ34SY4wLd8bukivS7kpy/k6xMacgZQ4
Y8zy1IAv5/kNicHqIHmKzAXLHnoGlGw7oeojb79V7im8eUZ6UPQLF57MxshHOxad7s2O5ZLtSKrG
Z5cvI7dh5qEa1ZvsgKiX4Th7CNkMNuVOsT6ABjScy9lUALVXLFGuc2jaoeKWgrqDf7CU1CyR0BpT
rp7LgK6E8x/nEFZ9/XCmuhV1uM87VtVwG1P7EcZRE9Y68np06G9aqv3R1gH+Sn98O3PzNAoVrPZS
TT5XjHDV4CnVoAeZ2BntegyeALQlT/DHsC7TSX9PObVg4C7prANnrzb0ct8blEjvLYNRKbbC75BS
g2IqYoxDqECnzFwnIPtnUbK2/OYCl9sKgFSYo8Ja+YulvC9GNRXdJ7OcUT/ZdoiEuOvoeD/xqkbm
O6+WY/NM02JrnHZQtx2tBIDvV1dN2n5JWXOBGPtVXXxFy7t0N8ATy+5xQs0NGRnlM6VKrOXr00a4
eMKvAsQ/LqwNtPj9uJsmFzd2gPXRXK+w1yqtM1GwrW6jYJDkuHlHJOXrGRgPHDi8krBejqn/6SB1
6XAuWjm+gjC0Io+vhs+UB0fnk4dCwomB4Dk5LAq4Gyqi8z3k/jWWI4qH45CwkxVrH3LzAuQyLRaz
w4MMO/hTzFEoNnpDfj6ZptXsJG0gYuMSoC23cWYnNRufN/gnPQ5yNF2BhbDWCvppjZwrHvqQQoON
QskkrdWtYzL1SKbFsGlrc6LFBH6QubcmK0Ff04ApHFYDNjEQeyLhGldNXpfOHXimLqvRvvuUP/BL
Nuf5dkZ3O5wb/VAZN47h9Mv9UDGqV27ned3d4ksUcatigLWndVduvMwrU/oN9kHzUuT7KB2yebcg
wS1xdM5rLSH1KeG3wZMFAqtCI93Uct7kHlj2b2HminFcj1To/JUtencw90NUta4mi5tu4e2j0si9
i9DyjTzfo4kkrE2+IdIVQ2ita6CqdGlY7qBAY3r0pRnxBYQoCEZXP6JvE8spz6L5pKxBwE51qjfU
phQAL+8m5TaNs8GRoosk8RStq/kBJJVLNBaZExOmm5WONVFsZURQnZil3lZCFhImdxvo8BFthmQ6
AIvRK1zpmjrCTA3EdBH278UEapYba6bgdGljg5DUTVrJ1uMmZcYuM1RubOMu4vv8zt3o1jr68/pc
nxz8zFq4WqqmZRHuR3S53gOK84pLsRrDR9YfGwO5hmZsXZZJt++J7AP0mY29d2zooQ+TSeyGm7ya
GtayDEcxFr3IQE/JHl72rrmVVuUt4hA6dkFIhChdsKagVjO5UeKSgHyT65IXZUGEr8UePeEZQWgy
KTADzQ6Vh945sVmbudIuTnw+e/QXv14+SUf7iq3rKETlwnmzjphLOKsBt9n3uHezouQO/kHY1WcA
8utNRanL6h7DLtTxahhJVht7GDvvaZraqt55Ng4dZ3EN983aDU2jY6mq8XXIkoAM5BmBx/UG6zuF
FgV8cCosOaLWsyryBiu/idABI1DsXB4/azgeFPh66XSPRys0u9SPHcyxap5jXuO3Rl0hpMAOCAD3
Qh5kEztZWO9VWnLoKEaqtxPLDGWnRsOHEKkdfj6JpWUKrUbKPUSkfpXwG2ssQoER51al0BASEOmh
mKJt58xS4h//UHQWF/P6GtkwLd0tY47DLX4GM3eMQ7zFO4JgTm3uoqIBe0o0CtaEDSRz383yQ9J4
cTkdHcJReUsft45iUaDp5FPX0QGQHBsTBoHFRknBBkWyrfSZOPAAiT2U5OuseZ1OZucP8A9topTY
jnQ0L+um61zYF3EvgysYRnadnnkRdNXuoBZHzwMhOpNblTlB5i0YHT1FYIPqhBdOfPxAJB0dqFkF
R+O0tfQAE3jBtfaejrGCODt+3V0TKfH5W481hUy0OqIhCoTUpOPNwdPjMQIKQmRt8gSy7xCYK77g
/+ufJirplqupCHy2S1ypSYauk8TXoWHujbEO5kWjr/Z1euSDy3spxqnmpXY9C195JmYh4y+S7jVa
jhA65D6zGmEcwzRVxATZzukcPXaLysbSqZysGPJwXMDJG0/4BVCnNhBFFO92NDDKwldo6bgFs5Gp
zsFYOrQOZc2RL/bDtHuU3ZjSxNTnI6ZsOP1MjjhzJmvIad5zbcZZadr6EJg1Lic205r1C+mdkPCS
gyfveVDuok7FZHN+wtKK7pP9bIs2f5SJBWJjHb1GPn1sSmKNHgcH7jadw5zA4MeJGKeHkMBgjmMk
CBghtYKvYs4s3VYZhjE/C0mHyJWJ/trEHhkDmWAjky7ujUPgNWK8pTNXjMbamCyevwENVcfsXqCj
sG629CEfpqoO5OMGuuFthGEVb20oSegigoP/jLtFJ92KGCVER3vPU9cr7mK1nHmPrd9USF85PzCc
PJePJ7WH6RO/tmFNpqTou/OQQEOdGfoHLC0Tjip5QBz1OvUwIdShVWGUIVgM4MpF324GKXs9MKpJ
p8WMSCg9JPEunapL05mRgfBAFn3idkODngJAqL6e4pyW4+bcoxhP8KqmLN5HSTWP197sL/0xGAF5
HYKeVoCOjc1wiA/EPEiWTtR2Nb8mdIaOtSqjZ5E3CQaQVXw9vZ4a5zzOmaXYmFgsUgT8o7fuScjZ
xTaMpT4Fvh4scJ7QF13T1IV5AbNMpZBHA9344tCYyEDnkGQy+qekoqFnmwLJ5tLHamYn3CLKiIaB
5rHKyc/9huQIP7goRhQwAb1gDbxGIwFy3gPbQK6V9guVgURU+aOoZ31CV68rRzj3OtAtrVyPyo+z
Ru/TnOSMApOOekFBB/vm9ylDStDBhL/e9DRH9JeCFU6MIkFA54AGD1f92HG/f/jI95lD/ZEcTx2d
zrN/rweqpqoCc/CGJ9ebdPXmdWjAJ9e5yo/v7vePouZIjCt0wYjS1LskpZ3EzSLJTjylTqTXJ6Tw
QhIUslizdn38WS/ZwLe5aljAJF4FkhtahH+vSvUmbPmpyMXTLMqRg8yYlDYj0R2chGmYdKXFXrh4
NYvGWOG8ShJFgp8r1s1gc+4mC6ErGyFHXr32vK7MP2ofOGLpI0Llu5hEnPleO/HVx5f/26MCNIJC
EVUSpVpqx/r7b3L7NEiWQzz57uOQWjPXwQalj4VsrhyhPv6o38acIN8NpN+jEoTL/fvUMWFUalcE
UI9hQouaOkQKVe+9tfh6inhRTPPxH27ufQkFfxXL92zb5TPROL13Ce7aXgQxtYJHNGF6jRpmJtvV
mLKy39A+o/esKCTeJ5hQfP2tsH2zu2S1K93jx/f+/jFTNXUR+umqKtPNej8iIeLPEnW3+EJOgqOj
ShKyVEHl6+P8x5/0/inTVmFyt8L0+TSSY++S1zSmt4GwMusLHHQ/P6e/Vh/NU/rb2eQTW0eNH3/g
r1gzCjQg0kg7U+R1qfCRPvp1BA0ZiKZgUt2XrqJOlGw7EelljkVR8V6jri1mLM3SWCXhGrJqws74
8QVoEeUv1SJCLRRPdLIDdoazIOxfr4BTYlJYjV99gY+gaNyllrXAy6XBOMz2r2GLRLPOnoc2Qq/f
P5LihjvolFfpDRg/HKfXh1Nmrk7xkPpXzOIaHSWnBbQxFVtCn9MvifuUGIxgAgKUD6zW/uTqzRJs
aw0zJIlMJv5KsDoRiwyYgapna0Im/QJyrLItFjG0zB1TSstQquvc0LFVL3sddhmd7XOK6VN8qIeV
16TENhjQ6i0eDXHDZfmvCfqe0J5VM89tHTRlwfAS8dmWDpajrMxYSUzwhTz/IM46MpM09kmdZAGh
kb/2WvzTwvNvA47uK3SkiFJpkfp9aI+cLBLDXNTnmqYnYta4GfQRKFwGHQH8SFl//Mb1+v12ydVL
LeRTajQBvQC/ddVQc1ID8OTpcxh7Osc4pqGXn9N/Y+fGhdmbXIHuMhk5RM1WpINCoyj11Xx8Ge/v
HGEevaiWiTyPfwQv5e83a2fltdXEu0w+5zAxyxNwH0N5Z+eT3Z3Z/fAHoff7QS4IznxBpsgTqAUd
990g91B4pknT919k22TLvZv5elhkWaMjq4/vy343pfntge8B8vJ8Km+o/t4VFONpNouikvZdBboI
FT3pS5CsMWlUTropdrbMBQreJf/ySdgwLmdXhPcc1lz81RvSuqRgOPLo+n1D1zBxqLVgs3RrpjEn
lASvB9qr6yzRaa3Z0GmAYPCQJB9l4Ok0MbRTflqjHbg5I3fZi+LY0JUiS5Z6veZAkM/t0QCOp9C7
12bsnH/8EN49b54BAihBlxgVSASY75+B68ZDWNJCdTeWmd6Zo5pSBbivCVrQ/ccfpR1+3o5n/U5Z
vPDwCZFQsY6+W7Np/ySnajnRbeBAI+GzRmALF1rKq7cmlnqWoNfae0GTDk8BDZLOkv74qpOjzhAY
k8nDdR1f5zM5CzasdHbZR2QUjDwbjeWsZ6p6VLCaMp/2SowcmLZ5heH2Q7qwqMndj8If1SJdRDKK
zGbuLIGJZ85O1qV+4YuL298DvhuEw/5rakJaZEAHnE0S/SYzi6gFV3fJwl9v0MrqxPKPEhozkrEL
AUkfniM6hvmFyionUiD/y96ZNEWupdn2r5TVXGlqj6RBTbx3BwccnCaYyCAg1PdH7a+vpbhxMwOH
hBevpjlJszSLi1zS0Wm+b++1P3+kztvXBzbWRDWg6giWLNZCQAxv14SSO2gdaN7fk9awH5D4WTpg
Pd3aiBhpKDX+QK58s3fPBlCy3qIwkXmnepzctX6otrPMaUhCq31j5iqDQ65iIMtbj/NrfZX0NVC+
wGn1TehGh5RW23fyATFyikohW5NejrhsLS8/Q25X71mRgpHTetDGC6WODDwXTtHuUFUj9oXMrZoL
qobxnTIq8JVlgktsXrvVlcmqFK/MRCGKeajahSyGcklPPLmDWWXuEjjENH8KSTkvjztaeBLwJjoA
Czm/j8qO0AJVWxhFZR911uenIsg1iwwKEVDC8Ot6rUdZduxso7kLDXiFM0dVgDwp1O2+xY1bvyRK
Ud0Is67ZFnnNJuqbaEWbYCAClH5RD5PMDZVZY6aEvoGjlB0UCvJbo+i+cfDszqA+x4CIq/w4Rg0l
MVNTCP1TUN+CRTiAq1Of9UHWj5o9AgNorGYe9AI4qV2H+BOG8OzzEfFuQLD9mtRp7FToB70TjzUW
YNTYrNKXMss4zxlJQV5CamjowT6/0E9dwr9WJ4Ye5yldpx+P9ZF16vRsNUFc9Ra5yovWYYFjK8As
Oss5B4SLPkjs64xUuOuw9hS8y4lFTrLRIj9dwwQQiz6RqKHQsInLCq7HLlNK+5ZlCDAS5TYJnIE1
XZdZSjac1MyD2kYZACzDOcfkbB9afdDv3YjjGyRpDZ+uH+PFSl1er4JqmqJGTItKw3W0USt3eIly
spWjskGK7Fvqk9pLYz5yrvqjLcLPJ/Lz6bNNM3U2aScfY07pzS4tP3vhW+mvXN3L4qVIcgIBRaWK
28+f/9vJ9K+L2YgUpy0W++fT3aBHxjv1EDd7Eaqdos/q1aMGqbGepWm8b02j4ezt5ym4bMOOv9gL
a9OdvHn30zaAbRADwGCNPt0SaIpd96YzjC8ARBllQWgEayOPkk0/9k+Z5ibfDMXt0bj7ND3KShFE
RQ9Wtvj8EVjvfoY9iTUnPQhBNSzjJwuKFnsp7YPAfvEh78WU0yqg11B03EVNl0QuWpPoNDuVPVp+
pUjp9uTpBqqWu28L0YIUtjH6j5pvbiAJUzirPPeRNJ0M2nus7MMhs88HY1hnGPyO1ECTy1xhdM4E
jbFhPsqetkuU197cLlz7mm1jCyiS+OhBROGFYRchbgVKnkQTFZepJROcZ17dPA9J0NxiIo4PpHmy
QIhe61aGLrsGimroH7vEJZIjKGFTAZQiYrmVPi0AOyojGiGsiTempTjnIVr7e42qtjdJ9aFwff5w
p2f35hXzbE2qCzhJOM2CEni7sjSUhHnvtvdShqZ1oZRGdEcUw4BBCNwPILYpRO7zK2pvha8MafKJ
JtUteiQDCZ45DfnfNpqaqidYWYroFWKpuaNsRlYRqZjKGYXKaEUjQjLTW371Uhhqchf6vTwHGaUe
lNY1Vl/8lg+GFjtRNL1IsnQCVE++ZUOn1xb3XfxKJqFqTybl6BkdwUBfKste2bXbL2PdeNhxlOeh
jUAcw4YGt/nFz/jgkTiTyJUPHFgMp8+3jwQtTp3Wo528eqkgv1jUwXAlxiZIiIUScqWOrXssq6xZ
DcCHl4Xr9d8QxbfFJqhH7fjFj/lgSExGhon4NBkLTjWhY9p0bd7H0atvq+IGtmp9Da2YyHFKh2cs
Mc1FQ8TtrjCzdEtGPC4qUuwp4iayvwrtwEHymnXteag0xg+02aU1c8owvvn8V4r3b45DApOv7vDe
4I+dDNyqIzAYV1726ve0hqi45N5jjn+oXZRTnlmp6jG1qTSHySpJ9hoWpLNBW0bIvKDC5bpzWtVp
sKhyYT+ERG5NRXuaH5lSB/tYhPWmNIz+QjRI/n3wNiZWGFfvZvWgQeUCvJMSHKc5+dxJRzCQCgN6
FcVS2btCm8g8na2c/3yNQ9+xEYmssFj5Hfsu4oDC+DylQc9ZwEhJPUzKBGc2wEm677Sr7yzQg0t2
kfWN1PuMzLbEqGaVjdCJOYRG31xQr70y3BDjoY3EE286uOKVFEniEwlkF/uOhC6y5sJCoIh29Fzb
IivqqrUqfP1eVnn4gB1X/jBDPaRI1wJI/mpAv1u2bIGC0+ITRzPNofJkQLeQ11O3NJtXqt6lf8vq
ZgGk1E1ccbXaXuiijekp1VilFk5l5T+CUbXj2egB3lsbdl7fWW7in6uEht/qldnQIWEVWEFRSvgY
/IjcjJJ271+/+j8+i+NQvP7Pfz+9pGH2N9Dnd94Gig8mpH+P6Vi8Jk/dU/X6/r/5G/xjkVTgmpSm
0W/SOJr8FL/AYLb1D8pYwsKFweyKTeqfTgvD/Qf7Vp1lmr0FGunJBPQ3uMPBnkF+LAo2VLmUdP8o
q4AK9ptFDiUpJzWNYoOqoTx32ZC/nV7jqA34btxyM8CHeJCRzIoFzShW4n4kiqi3q1SuinK4SnL0
FvOJ5kwerYsySuWrbsMsQvg4ag8erFF2/RkYVhak7rWXQlk4/HGypo14NmGkMzoAs6ohNUCpYCCS
T7nKfLfmfKr6y6p3yS3hIYYbL7Wsm0h22XkPzvkiiSxCGZ1GJfQILaM51b2qHTNgvGhyD9s1UUgz
/K8l4fGiOutRYyBNMSavmRWtyRQhvpzOZ7G1R2BiaPzkdeb6wD3r8DGyS+UhTFLl6JPsMjNxMK2h
5/jLAi0aPIG6uBx7Dtn43w8tAW2WEnOTCGpmSEIOpj7EK5egwMVgGTCR/EySihn/KAAP4Kgmyn6R
caJeWqSjrvQSFza0SXlN4MlBIGmchbbcw+VGf6Xrh1Bzjl7b7DVEJ7OALU5XknTT00EhYIw4Mt3p
pv9Bjj6k56ZTPFDPR1ukyX6HZO7RFazEZd5ipjQORMQ9llYLsDLPIaMr4zd8DOoCwkmAu7loyMkE
rktXas4QPPbES3l2JGaxJ6afgADW4k+7JfkJiBDUSyNWlJVs4/zGr93kjrxZ8w4ZZbY2sgRpkO8Z
K6p3kAskB9tATX/UY3GlCuDknqnsJK2mpxwt4ZE8CfIfQ08nbrVIlp2jF1dJh/LOGZ2ZY8nycqAf
+mDGzlHUYb7O+wqRRj34dMljezkyn27cUjjLKnFuSRdSyplpdLdgOP2dif/Entt+nR50IFXfFZVN
wdwuVeMg9cS4SMOSELoOLbADCLYclzCXbgxF65dUnqoAILpxTdaEu6odLwPaDuHS48uZRehyFwFF
WFAHfemuK3qp8dYvNI3D25BTBLGI+XFakV/oWt+cUb2S6KSA+N/adA/PzFSojyY3vqgHGc5TYnDD
BaLFPF9pDlCQGZkF6hkyP0tu80i1ZsCh5EDKvTUqa6ci//LH4NrdPtErNso+vcZlYoesehorWgEa
6q/Nw38m+i8mejaYU3X038/090POGuH/PtH/+m/+9tSpcB7pSdjiJwsUI90/Z/qfeTV8StjjIMAZ
9r9mepPlgV09+mBcdQJjF7uBXzM9wd/kGuL0oNXIlEqH8088ddOe71+HGciUlMamIoVFRw6v0YSC
+v1k4TUdGQRe2V006YtfJwzp59+extVff+q/sia9ykPKPv/z329Lye8vcHISrXqceEXPBRxmkoCE
msZ9AoIauvMgffn8Uj9L4G9uBhqexaqIr5g+87ua36DVxHyhOt5HVjKoUUEgCa4m1g/OyXFpPaLL
9R3qzqgSVYR5eq2MEPysIcx2qqGWfvoCF9OxfVKjTRhM9hr8jLoenKx5DbG4hul5UxFPZp6pohgB
friRV0GDVJGGmEruHYdSrviOrV0Nu+cqImY6nA2RV2ZyPikR8IdXlpzpLepY5HKt4cqFhcsriG/K
v9JtBAGTNm6S3CG8MxQDRYus0XeVVoS3WCiI2iRCyJ7T2066VfpXmI8trWhh9YKoQ5DT3SOEBKZs
gCEhNXXEizBjQWCaaO/HM8RUgXJDmTiEj4cUx3MV9LRxJHtvbScVqUA/38h/Zo0vZg2KLtO5+N/P
GvunMHuzOfz1X/yaMwRYSENYFBjw60x9VT7bv3eHRFw5KtVtusi/CLF/U2Ptf0x9G6QVLke8n1vA
f84ZBlMQdUl6whoFZepifzJnTHPCb5+ZiXZj0o1M1Fq2Tu/OkQO7U4OwkXGTe8vBXVoD2euXvz2N
D2aN95fAw25Rq2WmQyf906H1W8HD65pEoSE/blrPmMVsAyBUo6Tjkf7zmf9/XGX6Fb9dhaJW31sB
V6F1XCuPef8qrS8Kgl/dyMn0Z4e4c/KWSzTjwVYPQ7goxy9mWMrYb+sPk6Rm2qujRabuNKk4Tk72
NaV6mLIlmjolq77nLEWEgKqdTm+aS1tenFwbaurt1KTxdkatNqu+NvDMRr22RtLWrUGlVHd6MBoa
+HUwK5W0D7pFKsciaHvCOCoRrojcVhcGOoaV1nreTajqE4oubaIjarCec7UdndWitedOXjymTgFF
wqmXSa61myaq5pZLdx5imkb8r2IH+6Qopuhi0rBFWOVnomqibaAm9pnqjOKbktoZqgFrCPZqqYiz
xE8oLKpAPgDktWfSTxsC7HuZLEaoXeeNm463qC1ZwIoAZr5dfhd6au+8MIWOoxCUW8PXRbhbn6O9
lLd9NpiHjr7mWmnsZJkTR7Y1U5UDSaOZK/Jq0JX2hbZ31Dhd0q7qiWbr22vDhonBPlSe2yO1h3x0
dEBqQ63tcWLwPUQkMfl5Exy8qO2+I5sdDkDUsA4Kr2cX2kZcLxxfJ7zwQ1A0VbQgdWa8FYCNjQVa
+9eq6mmmWig8fyil2VOpjij6kxtGQFQvpHloW5U/ND1gfPL7fLCg76QyLeYCF8QixahxngjPYPWY
IkI8KyPfnN8H04k4ynmTRMpF5JuvklVs1g2yeYnG/tYc9VcXPT9gN4uAmUYJHySUqK06lDySKii1
ddaZr7CQK3cWcADZRCXRtlFS8BIsb5R3Db2jWdrzO6Lejnepa9V36LTtOWYO+yx1mmBfpJ23NEj8
WDd1Fxy6hPgLPzPahVsV1aoDyL/OdX2MZwBf/blLUgRSCVbxOdoLf2cNpk4OtOAC+igQ5UVy3aUO
tjcram/ifGxuZOHxj8k8YGBgsANjxD4conS8w14NvxW21bKFMXvpuDxO4sA0b5FWhb7QmTsvaF9F
0ZZ+Z7oqEmwTSNBDzZs32FyuzcbzDwN9wZsoo+1MSzu0LvVEi9YBos61Zlbes2fTAWeUKN6F3rm5
NwcIaDczE2MizCjPvASzqC8GHy4aWWDmbiiq8rxUbO2a2Pd2K9xCXHkUdtd1ERhQ1FL/vDMtwhXK
8SDtoO5osbfqpglKoW/LCqJX0/RJP0fR6D1TxweNWXS5nBkKWeH5EDg/zCh2fij+pCdR6u6sgvr5
jBFPW4I0MkHHwixfoqOGA0beKM/DU2NBm75/SThO4whs+2SJkE7dsK0aNinqj/PE982jikFpiXYL
CJ+hWNragYW4tjqze3B0r33MPCs4qKh6N22oJ2JhNj1KbPKTcEebmvNdi2u5K1HBXzRGTw2FLLt9
1vjuZU9WyDFxJSDHmtCFZV9q1llHo+TKaOFw+kXlXEV4rvHcWt2hwv111UeBvEAlKc613h72dela
Z3HBCVTjmDsvBiluisEgiHocxk0Jya2dw1/lAqU2TV70NeWhoo6Wge7lKDmDWGYtQsfIV63XqVT7
hExnQZIHNyWZsC/WKOqN1jIJxUparxka1qIXrrUqhqJGH4/8cwHfoV6wqphLQBUluDExWV7yEpQ4
bT9/RjgRf9PyAlBmLpG2up2NO36tf9S1fNwN8VCe4XUc5onlheU8EhlBFVYauVtKQwQfYSpf2Kbv
bqd+JhXMPl8Wqq+sqyAOU24AscXcMTCSsUuQS/xQ1Vap1ITbKJ1h5QWesrS9CVqhEzkybz3Jc+iR
uqKVdforDJvlc1dKyTTWxocEqwmJP1AJJbPAIz2FcUlcoL2RegRDVYV8qvuOdaZnWrbG/wFB2AEA
BoMk156lndUDKTCh9wOiUnI31H13SeEz3v3853omrJs0MKst/epUR1dgd5fdGPWXNf7lZeuAtFky
hiGwDkhz6VmTpvPzktCQoMRiCWnnzaDDbjUSqT7Hsazv7V7Wixb7RzUzK2DJwByHfQYSeq7Xvn5t
Zr33LTKD/K4N03QtXZr8ljV6wI40FUuGms67UnXnat9gXMibJ0ChckuxDoiz35B543ixukFdBQtx
qNoLV6o8viywlGWlueFeEFG/1xSSUlA15P0mx8Sgk1inGduKJhgxLw5o+6jWemClZAQ1CxOH2Ybi
Gj9YZQ+/IVNH3Gh9rT7Iuh0PoUkM8gz+XkjSo5Ot7Q698GwsGi4bxp2360fECRr2A8KVSuVYhKJD
t9Hz6h0qXOe5bVTbJjGCF1fjX8dJJG7SSlhnnobZzRdEy+ilT/WddFBnzW602qIJj+9o7bvrLCvF
DYUVZWkhyp87UmZrn+zQOXbYcVO7Wj1TIru/6gRpJNi+3Xnu1sYs8ER/ZVSD+aSlZbLMCga4wOm4
GxnRc1s15RKYXPYasYZv9VqFGBoLzCi+41+JQPEvZdS4Nxn56HP63i4xWQBrncoQD5INKXoYEsQI
1kJsOK8JfVrrODCupIzHw6io7WubecptiiGFPiTHsIWjiF/vKeaY82NQ+bE99aGVahbahUWO8NH3
YiYZgod2xA4SPWz14TeMyM4BbH9Pbntj3aNXNe/bSjHvI6sYLlipxCooA2UxEE62UNCXbmzPy/ej
r1TXOVFhS+zK6VKJ6Yj8fOrSonWS145zqcfqSs0yFHIA7c6sKtdmZQ4+MGsopOYMxFVv5eTmlEG2
zLBDbdNBQv8oU+iwlWryEeND2DWYAy89R/O3Wgr7dv5zLI+ONh5cxaQyyQnlbHTC/sKusS2mNHTn
minbkkJSFl+qZZRugeeKBxcKL7Yw1aTnFLIYqqPJ6x/LcY+bftxrJSEMfucaEMuGOGAK1LTrQAmf
qxisK5PCsNXJsLzEhjYSGGQ1BHPWxXCnwqCzCKHrouXYDPUKfKh7DvcpmjWxHVE6DJRVY+hQNJsU
81Q39lea3SlLryr6y9KuWbrtgLopJnHFmGrOdrzQ4URxqMVNvmRtarfuT52Rh/Jm30lCruYZ/sVj
k/fZqmHCYQ9El+2MVr28LP2xhSQmWgB8ybgfOq3YwZKbustYLmfksinHWlVBSxNFx47ZNHAKt0wb
IGT4NKVFuXWsQ07aTkthtizabC21LLlTcSEs02JkW+2G2jMytGFvpmWNRaBTnwcKD1TMQyiOuP28
XVDzYYbQ9kn27MYDvC57JzpzWDpyqIit1FuEKUNbQCVwRdvPZItkZZbVxnhQRc83rxiYeeYe/+do
EjoIx9QL2vNGKtHc459eRQbEfpwLpbeptchch6oxAuv3yA8l3ma6o0s76KkPu1ZwoYFhrudNmN7o
fVwtczydyxEt5xrnPQm/hjXojwN+KjIDs/LGaKeooThUznyvvWrw74OqI0Kti5RXpyTrXDOzB2ib
cPuiwTvnNkAjqrgIZ5ZfVyvHqbplnvj62vNC9FXsS87ISaqaORZte8kOMdgVI9mKkkauXgCfJAIu
xWKifIdpdNnrtbHS+y6d9m3l1glsKIpjeOzyYJxXjuLDSS3XPIh2rql0D30vJbs1dh6UzKiA3Bs5
MbF16S3wHvmz2MAdqDoSJK9VmFROC+43KyysmA3iIWbsbI9ZYF9kgT+H3JItRZhA5MZe05CVHgWP
ftNahCJoyUgQLdlZuN/ym4IwGYwwvloiNtGDsyASxRW9j+JB8XEcsaqn32qUc9+L1hY3toYNdpE4
1I2bdhh3eujGaxMJxAazm9UvyFMyr0wHz0/ki+qmIIhsiefJJr62r9KFGMGr0oeZIMnEGSZkGK0Q
DHIkx8u+8yNtgIohy2e3GtMzop2MzRijNqpwOvtGR4I6msH4rM6e2d6DdBaZs9fcRqrzSicHti2j
SpnpedNdeSPqPIl6ex0pQb2SDrIuPSXZdBZDIPdxGfMWF3jsnk2wsB1WknG4NDUZHTJL5qsmHKpv
yHzomPZ0Ry4Gx5X0HQJ7R5xWdu8NtoqZLWuMO3VaIYWGtEkNnGDTY645C0LHBGVYy/tMGgADZNnt
Estvz4Avxd+lGQHwCjRebg734AqvbPqS1rY6b4VmPhErnOt8IoW900h6P69kAO8cuguiwxZS7Tys
iZsf8B/dGpmdLmPPgnIctm1wkSvDa9zazoOe29mSvEFnjtRkxAeaRPMIvPGMPR6O3yog9hK/Yd8t
xFAxk0VJtImKNpkVyCN4vay2u4FTxSIPjHHWaZiMamisdZgelSR86DN6Iz6z/IzCDZka7sChWCvu
KyMy8PEmyMZV0ybgwmJnvM5dkR7zOM3P5Zjo26ry2Eot/RQ3NDkQMQgt4tfqTkk3HJeE8jrIpCEi
r7K2WiOcO6kQp8i501lzisFeroTebWIo8pxFMbliqxg99ZqR30ZlXD4UTdHb60KxBg0eDHKEdZtb
BJvFMVsaU5HZgdyQLqN9HvaPcSV0og/RNO5avXnFytFBD3BoVIFwRAGRj98zknegX9j1QijxxZi3
CaF1hpKsJdqwecergpFUdMHMLQt5YeqOfxGxGYJvkUR4/x2r3Fc+SPC6ivRrvv+Xyd2P/FCS8kwa
GVlDniQBM6+bq1ilyGD6SXDXV7XBwmVrSy1LvUNd4AkylOLRjOru0Rz6m7HRa3NlC0QQ+Oc1jGMj
MzsoGPo6TXJDPEsncTmW1bUFzR2otKhJs27U1di2JGcy4jeKk5trmDL2uR4L8gTjqrGRILicTSPd
f7YGQubI881nNAP9leP39pGjDuuJ76aPU3jeovDde7Mnf1QtiLbjr+iLsi/ljRmaL+CVqss2l8Oz
P3qIcOPOgb5vDNHedcduTYY0Tyx3nHXpR9CqFZeHYnj2vd0G5jFsSbCOmpAPtnLByGbsqYZAuCtL
sdbSCPQrziB3TMjxZV+MYofXrZ7JTgpgY5n3lLtkQCVV52wmldMFLLIRLRiBxzMdZ/YGajSAi7bL
rrOx9tnhKoc0TbHlO0N68EJFXNklSHQRCf2CyGPjh4b4ZJ5HXbHElkm+Hem9l5nVB+eJFRNwP5F8
iPcbPfi/EUoNUGv1OmW6XbYFYZvIytSD5zVik3RFA8w1xizcGsmNZMadNaQxL123VddV0hyRvWEi
R4yzMzD5rFGhPgZuZm8iP2DFYiO4YyJVNkT4teds5exdZ6b+Re2XMfvfPPvRSHrYkH2LZ6OMim+1
A3OCIwCl+ucJDaSeaUXjnWGhixZUSzoGW60fG11B/UYGneVehElFdmOeleRIGhWZxqsyQwI4d4LK
vciGKjlm2CVnqTW46yCs/UVBCeso9PqV5nYDD4mtSlUaFaj57jum+XRnJXo6Z1PFIalsyZoBz71N
Q1dbcpzYKLoe7fj+rQdUnnepz97YRLC+YVeYAEZwvtd62CzA/k+h9qyvQ9dtml482RxB+mg8tyr1
wB4KZrtNmUhpHO276SbdmZlbxlKUBoWUOKsuyZjatK7i/QiEYV1ZqqIf6t79UfamcgcSuL5FNUfT
FLca6fJu1XsLnLv2jK4lIAS3b5Z6WGYLIX3owvSUvnBIvK+CopDDDII2zcX+dyp6hPqkE+bnAB8y
qd+1CsW4sMgZk+Wa83j6V2/j/9H2MtVcp6sBi5tYcRB5Tmqudo8rFkIRHu3ctya3DZmsqd0vE79I
Fn9Yp+ZSdLVoFE4uMqa+t3VqtRbk1uL03XSB4x/7yGTJwMS6V2m+zz6/1Em77uddoUBCvArikCue
1KvpIAF1MLhUhnbuPE7kFH46+cIZvLPS79N1jtbqT4vk3J+uGUQ84boAOnlyUSv0NF3JEZANMU+R
KE9W6YqSHWdS84v7e+sI/Out8UHTwrDR1oAUffsoYyZ/zL1KtUmHgKxo8uYiJjcn2sY6Fc2E8sdV
MWhUEJMx2DdJ/5V4dBoVb3on060aSDhxekw9mpNRA8SoCNTYrzdQzinAQ/8goaO7/fwlTjdxehG0
kapDC5Re0dRx/r2v0cMBHaSrVxuEFxo1A3BqM982vItERy0zDnqPmNztl2jSq9Xnl/5o/Bg6GiTV
pXnzTh1KW7bXfN0AJQZoZ4mJVPrUVSgE24qaIMXx2YENgfSWn1/2o0+fMMNJ2M/tEhb29o6N2hX5
JH9AChQlOy1tb4VLyc8XjFrXZvx+frl3XR3eosEcoyIENh3tVGLuV1grFMJGNqg4rWOpl2sO//2y
BNrwxSyjvRVt/jVgac/jsKO5R77hiRDLHcdf7xJxa/cdLSVjE7TNCygZNE51ou0pKatr4YzqU+BN
xaSOUvznt/vRoEWhgIzcRMDvvPtobEOOxKlUGwNV54F8Har5PlPs51f56KHyCqf2lUrj8xT3aPae
iZmEqefnLIDEklYEwAWCu4kU+PxSH92QqaJsMwnIosU4/ZTfGn9xPwU6JB0TalcmC73LH4WTP/7f
rnEyqYVopQQLNdE6utyPolpD7Tl8fokPBwfjT+PlMDzsd4PDjZyu0iUoQPaue79R9Z2eZzTK2i58
CGBLLMusVS99HKCovHx1i+juqxnt/aeHDAUwLGgavJAM1LfP0gTNZSg5SkFfA+QuczmxHOLyPFGi
chsX7lfehvfv7qfsBQ0MnmrNPv32So5VzlAY5SaFt3BmiuFgQ8T6Yivxfizi/JuQqpR2UeFMQsvf
B4jrkxxWxUm5CSUZeXWRh3MiGoi8p5fx+Tv84ErcBNYLc5L/kgd0ciUgEOMwOPmGqQ1Js1KfgfU7
FlV09/l1PnhNmm1i9eddMXNNabO/35HA8me4lZ1vxlBFKPcEboww6Wwelr/Y6/92Y6S/X2ONN5c6
WWOpUQlE+VyqaV0K94QHztLOxsnYu22zLNtsvB0s9mMW/Y9qUZpU99Wq9L5BZFWWctTlMqL7u9Zr
ymhphX6IxtEIu8eJip00emWLKnzcQ6qhoF9myCR9ukWcq+QSTm8kd3ab9Bdd3lDBBvGRYFmxyYMS
4fiFq8l860GY5mZWcPp65PJaACBOrRBJghMD+CjPtA7kvZtO9o/WuR6ECJ/SsSGNKJkA3In3rYI9
srIJQqFnLbZT5gYBsMVcK4t4rje3qcfBSIpgnuXpNTir/ehRWErzuCQKsqPeGBo21r3I0JHJI+as
Wt3eKZHSzHszNzf0truFlI4+5zrRghKefR6baBmi2PXmPfP1wvW7+Wj7/cJkJ+HytHTMeO5Yq882
XLsvFq0PxhquWW3ikMONxvD1dqwB5UXPBNZqM0ZKfd6iPt7y1vsNVvQoJzDK6DafD+73Gx5sXthy
0C2jfH6Hiy5zs227Is03riPNLfVW8KZ+Jc+FUci15/jyPKD0ejRD1//CVfjB58tuDtU1nBH7/Zmj
gq2rBI0gIigchodWdNpjSb/naGkiev3jm0TgwWxErWMKlD6ZaOmLct4cGmyqbUVXpJ0AQnSCyPyJ
smoL1ix05jUN9gHyFEX7zy/+wX1ORCvSzCck+Ttfmx37DWWnLNvUXh6uyy47+j25eKChqj/eBiA6
53uyURhhNLJOJkRqQLWfazjmSAO7H4asW+gONrUKAfMfD1O2GwimEEZx+nincS/qPG98XJXoCppu
MQoKr0Z0CctQEGsqXv70AZpoCNF0auQXIOc4WVGIUywyE9/KBlmNsVGKAdJfN9DTqRMj/ipd5f0H
yMXY2rA1sGhony5fJdqQQDQpd6aYx8BQ7gk0eol64+h34os9yPQtvz1rcCmOpQjr8Xaqp1iCiZ48
ZApCjEm6bVArdXMLS17SQo/N2h1lyq92ox9fEe8EMrbpoztdXszCdvLpiqXW7mK3eMoH7WhUk3cp
EMksaPTzP391bLyx2Ts4eun2vp3OrJpzh/TseKM0zW5I2g15S5ehUL+4zPuNDRExE/geZxG7j9OC
Am71Pgz505tW0ZWjYmfmtgCkuvz8Zt5PlVwFWgX6cx1wxakVtydPKIsiLd5UUMzIpnPmEHF/2Jk4
RKWkoe6McwitX8yS+vuVkqsycdiWBVtdnNpJvHSULse+eONaA1VwfJysdUU87nuXLv0InhabGIjP
mZKbMV7O0S1oe6n2Wvalv0Ujm6w6tkWww8trAuOIUywKNgfTtoAAPusMWZy4dfVObHxZW1/8+g9f
jONOhx/cMMik375/JAmwmUw+XarT2TIa3Gin9NQ5P38x72dYHhG6SkpKSM7fbTlTs2QZ8fNkk8ES
neV5u1Fj7ejY8qtdywcfLMQe9rbMQ/gvTg6Ulp0YWVGSKqn3BfQH8n+2vVD71ed389EMJNgCQAfn
UM6zO31mqg5tXIkRD9XRrLVZpnqrkcu6Tp7byPzzXTRnRmSiLBkYU2GxvL2cI0PscQGf6BB7L9Oz
q0JxSCvv/vO7+ujjwT8JxoonyI2dPLu+jjNtJCBik4SWQ66dRovNs15otuSryrec711SRFuqhb+E
1P92T/3RnIciljAlFt/3hx5Kp2pgmG0MBUW/hB77NEb+qsB4HI03TNfrz2/zowHPsUdnsE/GhNOn
mXCPtiAZb4PdKV6noH8OnR4pi8+vcgJOm7bPnMF5mDrLkYHM+WRedRu9h4NdwvVsOvUuDNR8paA4
noHrnryltd3dRpNftMlle1kOWXxhEXKxxkRgLAHqCRrLUbHQSq9ZJp2DHqNpoq9Ot9qHTx682/Rl
AmY5NfRXXq1aHeSADUVu2gSyfNKkm89RldXb0Hbum57qhF0ENDEyI7yLu7beem7+SO7BfBQFpt8u
NbdUkVySliE+uCCYvjisfvCt0dNmC2qDV5v2h28Hf2LzG8Ke7XaXjS8F1q+VWiCm9IhWzoenz1/a
B48DD/HkNJwKte/gCro2qKrpSLb2nvaiUnBYpHAj6iHJNrYL3YpSufxih/HBRwdeSRPsaFix3pX1
2yoZ+srPub0IdBAAobmOaoc+RjXODH0ob8uqAzipZe3mz+8Viw5wJ3Y2mnE6U5qKi9yQPIgNZ7WL
UnQVVen/5e7clts2kjD8Kq7ck4XzoWqTqhUpibLXB9mOlOSGRcsMABIEQAA8gE+/3wCQTEAwmWhc
G9SichXKM5hGT09P999/h7dE470Lf+ndFY7pnfF9u74kohVdb+h8gilrfkn2yi7PjHU8GSjeelSo
tJiOYGO+3a3d1WRlcZE+vcKOM4cF4kPBK0W8ts0Vt5qmBm0+Ee1+65G5MNLdWFnH6zGEOvZLphIt
qihpou9e+xBNbCPIVxFXNNWNow9muD5QoJ1bb4KNqp4xX106qrOhRB2CiPS3XO0tkLjoQGRgkq02
nzd+PDfNNay5fL/AW99C7JP/7csRBoyiC40qKjI17Q2o0l8h1rJDNDloBzB+9u5juknHCXGAMxN1
GGZC6lSTQSNoUMYhvudR3DI5wJes0Hd3EnrmvbenTf1h/fmMSuiM0XLoG3O0rfJgsVwYsJdMAPSr
F/QzTl5nZmZ+1DbW9AIuqQwpKrQU2aXJOLPonBnvUhuwELnajUMn+Z26AQ1Jjxa48/Yg4KCMo6Sz
CCeBnqc0/zL8W5gX96Oo2E5/n0KZfA2PA2nppQMbNiVJN77pkKSALv2DqaZgdRek7z8e3BVgq0il
XWtMx8hrZbueulyg9t77RajgHcZBcBEtg/S9v7f9azXNipvQBKK51X1aUQzS7cRZup+DeJmNkPDy
CsJtMD8+QMEJ4MTVRbw7JJe05DYBCy93/4kNPRjtgsXm6rR4u3SzbImInsD43L4GWmsoXQsL3QQm
PFvv85njJ+8NfXClr+JLyMPjF2w7fG6cPcL3JIRae8H0i2hN+65okq99EXN6t9OWN7s8OuO8Pg/5
wf1L1pDAHzECaiabikkrbF+nVDuaACK/TegYDmbQeVgvfyUJ/RZAymhjan949Nk8LU29e16itDYF
kdxqWg6Zm6zWq2RnEhOJi8Nv/l6hSig1BrcUuijhJZgZ7jhrc0VD5+V2PYY0QiW5HWHI19r2xgTl
b9K14UZXNoMrNTei0RRgKAqXXJPvJIPtLr6Y6paL+h4o4NI+eGM3Vy1iL/Zh7NFRRlsa2cihMc7F
Ml8Yy4v8kHiXC95nnIfJnJoPqgBp63Cd7EXjdFPl/8N9MfKpD7y0B7Z2t6Yh8plP0WXTLci04NYg
zKCrQmRHNgKiC3MVLbfRRMlnBUnsi2KnXC9VSqxPy77LFh3N03aMtsl2FcbuLpo4ZqjQscXajFa+
f3l6kq4D0aLnHHkF8m1WyfJ2tBhlTUODtZFGE5JOzgiipAsu4/fx0gdTnxVnis46JyNeyZ0Fmppn
bq+VYowimsiAv7NW3EQP13R7vgIBCpY6D86Ir8sQWIT9OS0o2Xvm/IZFAS0lKKoJDB23WgYRujot
7uMwnecBmAXfOiPJVmO70tvm9sCVX4RJyfCL73kkykOWhMgXP41eWD5VXpr62qH3xo1GLH4c6wN/
YiTrfLRPXP0jTc/9SeFR1OBR9vvW8RwIDWKj+NWmJIjyjKlHc+XTX7pLbfnOOmEk4reQdzVfb7ef
ZpAo4Obs1slcd707WP0/hTo4khfMYzvcFLn+ipK55jzZdlD4CXi8CTfRhGhOPouKwW4cb9IzB2mX
20pwCtAGzW/hiWrtQ33nUsEB9nKSUzPi06QZ6vPbNDZfLxz1fRivP9NT4UygokuBj6ZsO6yLgxGC
0VNWk8Fuf+1t4rlrhIDbrddpvD1z59C79JcbKUky3EdBetaUY75zjOSwt1eYGa34I/eTP3eQsI62
oerA17PwRoNkAK8BFvkyWItag4EqkJkpoD93m90bBFXup2vauG80KhaoaqPOyM/TT97BjcdORK/v
1TRzrvb2zrlzTKzmhUV3Diq6s/34QLuMySHW/lR2GuUssTPeJ8ofi3jzDihOcpnj8gXOdnexKvTg
crMqtE8JoGsOe808o01dUnBFpS4hDvS2nYANwyTLIuoTJgcKwg+wCV/kinFvJuYbYqb3eUALi9Pq
2/WJRWUWQBmbYGtb7MlC9Yo1ztAkWLsDcHGbNLmi/Q28Kd40nIp2HOHd6RlL7ETLIQQxAzWpxnbh
mtn60t6A3puWE64m1upA1T5tET4ZvrodRTpksH4chneJtoJw1AA5WZYL0PY5vFttYDjJgfRdD3Y7
kOunX6pD7jgbogTapTDw2ZUXThgHmhM9nNAdzLj008J6G/m4jQWsc/eLVD1MwEV+OT1ni4WttKCg
Eoj6CKsNt7bWVHlvb9LtY8uOhrAfKKvuGVcAUvWrbJpm165t6RdoCshJU/QTSP1RQU6GygtDHZ9+
kZKUof1FqAsHjgHvGYm21ovQXdSzVnmwom55oZMaEXUNgR4ebsFWR+YbJGPf5AvQyJRYZRdeSBAZ
DnryqEHqbz/s9J1yVRRT5TffwPHW8oPyG25xdO3vUCkqppZXgPrMayD58wIwNiZ7e0lbO/8SrLAx
TgdRPvGttS06Hdhjx3ujxUv901KP9u/ZthShFWyEe9/ZuHTttX9XNsXyzMW846zgyIT+ggQAvl87
cES4bRFmuc76w+X+kw8sbbK39sF9AMPo1WlZd00F8BqsAdXoHButU5Ok03q9EseSG+v+OIGyG8+D
JsWv4ev37k/PVX639ncV0V/4K4gyAmNsKhjc+LRLgW1kkkAfC30MCWOKvQ6Gej2lr9M4skP1jRor
0w/5Xtu907SBd6vlA3dkQGZ6nURKWrmS/zf0DfVCxrN8dhnlQV7cbuZp8XGeUdyT/fKvKroqfi3J
ST7HL/uj0wO9mpcznyGEqJT0iZvg6Z3KFz41REjfBaqw4SLTHXhfHNJ5ZNnKhxxLGEdQwZY/U7Vg
DgW3s25xo2emI+F8b/mnV1bJ8fTfNF79ISZ0IuTvBXF0TIhT5rL+yuJbIxwt3h2SGgMkQ669fFjj
8eJdF74csXQX2Kp42Kf/iAy+yxjXRSRUfpe/oQKGJqh/6GcB1Kp8MPzHUiAyO+Suj4OvKKUU8Dn7
JQUCueLY/Cu60JLkN13QnKEJLgDWokoISmsjONoQFKgOTLr+g39qP7RWUBmKm68//wT5psiQSkkB
cwD2lJuSXe+IlhRcZ0jEmvSeoKEWDy5Uv3SBTHClny07/Tc2hG4PSR5ZECXCzy+elhAI3g8tGLds
QBeVFPomBIGnqfTz5VLALLBGLCPh9fLBbzg2C7Y6xGclfeL0TgeITxm4XHI7QR1ClCRw2HCidSgB
ZwN9cMRGIWMlHsTTr51AskeRtYq6NqTfAS5qvd3F3jpWAoedINKXEJNXUuJm2TMp0KtI1iqKE5Ic
qCFSheXT8hPgVkUGCmil2k/onxQwVbK6YFhDnY5eInlfSaFlFl1jCN+YzlFczfS/dxW/ezRCnS9S
8FIGAYZEkY5zoQKsls8qj7eCbQwt9glY6Moe9M9Z1Aw0VFYKOluByBzX43qZTSnQ6w1n0eHaILDg
/TIFqit/KhjDsgUE7T6q5bPIYyUQ3JsEgAUSyiq1pJJ3j7YC+E0Bm5LaCjhI5KRhqYFiunzaroEz
FBhAMHn1773zlUGWatIOkjIEvicWWj8te2jb8GrTmxJX+klK/doQuknTTEldMOCHpFTIhFy8e0eU
BoEyE4WmX+Lp3Y4g2ilo8aV2hDgcNHjG2FuVFJ77SUxD+fKTI9U344gPVzvyL78yiGASDUu5Gzat
om0N4dsUxY21dHpnDzi2ROWDlA7gK6PmGknA7huDo0OmT6gJeGJlMHonBfIQIj0hJwXihcAaRf1S
pz2w3aEKnTK9uqoDUumhr6yKWnEpKRjG0KG7jgvi+sn2H/sJDt0YRKIB5H/1e/+kYFDqLSsFhbOB
mBopzG4pcLsEu0dU7Vv8FbH3yFtSgc9ICkFHFYgO0FejvkO3nCWXwCIoFJEJqsxCFbnokRAgZpY+
H9WhSQM7kEMEkcWDVI/3g40m6NhOVfQl6ZcKCC4OWRXgXIRPiZJ+zpjGsm0SDCIJTrep8uldggGv
xZENHNBgRpg5A1BH9fE5+I6l4FhDvjy28DG80jsdIJQmHT7BOeK+hAhqP1jE5o6lIOwAUHubIH6l
C72TAvjgentKuIjm0AFiTPK71oWWFNAF8NVwbRB2LJ/+XReo2ZO1B1g7ogSU3bbCB6ye6hURZqyD
ylUqo0dngW6VcElZ54iUKoE0WpBUT3MnEFSGgIFkHNUx5dM/R1l8PkklMIgUAQp1IU6onpZfQH4F
eDVtNokmlU/vpECWRXCHSOmCTjyR2noqYepLU/tsEEEWbkyiYqZ8+ugoiz5nclLg0gTTiSGYeMqn
5R65BNyqxjx1kKV3doGyA1FTLyWFMq1KsqnsRHF8NOIcD4krCIhKBVHo36FA1xLpBIM2pAaOskea
7JZPayu4OkpAFSpVedXv/dsKKrXskkpAPFGQDHBn7JYCrdcJs+COUSVQTtWjw5FSWoGOltoEIrYO
jh5Srm955eO9QOQAdgkcRa4l5dM7NxGooSNtEGlHRhKJmv7a7Lciiq7KsUAZODDd6ljonS7osDLL
GkQuTjCW2TbNOatv3XKWy2wT/DAAqftnC1BhaVuACwTKRkigc/1gMFAS6Gseowr9kwLp8GqDSlyZ
0AITJtCniGrLUaTAFhAGIVWKNEox9e50JP0ujc8jjCbKpcFc1brQOh0p0xvS3pgMvdPD9RPqlTwX
DH1IYRfm8FHXW+sX1wVhKUAoPO0VDqI+nY74LZJCsICYkEOxFYhAywezf3w4UtA3pNE15BKiQLFf
yxe3JekwKpuAHA1VOt9JtirKkLA9Gaj6etqnz29gySW/P2kVIqVY/Efg5TNTCAiHsAHt6HvnFrFv
a2DUy48C1g8zIAyVZnv3k3sUFdLwnVQbo3fLp7CmsssvXz3uEMzD2LhH8HHLKQSGR3kthErQTpRP
74TQ1cHzb8P1TSKkAmP0KIVWDNFyhxqQR4O7ZCWF3rnGotyteqmX64KAnYDP5bCvFb6lC9wdUAYy
Co/R9P6dB0BGZc8DcgqEkcHeAK4on5YuOApAdfKrlCVXTkFlgP/SqfAX/uipGmrkB+HXsg4qmGdd
5VLf+4PHOqDnv9c1QKKwQRT6NP5QlEVVc38rk/qlAf4s/Z6jHx/9oHKe+p/XC3w+dWOux1U9/s9J
ME9n6YNflD8U9Wu+m60opvp3OPsyW82Oi5SQOzL/9iY//9R4z6Pz8MzA2bI1rnCmpMdNg0McNQcu
QZLyAy9nUTbLHl+xrE8pc+myI49mYfBnDNNL462rqg/pseMwTmdf4+O3rmrs5EeOovlDHjxs8sbg
ZWZddvDxPJzR0nJ+PHJ13EqPHGR5Gjzkr+I/X9GzfLP60hR7lRuXneUKqQdfG9+zruiSHfl6Hqde
85VrpJfsyBMkHgTHEq8j4LID33yd+Q0FVCu/WXpciqQjul00XrlCPkoPHX0NZi0rUsEGpEeOd021
qMLsssO+eW6bqto56YEZYPOwLBpCroLCskP/J94E2TMxV6FW2bG/2zf++0XITzHuU8fW21lahLPo
67E4apyp/Ctn2ezB32TzPG/odF36Jj1+8ADp36xZcEwOkgij/NCcBVmcNzRbEDgT3ZUfO8sC/oMM
63Gw0oOqSsF+xOhQ1rSH/iEvHkdw4rREUmaTZF/63fxLSmvg5tBVcFp+6O2seW4RfBHxXvmBd68m
s1WS+UHzWGd8EUn8EeO/nqfZvGGp6iqpHzH42/k+eGgcY3UM+EcM/nucLh9lUGp3VeInPXRMp8ZX
o1kac1I21aXCRf+YCcazZXvvV/dh2eHfQ6rZEEuF4JUedhnikTRvNTCXCsyD9NDp3GtzOpQlarID
f5hHdAEPt7PWNaEu+5Ed/qMff52/usmenW0VLEh2+E90Fe1WxBpx82MmeK6IdYhadvjPSH+eZfPG
haQGD8qPvW/eKutab9lxf81n/qNCC5tSp29lh72bp/SvaNz56jiw9MgBN5uWete1fbJD3884dyIv
b27NulhMevB5lr+663r5Kh4mPX6QPcRRFjQ8txq1KD12EcOT5DX0BFbSswdyV6TpKTX3PP70SJHT
9c+awTXxFw/hfJb+8l8AAAD//w==</cx:binary>
              </cx:geoCache>
            </cx:geography>
          </cx:layoutPr>
        </cx:series>
      </cx:plotAreaRegion>
    </cx:plotArea>
    <cx:legend pos="b" align="ctr" overlay="0">
      <cx:txPr>
        <a:bodyPr spcFirstLastPara="1" vertOverflow="ellipsis" horzOverflow="overflow" wrap="square" lIns="0" tIns="0" rIns="0" bIns="0" anchor="ctr" anchorCtr="1"/>
        <a:lstStyle/>
        <a:p>
          <a:pPr algn="ctr" rtl="0">
            <a:defRPr sz="1200" b="1">
              <a:solidFill>
                <a:schemeClr val="tx1"/>
              </a:solidFill>
            </a:defRPr>
          </a:pPr>
          <a:endParaRPr lang="en-US" sz="1200" b="1" i="0" u="none" strike="noStrike" baseline="0">
            <a:solidFill>
              <a:schemeClr val="tx1"/>
            </a:solidFill>
            <a:latin typeface="Calibri"/>
          </a:endParaRPr>
        </a:p>
      </cx:txPr>
    </cx:legend>
  </cx:chart>
  <cx:clrMapOvr bg1="lt1" tx1="dk1" bg2="lt2" tx2="dk2" accent1="accent1" accent2="accent2" accent3="accent3" accent4="accent4" accent5="accent5" accent6="accent6" hlink="hlink" folHlink="folHlink"/>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495">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dk1">
            <a:lumMod val="50000"/>
            <a:lumOff val="50000"/>
          </a:schemeClr>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495">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dk1">
            <a:lumMod val="50000"/>
            <a:lumOff val="50000"/>
          </a:schemeClr>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31.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0.01218</cdr:x>
      <cdr:y>0.93412</cdr:y>
    </cdr:from>
    <cdr:to>
      <cdr:x>0.99053</cdr:x>
      <cdr:y>0.99765</cdr:y>
    </cdr:to>
    <cdr:sp macro="" textlink="">
      <cdr:nvSpPr>
        <cdr:cNvPr id="2" name="TextBox 13"/>
        <cdr:cNvSpPr txBox="1"/>
      </cdr:nvSpPr>
      <cdr:spPr>
        <a:xfrm xmlns:a="http://schemas.openxmlformats.org/drawingml/2006/main">
          <a:off x="85726" y="3781425"/>
          <a:ext cx="6886574" cy="257175"/>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endParaRPr lang="en-US" sz="900" dirty="0"/>
        </a:p>
      </cdr:txBody>
    </cdr:sp>
  </cdr:relSizeAnchor>
</c:userShapes>
</file>

<file path=ppt/drawings/drawing10.xml><?xml version="1.0" encoding="utf-8"?>
<c:userShapes xmlns:c="http://schemas.openxmlformats.org/drawingml/2006/chart">
  <cdr:relSizeAnchor xmlns:cdr="http://schemas.openxmlformats.org/drawingml/2006/chartDrawing">
    <cdr:from>
      <cdr:x>0.14854</cdr:x>
      <cdr:y>0.20149</cdr:y>
    </cdr:from>
    <cdr:to>
      <cdr:x>0.30261</cdr:x>
      <cdr:y>0.48017</cdr:y>
    </cdr:to>
    <cdr:sp macro="" textlink="">
      <cdr:nvSpPr>
        <cdr:cNvPr id="2" name="TextBox 1">
          <a:extLst xmlns:a="http://schemas.openxmlformats.org/drawingml/2006/main">
            <a:ext uri="{FF2B5EF4-FFF2-40B4-BE49-F238E27FC236}">
              <a16:creationId xmlns:a16="http://schemas.microsoft.com/office/drawing/2014/main" id="{355D938A-5503-AACB-141D-0C785C1EFF14}"/>
            </a:ext>
          </a:extLst>
        </cdr:cNvPr>
        <cdr:cNvSpPr txBox="1"/>
      </cdr:nvSpPr>
      <cdr:spPr>
        <a:xfrm xmlns:a="http://schemas.openxmlformats.org/drawingml/2006/main">
          <a:off x="1561421" y="798492"/>
          <a:ext cx="1619479" cy="110444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dirty="0">
              <a:latin typeface="Calibri" panose="020F0502020204030204" pitchFamily="34" charset="0"/>
            </a:rPr>
            <a:t>For the last two decades, Massachusetts has consistently had a higher international immigration rate than the U.S. </a:t>
          </a:r>
          <a:endParaRPr lang="en-US" sz="1100" kern="1200" dirty="0"/>
        </a:p>
      </cdr:txBody>
    </cdr:sp>
  </cdr:relSizeAnchor>
</c:userShapes>
</file>

<file path=ppt/drawings/drawing11.xml><?xml version="1.0" encoding="utf-8"?>
<c:userShapes xmlns:c="http://schemas.openxmlformats.org/drawingml/2006/chart">
  <cdr:relSizeAnchor xmlns:cdr="http://schemas.openxmlformats.org/drawingml/2006/chartDrawing">
    <cdr:from>
      <cdr:x>0.01218</cdr:x>
      <cdr:y>0.93412</cdr:y>
    </cdr:from>
    <cdr:to>
      <cdr:x>0.99053</cdr:x>
      <cdr:y>0.99765</cdr:y>
    </cdr:to>
    <cdr:sp macro="" textlink="">
      <cdr:nvSpPr>
        <cdr:cNvPr id="2" name="TextBox 13"/>
        <cdr:cNvSpPr txBox="1"/>
      </cdr:nvSpPr>
      <cdr:spPr>
        <a:xfrm xmlns:a="http://schemas.openxmlformats.org/drawingml/2006/main">
          <a:off x="85726" y="3781425"/>
          <a:ext cx="6886574" cy="257175"/>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endParaRPr lang="en-US" sz="900" dirty="0"/>
        </a:p>
      </cdr:txBody>
    </cdr:sp>
  </cdr:relSizeAnchor>
</c:userShapes>
</file>

<file path=ppt/drawings/drawing12.xml><?xml version="1.0" encoding="utf-8"?>
<c:userShapes xmlns:c="http://schemas.openxmlformats.org/drawingml/2006/chart">
  <cdr:relSizeAnchor xmlns:cdr="http://schemas.openxmlformats.org/drawingml/2006/chartDrawing">
    <cdr:from>
      <cdr:x>0.01218</cdr:x>
      <cdr:y>0.93412</cdr:y>
    </cdr:from>
    <cdr:to>
      <cdr:x>0.99053</cdr:x>
      <cdr:y>0.99765</cdr:y>
    </cdr:to>
    <cdr:sp macro="" textlink="">
      <cdr:nvSpPr>
        <cdr:cNvPr id="2" name="TextBox 13"/>
        <cdr:cNvSpPr txBox="1"/>
      </cdr:nvSpPr>
      <cdr:spPr>
        <a:xfrm xmlns:a="http://schemas.openxmlformats.org/drawingml/2006/main">
          <a:off x="85726" y="3781425"/>
          <a:ext cx="6886574" cy="257175"/>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endParaRPr lang="en-US" sz="900" dirty="0"/>
        </a:p>
      </cdr:txBody>
    </cdr:sp>
  </cdr:relSizeAnchor>
  <cdr:relSizeAnchor xmlns:cdr="http://schemas.openxmlformats.org/drawingml/2006/chartDrawing">
    <cdr:from>
      <cdr:x>0.55696</cdr:x>
      <cdr:y>0.63338</cdr:y>
    </cdr:from>
    <cdr:to>
      <cdr:x>0.68623</cdr:x>
      <cdr:y>0.74393</cdr:y>
    </cdr:to>
    <cdr:sp macro="" textlink="">
      <cdr:nvSpPr>
        <cdr:cNvPr id="3" name="Left Brace 2">
          <a:extLst xmlns:a="http://schemas.openxmlformats.org/drawingml/2006/main">
            <a:ext uri="{FF2B5EF4-FFF2-40B4-BE49-F238E27FC236}">
              <a16:creationId xmlns:a16="http://schemas.microsoft.com/office/drawing/2014/main" id="{AD2486C0-057E-F074-E72B-68891E5641DD}"/>
            </a:ext>
          </a:extLst>
        </cdr:cNvPr>
        <cdr:cNvSpPr/>
      </cdr:nvSpPr>
      <cdr:spPr>
        <a:xfrm xmlns:a="http://schemas.openxmlformats.org/drawingml/2006/main" rot="16200000">
          <a:off x="6313924" y="2031040"/>
          <a:ext cx="435070" cy="1358360"/>
        </a:xfrm>
        <a:prstGeom xmlns:a="http://schemas.openxmlformats.org/drawingml/2006/main" prst="leftBrace">
          <a:avLst/>
        </a:prstGeom>
        <a:ln xmlns:a="http://schemas.openxmlformats.org/drawingml/2006/main" w="19050">
          <a:solidFill>
            <a:schemeClr val="accent2">
              <a:lumMod val="7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kern="1200" dirty="0"/>
        </a:p>
      </cdr:txBody>
    </cdr:sp>
  </cdr:relSizeAnchor>
  <cdr:relSizeAnchor xmlns:cdr="http://schemas.openxmlformats.org/drawingml/2006/chartDrawing">
    <cdr:from>
      <cdr:x>0.444</cdr:x>
      <cdr:y>0.73447</cdr:y>
    </cdr:from>
    <cdr:to>
      <cdr:x>0.81231</cdr:x>
      <cdr:y>0.8987</cdr:y>
    </cdr:to>
    <cdr:sp macro="" textlink="">
      <cdr:nvSpPr>
        <cdr:cNvPr id="4" name="TextBox 8">
          <a:extLst xmlns:a="http://schemas.openxmlformats.org/drawingml/2006/main">
            <a:ext uri="{FF2B5EF4-FFF2-40B4-BE49-F238E27FC236}">
              <a16:creationId xmlns:a16="http://schemas.microsoft.com/office/drawing/2014/main" id="{E213D9FD-5F79-B9A0-AEED-436AE6678254}"/>
            </a:ext>
          </a:extLst>
        </cdr:cNvPr>
        <cdr:cNvSpPr txBox="1"/>
      </cdr:nvSpPr>
      <cdr:spPr>
        <a:xfrm xmlns:a="http://schemas.openxmlformats.org/drawingml/2006/main">
          <a:off x="4665395" y="2890540"/>
          <a:ext cx="3870059" cy="646332"/>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200" b="1" dirty="0"/>
            <a:t>Domestic Migration 2016 to 2021 period (no 2020)</a:t>
          </a:r>
        </a:p>
        <a:p xmlns:a="http://schemas.openxmlformats.org/drawingml/2006/main">
          <a:pPr algn="ctr"/>
          <a:r>
            <a:rPr lang="en-US" sz="1200" b="1" dirty="0"/>
            <a:t>5-year: -138,618</a:t>
          </a:r>
        </a:p>
        <a:p xmlns:a="http://schemas.openxmlformats.org/drawingml/2006/main">
          <a:pPr algn="ctr"/>
          <a:r>
            <a:rPr lang="en-US" sz="1200" b="1" dirty="0"/>
            <a:t>1-year average: -27,724 </a:t>
          </a:r>
        </a:p>
      </cdr:txBody>
    </cdr:sp>
  </cdr:relSizeAnchor>
  <cdr:relSizeAnchor xmlns:cdr="http://schemas.openxmlformats.org/drawingml/2006/chartDrawing">
    <cdr:from>
      <cdr:x>0.55959</cdr:x>
      <cdr:y>0.64042</cdr:y>
    </cdr:from>
    <cdr:to>
      <cdr:x>0.68799</cdr:x>
      <cdr:y>0.64042</cdr:y>
    </cdr:to>
    <cdr:cxnSp macro="">
      <cdr:nvCxnSpPr>
        <cdr:cNvPr id="5" name="Straight Connector 4">
          <a:extLst xmlns:a="http://schemas.openxmlformats.org/drawingml/2006/main">
            <a:ext uri="{FF2B5EF4-FFF2-40B4-BE49-F238E27FC236}">
              <a16:creationId xmlns:a16="http://schemas.microsoft.com/office/drawing/2014/main" id="{AB4D27F9-A7D0-CEDC-DC7C-CAF447F4F4C2}"/>
            </a:ext>
          </a:extLst>
        </cdr:cNvPr>
        <cdr:cNvCxnSpPr/>
      </cdr:nvCxnSpPr>
      <cdr:spPr>
        <a:xfrm xmlns:a="http://schemas.openxmlformats.org/drawingml/2006/main">
          <a:off x="5879989" y="2520394"/>
          <a:ext cx="1349122" cy="0"/>
        </a:xfrm>
        <a:prstGeom xmlns:a="http://schemas.openxmlformats.org/drawingml/2006/main" prst="line">
          <a:avLst/>
        </a:prstGeom>
        <a:ln xmlns:a="http://schemas.openxmlformats.org/drawingml/2006/main" w="19050" cap="flat" cmpd="sng" algn="ctr">
          <a:solidFill>
            <a:schemeClr val="accent4"/>
          </a:solidFill>
          <a:prstDash val="dash"/>
          <a:round/>
          <a:headEnd type="none" w="med" len="med"/>
          <a:tailEnd type="none" w="med" len="med"/>
        </a:ln>
        <a:effectLst xmlns:a="http://schemas.openxmlformats.org/drawingml/2006/main">
          <a:outerShdw blurRad="63500" sx="102000" sy="102000" algn="ctr" rotWithShape="0">
            <a:prstClr val="black">
              <a:alpha val="40000"/>
            </a:prstClr>
          </a:outerShdw>
        </a:effectLst>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cxnSp>
  </cdr:relSizeAnchor>
  <cdr:relSizeAnchor xmlns:cdr="http://schemas.openxmlformats.org/drawingml/2006/chartDrawing">
    <cdr:from>
      <cdr:x>0.40049</cdr:x>
      <cdr:y>0.31176</cdr:y>
    </cdr:from>
    <cdr:to>
      <cdr:x>0.62816</cdr:x>
      <cdr:y>0.31176</cdr:y>
    </cdr:to>
    <cdr:cxnSp macro="">
      <cdr:nvCxnSpPr>
        <cdr:cNvPr id="7" name="Straight Connector 6">
          <a:extLst xmlns:a="http://schemas.openxmlformats.org/drawingml/2006/main">
            <a:ext uri="{FF2B5EF4-FFF2-40B4-BE49-F238E27FC236}">
              <a16:creationId xmlns:a16="http://schemas.microsoft.com/office/drawing/2014/main" id="{10AFD646-2F79-CDE9-7C06-38F25537C18E}"/>
            </a:ext>
          </a:extLst>
        </cdr:cNvPr>
        <cdr:cNvCxnSpPr/>
      </cdr:nvCxnSpPr>
      <cdr:spPr>
        <a:xfrm xmlns:a="http://schemas.openxmlformats.org/drawingml/2006/main">
          <a:off x="4208206" y="1226929"/>
          <a:ext cx="2392219" cy="0"/>
        </a:xfrm>
        <a:prstGeom xmlns:a="http://schemas.openxmlformats.org/drawingml/2006/main" prst="line">
          <a:avLst/>
        </a:prstGeom>
        <a:ln xmlns:a="http://schemas.openxmlformats.org/drawingml/2006/main" w="19050" cap="flat" cmpd="sng" algn="ctr">
          <a:solidFill>
            <a:srgbClr val="9999FF"/>
          </a:solidFill>
          <a:prstDash val="dash"/>
          <a:round/>
          <a:headEnd type="none" w="med" len="med"/>
          <a:tailEnd type="none" w="med" len="med"/>
        </a:ln>
        <a:effectLst xmlns:a="http://schemas.openxmlformats.org/drawingml/2006/main">
          <a:outerShdw blurRad="50800" dist="38100" dir="16200000" rotWithShape="0">
            <a:prstClr val="black">
              <a:alpha val="40000"/>
            </a:prstClr>
          </a:outerShdw>
        </a:effectLst>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cxnSp>
  </cdr:relSizeAnchor>
</c:userShapes>
</file>

<file path=ppt/drawings/drawing13.xml><?xml version="1.0" encoding="utf-8"?>
<c:userShapes xmlns:c="http://schemas.openxmlformats.org/drawingml/2006/chart">
  <cdr:relSizeAnchor xmlns:cdr="http://schemas.openxmlformats.org/drawingml/2006/chartDrawing">
    <cdr:from>
      <cdr:x>0.01218</cdr:x>
      <cdr:y>0.93412</cdr:y>
    </cdr:from>
    <cdr:to>
      <cdr:x>0.99053</cdr:x>
      <cdr:y>0.99765</cdr:y>
    </cdr:to>
    <cdr:sp macro="" textlink="">
      <cdr:nvSpPr>
        <cdr:cNvPr id="2" name="TextBox 13"/>
        <cdr:cNvSpPr txBox="1"/>
      </cdr:nvSpPr>
      <cdr:spPr>
        <a:xfrm xmlns:a="http://schemas.openxmlformats.org/drawingml/2006/main">
          <a:off x="85726" y="3781425"/>
          <a:ext cx="6886574" cy="257175"/>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endParaRPr lang="en-US" sz="900" dirty="0"/>
        </a:p>
      </cdr:txBody>
    </cdr:sp>
  </cdr:relSizeAnchor>
  <cdr:relSizeAnchor xmlns:cdr="http://schemas.openxmlformats.org/drawingml/2006/chartDrawing">
    <cdr:from>
      <cdr:x>0.40137</cdr:x>
      <cdr:y>0.61697</cdr:y>
    </cdr:from>
    <cdr:to>
      <cdr:x>0.67211</cdr:x>
      <cdr:y>0.7437</cdr:y>
    </cdr:to>
    <cdr:sp macro="" textlink="">
      <cdr:nvSpPr>
        <cdr:cNvPr id="3" name="Left Brace 2">
          <a:extLst xmlns:a="http://schemas.openxmlformats.org/drawingml/2006/main">
            <a:ext uri="{FF2B5EF4-FFF2-40B4-BE49-F238E27FC236}">
              <a16:creationId xmlns:a16="http://schemas.microsoft.com/office/drawing/2014/main" id="{AD2486C0-057E-F074-E72B-68891E5641DD}"/>
            </a:ext>
          </a:extLst>
        </cdr:cNvPr>
        <cdr:cNvSpPr/>
      </cdr:nvSpPr>
      <cdr:spPr>
        <a:xfrm xmlns:a="http://schemas.openxmlformats.org/drawingml/2006/main" rot="16200000">
          <a:off x="5390467" y="1255091"/>
          <a:ext cx="498750" cy="2844800"/>
        </a:xfrm>
        <a:prstGeom xmlns:a="http://schemas.openxmlformats.org/drawingml/2006/main" prst="leftBrace">
          <a:avLst/>
        </a:prstGeom>
        <a:ln xmlns:a="http://schemas.openxmlformats.org/drawingml/2006/main" w="19050">
          <a:solidFill>
            <a:schemeClr val="accent4">
              <a:lumMod val="7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kern="1200" dirty="0"/>
        </a:p>
      </cdr:txBody>
    </cdr:sp>
  </cdr:relSizeAnchor>
</c:userShapes>
</file>

<file path=ppt/drawings/drawing14.xml><?xml version="1.0" encoding="utf-8"?>
<c:userShapes xmlns:c="http://schemas.openxmlformats.org/drawingml/2006/chart">
  <cdr:relSizeAnchor xmlns:cdr="http://schemas.openxmlformats.org/drawingml/2006/chartDrawing">
    <cdr:from>
      <cdr:x>0.01218</cdr:x>
      <cdr:y>0.93412</cdr:y>
    </cdr:from>
    <cdr:to>
      <cdr:x>0.99053</cdr:x>
      <cdr:y>0.99765</cdr:y>
    </cdr:to>
    <cdr:sp macro="" textlink="">
      <cdr:nvSpPr>
        <cdr:cNvPr id="2" name="TextBox 13"/>
        <cdr:cNvSpPr txBox="1"/>
      </cdr:nvSpPr>
      <cdr:spPr>
        <a:xfrm xmlns:a="http://schemas.openxmlformats.org/drawingml/2006/main">
          <a:off x="85726" y="3781425"/>
          <a:ext cx="6886574" cy="257175"/>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endParaRPr lang="en-US" sz="900" dirty="0"/>
        </a:p>
      </cdr:txBody>
    </cdr:sp>
  </cdr:relSizeAnchor>
  <cdr:relSizeAnchor xmlns:cdr="http://schemas.openxmlformats.org/drawingml/2006/chartDrawing">
    <cdr:from>
      <cdr:x>0.40137</cdr:x>
      <cdr:y>0.61697</cdr:y>
    </cdr:from>
    <cdr:to>
      <cdr:x>0.67211</cdr:x>
      <cdr:y>0.7437</cdr:y>
    </cdr:to>
    <cdr:sp macro="" textlink="">
      <cdr:nvSpPr>
        <cdr:cNvPr id="3" name="Left Brace 2">
          <a:extLst xmlns:a="http://schemas.openxmlformats.org/drawingml/2006/main">
            <a:ext uri="{FF2B5EF4-FFF2-40B4-BE49-F238E27FC236}">
              <a16:creationId xmlns:a16="http://schemas.microsoft.com/office/drawing/2014/main" id="{AD2486C0-057E-F074-E72B-68891E5641DD}"/>
            </a:ext>
          </a:extLst>
        </cdr:cNvPr>
        <cdr:cNvSpPr/>
      </cdr:nvSpPr>
      <cdr:spPr>
        <a:xfrm xmlns:a="http://schemas.openxmlformats.org/drawingml/2006/main" rot="16200000">
          <a:off x="5390467" y="1255091"/>
          <a:ext cx="498750" cy="2844800"/>
        </a:xfrm>
        <a:prstGeom xmlns:a="http://schemas.openxmlformats.org/drawingml/2006/main" prst="leftBrace">
          <a:avLst/>
        </a:prstGeom>
        <a:ln xmlns:a="http://schemas.openxmlformats.org/drawingml/2006/main" w="19050">
          <a:solidFill>
            <a:schemeClr val="accent4">
              <a:lumMod val="7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kern="1200" dirty="0"/>
        </a:p>
      </cdr:txBody>
    </cdr:sp>
  </cdr:relSizeAnchor>
</c:userShapes>
</file>

<file path=ppt/drawings/drawing2.xml><?xml version="1.0" encoding="utf-8"?>
<c:userShapes xmlns:c="http://schemas.openxmlformats.org/drawingml/2006/chart">
  <cdr:relSizeAnchor xmlns:cdr="http://schemas.openxmlformats.org/drawingml/2006/chartDrawing">
    <cdr:from>
      <cdr:x>0.01218</cdr:x>
      <cdr:y>0.93412</cdr:y>
    </cdr:from>
    <cdr:to>
      <cdr:x>0.99053</cdr:x>
      <cdr:y>0.99765</cdr:y>
    </cdr:to>
    <cdr:sp macro="" textlink="">
      <cdr:nvSpPr>
        <cdr:cNvPr id="2" name="TextBox 13"/>
        <cdr:cNvSpPr txBox="1"/>
      </cdr:nvSpPr>
      <cdr:spPr>
        <a:xfrm xmlns:a="http://schemas.openxmlformats.org/drawingml/2006/main">
          <a:off x="85726" y="3781425"/>
          <a:ext cx="6886574" cy="257175"/>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endParaRPr lang="en-US" sz="900" dirty="0"/>
        </a:p>
      </cdr:txBody>
    </cdr:sp>
  </cdr:relSizeAnchor>
</c:userShapes>
</file>

<file path=ppt/drawings/drawing3.xml><?xml version="1.0" encoding="utf-8"?>
<c:userShapes xmlns:c="http://schemas.openxmlformats.org/drawingml/2006/chart">
  <cdr:relSizeAnchor xmlns:cdr="http://schemas.openxmlformats.org/drawingml/2006/chartDrawing">
    <cdr:from>
      <cdr:x>0.16927</cdr:x>
      <cdr:y>0.11032</cdr:y>
    </cdr:from>
    <cdr:to>
      <cdr:x>0.37627</cdr:x>
      <cdr:y>0.1719</cdr:y>
    </cdr:to>
    <cdr:sp macro="" textlink="">
      <cdr:nvSpPr>
        <cdr:cNvPr id="2" name="TextBox 3">
          <a:extLst xmlns:a="http://schemas.openxmlformats.org/drawingml/2006/main">
            <a:ext uri="{FF2B5EF4-FFF2-40B4-BE49-F238E27FC236}">
              <a16:creationId xmlns:a16="http://schemas.microsoft.com/office/drawing/2014/main" id="{102FE30A-1C11-7EA7-3ABA-217318657B31}"/>
            </a:ext>
          </a:extLst>
        </cdr:cNvPr>
        <cdr:cNvSpPr txBox="1"/>
      </cdr:nvSpPr>
      <cdr:spPr>
        <a:xfrm xmlns:a="http://schemas.openxmlformats.org/drawingml/2006/main">
          <a:off x="1229678" y="551335"/>
          <a:ext cx="1503680"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dirty="0"/>
            <a:t>“Millennials”</a:t>
          </a:r>
        </a:p>
      </cdr:txBody>
    </cdr:sp>
  </cdr:relSizeAnchor>
</c:userShapes>
</file>

<file path=ppt/drawings/drawing4.xml><?xml version="1.0" encoding="utf-8"?>
<c:userShapes xmlns:c="http://schemas.openxmlformats.org/drawingml/2006/chart">
  <cdr:relSizeAnchor xmlns:cdr="http://schemas.openxmlformats.org/drawingml/2006/chartDrawing">
    <cdr:from>
      <cdr:x>0.67972</cdr:x>
      <cdr:y>0.10643</cdr:y>
    </cdr:from>
    <cdr:to>
      <cdr:x>0.88671</cdr:x>
      <cdr:y>0.16801</cdr:y>
    </cdr:to>
    <cdr:sp macro="" textlink="">
      <cdr:nvSpPr>
        <cdr:cNvPr id="2" name="TextBox 3">
          <a:extLst xmlns:a="http://schemas.openxmlformats.org/drawingml/2006/main">
            <a:ext uri="{FF2B5EF4-FFF2-40B4-BE49-F238E27FC236}">
              <a16:creationId xmlns:a16="http://schemas.microsoft.com/office/drawing/2014/main" id="{102FE30A-1C11-7EA7-3ABA-217318657B31}"/>
            </a:ext>
          </a:extLst>
        </cdr:cNvPr>
        <cdr:cNvSpPr txBox="1"/>
      </cdr:nvSpPr>
      <cdr:spPr>
        <a:xfrm xmlns:a="http://schemas.openxmlformats.org/drawingml/2006/main">
          <a:off x="4937760" y="531911"/>
          <a:ext cx="1503680"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dirty="0"/>
            <a:t>“Baby Boomers”</a:t>
          </a:r>
        </a:p>
      </cdr:txBody>
    </cdr:sp>
  </cdr:relSizeAnchor>
  <cdr:relSizeAnchor xmlns:cdr="http://schemas.openxmlformats.org/drawingml/2006/chartDrawing">
    <cdr:from>
      <cdr:x>0.32797</cdr:x>
      <cdr:y>0.07564</cdr:y>
    </cdr:from>
    <cdr:to>
      <cdr:x>0.53497</cdr:x>
      <cdr:y>0.13722</cdr:y>
    </cdr:to>
    <cdr:sp macro="" textlink="">
      <cdr:nvSpPr>
        <cdr:cNvPr id="3" name="TextBox 3">
          <a:extLst xmlns:a="http://schemas.openxmlformats.org/drawingml/2006/main">
            <a:ext uri="{FF2B5EF4-FFF2-40B4-BE49-F238E27FC236}">
              <a16:creationId xmlns:a16="http://schemas.microsoft.com/office/drawing/2014/main" id="{713FDE28-C467-A119-FA15-DC4963F3646F}"/>
            </a:ext>
          </a:extLst>
        </cdr:cNvPr>
        <cdr:cNvSpPr txBox="1"/>
      </cdr:nvSpPr>
      <cdr:spPr>
        <a:xfrm xmlns:a="http://schemas.openxmlformats.org/drawingml/2006/main">
          <a:off x="2382520" y="378023"/>
          <a:ext cx="1503680"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dirty="0"/>
            <a:t>“Millennials”</a:t>
          </a:r>
        </a:p>
      </cdr:txBody>
    </cdr:sp>
  </cdr:relSizeAnchor>
</c:userShapes>
</file>

<file path=ppt/drawings/drawing5.xml><?xml version="1.0" encoding="utf-8"?>
<c:userShapes xmlns:c="http://schemas.openxmlformats.org/drawingml/2006/chart">
  <cdr:relSizeAnchor xmlns:cdr="http://schemas.openxmlformats.org/drawingml/2006/chartDrawing">
    <cdr:from>
      <cdr:x>0.01218</cdr:x>
      <cdr:y>0.93412</cdr:y>
    </cdr:from>
    <cdr:to>
      <cdr:x>0.99053</cdr:x>
      <cdr:y>0.99765</cdr:y>
    </cdr:to>
    <cdr:sp macro="" textlink="">
      <cdr:nvSpPr>
        <cdr:cNvPr id="2" name="TextBox 13"/>
        <cdr:cNvSpPr txBox="1"/>
      </cdr:nvSpPr>
      <cdr:spPr>
        <a:xfrm xmlns:a="http://schemas.openxmlformats.org/drawingml/2006/main">
          <a:off x="85726" y="3781425"/>
          <a:ext cx="6886574" cy="257175"/>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endParaRPr lang="en-US" sz="900" dirty="0"/>
        </a:p>
      </cdr:txBody>
    </cdr:sp>
  </cdr:relSizeAnchor>
  <cdr:relSizeAnchor xmlns:cdr="http://schemas.openxmlformats.org/drawingml/2006/chartDrawing">
    <cdr:from>
      <cdr:x>0.84802</cdr:x>
      <cdr:y>0.34634</cdr:y>
    </cdr:from>
    <cdr:to>
      <cdr:x>0.98324</cdr:x>
      <cdr:y>0.72173</cdr:y>
    </cdr:to>
    <cdr:sp macro="" textlink="">
      <cdr:nvSpPr>
        <cdr:cNvPr id="3" name="TextBox 7">
          <a:extLst xmlns:a="http://schemas.openxmlformats.org/drawingml/2006/main">
            <a:ext uri="{FF2B5EF4-FFF2-40B4-BE49-F238E27FC236}">
              <a16:creationId xmlns:a16="http://schemas.microsoft.com/office/drawing/2014/main" id="{AB7A9162-055A-42E1-BFA3-0CEA66D1DC0A}"/>
            </a:ext>
          </a:extLst>
        </cdr:cNvPr>
        <cdr:cNvSpPr txBox="1"/>
      </cdr:nvSpPr>
      <cdr:spPr>
        <a:xfrm xmlns:a="http://schemas.openxmlformats.org/drawingml/2006/main">
          <a:off x="8910695" y="1363044"/>
          <a:ext cx="1420759" cy="1477328"/>
        </a:xfrm>
        <a:prstGeom xmlns:a="http://schemas.openxmlformats.org/drawingml/2006/main" prst="rect">
          <a:avLst/>
        </a:prstGeom>
        <a:solidFill xmlns:a="http://schemas.openxmlformats.org/drawingml/2006/main">
          <a:srgbClr val="FFC000"/>
        </a:solidFill>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dirty="0"/>
            <a:t>Current birth levels may be the best we’ll see for a while.</a:t>
          </a:r>
          <a:endParaRPr lang="en-US" i="1" dirty="0"/>
        </a:p>
      </cdr:txBody>
    </cdr:sp>
  </cdr:relSizeAnchor>
</c:userShapes>
</file>

<file path=ppt/drawings/drawing6.xml><?xml version="1.0" encoding="utf-8"?>
<c:userShapes xmlns:c="http://schemas.openxmlformats.org/drawingml/2006/chart">
  <cdr:relSizeAnchor xmlns:cdr="http://schemas.openxmlformats.org/drawingml/2006/chartDrawing">
    <cdr:from>
      <cdr:x>0.4198</cdr:x>
      <cdr:y>0.56193</cdr:y>
    </cdr:from>
    <cdr:to>
      <cdr:x>0.83895</cdr:x>
      <cdr:y>0.69385</cdr:y>
    </cdr:to>
    <cdr:sp macro="" textlink="">
      <cdr:nvSpPr>
        <cdr:cNvPr id="2" name="Left Brace 1">
          <a:extLst xmlns:a="http://schemas.openxmlformats.org/drawingml/2006/main">
            <a:ext uri="{FF2B5EF4-FFF2-40B4-BE49-F238E27FC236}">
              <a16:creationId xmlns:a16="http://schemas.microsoft.com/office/drawing/2014/main" id="{A5477596-D631-9954-F35B-A61282A1D658}"/>
            </a:ext>
          </a:extLst>
        </cdr:cNvPr>
        <cdr:cNvSpPr/>
      </cdr:nvSpPr>
      <cdr:spPr>
        <a:xfrm xmlns:a="http://schemas.openxmlformats.org/drawingml/2006/main" rot="16200000">
          <a:off x="5289908" y="917446"/>
          <a:ext cx="583247" cy="3717183"/>
        </a:xfrm>
        <a:prstGeom xmlns:a="http://schemas.openxmlformats.org/drawingml/2006/main" prst="leftBrac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endParaRPr lang="en-US" dirty="0"/>
        </a:p>
      </cdr:txBody>
    </cdr:sp>
  </cdr:relSizeAnchor>
  <cdr:relSizeAnchor xmlns:cdr="http://schemas.openxmlformats.org/drawingml/2006/chartDrawing">
    <cdr:from>
      <cdr:x>0.42994</cdr:x>
      <cdr:y>0.70903</cdr:y>
    </cdr:from>
    <cdr:to>
      <cdr:x>0.81611</cdr:x>
      <cdr:y>0.77635</cdr:y>
    </cdr:to>
    <cdr:sp macro="" textlink="">
      <cdr:nvSpPr>
        <cdr:cNvPr id="3" name="TextBox 8">
          <a:extLst xmlns:a="http://schemas.openxmlformats.org/drawingml/2006/main">
            <a:ext uri="{FF2B5EF4-FFF2-40B4-BE49-F238E27FC236}">
              <a16:creationId xmlns:a16="http://schemas.microsoft.com/office/drawing/2014/main" id="{51A81DF2-1CD3-7516-3A75-5E3AEB0C6EA5}"/>
            </a:ext>
          </a:extLst>
        </cdr:cNvPr>
        <cdr:cNvSpPr txBox="1"/>
      </cdr:nvSpPr>
      <cdr:spPr>
        <a:xfrm xmlns:a="http://schemas.openxmlformats.org/drawingml/2006/main">
          <a:off x="3931332" y="3241675"/>
          <a:ext cx="3531141"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400" b="1" i="1" dirty="0"/>
            <a:t>Projected Growth of 85+ Population</a:t>
          </a:r>
        </a:p>
      </cdr:txBody>
    </cdr:sp>
  </cdr:relSizeAnchor>
</c:userShapes>
</file>

<file path=ppt/drawings/drawing7.xml><?xml version="1.0" encoding="utf-8"?>
<c:userShapes xmlns:c="http://schemas.openxmlformats.org/drawingml/2006/chart">
  <cdr:relSizeAnchor xmlns:cdr="http://schemas.openxmlformats.org/drawingml/2006/chartDrawing">
    <cdr:from>
      <cdr:x>0.01218</cdr:x>
      <cdr:y>0.93412</cdr:y>
    </cdr:from>
    <cdr:to>
      <cdr:x>0.99053</cdr:x>
      <cdr:y>0.99765</cdr:y>
    </cdr:to>
    <cdr:sp macro="" textlink="">
      <cdr:nvSpPr>
        <cdr:cNvPr id="2" name="TextBox 13"/>
        <cdr:cNvSpPr txBox="1"/>
      </cdr:nvSpPr>
      <cdr:spPr>
        <a:xfrm xmlns:a="http://schemas.openxmlformats.org/drawingml/2006/main">
          <a:off x="85726" y="3781425"/>
          <a:ext cx="6886574" cy="257175"/>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endParaRPr lang="en-US" sz="900" dirty="0"/>
        </a:p>
      </cdr:txBody>
    </cdr:sp>
  </cdr:relSizeAnchor>
</c:userShapes>
</file>

<file path=ppt/drawings/drawing8.xml><?xml version="1.0" encoding="utf-8"?>
<c:userShapes xmlns:c="http://schemas.openxmlformats.org/drawingml/2006/chart">
  <cdr:relSizeAnchor xmlns:cdr="http://schemas.openxmlformats.org/drawingml/2006/chartDrawing">
    <cdr:from>
      <cdr:x>0.01218</cdr:x>
      <cdr:y>0.93412</cdr:y>
    </cdr:from>
    <cdr:to>
      <cdr:x>0.99053</cdr:x>
      <cdr:y>0.99765</cdr:y>
    </cdr:to>
    <cdr:sp macro="" textlink="">
      <cdr:nvSpPr>
        <cdr:cNvPr id="2" name="TextBox 13"/>
        <cdr:cNvSpPr txBox="1"/>
      </cdr:nvSpPr>
      <cdr:spPr>
        <a:xfrm xmlns:a="http://schemas.openxmlformats.org/drawingml/2006/main">
          <a:off x="85726" y="3781425"/>
          <a:ext cx="6886574" cy="257175"/>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endParaRPr lang="en-US" sz="900" dirty="0"/>
        </a:p>
      </cdr:txBody>
    </cdr:sp>
  </cdr:relSizeAnchor>
</c:userShapes>
</file>

<file path=ppt/drawings/drawing9.xml><?xml version="1.0" encoding="utf-8"?>
<c:userShapes xmlns:c="http://schemas.openxmlformats.org/drawingml/2006/chart">
  <cdr:relSizeAnchor xmlns:cdr="http://schemas.openxmlformats.org/drawingml/2006/chartDrawing">
    <cdr:from>
      <cdr:x>0.01218</cdr:x>
      <cdr:y>0.93412</cdr:y>
    </cdr:from>
    <cdr:to>
      <cdr:x>0.99053</cdr:x>
      <cdr:y>0.99765</cdr:y>
    </cdr:to>
    <cdr:sp macro="" textlink="">
      <cdr:nvSpPr>
        <cdr:cNvPr id="2" name="TextBox 13"/>
        <cdr:cNvSpPr txBox="1"/>
      </cdr:nvSpPr>
      <cdr:spPr>
        <a:xfrm xmlns:a="http://schemas.openxmlformats.org/drawingml/2006/main">
          <a:off x="85726" y="3781425"/>
          <a:ext cx="6886574" cy="257175"/>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endParaRPr lang="en-US" sz="9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C54AD7C-D434-674F-ABE3-45BB78B64D91}"/>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F74E8746-50E3-7242-816C-2523F37BB0F8}"/>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66086F72-A37D-824B-9409-D9F6F828ACF5}" type="datetimeFigureOut">
              <a:rPr lang="en-US" smtClean="0"/>
              <a:t>2/10/2026</a:t>
            </a:fld>
            <a:endParaRPr lang="en-US" dirty="0"/>
          </a:p>
        </p:txBody>
      </p:sp>
      <p:sp>
        <p:nvSpPr>
          <p:cNvPr id="4" name="Footer Placeholder 3">
            <a:extLst>
              <a:ext uri="{FF2B5EF4-FFF2-40B4-BE49-F238E27FC236}">
                <a16:creationId xmlns:a16="http://schemas.microsoft.com/office/drawing/2014/main" id="{9A752F86-907E-4F40-8239-AA4DAD47C4B2}"/>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2120CC6F-7CB9-EF49-AC89-C21AF02B4066}"/>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3DFA8C8A-B923-9348-98AD-70FCDC041BAA}" type="slidenum">
              <a:rPr lang="en-US" smtClean="0"/>
              <a:t>‹#›</a:t>
            </a:fld>
            <a:endParaRPr lang="en-US" dirty="0"/>
          </a:p>
        </p:txBody>
      </p:sp>
    </p:spTree>
    <p:extLst>
      <p:ext uri="{BB962C8B-B14F-4D97-AF65-F5344CB8AC3E}">
        <p14:creationId xmlns:p14="http://schemas.microsoft.com/office/powerpoint/2010/main" val="26483481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B089E777-087F-2E4A-86D7-646086A1AA26}" type="datetimeFigureOut">
              <a:rPr lang="en-US" smtClean="0"/>
              <a:t>2/10/2026</a:t>
            </a:fld>
            <a:endParaRPr lang="en-US" dirty="0"/>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633E8E15-765C-0D4F-836A-CC046D048C06}" type="slidenum">
              <a:rPr lang="en-US" smtClean="0"/>
              <a:t>‹#›</a:t>
            </a:fld>
            <a:endParaRPr lang="en-US" dirty="0"/>
          </a:p>
        </p:txBody>
      </p:sp>
    </p:spTree>
    <p:extLst>
      <p:ext uri="{BB962C8B-B14F-4D97-AF65-F5344CB8AC3E}">
        <p14:creationId xmlns:p14="http://schemas.microsoft.com/office/powerpoint/2010/main" val="869280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3E8E15-765C-0D4F-836A-CC046D048C06}" type="slidenum">
              <a:rPr lang="en-US" smtClean="0"/>
              <a:t>1</a:t>
            </a:fld>
            <a:endParaRPr lang="en-US" dirty="0"/>
          </a:p>
        </p:txBody>
      </p:sp>
    </p:spTree>
    <p:extLst>
      <p:ext uri="{BB962C8B-B14F-4D97-AF65-F5344CB8AC3E}">
        <p14:creationId xmlns:p14="http://schemas.microsoft.com/office/powerpoint/2010/main" val="18098360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6CF808-2965-6037-B663-3B88CCC613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710E04-56B5-0C58-2283-8274E5379517}"/>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2D7CAB7F-83C4-2D7C-31BC-F8ADC9532081}"/>
              </a:ext>
            </a:extLst>
          </p:cNvPr>
          <p:cNvSpPr>
            <a:spLocks noGrp="1"/>
          </p:cNvSpPr>
          <p:nvPr>
            <p:ph type="body" idx="1"/>
          </p:nvPr>
        </p:nvSpPr>
        <p:spPr/>
        <p:txBody>
          <a:bodyPr/>
          <a:lstStyle/>
          <a:p>
            <a:endParaRPr lang="en-US" baseline="0" dirty="0"/>
          </a:p>
        </p:txBody>
      </p:sp>
      <p:sp>
        <p:nvSpPr>
          <p:cNvPr id="4" name="Slide Number Placeholder 3">
            <a:extLst>
              <a:ext uri="{FF2B5EF4-FFF2-40B4-BE49-F238E27FC236}">
                <a16:creationId xmlns:a16="http://schemas.microsoft.com/office/drawing/2014/main" id="{6B49C18B-B3B6-25EF-719F-2796A557C19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3E8E15-765C-0D4F-836A-CC046D048C0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73193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35A127-17F4-D2BF-E09F-D0D2A87C04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235057-17AF-B60A-CE1F-5F78D9B813DB}"/>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9CD031C8-7F8E-FCAA-1B7F-DF8E6735408A}"/>
              </a:ext>
            </a:extLst>
          </p:cNvPr>
          <p:cNvSpPr>
            <a:spLocks noGrp="1"/>
          </p:cNvSpPr>
          <p:nvPr>
            <p:ph type="body" idx="1"/>
          </p:nvPr>
        </p:nvSpPr>
        <p:spPr/>
        <p:txBody>
          <a:bodyPr/>
          <a:lstStyle/>
          <a:p>
            <a:pPr defTabSz="941923">
              <a:defRPr/>
            </a:pPr>
            <a:r>
              <a:rPr lang="en-US" dirty="0"/>
              <a:t>Annual Estimates of the Resident Population by Sex and Selected Age Groups for the United States: April 1, 2000 to July 1, 2009 (NC-EST2009-01 &amp; NC-EST2009-02). Source: Population Division, U.S. Census Bureau.  Release Date: June 10, 2010; and Annual Estimates of the Resident Population for Selected Age Groups by Sex for the United States, States, Counties, and Puerto Rico Municipios: April 1, 2010 to July 1, 2019. (NC-EST2020-AGESEX-RES &amp; CC-EST2020-AGESEX-25). U.S. Census Bureau, Population Division. Release Date: June 17, 2021; and Annual County and Puerto Rico Municipio Resident Population Estimates by Selected Age Groups and Sex: April 1, 2020 to July 1, 2024 (CC-EST2024-AGESEX). U.S. Census Bureau, Population Division.  Release Date: June 26, 2025."					</a:t>
            </a:r>
          </a:p>
          <a:p>
            <a:endParaRPr lang="en-US" dirty="0"/>
          </a:p>
        </p:txBody>
      </p:sp>
      <p:sp>
        <p:nvSpPr>
          <p:cNvPr id="4" name="Slide Number Placeholder 3">
            <a:extLst>
              <a:ext uri="{FF2B5EF4-FFF2-40B4-BE49-F238E27FC236}">
                <a16:creationId xmlns:a16="http://schemas.microsoft.com/office/drawing/2014/main" id="{29E2364C-6819-AB27-0200-4DD37FDFF341}"/>
              </a:ext>
            </a:extLst>
          </p:cNvPr>
          <p:cNvSpPr>
            <a:spLocks noGrp="1"/>
          </p:cNvSpPr>
          <p:nvPr>
            <p:ph type="sldNum" sz="quarter" idx="5"/>
          </p:nvPr>
        </p:nvSpPr>
        <p:spPr/>
        <p:txBody>
          <a:bodyPr/>
          <a:lstStyle/>
          <a:p>
            <a:fld id="{633E8E15-765C-0D4F-836A-CC046D048C06}" type="slidenum">
              <a:rPr lang="en-US" smtClean="0"/>
              <a:t>32</a:t>
            </a:fld>
            <a:endParaRPr lang="en-US" dirty="0"/>
          </a:p>
        </p:txBody>
      </p:sp>
    </p:spTree>
    <p:extLst>
      <p:ext uri="{BB962C8B-B14F-4D97-AF65-F5344CB8AC3E}">
        <p14:creationId xmlns:p14="http://schemas.microsoft.com/office/powerpoint/2010/main" val="16344889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Most</a:t>
            </a:r>
            <a:r>
              <a:rPr lang="en-US" baseline="0" dirty="0"/>
              <a:t> population growth is forecast for 65+ (more than doubling from 2010-2030) whereas the 0-15, 16-24 and 45-54 cohorts will shrink (single digit percent change)</a:t>
            </a:r>
          </a:p>
          <a:p>
            <a:endParaRPr lang="en-US" baseline="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3E8E15-765C-0D4F-836A-CC046D048C0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56680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4FE959-A286-C905-8910-B81DB09873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AC378B-A3B8-89A3-56FB-949BBF8CA2A4}"/>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1A9E9568-7A5D-F15A-8D0A-0A196BADC4F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Aptos Narrow" panose="020B0004020202020204" pitchFamily="34" charset="0"/>
              </a:rPr>
              <a:t>Note that in the components of change trends charts we omit decennial years 2010 and 2020. For Decennial years the US Census Bureau releases only 3-months worth of components – the period between April 1 (the decennial count date) and July 1 (the reference date for all Post-Census estimates) </a:t>
            </a:r>
          </a:p>
          <a:p>
            <a:endParaRPr lang="en-US" sz="1800" b="0" i="0" u="none" strike="noStrike" dirty="0">
              <a:solidFill>
                <a:srgbClr val="000000"/>
              </a:solidFill>
              <a:effectLst/>
              <a:latin typeface="Aptos Narrow" panose="020B0004020202020204" pitchFamily="34" charset="0"/>
            </a:endParaRPr>
          </a:p>
        </p:txBody>
      </p:sp>
      <p:sp>
        <p:nvSpPr>
          <p:cNvPr id="4" name="Slide Number Placeholder 3">
            <a:extLst>
              <a:ext uri="{FF2B5EF4-FFF2-40B4-BE49-F238E27FC236}">
                <a16:creationId xmlns:a16="http://schemas.microsoft.com/office/drawing/2014/main" id="{48BE8CC9-D1B8-45B1-1B9E-22D3F888E1E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3E8E15-765C-0D4F-836A-CC046D048C0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54700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485BF-B330-7138-BCD9-165DD57665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4E7990-7DAA-F2FD-86D8-5EDDC5A4FAC4}"/>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FA804E1C-ED6B-4CEF-6884-DB5F58D2924C}"/>
              </a:ext>
            </a:extLst>
          </p:cNvPr>
          <p:cNvSpPr>
            <a:spLocks noGrp="1"/>
          </p:cNvSpPr>
          <p:nvPr>
            <p:ph type="body" idx="1"/>
          </p:nvPr>
        </p:nvSpPr>
        <p:spPr/>
        <p:txBody>
          <a:bodyPr/>
          <a:lstStyle/>
          <a:p>
            <a:endParaRPr lang="en-US" sz="1800" b="0" i="0" u="none" strike="noStrike" dirty="0">
              <a:solidFill>
                <a:srgbClr val="000000"/>
              </a:solidFill>
              <a:effectLst/>
              <a:latin typeface="Aptos Narrow" panose="020B0004020202020204" pitchFamily="34" charset="0"/>
            </a:endParaRPr>
          </a:p>
        </p:txBody>
      </p:sp>
      <p:sp>
        <p:nvSpPr>
          <p:cNvPr id="4" name="Slide Number Placeholder 3">
            <a:extLst>
              <a:ext uri="{FF2B5EF4-FFF2-40B4-BE49-F238E27FC236}">
                <a16:creationId xmlns:a16="http://schemas.microsoft.com/office/drawing/2014/main" id="{AF9F7F1E-D9BD-E486-DB0C-D30478A639E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3E8E15-765C-0D4F-836A-CC046D048C0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82363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pPr defTabSz="941923">
              <a:defRPr/>
            </a:pPr>
            <a:r>
              <a:rPr lang="en-US" dirty="0"/>
              <a:t>Recent Trends in Domestic Migration to and from Massachusetts </a:t>
            </a:r>
            <a:r>
              <a:rPr lang="en-US" sz="1900" dirty="0">
                <a:solidFill>
                  <a:srgbClr val="4D4D4F"/>
                </a:solidFill>
                <a:latin typeface="Calibri" panose="020F0502020204030204" pitchFamily="34" charset="0"/>
              </a:rPr>
              <a:t>Prepared by the UMass Donahue Institute’s Economic and Public Policy Research Group in collaboration with the Massachusetts Executive Office of Labor and Workforce Development, Department of Economic Research </a:t>
            </a:r>
            <a:r>
              <a:rPr lang="en-US" sz="1900" dirty="0">
                <a:solidFill>
                  <a:srgbClr val="000000"/>
                </a:solidFill>
                <a:latin typeface="Calibri" panose="020F0502020204030204" pitchFamily="34" charset="0"/>
              </a:rPr>
              <a:t>	</a:t>
            </a:r>
          </a:p>
          <a:p>
            <a:r>
              <a:rPr lang="en-US" dirty="0"/>
              <a:t> </a:t>
            </a:r>
            <a:r>
              <a:rPr lang="en-US" sz="1600" b="1" dirty="0"/>
              <a:t>In-movers and out movers</a:t>
            </a:r>
            <a:endParaRPr lang="en-US" b="1" dirty="0"/>
          </a:p>
        </p:txBody>
      </p:sp>
      <p:sp>
        <p:nvSpPr>
          <p:cNvPr id="4" name="Slide Number Placeholder 3"/>
          <p:cNvSpPr>
            <a:spLocks noGrp="1"/>
          </p:cNvSpPr>
          <p:nvPr>
            <p:ph type="sldNum" sz="quarter" idx="5"/>
          </p:nvPr>
        </p:nvSpPr>
        <p:spPr/>
        <p:txBody>
          <a:bodyPr/>
          <a:lstStyle/>
          <a:p>
            <a:fld id="{633E8E15-765C-0D4F-836A-CC046D048C06}" type="slidenum">
              <a:rPr lang="en-US" smtClean="0"/>
              <a:t>43</a:t>
            </a:fld>
            <a:endParaRPr lang="en-US" dirty="0"/>
          </a:p>
        </p:txBody>
      </p:sp>
    </p:spTree>
    <p:extLst>
      <p:ext uri="{BB962C8B-B14F-4D97-AF65-F5344CB8AC3E}">
        <p14:creationId xmlns:p14="http://schemas.microsoft.com/office/powerpoint/2010/main" val="31605349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3D8B46-FCFB-B14B-4263-0DD230E3FD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57450B-B5A8-88B3-04C6-4381F58C1B7D}"/>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A702E45A-5D6A-63EE-E259-937D13C1161F}"/>
              </a:ext>
            </a:extLst>
          </p:cNvPr>
          <p:cNvSpPr>
            <a:spLocks noGrp="1"/>
          </p:cNvSpPr>
          <p:nvPr>
            <p:ph type="body" idx="1"/>
          </p:nvPr>
        </p:nvSpPr>
        <p:spPr/>
        <p:txBody>
          <a:bodyPr/>
          <a:lstStyle/>
          <a:p>
            <a:endParaRPr lang="en-US" sz="1800" b="0" i="0" u="none" strike="noStrike" dirty="0">
              <a:solidFill>
                <a:srgbClr val="000000"/>
              </a:solidFill>
              <a:effectLst/>
              <a:latin typeface="Aptos Narrow" panose="020B0004020202020204" pitchFamily="34" charset="0"/>
            </a:endParaRPr>
          </a:p>
        </p:txBody>
      </p:sp>
      <p:sp>
        <p:nvSpPr>
          <p:cNvPr id="4" name="Slide Number Placeholder 3">
            <a:extLst>
              <a:ext uri="{FF2B5EF4-FFF2-40B4-BE49-F238E27FC236}">
                <a16:creationId xmlns:a16="http://schemas.microsoft.com/office/drawing/2014/main" id="{DF0B7DEC-F91E-C175-9B22-9C4AF608EDE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3E8E15-765C-0D4F-836A-CC046D048C0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8595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A04A61-6FC0-38BE-7778-264C333CA5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AB9522-18D8-44E7-1A6D-BC0BC63047E0}"/>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EFDD4D2D-A177-206F-C2AB-6273A53E2F99}"/>
              </a:ext>
            </a:extLst>
          </p:cNvPr>
          <p:cNvSpPr>
            <a:spLocks noGrp="1"/>
          </p:cNvSpPr>
          <p:nvPr>
            <p:ph type="body" idx="1"/>
          </p:nvPr>
        </p:nvSpPr>
        <p:spPr/>
        <p:txBody>
          <a:bodyPr/>
          <a:lstStyle/>
          <a:p>
            <a:endParaRPr lang="en-US" sz="1800" b="0" i="0" u="none" strike="noStrike" dirty="0">
              <a:solidFill>
                <a:srgbClr val="000000"/>
              </a:solidFill>
              <a:effectLst/>
              <a:latin typeface="Aptos Narrow" panose="020B0004020202020204" pitchFamily="34" charset="0"/>
            </a:endParaRPr>
          </a:p>
        </p:txBody>
      </p:sp>
      <p:sp>
        <p:nvSpPr>
          <p:cNvPr id="4" name="Slide Number Placeholder 3">
            <a:extLst>
              <a:ext uri="{FF2B5EF4-FFF2-40B4-BE49-F238E27FC236}">
                <a16:creationId xmlns:a16="http://schemas.microsoft.com/office/drawing/2014/main" id="{21AFBB88-AF98-634E-48D1-5CFADAF20CE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3E8E15-765C-0D4F-836A-CC046D048C0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39432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0E68B0-DF44-07D8-B46E-ED8AC5EFC7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79E469-4691-603D-9EC3-11C16CD7A6F8}"/>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A10B4D6D-7798-4ED4-DE1F-37C8EDC63844}"/>
              </a:ext>
            </a:extLst>
          </p:cNvPr>
          <p:cNvSpPr>
            <a:spLocks noGrp="1"/>
          </p:cNvSpPr>
          <p:nvPr>
            <p:ph type="body" idx="1"/>
          </p:nvPr>
        </p:nvSpPr>
        <p:spPr/>
        <p:txBody>
          <a:bodyPr/>
          <a:lstStyle/>
          <a:p>
            <a:r>
              <a:rPr lang="en-US" sz="1900" dirty="0">
                <a:solidFill>
                  <a:srgbClr val="000000"/>
                </a:solidFill>
                <a:latin typeface="Aptos Narrow" panose="020B0004020202020204" pitchFamily="34" charset="0"/>
              </a:rPr>
              <a:t>The H-1B is a foreign worker visa in the United States that allows U.S. employers to hire foreign workers in so-called specialty occupations.</a:t>
            </a:r>
          </a:p>
        </p:txBody>
      </p:sp>
      <p:sp>
        <p:nvSpPr>
          <p:cNvPr id="4" name="Slide Number Placeholder 3">
            <a:extLst>
              <a:ext uri="{FF2B5EF4-FFF2-40B4-BE49-F238E27FC236}">
                <a16:creationId xmlns:a16="http://schemas.microsoft.com/office/drawing/2014/main" id="{4970286C-9704-B7C2-6640-FE21246F2804}"/>
              </a:ext>
            </a:extLst>
          </p:cNvPr>
          <p:cNvSpPr>
            <a:spLocks noGrp="1"/>
          </p:cNvSpPr>
          <p:nvPr>
            <p:ph type="sldNum" sz="quarter" idx="5"/>
          </p:nvPr>
        </p:nvSpPr>
        <p:spPr/>
        <p:txBody>
          <a:bodyPr/>
          <a:lstStyle/>
          <a:p>
            <a:pPr defTabSz="941923">
              <a:defRPr/>
            </a:pPr>
            <a:fld id="{633E8E15-765C-0D4F-836A-CC046D048C06}" type="slidenum">
              <a:rPr lang="en-US">
                <a:solidFill>
                  <a:prstClr val="black"/>
                </a:solidFill>
                <a:latin typeface="Calibri" panose="020F0502020204030204"/>
              </a:rPr>
              <a:pPr defTabSz="941923">
                <a:defRPr/>
              </a:pPr>
              <a:t>47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1229911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D8033E-A382-42E1-642F-87EE60B34F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70E83B-A927-B086-5713-B1BA6EFAF8E7}"/>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2A69A4BD-E084-1182-CF58-38F77ECF1D96}"/>
              </a:ext>
            </a:extLst>
          </p:cNvPr>
          <p:cNvSpPr>
            <a:spLocks noGrp="1"/>
          </p:cNvSpPr>
          <p:nvPr>
            <p:ph type="body" idx="1"/>
          </p:nvPr>
        </p:nvSpPr>
        <p:spPr/>
        <p:txBody>
          <a:bodyPr/>
          <a:lstStyle/>
          <a:p>
            <a:endParaRPr lang="en-US" sz="1800" b="0" i="0" u="none" strike="noStrike" dirty="0">
              <a:solidFill>
                <a:srgbClr val="000000"/>
              </a:solidFill>
              <a:effectLst/>
              <a:latin typeface="Aptos Narrow" panose="020B0004020202020204" pitchFamily="34" charset="0"/>
            </a:endParaRPr>
          </a:p>
        </p:txBody>
      </p:sp>
      <p:sp>
        <p:nvSpPr>
          <p:cNvPr id="4" name="Slide Number Placeholder 3">
            <a:extLst>
              <a:ext uri="{FF2B5EF4-FFF2-40B4-BE49-F238E27FC236}">
                <a16:creationId xmlns:a16="http://schemas.microsoft.com/office/drawing/2014/main" id="{E6C01792-6E20-3CBC-C28B-6040FBFBE15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3E8E15-765C-0D4F-836A-CC046D048C0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5136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dirty="0"/>
              <a:t>After a small dip from April 1 to July 1, 2020, MA continued a relatively strong growth trajectory through 2024. In the post COVID period, deaths were abating, births were rebounding, and immigration was increasing.</a:t>
            </a:r>
          </a:p>
          <a:p>
            <a:endParaRPr lang="en-US" dirty="0"/>
          </a:p>
        </p:txBody>
      </p:sp>
      <p:sp>
        <p:nvSpPr>
          <p:cNvPr id="4" name="Slide Number Placeholder 3"/>
          <p:cNvSpPr>
            <a:spLocks noGrp="1"/>
          </p:cNvSpPr>
          <p:nvPr>
            <p:ph type="sldNum" sz="quarter" idx="5"/>
          </p:nvPr>
        </p:nvSpPr>
        <p:spPr/>
        <p:txBody>
          <a:bodyPr/>
          <a:lstStyle/>
          <a:p>
            <a:fld id="{633E8E15-765C-0D4F-836A-CC046D048C06}" type="slidenum">
              <a:rPr lang="en-US" smtClean="0"/>
              <a:t>7</a:t>
            </a:fld>
            <a:endParaRPr lang="en-US" dirty="0"/>
          </a:p>
        </p:txBody>
      </p:sp>
    </p:spTree>
    <p:extLst>
      <p:ext uri="{BB962C8B-B14F-4D97-AF65-F5344CB8AC3E}">
        <p14:creationId xmlns:p14="http://schemas.microsoft.com/office/powerpoint/2010/main" val="17448965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dirty="0"/>
              <a:t>Steven Ruggles, Sarah Flood, Matthew Sobek, Daniel Backman, Grace Cooper, Julia A. Rivera Drew, Stephanie Richards, Renae Rogers, Jonathan Schroeder, and Kari C.W. Williams. IPUMS USA: Version 16.0 [dataset]. Minneapolis, MN: IPUMS, 2025. https://doi.org/10.18128/D010.V16.0</a:t>
            </a:r>
          </a:p>
        </p:txBody>
      </p:sp>
      <p:sp>
        <p:nvSpPr>
          <p:cNvPr id="4" name="Slide Number Placeholder 3"/>
          <p:cNvSpPr>
            <a:spLocks noGrp="1"/>
          </p:cNvSpPr>
          <p:nvPr>
            <p:ph type="sldNum" sz="quarter" idx="5"/>
          </p:nvPr>
        </p:nvSpPr>
        <p:spPr/>
        <p:txBody>
          <a:bodyPr/>
          <a:lstStyle/>
          <a:p>
            <a:fld id="{633E8E15-765C-0D4F-836A-CC046D048C06}" type="slidenum">
              <a:rPr lang="en-US" smtClean="0"/>
              <a:t>49</a:t>
            </a:fld>
            <a:endParaRPr lang="en-US" dirty="0"/>
          </a:p>
        </p:txBody>
      </p:sp>
    </p:spTree>
    <p:extLst>
      <p:ext uri="{BB962C8B-B14F-4D97-AF65-F5344CB8AC3E}">
        <p14:creationId xmlns:p14="http://schemas.microsoft.com/office/powerpoint/2010/main" val="20314029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E077C6-93E1-5FD1-D6C2-A86C84045D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68A129-2DD2-97E6-5E75-B8BE55AD8791}"/>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718B2353-302A-167F-EB29-788955E9146D}"/>
              </a:ext>
            </a:extLst>
          </p:cNvPr>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Foreign born labor responsible for </a:t>
            </a:r>
            <a:r>
              <a:rPr lang="en-US" sz="1200" b="1" i="0" u="none" strike="noStrike" kern="1200" dirty="0">
                <a:solidFill>
                  <a:schemeClr val="tx1"/>
                </a:solidFill>
                <a:effectLst/>
                <a:latin typeface="+mn-lt"/>
                <a:ea typeface="+mn-ea"/>
                <a:cs typeface="+mn-cs"/>
              </a:rPr>
              <a:t>76 percent</a:t>
            </a:r>
            <a:r>
              <a:rPr lang="en-US" sz="1200" b="0" i="0" u="none" strike="noStrike" kern="1200" dirty="0">
                <a:solidFill>
                  <a:schemeClr val="tx1"/>
                </a:solidFill>
                <a:effectLst/>
                <a:latin typeface="+mn-lt"/>
                <a:ea typeface="+mn-ea"/>
                <a:cs typeface="+mn-cs"/>
              </a:rPr>
              <a:t> of the growth in the overall labor force since 1990.</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Year</a:t>
            </a:r>
            <a:r>
              <a:rPr lang="en-US" sz="1800" dirty="0">
                <a:effectLst/>
              </a:rPr>
              <a:t> 	</a:t>
            </a:r>
            <a:r>
              <a:rPr lang="en-US" sz="1200" b="0" i="0" u="none" strike="noStrike" kern="1200" dirty="0">
                <a:solidFill>
                  <a:schemeClr val="tx1"/>
                </a:solidFill>
                <a:effectLst/>
                <a:latin typeface="+mn-lt"/>
                <a:ea typeface="+mn-ea"/>
                <a:cs typeface="+mn-cs"/>
              </a:rPr>
              <a:t>Native Born Labor Force</a:t>
            </a:r>
            <a:r>
              <a:rPr lang="en-US" sz="1800" dirty="0">
                <a:effectLst/>
              </a:rPr>
              <a:t> 	</a:t>
            </a:r>
            <a:r>
              <a:rPr lang="en-US" sz="1200" b="0" i="0" u="none" strike="noStrike" kern="1200" dirty="0">
                <a:solidFill>
                  <a:schemeClr val="tx1"/>
                </a:solidFill>
                <a:effectLst/>
                <a:latin typeface="+mn-lt"/>
                <a:ea typeface="+mn-ea"/>
                <a:cs typeface="+mn-cs"/>
              </a:rPr>
              <a:t>Foreign Born Labor Force</a:t>
            </a:r>
            <a:r>
              <a:rPr lang="en-US" sz="1800" dirty="0">
                <a:effectLst/>
              </a:rPr>
              <a:t> </a:t>
            </a:r>
          </a:p>
          <a:p>
            <a:r>
              <a:rPr lang="en-US" sz="1200" b="0" i="0" u="none" strike="noStrike" kern="1200" dirty="0">
                <a:solidFill>
                  <a:schemeClr val="tx1"/>
                </a:solidFill>
                <a:effectLst/>
                <a:latin typeface="+mn-lt"/>
                <a:ea typeface="+mn-ea"/>
                <a:cs typeface="+mn-cs"/>
              </a:rPr>
              <a:t>1990</a:t>
            </a:r>
            <a:r>
              <a:rPr lang="en-US" sz="1800" dirty="0">
                <a:effectLst/>
              </a:rPr>
              <a:t> 	</a:t>
            </a:r>
            <a:r>
              <a:rPr lang="en-US" sz="1200" b="0" i="0" u="none" strike="noStrike" kern="1200" dirty="0">
                <a:solidFill>
                  <a:schemeClr val="tx1"/>
                </a:solidFill>
                <a:effectLst/>
                <a:latin typeface="+mn-lt"/>
                <a:ea typeface="+mn-ea"/>
                <a:cs typeface="+mn-cs"/>
              </a:rPr>
              <a:t>2,928,669</a:t>
            </a:r>
            <a:r>
              <a:rPr lang="en-US" sz="1800" dirty="0">
                <a:effectLst/>
              </a:rPr>
              <a:t> 		</a:t>
            </a:r>
            <a:r>
              <a:rPr lang="en-US" sz="1200" b="0" i="0" u="none" strike="noStrike" kern="1200" dirty="0">
                <a:solidFill>
                  <a:schemeClr val="tx1"/>
                </a:solidFill>
                <a:effectLst/>
                <a:latin typeface="+mn-lt"/>
                <a:ea typeface="+mn-ea"/>
                <a:cs typeface="+mn-cs"/>
              </a:rPr>
              <a:t>333,194</a:t>
            </a:r>
            <a:r>
              <a:rPr lang="en-US" sz="1800" dirty="0">
                <a:effectLst/>
              </a:rPr>
              <a:t> </a:t>
            </a:r>
          </a:p>
          <a:p>
            <a:r>
              <a:rPr lang="en-US" sz="1200" b="0" i="0" u="none" strike="noStrike" kern="1200" dirty="0">
                <a:solidFill>
                  <a:schemeClr val="tx1"/>
                </a:solidFill>
                <a:effectLst/>
                <a:latin typeface="+mn-lt"/>
                <a:ea typeface="+mn-ea"/>
                <a:cs typeface="+mn-cs"/>
              </a:rPr>
              <a:t>2010</a:t>
            </a:r>
            <a:r>
              <a:rPr lang="en-US" sz="1800" dirty="0">
                <a:effectLst/>
              </a:rPr>
              <a:t> 	</a:t>
            </a:r>
            <a:r>
              <a:rPr lang="en-US" sz="1200" b="0" i="0" u="none" strike="noStrike" kern="1200" dirty="0">
                <a:solidFill>
                  <a:schemeClr val="tx1"/>
                </a:solidFill>
                <a:effectLst/>
                <a:latin typeface="+mn-lt"/>
                <a:ea typeface="+mn-ea"/>
                <a:cs typeface="+mn-cs"/>
              </a:rPr>
              <a:t>2,916,146</a:t>
            </a:r>
            <a:r>
              <a:rPr lang="en-US" sz="1800" dirty="0">
                <a:effectLst/>
              </a:rPr>
              <a:t> 		</a:t>
            </a:r>
            <a:r>
              <a:rPr lang="en-US" sz="1200" b="0" i="0" u="none" strike="noStrike" kern="1200" dirty="0">
                <a:solidFill>
                  <a:schemeClr val="tx1"/>
                </a:solidFill>
                <a:effectLst/>
                <a:latin typeface="+mn-lt"/>
                <a:ea typeface="+mn-ea"/>
                <a:cs typeface="+mn-cs"/>
              </a:rPr>
              <a:t>620,732</a:t>
            </a:r>
            <a:r>
              <a:rPr lang="en-US" sz="1800" dirty="0">
                <a:effectLst/>
              </a:rPr>
              <a:t> </a:t>
            </a:r>
          </a:p>
          <a:p>
            <a:r>
              <a:rPr lang="en-US" sz="1200" b="0" i="0" u="none" strike="noStrike" kern="1200" dirty="0">
                <a:solidFill>
                  <a:schemeClr val="tx1"/>
                </a:solidFill>
                <a:effectLst/>
                <a:latin typeface="+mn-lt"/>
                <a:ea typeface="+mn-ea"/>
                <a:cs typeface="+mn-cs"/>
              </a:rPr>
              <a:t>2015</a:t>
            </a:r>
            <a:r>
              <a:rPr lang="en-US" sz="1800" dirty="0">
                <a:effectLst/>
              </a:rPr>
              <a:t> 	</a:t>
            </a:r>
            <a:r>
              <a:rPr lang="en-US" sz="1200" b="0" i="0" u="none" strike="noStrike" kern="1200" dirty="0">
                <a:solidFill>
                  <a:schemeClr val="tx1"/>
                </a:solidFill>
                <a:effectLst/>
                <a:latin typeface="+mn-lt"/>
                <a:ea typeface="+mn-ea"/>
                <a:cs typeface="+mn-cs"/>
              </a:rPr>
              <a:t>3,020,596</a:t>
            </a:r>
            <a:r>
              <a:rPr lang="en-US" sz="1800" dirty="0">
                <a:effectLst/>
              </a:rPr>
              <a:t> 		</a:t>
            </a:r>
            <a:r>
              <a:rPr lang="en-US" sz="1200" b="0" i="0" u="none" strike="noStrike" kern="1200" dirty="0">
                <a:solidFill>
                  <a:schemeClr val="tx1"/>
                </a:solidFill>
                <a:effectLst/>
                <a:latin typeface="+mn-lt"/>
                <a:ea typeface="+mn-ea"/>
                <a:cs typeface="+mn-cs"/>
              </a:rPr>
              <a:t>681,978</a:t>
            </a:r>
            <a:r>
              <a:rPr lang="en-US" sz="1800" dirty="0">
                <a:effectLst/>
              </a:rPr>
              <a:t> </a:t>
            </a:r>
          </a:p>
          <a:p>
            <a:r>
              <a:rPr lang="en-US" sz="1200" b="0" i="0" u="none" strike="noStrike" kern="1200" dirty="0">
                <a:solidFill>
                  <a:schemeClr val="tx1"/>
                </a:solidFill>
                <a:effectLst/>
                <a:latin typeface="+mn-lt"/>
                <a:ea typeface="+mn-ea"/>
                <a:cs typeface="+mn-cs"/>
              </a:rPr>
              <a:t>2020</a:t>
            </a:r>
            <a:r>
              <a:rPr lang="en-US" sz="1800" dirty="0">
                <a:effectLst/>
              </a:rPr>
              <a:t> 	</a:t>
            </a:r>
            <a:r>
              <a:rPr lang="en-US" sz="1200" b="0" i="0" u="none" strike="noStrike" kern="1200" dirty="0">
                <a:solidFill>
                  <a:schemeClr val="tx1"/>
                </a:solidFill>
                <a:effectLst/>
                <a:latin typeface="+mn-lt"/>
                <a:ea typeface="+mn-ea"/>
                <a:cs typeface="+mn-cs"/>
              </a:rPr>
              <a:t>3,052,622</a:t>
            </a:r>
            <a:r>
              <a:rPr lang="en-US" sz="1800" dirty="0">
                <a:effectLst/>
              </a:rPr>
              <a:t> 		</a:t>
            </a:r>
            <a:r>
              <a:rPr lang="en-US" sz="1200" b="0" i="0" u="none" strike="noStrike" kern="1200" dirty="0">
                <a:solidFill>
                  <a:schemeClr val="tx1"/>
                </a:solidFill>
                <a:effectLst/>
                <a:latin typeface="+mn-lt"/>
                <a:ea typeface="+mn-ea"/>
                <a:cs typeface="+mn-cs"/>
              </a:rPr>
              <a:t>759,952</a:t>
            </a:r>
            <a:r>
              <a:rPr lang="en-US" sz="1800" dirty="0">
                <a:effectLst/>
              </a:rPr>
              <a:t> </a:t>
            </a:r>
          </a:p>
          <a:p>
            <a:r>
              <a:rPr lang="en-US" sz="1200" b="0" i="0" u="none" strike="noStrike" kern="1200" dirty="0">
                <a:solidFill>
                  <a:schemeClr val="tx1"/>
                </a:solidFill>
                <a:effectLst/>
                <a:latin typeface="+mn-lt"/>
                <a:ea typeface="+mn-ea"/>
                <a:cs typeface="+mn-cs"/>
              </a:rPr>
              <a:t>2021</a:t>
            </a:r>
            <a:r>
              <a:rPr lang="en-US" sz="1800" dirty="0">
                <a:effectLst/>
              </a:rPr>
              <a:t> 	</a:t>
            </a:r>
            <a:r>
              <a:rPr lang="en-US" sz="1200" b="0" i="0" u="none" strike="noStrike" kern="1200" dirty="0">
                <a:solidFill>
                  <a:schemeClr val="tx1"/>
                </a:solidFill>
                <a:effectLst/>
                <a:latin typeface="+mn-lt"/>
                <a:ea typeface="+mn-ea"/>
                <a:cs typeface="+mn-cs"/>
              </a:rPr>
              <a:t>3,053,329</a:t>
            </a:r>
            <a:r>
              <a:rPr lang="en-US" sz="1800" dirty="0">
                <a:effectLst/>
              </a:rPr>
              <a:t> 		</a:t>
            </a:r>
            <a:r>
              <a:rPr lang="en-US" sz="1200" b="0" i="0" u="none" strike="noStrike" kern="1200" dirty="0">
                <a:solidFill>
                  <a:schemeClr val="tx1"/>
                </a:solidFill>
                <a:effectLst/>
                <a:latin typeface="+mn-lt"/>
                <a:ea typeface="+mn-ea"/>
                <a:cs typeface="+mn-cs"/>
              </a:rPr>
              <a:t>813,639</a:t>
            </a:r>
            <a:r>
              <a:rPr lang="en-US" sz="1800" dirty="0">
                <a:effectLst/>
              </a:rPr>
              <a:t> </a:t>
            </a:r>
          </a:p>
          <a:p>
            <a:r>
              <a:rPr lang="en-US" sz="1200" b="0" i="0" u="none" strike="noStrike" kern="1200" dirty="0">
                <a:solidFill>
                  <a:schemeClr val="tx1"/>
                </a:solidFill>
                <a:effectLst/>
                <a:latin typeface="+mn-lt"/>
                <a:ea typeface="+mn-ea"/>
                <a:cs typeface="+mn-cs"/>
              </a:rPr>
              <a:t>2022</a:t>
            </a:r>
            <a:r>
              <a:rPr lang="en-US" sz="1800" dirty="0">
                <a:effectLst/>
              </a:rPr>
              <a:t> 	</a:t>
            </a:r>
            <a:r>
              <a:rPr lang="en-US" sz="1200" b="0" i="0" u="none" strike="noStrike" kern="1200" dirty="0">
                <a:solidFill>
                  <a:schemeClr val="tx1"/>
                </a:solidFill>
                <a:effectLst/>
                <a:latin typeface="+mn-lt"/>
                <a:ea typeface="+mn-ea"/>
                <a:cs typeface="+mn-cs"/>
              </a:rPr>
              <a:t>2,903,863</a:t>
            </a:r>
            <a:r>
              <a:rPr lang="en-US" sz="1800" dirty="0">
                <a:effectLst/>
              </a:rPr>
              <a:t> 		</a:t>
            </a:r>
            <a:r>
              <a:rPr lang="en-US" sz="1200" b="0" i="0" u="none" strike="noStrike" kern="1200" dirty="0">
                <a:solidFill>
                  <a:schemeClr val="tx1"/>
                </a:solidFill>
                <a:effectLst/>
                <a:latin typeface="+mn-lt"/>
                <a:ea typeface="+mn-ea"/>
                <a:cs typeface="+mn-cs"/>
              </a:rPr>
              <a:t>767,622</a:t>
            </a:r>
            <a:r>
              <a:rPr lang="en-US" sz="1800" dirty="0">
                <a:effectLst/>
              </a:rPr>
              <a:t> </a:t>
            </a:r>
          </a:p>
          <a:p>
            <a:r>
              <a:rPr lang="en-US" sz="1200" b="0" i="0" u="none" strike="noStrike" kern="1200" dirty="0">
                <a:solidFill>
                  <a:schemeClr val="tx1"/>
                </a:solidFill>
                <a:effectLst/>
                <a:latin typeface="+mn-lt"/>
                <a:ea typeface="+mn-ea"/>
                <a:cs typeface="+mn-cs"/>
              </a:rPr>
              <a:t>2023</a:t>
            </a:r>
            <a:r>
              <a:rPr lang="en-US" sz="1800" dirty="0">
                <a:effectLst/>
              </a:rPr>
              <a:t> 	</a:t>
            </a:r>
            <a:r>
              <a:rPr lang="en-US" sz="1200" b="0" i="0" u="none" strike="noStrike" kern="1200" dirty="0">
                <a:solidFill>
                  <a:schemeClr val="tx1"/>
                </a:solidFill>
                <a:effectLst/>
                <a:latin typeface="+mn-lt"/>
                <a:ea typeface="+mn-ea"/>
                <a:cs typeface="+mn-cs"/>
              </a:rPr>
              <a:t>3,062,414</a:t>
            </a:r>
            <a:r>
              <a:rPr lang="en-US" sz="1800" dirty="0">
                <a:effectLst/>
              </a:rPr>
              <a:t> 		</a:t>
            </a:r>
            <a:r>
              <a:rPr lang="en-US" sz="1200" b="0" i="0" u="none" strike="noStrike" kern="1200" dirty="0">
                <a:solidFill>
                  <a:schemeClr val="tx1"/>
                </a:solidFill>
                <a:effectLst/>
                <a:latin typeface="+mn-lt"/>
                <a:ea typeface="+mn-ea"/>
                <a:cs typeface="+mn-cs"/>
              </a:rPr>
              <a:t>852,159</a:t>
            </a:r>
            <a:r>
              <a:rPr lang="en-US" sz="1800" dirty="0">
                <a:effectLst/>
              </a:rPr>
              <a:t> </a:t>
            </a:r>
          </a:p>
          <a:p>
            <a:r>
              <a:rPr lang="en-US" sz="1200" b="0" i="0" u="none" strike="noStrike" kern="1200" dirty="0">
                <a:solidFill>
                  <a:schemeClr val="tx1"/>
                </a:solidFill>
                <a:effectLst/>
                <a:latin typeface="+mn-lt"/>
                <a:ea typeface="+mn-ea"/>
                <a:cs typeface="+mn-cs"/>
              </a:rPr>
              <a:t>2024</a:t>
            </a:r>
            <a:r>
              <a:rPr lang="en-US" sz="1800" dirty="0">
                <a:effectLst/>
              </a:rPr>
              <a:t> 	</a:t>
            </a:r>
            <a:r>
              <a:rPr lang="en-US" sz="1200" b="0" i="0" u="none" strike="noStrike" kern="1200" dirty="0">
                <a:solidFill>
                  <a:schemeClr val="tx1"/>
                </a:solidFill>
                <a:effectLst/>
                <a:latin typeface="+mn-lt"/>
                <a:ea typeface="+mn-ea"/>
                <a:cs typeface="+mn-cs"/>
              </a:rPr>
              <a:t>3,109,540</a:t>
            </a:r>
            <a:r>
              <a:rPr lang="en-US" sz="1800" dirty="0">
                <a:effectLst/>
              </a:rPr>
              <a:t> 		</a:t>
            </a:r>
            <a:r>
              <a:rPr lang="en-US" sz="1200" b="0" i="0" u="none" strike="noStrike" kern="1200" dirty="0">
                <a:solidFill>
                  <a:schemeClr val="tx1"/>
                </a:solidFill>
                <a:effectLst/>
                <a:latin typeface="+mn-lt"/>
                <a:ea typeface="+mn-ea"/>
                <a:cs typeface="+mn-cs"/>
              </a:rPr>
              <a:t>893,447</a:t>
            </a:r>
            <a:r>
              <a:rPr lang="en-US" sz="1800" dirty="0">
                <a:effectLst/>
              </a:rPr>
              <a:t> </a:t>
            </a:r>
            <a:endParaRPr lang="en-US" sz="1800" b="0" i="0" u="none" strike="noStrike" dirty="0">
              <a:solidFill>
                <a:srgbClr val="000000"/>
              </a:solidFill>
              <a:effectLst/>
              <a:latin typeface="Aptos Narrow" panose="020B0004020202020204" pitchFamily="34" charset="0"/>
            </a:endParaRPr>
          </a:p>
        </p:txBody>
      </p:sp>
      <p:sp>
        <p:nvSpPr>
          <p:cNvPr id="4" name="Slide Number Placeholder 3">
            <a:extLst>
              <a:ext uri="{FF2B5EF4-FFF2-40B4-BE49-F238E27FC236}">
                <a16:creationId xmlns:a16="http://schemas.microsoft.com/office/drawing/2014/main" id="{8B650112-A901-3D6A-1F32-E6DA0F230F0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3E8E15-765C-0D4F-836A-CC046D048C0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87252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07834E-8CE1-3F01-A53F-F39BACB02C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A64E3B-CCDB-8137-DDD4-C5DF9596EC45}"/>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CC651ECF-A356-6D07-39DB-F2FC259EB318}"/>
              </a:ext>
            </a:extLst>
          </p:cNvPr>
          <p:cNvSpPr>
            <a:spLocks noGrp="1"/>
          </p:cNvSpPr>
          <p:nvPr>
            <p:ph type="body" idx="1"/>
          </p:nvPr>
        </p:nvSpPr>
        <p:spPr/>
        <p:txBody>
          <a:bodyPr/>
          <a:lstStyle/>
          <a:p>
            <a:endParaRPr lang="en-US" sz="1800" b="0" i="0" u="none" strike="noStrike" dirty="0">
              <a:solidFill>
                <a:srgbClr val="000000"/>
              </a:solidFill>
              <a:effectLst/>
              <a:latin typeface="Aptos Narrow" panose="020B0004020202020204" pitchFamily="34" charset="0"/>
            </a:endParaRPr>
          </a:p>
        </p:txBody>
      </p:sp>
      <p:sp>
        <p:nvSpPr>
          <p:cNvPr id="4" name="Slide Number Placeholder 3">
            <a:extLst>
              <a:ext uri="{FF2B5EF4-FFF2-40B4-BE49-F238E27FC236}">
                <a16:creationId xmlns:a16="http://schemas.microsoft.com/office/drawing/2014/main" id="{BC7FD9E7-167B-B090-61DF-9B59793CCEA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3E8E15-765C-0D4F-836A-CC046D048C0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71847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dirty="0"/>
              <a:t>2025 data is from July 2024 – June 2025, i.e. half of the last year of the Biden admin., half of the first year of the Trump admin.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3E8E15-765C-0D4F-836A-CC046D048C0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72616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1CA1A2-232D-8EC3-B651-B9A0F0574A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18449C-E94F-1779-6B6D-C07C8C8D5D45}"/>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A02FD823-D12E-8EF8-A7AE-8286595F1FC6}"/>
              </a:ext>
            </a:extLst>
          </p:cNvPr>
          <p:cNvSpPr>
            <a:spLocks noGrp="1"/>
          </p:cNvSpPr>
          <p:nvPr>
            <p:ph type="body" idx="1"/>
          </p:nvPr>
        </p:nvSpPr>
        <p:spPr/>
        <p:txBody>
          <a:bodyPr/>
          <a:lstStyle/>
          <a:p>
            <a:endParaRPr lang="en-US" sz="1800" b="0" i="0" u="none" strike="noStrike" dirty="0">
              <a:solidFill>
                <a:srgbClr val="000000"/>
              </a:solidFill>
              <a:effectLst/>
              <a:latin typeface="Aptos Narrow" panose="020B0004020202020204" pitchFamily="34" charset="0"/>
            </a:endParaRPr>
          </a:p>
        </p:txBody>
      </p:sp>
      <p:sp>
        <p:nvSpPr>
          <p:cNvPr id="4" name="Slide Number Placeholder 3">
            <a:extLst>
              <a:ext uri="{FF2B5EF4-FFF2-40B4-BE49-F238E27FC236}">
                <a16:creationId xmlns:a16="http://schemas.microsoft.com/office/drawing/2014/main" id="{480CA96E-BB88-DB42-B8F0-0CE7EE13E36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3E8E15-765C-0D4F-836A-CC046D048C0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39080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24050C-C9E2-D79F-9BBA-D2B2D92B9A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A7342D-E72E-337B-5C75-85C0683870E8}"/>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75E9782D-D492-D744-77C9-271B40250BAF}"/>
              </a:ext>
            </a:extLst>
          </p:cNvPr>
          <p:cNvSpPr>
            <a:spLocks noGrp="1"/>
          </p:cNvSpPr>
          <p:nvPr>
            <p:ph type="body" idx="1"/>
          </p:nvPr>
        </p:nvSpPr>
        <p:spPr/>
        <p:txBody>
          <a:bodyPr/>
          <a:lstStyle/>
          <a:p>
            <a:endParaRPr lang="en-US" sz="1800" b="0" i="0" u="none" strike="noStrike" dirty="0">
              <a:solidFill>
                <a:srgbClr val="000000"/>
              </a:solidFill>
              <a:effectLst/>
              <a:latin typeface="Aptos Narrow" panose="020B0004020202020204" pitchFamily="34" charset="0"/>
            </a:endParaRPr>
          </a:p>
        </p:txBody>
      </p:sp>
      <p:sp>
        <p:nvSpPr>
          <p:cNvPr id="4" name="Slide Number Placeholder 3">
            <a:extLst>
              <a:ext uri="{FF2B5EF4-FFF2-40B4-BE49-F238E27FC236}">
                <a16:creationId xmlns:a16="http://schemas.microsoft.com/office/drawing/2014/main" id="{8BF9CB0E-CFCD-4B0D-720B-B311DAE502F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3E8E15-765C-0D4F-836A-CC046D048C0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14187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3E8E15-765C-0D4F-836A-CC046D048C06}" type="slidenum">
              <a:rPr lang="en-US" smtClean="0"/>
              <a:t>56</a:t>
            </a:fld>
            <a:endParaRPr lang="en-US" dirty="0"/>
          </a:p>
        </p:txBody>
      </p:sp>
    </p:spTree>
    <p:extLst>
      <p:ext uri="{BB962C8B-B14F-4D97-AF65-F5344CB8AC3E}">
        <p14:creationId xmlns:p14="http://schemas.microsoft.com/office/powerpoint/2010/main" val="33911864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3E8E15-765C-0D4F-836A-CC046D048C06}" type="slidenum">
              <a:rPr lang="en-US" smtClean="0"/>
              <a:t>57</a:t>
            </a:fld>
            <a:endParaRPr lang="en-US" dirty="0"/>
          </a:p>
        </p:txBody>
      </p:sp>
    </p:spTree>
    <p:extLst>
      <p:ext uri="{BB962C8B-B14F-4D97-AF65-F5344CB8AC3E}">
        <p14:creationId xmlns:p14="http://schemas.microsoft.com/office/powerpoint/2010/main" val="15683109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2092D4-8774-C8B1-E094-5F395281AA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AC9E49-C8A0-B3A4-C70E-59CE76D590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E59E2F-F868-0F32-F909-191060472DE8}"/>
              </a:ext>
            </a:extLst>
          </p:cNvPr>
          <p:cNvSpPr>
            <a:spLocks noGrp="1"/>
          </p:cNvSpPr>
          <p:nvPr>
            <p:ph type="body" idx="1"/>
          </p:nvPr>
        </p:nvSpPr>
        <p:spPr/>
        <p:txBody>
          <a:bodyPr/>
          <a:lstStyle/>
          <a:p>
            <a:endParaRPr lang="en-US" sz="1800" b="0" i="0" u="none" strike="noStrike" dirty="0">
              <a:solidFill>
                <a:srgbClr val="000000"/>
              </a:solidFill>
              <a:effectLst/>
              <a:latin typeface="Aptos Narrow" panose="020B0004020202020204" pitchFamily="34" charset="0"/>
            </a:endParaRPr>
          </a:p>
        </p:txBody>
      </p:sp>
      <p:sp>
        <p:nvSpPr>
          <p:cNvPr id="4" name="Slide Number Placeholder 3">
            <a:extLst>
              <a:ext uri="{FF2B5EF4-FFF2-40B4-BE49-F238E27FC236}">
                <a16:creationId xmlns:a16="http://schemas.microsoft.com/office/drawing/2014/main" id="{F6B3EAFF-3D18-1E6E-C6FE-14B85B5258C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3E8E15-765C-0D4F-836A-CC046D048C0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34163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E81E58-D274-A3A1-EC84-C5740DC796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61D44C-77B9-6CCF-6C78-DF02340C82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ACDEC8-99AF-5B97-D134-92DDB96012D7}"/>
              </a:ext>
            </a:extLst>
          </p:cNvPr>
          <p:cNvSpPr>
            <a:spLocks noGrp="1"/>
          </p:cNvSpPr>
          <p:nvPr>
            <p:ph type="body" idx="1"/>
          </p:nvPr>
        </p:nvSpPr>
        <p:spPr/>
        <p:txBody>
          <a:bodyPr/>
          <a:lstStyle/>
          <a:p>
            <a:endParaRPr lang="en-US" sz="1800" b="0" i="0" u="none" strike="noStrike" dirty="0">
              <a:solidFill>
                <a:srgbClr val="000000"/>
              </a:solidFill>
              <a:effectLst/>
              <a:latin typeface="Aptos Narrow" panose="020B0004020202020204" pitchFamily="34" charset="0"/>
            </a:endParaRPr>
          </a:p>
        </p:txBody>
      </p:sp>
      <p:sp>
        <p:nvSpPr>
          <p:cNvPr id="4" name="Slide Number Placeholder 3">
            <a:extLst>
              <a:ext uri="{FF2B5EF4-FFF2-40B4-BE49-F238E27FC236}">
                <a16:creationId xmlns:a16="http://schemas.microsoft.com/office/drawing/2014/main" id="{4E9B7F19-35C1-8403-AEEF-EFC6655E7BF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3E8E15-765C-0D4F-836A-CC046D048C0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6767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3BAF9C-259E-EC37-7B49-1033B1630A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E07E58-DA3D-743F-BCD2-0BCDEC4EC0A7}"/>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7F59C51A-BAE3-732B-A793-AAD91B1A78E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Aptos Narrow" panose="020B0004020202020204" pitchFamily="34" charset="0"/>
              </a:rPr>
              <a:t>Note that in the components of change trends charts we omit decennial years 2010 and 2020. For Decennial years the US Census Bureau releases only 3-months worth of components – the period between April 1 (the decennial count date) and July 1 (the reference date for all Post-Census estimates) </a:t>
            </a:r>
          </a:p>
          <a:p>
            <a:endParaRPr lang="en-US" sz="1800" b="0" i="0" u="none" strike="noStrike" dirty="0">
              <a:solidFill>
                <a:srgbClr val="000000"/>
              </a:solidFill>
              <a:effectLst/>
              <a:latin typeface="Aptos Narrow" panose="020B0004020202020204" pitchFamily="34" charset="0"/>
            </a:endParaRPr>
          </a:p>
        </p:txBody>
      </p:sp>
      <p:sp>
        <p:nvSpPr>
          <p:cNvPr id="4" name="Slide Number Placeholder 3">
            <a:extLst>
              <a:ext uri="{FF2B5EF4-FFF2-40B4-BE49-F238E27FC236}">
                <a16:creationId xmlns:a16="http://schemas.microsoft.com/office/drawing/2014/main" id="{FAAE1D31-9A0A-E22E-2C7E-E17055B5091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3E8E15-765C-0D4F-836A-CC046D048C0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89209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828BED-B27A-FB51-93EB-064276F7BA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FA6AC5-E473-22A3-1402-E23B785752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18204C-09B7-FAEE-0D8B-C4DEA5B5D491}"/>
              </a:ext>
            </a:extLst>
          </p:cNvPr>
          <p:cNvSpPr>
            <a:spLocks noGrp="1"/>
          </p:cNvSpPr>
          <p:nvPr>
            <p:ph type="body" idx="1"/>
          </p:nvPr>
        </p:nvSpPr>
        <p:spPr/>
        <p:txBody>
          <a:bodyPr/>
          <a:lstStyle/>
          <a:p>
            <a:r>
              <a:rPr lang="en-US" sz="1800" b="0" i="0" u="none" strike="noStrike" dirty="0">
                <a:solidFill>
                  <a:srgbClr val="000000"/>
                </a:solidFill>
                <a:effectLst/>
                <a:latin typeface="Aptos Narrow" panose="020B0004020202020204" pitchFamily="34" charset="0"/>
              </a:rPr>
              <a:t>*2020 to 2025 period EA shelter pops by EOHLC over and above 2010 to 2019. after 2025 CBO over and above the 2010 to 2019 period</a:t>
            </a:r>
          </a:p>
          <a:p>
            <a:r>
              <a:rPr lang="en-US" sz="1800" b="0" i="0" u="none" strike="noStrike" dirty="0">
                <a:solidFill>
                  <a:srgbClr val="000000"/>
                </a:solidFill>
                <a:effectLst/>
                <a:latin typeface="Aptos Narrow" panose="020B0004020202020204" pitchFamily="34" charset="0"/>
              </a:rPr>
              <a:t>*Domestic outmigrants retained distributed based off home sales data around the state. Final step is in state east to wet migration, but that doesn’t impact the overall domestic migration figure, just shifts within the state, same 2,500 per year</a:t>
            </a:r>
          </a:p>
          <a:p>
            <a:endParaRPr lang="en-US" sz="1800" b="0" i="0" u="none" strike="noStrike" dirty="0">
              <a:solidFill>
                <a:srgbClr val="000000"/>
              </a:solidFill>
              <a:effectLst/>
              <a:latin typeface="Aptos Narrow" panose="020B0004020202020204" pitchFamily="34" charset="0"/>
            </a:endParaRPr>
          </a:p>
        </p:txBody>
      </p:sp>
      <p:sp>
        <p:nvSpPr>
          <p:cNvPr id="4" name="Slide Number Placeholder 3">
            <a:extLst>
              <a:ext uri="{FF2B5EF4-FFF2-40B4-BE49-F238E27FC236}">
                <a16:creationId xmlns:a16="http://schemas.microsoft.com/office/drawing/2014/main" id="{CF0F6EF5-F89B-6F6B-6C2B-26BDBF949FB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3E8E15-765C-0D4F-836A-CC046D048C0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6511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FCA353-410A-4BD5-F41E-2BD60B77DB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F0796F-EC8B-6484-07A7-942F6311FBE3}"/>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A1FCB344-781C-7137-EDB9-81555C9B1418}"/>
              </a:ext>
            </a:extLst>
          </p:cNvPr>
          <p:cNvSpPr>
            <a:spLocks noGrp="1"/>
          </p:cNvSpPr>
          <p:nvPr>
            <p:ph type="body" idx="1"/>
          </p:nvPr>
        </p:nvSpPr>
        <p:spPr/>
        <p:txBody>
          <a:bodyPr/>
          <a:lstStyle/>
          <a:p>
            <a:endParaRPr lang="en-US" sz="1800" b="0" i="0" u="none" strike="noStrike" dirty="0">
              <a:solidFill>
                <a:srgbClr val="000000"/>
              </a:solidFill>
              <a:effectLst/>
              <a:latin typeface="Aptos Narrow" panose="020B0004020202020204" pitchFamily="34" charset="0"/>
            </a:endParaRPr>
          </a:p>
        </p:txBody>
      </p:sp>
      <p:sp>
        <p:nvSpPr>
          <p:cNvPr id="4" name="Slide Number Placeholder 3">
            <a:extLst>
              <a:ext uri="{FF2B5EF4-FFF2-40B4-BE49-F238E27FC236}">
                <a16:creationId xmlns:a16="http://schemas.microsoft.com/office/drawing/2014/main" id="{C70A0E24-91D9-743F-0DB7-466FD0CDE36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3E8E15-765C-0D4F-836A-CC046D048C0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611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4BF29F-7962-9D2E-9C7C-A356E1B43F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B5F51A-B29B-E394-AC8E-182A469D895C}"/>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D5880F33-1987-ADB1-4101-65265D9B272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6CB6338-EE64-DF1E-F224-1018EC022C77}"/>
              </a:ext>
            </a:extLst>
          </p:cNvPr>
          <p:cNvSpPr>
            <a:spLocks noGrp="1"/>
          </p:cNvSpPr>
          <p:nvPr>
            <p:ph type="sldNum" sz="quarter" idx="5"/>
          </p:nvPr>
        </p:nvSpPr>
        <p:spPr/>
        <p:txBody>
          <a:bodyPr/>
          <a:lstStyle/>
          <a:p>
            <a:fld id="{633E8E15-765C-0D4F-836A-CC046D048C06}" type="slidenum">
              <a:rPr lang="en-US" smtClean="0"/>
              <a:t>21</a:t>
            </a:fld>
            <a:endParaRPr lang="en-US" dirty="0"/>
          </a:p>
        </p:txBody>
      </p:sp>
    </p:spTree>
    <p:extLst>
      <p:ext uri="{BB962C8B-B14F-4D97-AF65-F5344CB8AC3E}">
        <p14:creationId xmlns:p14="http://schemas.microsoft.com/office/powerpoint/2010/main" val="2765080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3E8E15-765C-0D4F-836A-CC046D048C06}" type="slidenum">
              <a:rPr lang="en-US" smtClean="0"/>
              <a:t>24</a:t>
            </a:fld>
            <a:endParaRPr lang="en-US" dirty="0"/>
          </a:p>
        </p:txBody>
      </p:sp>
    </p:spTree>
    <p:extLst>
      <p:ext uri="{BB962C8B-B14F-4D97-AF65-F5344CB8AC3E}">
        <p14:creationId xmlns:p14="http://schemas.microsoft.com/office/powerpoint/2010/main" val="1657458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91C933-39E9-B1C1-B41E-EA2D9AC1B0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5FB1E1-FEC3-EB73-4AC6-C5F8B0C1E8FD}"/>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1888F3CD-DD19-0095-86AB-BF09F159715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032CF75-C7AE-248A-43AE-EEB2ADB6AEBB}"/>
              </a:ext>
            </a:extLst>
          </p:cNvPr>
          <p:cNvSpPr>
            <a:spLocks noGrp="1"/>
          </p:cNvSpPr>
          <p:nvPr>
            <p:ph type="sldNum" sz="quarter" idx="5"/>
          </p:nvPr>
        </p:nvSpPr>
        <p:spPr/>
        <p:txBody>
          <a:bodyPr/>
          <a:lstStyle/>
          <a:p>
            <a:fld id="{633E8E15-765C-0D4F-836A-CC046D048C06}" type="slidenum">
              <a:rPr lang="en-US" smtClean="0"/>
              <a:t>25</a:t>
            </a:fld>
            <a:endParaRPr lang="en-US" dirty="0"/>
          </a:p>
        </p:txBody>
      </p:sp>
    </p:spTree>
    <p:extLst>
      <p:ext uri="{BB962C8B-B14F-4D97-AF65-F5344CB8AC3E}">
        <p14:creationId xmlns:p14="http://schemas.microsoft.com/office/powerpoint/2010/main" val="1084137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9DDC5C-602B-0D1B-74BC-DC3B8641B8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187C99-FA14-CA31-2CC7-B36C6D232CB7}"/>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C0BF6093-DB1A-3B0B-1F4F-379B6B0BD7D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1737378-ACCC-0F64-6C2B-2052FA191147}"/>
              </a:ext>
            </a:extLst>
          </p:cNvPr>
          <p:cNvSpPr>
            <a:spLocks noGrp="1"/>
          </p:cNvSpPr>
          <p:nvPr>
            <p:ph type="sldNum" sz="quarter" idx="5"/>
          </p:nvPr>
        </p:nvSpPr>
        <p:spPr/>
        <p:txBody>
          <a:bodyPr/>
          <a:lstStyle/>
          <a:p>
            <a:fld id="{633E8E15-765C-0D4F-836A-CC046D048C06}" type="slidenum">
              <a:rPr lang="en-US" smtClean="0"/>
              <a:t>26</a:t>
            </a:fld>
            <a:endParaRPr lang="en-US" dirty="0"/>
          </a:p>
        </p:txBody>
      </p:sp>
    </p:spTree>
    <p:extLst>
      <p:ext uri="{BB962C8B-B14F-4D97-AF65-F5344CB8AC3E}">
        <p14:creationId xmlns:p14="http://schemas.microsoft.com/office/powerpoint/2010/main" val="38439031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5C244-39F1-3173-E964-6E6D586CFE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C01E49-2293-E4C3-E092-E7C1E65CBF29}"/>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4F2F6AD3-9B1B-7F5B-179A-E4A763CE106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Aptos Narrow" panose="020B0004020202020204" pitchFamily="34" charset="0"/>
              </a:rPr>
              <a:t>Note that in the components of change trends charts we omit decennial years 2010 and 2020. For Decennial years the US Census Bureau releases only 3-months worth of components – the period between April 1 (the decennial count date) and July 1 (the reference date for all Post-Census estimates) </a:t>
            </a:r>
          </a:p>
          <a:p>
            <a:endParaRPr lang="en-US" sz="1800" b="0" i="0" u="none" strike="noStrike" dirty="0">
              <a:solidFill>
                <a:srgbClr val="000000"/>
              </a:solidFill>
              <a:effectLst/>
              <a:latin typeface="Aptos Narrow" panose="020B0004020202020204" pitchFamily="34" charset="0"/>
            </a:endParaRPr>
          </a:p>
        </p:txBody>
      </p:sp>
      <p:sp>
        <p:nvSpPr>
          <p:cNvPr id="4" name="Slide Number Placeholder 3">
            <a:extLst>
              <a:ext uri="{FF2B5EF4-FFF2-40B4-BE49-F238E27FC236}">
                <a16:creationId xmlns:a16="http://schemas.microsoft.com/office/drawing/2014/main" id="{46EC1A55-14D6-424F-8F4A-342A08C6FC5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3E8E15-765C-0D4F-836A-CC046D048C0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476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B8FDB-4A41-5C4A-AFAA-4A56142D9D4D}"/>
              </a:ext>
            </a:extLst>
          </p:cNvPr>
          <p:cNvSpPr>
            <a:spLocks noGrp="1"/>
          </p:cNvSpPr>
          <p:nvPr>
            <p:ph type="title" hasCustomPrompt="1"/>
          </p:nvPr>
        </p:nvSpPr>
        <p:spPr>
          <a:xfrm>
            <a:off x="630936" y="1920734"/>
            <a:ext cx="8489199" cy="1005840"/>
          </a:xfrm>
          <a:prstGeom prst="rect">
            <a:avLst/>
          </a:prstGeom>
        </p:spPr>
        <p:txBody>
          <a:bodyPr/>
          <a:lstStyle>
            <a:lvl1pPr>
              <a:defRPr sz="3300" b="1" i="0" cap="all" baseline="0">
                <a:solidFill>
                  <a:schemeClr val="tx1"/>
                </a:solidFill>
                <a:latin typeface="Arial" panose="020B0604020202020204" pitchFamily="34" charset="0"/>
                <a:cs typeface="Arial" panose="020B0604020202020204" pitchFamily="34" charset="0"/>
              </a:defRPr>
            </a:lvl1pPr>
          </a:lstStyle>
          <a:p>
            <a:r>
              <a:rPr lang="en-US"/>
              <a:t>CLICK TO EDIT MASTER TITLE</a:t>
            </a:r>
          </a:p>
        </p:txBody>
      </p:sp>
    </p:spTree>
    <p:extLst>
      <p:ext uri="{BB962C8B-B14F-4D97-AF65-F5344CB8AC3E}">
        <p14:creationId xmlns:p14="http://schemas.microsoft.com/office/powerpoint/2010/main" val="376259912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Divider Slide-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E7B3E-5A1D-7633-D0EC-FC699A70B2B6}"/>
              </a:ext>
            </a:extLst>
          </p:cNvPr>
          <p:cNvSpPr>
            <a:spLocks noGrp="1"/>
          </p:cNvSpPr>
          <p:nvPr>
            <p:ph type="title" hasCustomPrompt="1"/>
          </p:nvPr>
        </p:nvSpPr>
        <p:spPr/>
        <p:txBody>
          <a:bodyPr/>
          <a:lstStyle/>
          <a:p>
            <a:r>
              <a:rPr lang="en-US"/>
              <a:t>CLICK TO EDIT DIVIDER TITLE</a:t>
            </a:r>
          </a:p>
        </p:txBody>
      </p:sp>
    </p:spTree>
    <p:extLst>
      <p:ext uri="{BB962C8B-B14F-4D97-AF65-F5344CB8AC3E}">
        <p14:creationId xmlns:p14="http://schemas.microsoft.com/office/powerpoint/2010/main" val="2074317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Slide-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E7B3E-5A1D-7633-D0EC-FC699A70B2B6}"/>
              </a:ext>
            </a:extLst>
          </p:cNvPr>
          <p:cNvSpPr>
            <a:spLocks noGrp="1"/>
          </p:cNvSpPr>
          <p:nvPr>
            <p:ph type="title" hasCustomPrompt="1"/>
          </p:nvPr>
        </p:nvSpPr>
        <p:spPr/>
        <p:txBody>
          <a:bodyPr/>
          <a:lstStyle/>
          <a:p>
            <a:r>
              <a:rPr lang="en-US"/>
              <a:t>CLICK TO EDIT DIVIDER TITLE</a:t>
            </a:r>
          </a:p>
        </p:txBody>
      </p:sp>
    </p:spTree>
    <p:extLst>
      <p:ext uri="{BB962C8B-B14F-4D97-AF65-F5344CB8AC3E}">
        <p14:creationId xmlns:p14="http://schemas.microsoft.com/office/powerpoint/2010/main" val="2385873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slide-Tex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11F654-9786-DF68-CA17-65E6DB55483D}"/>
              </a:ext>
            </a:extLst>
          </p:cNvPr>
          <p:cNvSpPr>
            <a:spLocks noGrp="1"/>
          </p:cNvSpPr>
          <p:nvPr>
            <p:ph type="body" sz="quarter" idx="10" hasCustomPrompt="1"/>
          </p:nvPr>
        </p:nvSpPr>
        <p:spPr>
          <a:xfrm>
            <a:off x="0" y="2544557"/>
            <a:ext cx="12192000" cy="884443"/>
          </a:xfrm>
          <a:prstGeom prst="rect">
            <a:avLst/>
          </a:prstGeom>
        </p:spPr>
        <p:txBody>
          <a:bodyPr anchor="ctr"/>
          <a:lstStyle>
            <a:lvl1pPr marL="0" indent="0" algn="ctr">
              <a:buNone/>
              <a:defRPr sz="3300" b="0">
                <a:solidFill>
                  <a:schemeClr val="bg1"/>
                </a:solidFill>
              </a:defRPr>
            </a:lvl1pPr>
          </a:lstStyle>
          <a:p>
            <a:pPr lvl="0"/>
            <a:r>
              <a:rPr lang="en-US"/>
              <a:t>QUESTIONS &amp; ANSWERS</a:t>
            </a:r>
          </a:p>
        </p:txBody>
      </p:sp>
    </p:spTree>
    <p:extLst>
      <p:ext uri="{BB962C8B-B14F-4D97-AF65-F5344CB8AC3E}">
        <p14:creationId xmlns:p14="http://schemas.microsoft.com/office/powerpoint/2010/main" val="1342001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2">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C9F9CC5-2479-E843-BF23-DB406CCDD666}"/>
              </a:ext>
            </a:extLst>
          </p:cNvPr>
          <p:cNvSpPr>
            <a:spLocks noGrp="1"/>
          </p:cNvSpPr>
          <p:nvPr>
            <p:ph type="title" hasCustomPrompt="1"/>
          </p:nvPr>
        </p:nvSpPr>
        <p:spPr>
          <a:xfrm>
            <a:off x="420023" y="5202936"/>
            <a:ext cx="5057233" cy="914400"/>
          </a:xfrm>
          <a:prstGeom prst="rect">
            <a:avLst/>
          </a:prstGeom>
        </p:spPr>
        <p:txBody>
          <a:bodyPr anchor="ctr" anchorCtr="0"/>
          <a:lstStyle>
            <a:lvl1pPr>
              <a:defRPr sz="3600" b="1" i="0" cap="all" baseline="0">
                <a:solidFill>
                  <a:schemeClr val="bg1"/>
                </a:solidFill>
                <a:latin typeface="Arial" panose="020B0604020202020204" pitchFamily="34" charset="0"/>
                <a:cs typeface="Arial" panose="020B0604020202020204" pitchFamily="34" charset="0"/>
              </a:defRPr>
            </a:lvl1pPr>
          </a:lstStyle>
          <a:p>
            <a:r>
              <a:rPr lang="en-US"/>
              <a:t>CLICK TO EDIT MASTER TITLE</a:t>
            </a:r>
          </a:p>
        </p:txBody>
      </p:sp>
    </p:spTree>
    <p:extLst>
      <p:ext uri="{BB962C8B-B14F-4D97-AF65-F5344CB8AC3E}">
        <p14:creationId xmlns:p14="http://schemas.microsoft.com/office/powerpoint/2010/main" val="2667427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3">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E254C4D-8EE6-E548-860B-A115E0F82A63}"/>
              </a:ext>
            </a:extLst>
          </p:cNvPr>
          <p:cNvSpPr>
            <a:spLocks noGrp="1"/>
          </p:cNvSpPr>
          <p:nvPr>
            <p:ph type="title" hasCustomPrompt="1"/>
          </p:nvPr>
        </p:nvSpPr>
        <p:spPr>
          <a:xfrm>
            <a:off x="420023" y="5523470"/>
            <a:ext cx="8489199" cy="914400"/>
          </a:xfrm>
          <a:prstGeom prst="rect">
            <a:avLst/>
          </a:prstGeom>
        </p:spPr>
        <p:txBody>
          <a:bodyPr/>
          <a:lstStyle>
            <a:lvl1pPr>
              <a:defRPr sz="3300" b="1" i="0" cap="all" baseline="0">
                <a:solidFill>
                  <a:schemeClr val="bg1"/>
                </a:solidFill>
                <a:latin typeface="Arial" panose="020B0604020202020204" pitchFamily="34" charset="0"/>
                <a:cs typeface="Arial" panose="020B0604020202020204" pitchFamily="34" charset="0"/>
              </a:defRPr>
            </a:lvl1pPr>
          </a:lstStyle>
          <a:p>
            <a:r>
              <a:rPr lang="en-US"/>
              <a:t>CLICK TO EDIT MASTER TITLE</a:t>
            </a:r>
          </a:p>
        </p:txBody>
      </p:sp>
    </p:spTree>
    <p:extLst>
      <p:ext uri="{BB962C8B-B14F-4D97-AF65-F5344CB8AC3E}">
        <p14:creationId xmlns:p14="http://schemas.microsoft.com/office/powerpoint/2010/main" val="416760964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Block_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B046DE1-C9A3-3520-E524-1B05745B2492}"/>
              </a:ext>
            </a:extLst>
          </p:cNvPr>
          <p:cNvSpPr>
            <a:spLocks noGrp="1"/>
          </p:cNvSpPr>
          <p:nvPr>
            <p:ph type="title"/>
          </p:nvPr>
        </p:nvSpPr>
        <p:spPr/>
        <p:txBody>
          <a:bodyPr/>
          <a:lstStyle/>
          <a:p>
            <a:r>
              <a:rPr lang="en-US"/>
              <a:t>Click to edit Master title style</a:t>
            </a:r>
          </a:p>
        </p:txBody>
      </p:sp>
      <p:sp>
        <p:nvSpPr>
          <p:cNvPr id="11" name="Text Placeholder 10">
            <a:extLst>
              <a:ext uri="{FF2B5EF4-FFF2-40B4-BE49-F238E27FC236}">
                <a16:creationId xmlns:a16="http://schemas.microsoft.com/office/drawing/2014/main" id="{B190BE67-87AE-5314-4DCC-B0581164D2CF}"/>
              </a:ext>
            </a:extLst>
          </p:cNvPr>
          <p:cNvSpPr>
            <a:spLocks noGrp="1"/>
          </p:cNvSpPr>
          <p:nvPr>
            <p:ph type="body" sz="quarter" idx="12"/>
          </p:nvPr>
        </p:nvSpPr>
        <p:spPr>
          <a:xfrm>
            <a:off x="630238" y="1618488"/>
            <a:ext cx="10945812"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21">
            <a:extLst>
              <a:ext uri="{FF2B5EF4-FFF2-40B4-BE49-F238E27FC236}">
                <a16:creationId xmlns:a16="http://schemas.microsoft.com/office/drawing/2014/main" id="{C8911C3E-8ECF-E96B-701A-78BEC6165D06}"/>
              </a:ext>
            </a:extLst>
          </p:cNvPr>
          <p:cNvSpPr>
            <a:spLocks noGrp="1"/>
          </p:cNvSpPr>
          <p:nvPr>
            <p:ph type="body" sz="quarter" idx="14"/>
          </p:nvPr>
        </p:nvSpPr>
        <p:spPr>
          <a:xfrm>
            <a:off x="7220903" y="6304471"/>
            <a:ext cx="3762057" cy="201168"/>
          </a:xfrm>
        </p:spPr>
        <p:txBody>
          <a:bodyPr anchor="ctr">
            <a:noAutofit/>
          </a:bodyPr>
          <a:lstStyle>
            <a:lvl1pPr algn="r">
              <a:defRPr sz="1200" b="0">
                <a:solidFill>
                  <a:schemeClr val="bg1">
                    <a:lumMod val="65000"/>
                  </a:schemeClr>
                </a:solidFill>
              </a:defRPr>
            </a:lvl1pPr>
          </a:lstStyle>
          <a:p>
            <a:pPr fontAlgn="ctr"/>
            <a:endParaRPr lang="en-US" sz="2800"/>
          </a:p>
        </p:txBody>
      </p:sp>
      <p:sp>
        <p:nvSpPr>
          <p:cNvPr id="2" name="Slide Number Placeholder 1">
            <a:extLst>
              <a:ext uri="{FF2B5EF4-FFF2-40B4-BE49-F238E27FC236}">
                <a16:creationId xmlns:a16="http://schemas.microsoft.com/office/drawing/2014/main" id="{0B086E72-2E76-EECD-F98B-CD9239B503DE}"/>
              </a:ext>
            </a:extLst>
          </p:cNvPr>
          <p:cNvSpPr>
            <a:spLocks noGrp="1"/>
          </p:cNvSpPr>
          <p:nvPr>
            <p:ph type="sldNum" sz="quarter" idx="15"/>
          </p:nvPr>
        </p:nvSpPr>
        <p:spPr/>
        <p:txBody>
          <a:bodyPr/>
          <a:lstStyle/>
          <a:p>
            <a:r>
              <a:rPr lang="en-US" dirty="0"/>
              <a:t>Page </a:t>
            </a:r>
            <a:fld id="{D451C3AF-C182-BB47-A3C0-0AB666CF8761}" type="slidenum">
              <a:rPr lang="en-US" smtClean="0"/>
              <a:pPr/>
              <a:t>‹#›</a:t>
            </a:fld>
            <a:endParaRPr lang="en-US" dirty="0"/>
          </a:p>
        </p:txBody>
      </p:sp>
    </p:spTree>
    <p:extLst>
      <p:ext uri="{BB962C8B-B14F-4D97-AF65-F5344CB8AC3E}">
        <p14:creationId xmlns:p14="http://schemas.microsoft.com/office/powerpoint/2010/main" val="101631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2 col_Text_Pic">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60DFB12-91D2-CC56-9D96-1D1B198DD9AA}"/>
              </a:ext>
            </a:extLst>
          </p:cNvPr>
          <p:cNvSpPr>
            <a:spLocks noGrp="1"/>
          </p:cNvSpPr>
          <p:nvPr>
            <p:ph type="title"/>
          </p:nvPr>
        </p:nvSpPr>
        <p:spPr/>
        <p:txBody>
          <a:bodyPr/>
          <a:lstStyle/>
          <a:p>
            <a:r>
              <a:rPr lang="en-US"/>
              <a:t>Click to edit Master title style</a:t>
            </a:r>
          </a:p>
        </p:txBody>
      </p:sp>
      <p:sp>
        <p:nvSpPr>
          <p:cNvPr id="11" name="Text Placeholder 10">
            <a:extLst>
              <a:ext uri="{FF2B5EF4-FFF2-40B4-BE49-F238E27FC236}">
                <a16:creationId xmlns:a16="http://schemas.microsoft.com/office/drawing/2014/main" id="{B4081EB6-3C00-7E63-6E1C-A75965FADD97}"/>
              </a:ext>
            </a:extLst>
          </p:cNvPr>
          <p:cNvSpPr>
            <a:spLocks noGrp="1"/>
          </p:cNvSpPr>
          <p:nvPr>
            <p:ph type="body" sz="quarter" idx="12"/>
          </p:nvPr>
        </p:nvSpPr>
        <p:spPr>
          <a:xfrm>
            <a:off x="630936" y="1618488"/>
            <a:ext cx="6547104" cy="3876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Picture Placeholder 12">
            <a:extLst>
              <a:ext uri="{FF2B5EF4-FFF2-40B4-BE49-F238E27FC236}">
                <a16:creationId xmlns:a16="http://schemas.microsoft.com/office/drawing/2014/main" id="{63E7A3AE-D618-DB92-FCFD-84D702DBCB6E}"/>
              </a:ext>
            </a:extLst>
          </p:cNvPr>
          <p:cNvSpPr>
            <a:spLocks noGrp="1"/>
          </p:cNvSpPr>
          <p:nvPr>
            <p:ph type="pic" sz="quarter" idx="13"/>
          </p:nvPr>
        </p:nvSpPr>
        <p:spPr>
          <a:xfrm>
            <a:off x="7397496" y="1619250"/>
            <a:ext cx="4187825" cy="3876675"/>
          </a:xfrm>
        </p:spPr>
        <p:txBody>
          <a:bodyPr/>
          <a:lstStyle/>
          <a:p>
            <a:endParaRPr lang="en-US" dirty="0"/>
          </a:p>
        </p:txBody>
      </p:sp>
      <p:sp>
        <p:nvSpPr>
          <p:cNvPr id="15" name="Text Placeholder 21">
            <a:extLst>
              <a:ext uri="{FF2B5EF4-FFF2-40B4-BE49-F238E27FC236}">
                <a16:creationId xmlns:a16="http://schemas.microsoft.com/office/drawing/2014/main" id="{F5A5B40C-3856-E50D-BF51-7A35D9AC4813}"/>
              </a:ext>
            </a:extLst>
          </p:cNvPr>
          <p:cNvSpPr>
            <a:spLocks noGrp="1"/>
          </p:cNvSpPr>
          <p:nvPr>
            <p:ph type="body" sz="quarter" idx="14"/>
          </p:nvPr>
        </p:nvSpPr>
        <p:spPr>
          <a:xfrm>
            <a:off x="7220903" y="6304471"/>
            <a:ext cx="3762057" cy="201168"/>
          </a:xfrm>
        </p:spPr>
        <p:txBody>
          <a:bodyPr anchor="ctr">
            <a:noAutofit/>
          </a:bodyPr>
          <a:lstStyle>
            <a:lvl1pPr algn="r">
              <a:defRPr sz="1200" b="0">
                <a:solidFill>
                  <a:schemeClr val="bg1">
                    <a:lumMod val="65000"/>
                  </a:schemeClr>
                </a:solidFill>
              </a:defRPr>
            </a:lvl1pPr>
          </a:lstStyle>
          <a:p>
            <a:pPr fontAlgn="ctr"/>
            <a:endParaRPr lang="en-US" sz="2800"/>
          </a:p>
        </p:txBody>
      </p:sp>
      <p:sp>
        <p:nvSpPr>
          <p:cNvPr id="16" name="Slide Number Placeholder 15">
            <a:extLst>
              <a:ext uri="{FF2B5EF4-FFF2-40B4-BE49-F238E27FC236}">
                <a16:creationId xmlns:a16="http://schemas.microsoft.com/office/drawing/2014/main" id="{9E561383-AD4A-F1CC-93AA-CF3EA99078BD}"/>
              </a:ext>
            </a:extLst>
          </p:cNvPr>
          <p:cNvSpPr>
            <a:spLocks noGrp="1"/>
          </p:cNvSpPr>
          <p:nvPr>
            <p:ph type="sldNum" sz="quarter" idx="15"/>
          </p:nvPr>
        </p:nvSpPr>
        <p:spPr/>
        <p:txBody>
          <a:bodyPr/>
          <a:lstStyle/>
          <a:p>
            <a:r>
              <a:rPr lang="en-US" dirty="0"/>
              <a:t>Page </a:t>
            </a:r>
            <a:fld id="{D451C3AF-C182-BB47-A3C0-0AB666CF8761}" type="slidenum">
              <a:rPr lang="en-US" smtClean="0"/>
              <a:pPr/>
              <a:t>‹#›</a:t>
            </a:fld>
            <a:endParaRPr lang="en-US" dirty="0"/>
          </a:p>
        </p:txBody>
      </p:sp>
    </p:spTree>
    <p:extLst>
      <p:ext uri="{BB962C8B-B14F-4D97-AF65-F5344CB8AC3E}">
        <p14:creationId xmlns:p14="http://schemas.microsoft.com/office/powerpoint/2010/main" val="3612867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2 col_Text_Chart">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575FB63-CD60-BF65-E6F1-BED98ABF766C}"/>
              </a:ext>
            </a:extLst>
          </p:cNvPr>
          <p:cNvSpPr>
            <a:spLocks noGrp="1"/>
          </p:cNvSpPr>
          <p:nvPr>
            <p:ph type="title"/>
          </p:nvPr>
        </p:nvSpPr>
        <p:spPr/>
        <p:txBody>
          <a:bodyPr/>
          <a:lstStyle/>
          <a:p>
            <a:r>
              <a:rPr lang="en-US"/>
              <a:t>Click to edit Master title style</a:t>
            </a:r>
          </a:p>
        </p:txBody>
      </p:sp>
      <p:sp>
        <p:nvSpPr>
          <p:cNvPr id="12" name="Text Placeholder 11">
            <a:extLst>
              <a:ext uri="{FF2B5EF4-FFF2-40B4-BE49-F238E27FC236}">
                <a16:creationId xmlns:a16="http://schemas.microsoft.com/office/drawing/2014/main" id="{543C2378-6944-6960-8576-BE652653F0EB}"/>
              </a:ext>
            </a:extLst>
          </p:cNvPr>
          <p:cNvSpPr>
            <a:spLocks noGrp="1"/>
          </p:cNvSpPr>
          <p:nvPr>
            <p:ph type="body" sz="quarter" idx="12"/>
          </p:nvPr>
        </p:nvSpPr>
        <p:spPr>
          <a:xfrm>
            <a:off x="630238" y="1618488"/>
            <a:ext cx="6548437" cy="3876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hart Placeholder 13">
            <a:extLst>
              <a:ext uri="{FF2B5EF4-FFF2-40B4-BE49-F238E27FC236}">
                <a16:creationId xmlns:a16="http://schemas.microsoft.com/office/drawing/2014/main" id="{094B6108-47C6-4EA7-8D9A-C01CCBC9F56F}"/>
              </a:ext>
            </a:extLst>
          </p:cNvPr>
          <p:cNvSpPr>
            <a:spLocks noGrp="1"/>
          </p:cNvSpPr>
          <p:nvPr>
            <p:ph type="chart" sz="quarter" idx="13"/>
          </p:nvPr>
        </p:nvSpPr>
        <p:spPr>
          <a:xfrm>
            <a:off x="7397496" y="1618488"/>
            <a:ext cx="4187952" cy="3876675"/>
          </a:xfrm>
        </p:spPr>
        <p:txBody>
          <a:bodyPr/>
          <a:lstStyle/>
          <a:p>
            <a:endParaRPr lang="en-US" dirty="0"/>
          </a:p>
        </p:txBody>
      </p:sp>
      <p:sp>
        <p:nvSpPr>
          <p:cNvPr id="7" name="Text Placeholder 21">
            <a:extLst>
              <a:ext uri="{FF2B5EF4-FFF2-40B4-BE49-F238E27FC236}">
                <a16:creationId xmlns:a16="http://schemas.microsoft.com/office/drawing/2014/main" id="{D49EC406-288B-381A-6861-36E21BF9DD16}"/>
              </a:ext>
            </a:extLst>
          </p:cNvPr>
          <p:cNvSpPr>
            <a:spLocks noGrp="1"/>
          </p:cNvSpPr>
          <p:nvPr>
            <p:ph type="body" sz="quarter" idx="14"/>
          </p:nvPr>
        </p:nvSpPr>
        <p:spPr>
          <a:xfrm>
            <a:off x="7220903" y="6304471"/>
            <a:ext cx="3762057" cy="201168"/>
          </a:xfrm>
        </p:spPr>
        <p:txBody>
          <a:bodyPr anchor="ctr">
            <a:noAutofit/>
          </a:bodyPr>
          <a:lstStyle>
            <a:lvl1pPr algn="r">
              <a:defRPr sz="1200" b="0">
                <a:solidFill>
                  <a:schemeClr val="bg1">
                    <a:lumMod val="65000"/>
                  </a:schemeClr>
                </a:solidFill>
              </a:defRPr>
            </a:lvl1pPr>
          </a:lstStyle>
          <a:p>
            <a:pPr fontAlgn="ctr"/>
            <a:endParaRPr lang="en-US" sz="2800"/>
          </a:p>
        </p:txBody>
      </p:sp>
      <p:sp>
        <p:nvSpPr>
          <p:cNvPr id="9" name="Slide Number Placeholder 8">
            <a:extLst>
              <a:ext uri="{FF2B5EF4-FFF2-40B4-BE49-F238E27FC236}">
                <a16:creationId xmlns:a16="http://schemas.microsoft.com/office/drawing/2014/main" id="{F5D58629-09FD-200D-0D2C-9959587A2BBC}"/>
              </a:ext>
            </a:extLst>
          </p:cNvPr>
          <p:cNvSpPr>
            <a:spLocks noGrp="1"/>
          </p:cNvSpPr>
          <p:nvPr>
            <p:ph type="sldNum" sz="quarter" idx="15"/>
          </p:nvPr>
        </p:nvSpPr>
        <p:spPr/>
        <p:txBody>
          <a:bodyPr/>
          <a:lstStyle/>
          <a:p>
            <a:r>
              <a:rPr lang="en-US" dirty="0"/>
              <a:t>Page </a:t>
            </a:r>
            <a:fld id="{D451C3AF-C182-BB47-A3C0-0AB666CF8761}" type="slidenum">
              <a:rPr lang="en-US" smtClean="0"/>
              <a:pPr/>
              <a:t>‹#›</a:t>
            </a:fld>
            <a:endParaRPr lang="en-US" dirty="0"/>
          </a:p>
        </p:txBody>
      </p:sp>
    </p:spTree>
    <p:extLst>
      <p:ext uri="{BB962C8B-B14F-4D97-AF65-F5344CB8AC3E}">
        <p14:creationId xmlns:p14="http://schemas.microsoft.com/office/powerpoint/2010/main" val="3953973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Block_Pic">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D23988B-759D-B492-9C5B-1F21624FA6BD}"/>
              </a:ext>
            </a:extLst>
          </p:cNvPr>
          <p:cNvSpPr>
            <a:spLocks noGrp="1"/>
          </p:cNvSpPr>
          <p:nvPr>
            <p:ph type="title"/>
          </p:nvPr>
        </p:nvSpPr>
        <p:spPr/>
        <p:txBody>
          <a:bodyPr/>
          <a:lstStyle/>
          <a:p>
            <a:r>
              <a:rPr lang="en-US"/>
              <a:t>Click to edit Master title style</a:t>
            </a:r>
          </a:p>
        </p:txBody>
      </p:sp>
      <p:sp>
        <p:nvSpPr>
          <p:cNvPr id="11" name="Picture Placeholder 10">
            <a:extLst>
              <a:ext uri="{FF2B5EF4-FFF2-40B4-BE49-F238E27FC236}">
                <a16:creationId xmlns:a16="http://schemas.microsoft.com/office/drawing/2014/main" id="{C962634B-E700-D8E2-1ACB-12290ADAA300}"/>
              </a:ext>
            </a:extLst>
          </p:cNvPr>
          <p:cNvSpPr>
            <a:spLocks noGrp="1"/>
          </p:cNvSpPr>
          <p:nvPr>
            <p:ph type="pic" sz="quarter" idx="12"/>
          </p:nvPr>
        </p:nvSpPr>
        <p:spPr>
          <a:xfrm>
            <a:off x="630238" y="1618488"/>
            <a:ext cx="10945812" cy="3877056"/>
          </a:xfrm>
        </p:spPr>
        <p:txBody>
          <a:bodyPr/>
          <a:lstStyle/>
          <a:p>
            <a:endParaRPr lang="en-US" dirty="0"/>
          </a:p>
        </p:txBody>
      </p:sp>
      <p:sp>
        <p:nvSpPr>
          <p:cNvPr id="7" name="Text Placeholder 21">
            <a:extLst>
              <a:ext uri="{FF2B5EF4-FFF2-40B4-BE49-F238E27FC236}">
                <a16:creationId xmlns:a16="http://schemas.microsoft.com/office/drawing/2014/main" id="{12106563-10D8-C08C-CE7A-5DC556AB9EF2}"/>
              </a:ext>
            </a:extLst>
          </p:cNvPr>
          <p:cNvSpPr>
            <a:spLocks noGrp="1"/>
          </p:cNvSpPr>
          <p:nvPr>
            <p:ph type="body" sz="quarter" idx="14"/>
          </p:nvPr>
        </p:nvSpPr>
        <p:spPr>
          <a:xfrm>
            <a:off x="7220903" y="6304471"/>
            <a:ext cx="3762057" cy="201168"/>
          </a:xfrm>
        </p:spPr>
        <p:txBody>
          <a:bodyPr anchor="ctr">
            <a:noAutofit/>
          </a:bodyPr>
          <a:lstStyle>
            <a:lvl1pPr algn="r">
              <a:defRPr sz="1200" b="0">
                <a:solidFill>
                  <a:schemeClr val="bg1">
                    <a:lumMod val="65000"/>
                  </a:schemeClr>
                </a:solidFill>
              </a:defRPr>
            </a:lvl1pPr>
          </a:lstStyle>
          <a:p>
            <a:pPr fontAlgn="ctr"/>
            <a:endParaRPr lang="en-US" sz="2800"/>
          </a:p>
        </p:txBody>
      </p:sp>
      <p:sp>
        <p:nvSpPr>
          <p:cNvPr id="8" name="Slide Number Placeholder 7">
            <a:extLst>
              <a:ext uri="{FF2B5EF4-FFF2-40B4-BE49-F238E27FC236}">
                <a16:creationId xmlns:a16="http://schemas.microsoft.com/office/drawing/2014/main" id="{5BD38468-6517-65F3-FB51-C81E09171171}"/>
              </a:ext>
            </a:extLst>
          </p:cNvPr>
          <p:cNvSpPr>
            <a:spLocks noGrp="1"/>
          </p:cNvSpPr>
          <p:nvPr>
            <p:ph type="sldNum" sz="quarter" idx="15"/>
          </p:nvPr>
        </p:nvSpPr>
        <p:spPr/>
        <p:txBody>
          <a:bodyPr/>
          <a:lstStyle/>
          <a:p>
            <a:r>
              <a:rPr lang="en-US" dirty="0"/>
              <a:t>Page </a:t>
            </a:r>
            <a:fld id="{D451C3AF-C182-BB47-A3C0-0AB666CF8761}" type="slidenum">
              <a:rPr lang="en-US" smtClean="0"/>
              <a:pPr/>
              <a:t>‹#›</a:t>
            </a:fld>
            <a:endParaRPr lang="en-US" dirty="0"/>
          </a:p>
        </p:txBody>
      </p:sp>
    </p:spTree>
    <p:extLst>
      <p:ext uri="{BB962C8B-B14F-4D97-AF65-F5344CB8AC3E}">
        <p14:creationId xmlns:p14="http://schemas.microsoft.com/office/powerpoint/2010/main" val="3340524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Block_Chart">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2C5A08C-A908-240B-911E-D96D988D32E9}"/>
              </a:ext>
            </a:extLst>
          </p:cNvPr>
          <p:cNvSpPr>
            <a:spLocks noGrp="1"/>
          </p:cNvSpPr>
          <p:nvPr>
            <p:ph type="title"/>
          </p:nvPr>
        </p:nvSpPr>
        <p:spPr/>
        <p:txBody>
          <a:bodyPr/>
          <a:lstStyle/>
          <a:p>
            <a:r>
              <a:rPr lang="en-US"/>
              <a:t>Click to edit Master title style</a:t>
            </a:r>
          </a:p>
        </p:txBody>
      </p:sp>
      <p:sp>
        <p:nvSpPr>
          <p:cNvPr id="10" name="Chart Placeholder 9">
            <a:extLst>
              <a:ext uri="{FF2B5EF4-FFF2-40B4-BE49-F238E27FC236}">
                <a16:creationId xmlns:a16="http://schemas.microsoft.com/office/drawing/2014/main" id="{38835627-8C4F-213C-A604-A74D98E4E950}"/>
              </a:ext>
            </a:extLst>
          </p:cNvPr>
          <p:cNvSpPr>
            <a:spLocks noGrp="1"/>
          </p:cNvSpPr>
          <p:nvPr>
            <p:ph type="chart" sz="quarter" idx="12"/>
          </p:nvPr>
        </p:nvSpPr>
        <p:spPr>
          <a:xfrm>
            <a:off x="630238" y="1618488"/>
            <a:ext cx="10945812" cy="3876675"/>
          </a:xfrm>
        </p:spPr>
        <p:txBody>
          <a:bodyPr/>
          <a:lstStyle/>
          <a:p>
            <a:endParaRPr lang="en-US" dirty="0"/>
          </a:p>
        </p:txBody>
      </p:sp>
      <p:sp>
        <p:nvSpPr>
          <p:cNvPr id="7" name="Text Placeholder 21">
            <a:extLst>
              <a:ext uri="{FF2B5EF4-FFF2-40B4-BE49-F238E27FC236}">
                <a16:creationId xmlns:a16="http://schemas.microsoft.com/office/drawing/2014/main" id="{C448DC60-AE9D-0ED6-E996-6081EAA3A4AB}"/>
              </a:ext>
            </a:extLst>
          </p:cNvPr>
          <p:cNvSpPr>
            <a:spLocks noGrp="1"/>
          </p:cNvSpPr>
          <p:nvPr>
            <p:ph type="body" sz="quarter" idx="14"/>
          </p:nvPr>
        </p:nvSpPr>
        <p:spPr>
          <a:xfrm>
            <a:off x="7220903" y="6304471"/>
            <a:ext cx="3762057" cy="201168"/>
          </a:xfrm>
        </p:spPr>
        <p:txBody>
          <a:bodyPr anchor="ctr">
            <a:noAutofit/>
          </a:bodyPr>
          <a:lstStyle>
            <a:lvl1pPr algn="r">
              <a:defRPr sz="1200" b="0">
                <a:solidFill>
                  <a:schemeClr val="bg1">
                    <a:lumMod val="65000"/>
                  </a:schemeClr>
                </a:solidFill>
              </a:defRPr>
            </a:lvl1pPr>
          </a:lstStyle>
          <a:p>
            <a:pPr fontAlgn="ctr"/>
            <a:endParaRPr lang="en-US" sz="2800"/>
          </a:p>
        </p:txBody>
      </p:sp>
      <p:sp>
        <p:nvSpPr>
          <p:cNvPr id="9" name="Slide Number Placeholder 8">
            <a:extLst>
              <a:ext uri="{FF2B5EF4-FFF2-40B4-BE49-F238E27FC236}">
                <a16:creationId xmlns:a16="http://schemas.microsoft.com/office/drawing/2014/main" id="{8D6751B9-5920-BA8B-EB67-964451952C3A}"/>
              </a:ext>
            </a:extLst>
          </p:cNvPr>
          <p:cNvSpPr>
            <a:spLocks noGrp="1"/>
          </p:cNvSpPr>
          <p:nvPr>
            <p:ph type="sldNum" sz="quarter" idx="15"/>
          </p:nvPr>
        </p:nvSpPr>
        <p:spPr/>
        <p:txBody>
          <a:bodyPr/>
          <a:lstStyle/>
          <a:p>
            <a:r>
              <a:rPr lang="en-US" dirty="0"/>
              <a:t>Page </a:t>
            </a:r>
            <a:fld id="{D451C3AF-C182-BB47-A3C0-0AB666CF8761}" type="slidenum">
              <a:rPr lang="en-US" smtClean="0"/>
              <a:pPr/>
              <a:t>‹#›</a:t>
            </a:fld>
            <a:endParaRPr lang="en-US" dirty="0"/>
          </a:p>
        </p:txBody>
      </p:sp>
    </p:spTree>
    <p:extLst>
      <p:ext uri="{BB962C8B-B14F-4D97-AF65-F5344CB8AC3E}">
        <p14:creationId xmlns:p14="http://schemas.microsoft.com/office/powerpoint/2010/main" val="1779958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Block_Tabl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64572E6-3F53-D12A-2F4D-5C6E3185AC07}"/>
              </a:ext>
            </a:extLst>
          </p:cNvPr>
          <p:cNvSpPr>
            <a:spLocks noGrp="1"/>
          </p:cNvSpPr>
          <p:nvPr>
            <p:ph type="title"/>
          </p:nvPr>
        </p:nvSpPr>
        <p:spPr/>
        <p:txBody>
          <a:bodyPr/>
          <a:lstStyle/>
          <a:p>
            <a:r>
              <a:rPr lang="en-US"/>
              <a:t>Click to edit Master title style</a:t>
            </a:r>
          </a:p>
        </p:txBody>
      </p:sp>
      <p:sp>
        <p:nvSpPr>
          <p:cNvPr id="9" name="Table Placeholder 8">
            <a:extLst>
              <a:ext uri="{FF2B5EF4-FFF2-40B4-BE49-F238E27FC236}">
                <a16:creationId xmlns:a16="http://schemas.microsoft.com/office/drawing/2014/main" id="{D7F62CC9-AC31-A2A3-D038-794CACC4C2F0}"/>
              </a:ext>
            </a:extLst>
          </p:cNvPr>
          <p:cNvSpPr>
            <a:spLocks noGrp="1"/>
          </p:cNvSpPr>
          <p:nvPr>
            <p:ph type="tbl" sz="quarter" idx="12"/>
          </p:nvPr>
        </p:nvSpPr>
        <p:spPr>
          <a:xfrm>
            <a:off x="630238" y="1618488"/>
            <a:ext cx="10945812" cy="3876675"/>
          </a:xfrm>
        </p:spPr>
        <p:txBody>
          <a:bodyPr/>
          <a:lstStyle/>
          <a:p>
            <a:endParaRPr lang="en-US" dirty="0"/>
          </a:p>
        </p:txBody>
      </p:sp>
      <p:sp>
        <p:nvSpPr>
          <p:cNvPr id="8" name="Text Placeholder 21">
            <a:extLst>
              <a:ext uri="{FF2B5EF4-FFF2-40B4-BE49-F238E27FC236}">
                <a16:creationId xmlns:a16="http://schemas.microsoft.com/office/drawing/2014/main" id="{A16806E8-40A3-CAD4-0303-D372F13003C5}"/>
              </a:ext>
            </a:extLst>
          </p:cNvPr>
          <p:cNvSpPr>
            <a:spLocks noGrp="1"/>
          </p:cNvSpPr>
          <p:nvPr>
            <p:ph type="body" sz="quarter" idx="14"/>
          </p:nvPr>
        </p:nvSpPr>
        <p:spPr>
          <a:xfrm>
            <a:off x="7220903" y="6304471"/>
            <a:ext cx="3762057" cy="201168"/>
          </a:xfrm>
        </p:spPr>
        <p:txBody>
          <a:bodyPr anchor="ctr">
            <a:noAutofit/>
          </a:bodyPr>
          <a:lstStyle>
            <a:lvl1pPr algn="r">
              <a:defRPr sz="1200" b="0">
                <a:solidFill>
                  <a:schemeClr val="bg1">
                    <a:lumMod val="65000"/>
                  </a:schemeClr>
                </a:solidFill>
              </a:defRPr>
            </a:lvl1pPr>
          </a:lstStyle>
          <a:p>
            <a:pPr fontAlgn="ctr"/>
            <a:endParaRPr lang="en-US" sz="2800"/>
          </a:p>
        </p:txBody>
      </p:sp>
      <p:sp>
        <p:nvSpPr>
          <p:cNvPr id="10" name="Slide Number Placeholder 9">
            <a:extLst>
              <a:ext uri="{FF2B5EF4-FFF2-40B4-BE49-F238E27FC236}">
                <a16:creationId xmlns:a16="http://schemas.microsoft.com/office/drawing/2014/main" id="{59482301-ECFD-2522-0C41-BF4CBDC16700}"/>
              </a:ext>
            </a:extLst>
          </p:cNvPr>
          <p:cNvSpPr>
            <a:spLocks noGrp="1"/>
          </p:cNvSpPr>
          <p:nvPr>
            <p:ph type="sldNum" sz="quarter" idx="15"/>
          </p:nvPr>
        </p:nvSpPr>
        <p:spPr/>
        <p:txBody>
          <a:bodyPr/>
          <a:lstStyle/>
          <a:p>
            <a:r>
              <a:rPr lang="en-US" dirty="0"/>
              <a:t>Page </a:t>
            </a:r>
            <a:fld id="{D451C3AF-C182-BB47-A3C0-0AB666CF8761}" type="slidenum">
              <a:rPr lang="en-US" smtClean="0"/>
              <a:pPr/>
              <a:t>‹#›</a:t>
            </a:fld>
            <a:endParaRPr lang="en-US" dirty="0"/>
          </a:p>
        </p:txBody>
      </p:sp>
    </p:spTree>
    <p:extLst>
      <p:ext uri="{BB962C8B-B14F-4D97-AF65-F5344CB8AC3E}">
        <p14:creationId xmlns:p14="http://schemas.microsoft.com/office/powerpoint/2010/main" val="28665842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image" Target="../media/image4.jpe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9"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1.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theme" Target="../theme/theme6.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University of Massachusetts Amherst">
            <a:extLst>
              <a:ext uri="{FF2B5EF4-FFF2-40B4-BE49-F238E27FC236}">
                <a16:creationId xmlns:a16="http://schemas.microsoft.com/office/drawing/2014/main" id="{72FA5808-4AEF-DE46-97D3-AADFDE4C19CE}"/>
              </a:ext>
            </a:extLst>
          </p:cNvPr>
          <p:cNvPicPr>
            <a:picLocks noChangeAspect="1"/>
          </p:cNvPicPr>
          <p:nvPr userDrawn="1"/>
        </p:nvPicPr>
        <p:blipFill>
          <a:blip r:embed="rId3"/>
          <a:stretch>
            <a:fillRect/>
          </a:stretch>
        </p:blipFill>
        <p:spPr>
          <a:xfrm>
            <a:off x="9873048" y="352382"/>
            <a:ext cx="1960471" cy="781203"/>
          </a:xfrm>
          <a:prstGeom prst="rect">
            <a:avLst/>
          </a:prstGeom>
        </p:spPr>
      </p:pic>
      <p:pic>
        <p:nvPicPr>
          <p:cNvPr id="7" name="Picture 6" descr="Aerial view of campus.">
            <a:extLst>
              <a:ext uri="{FF2B5EF4-FFF2-40B4-BE49-F238E27FC236}">
                <a16:creationId xmlns:a16="http://schemas.microsoft.com/office/drawing/2014/main" id="{C4E73E13-C016-A540-8C92-39E918963681}"/>
              </a:ext>
            </a:extLst>
          </p:cNvPr>
          <p:cNvPicPr>
            <a:picLocks noChangeAspect="1"/>
          </p:cNvPicPr>
          <p:nvPr userDrawn="1"/>
        </p:nvPicPr>
        <p:blipFill rotWithShape="1">
          <a:blip r:embed="rId4">
            <a:extLst>
              <a:ext uri="{28A0092B-C50C-407E-A947-70E740481C1C}">
                <a14:useLocalDpi xmlns:a14="http://schemas.microsoft.com/office/drawing/2010/main"/>
              </a:ext>
            </a:extLst>
          </a:blip>
          <a:srcRect r="-23"/>
          <a:stretch/>
        </p:blipFill>
        <p:spPr>
          <a:xfrm>
            <a:off x="-2" y="1507524"/>
            <a:ext cx="12194852" cy="5350476"/>
          </a:xfrm>
          <a:prstGeom prst="rect">
            <a:avLst/>
          </a:prstGeom>
        </p:spPr>
      </p:pic>
      <p:sp>
        <p:nvSpPr>
          <p:cNvPr id="8" name="Rectangle 7">
            <a:extLst>
              <a:ext uri="{FF2B5EF4-FFF2-40B4-BE49-F238E27FC236}">
                <a16:creationId xmlns:a16="http://schemas.microsoft.com/office/drawing/2014/main" id="{CE7213C1-2324-3E4D-B605-5FC1DA7D8E6C}"/>
              </a:ext>
              <a:ext uri="{C183D7F6-B498-43B3-948B-1728B52AA6E4}">
                <adec:decorative xmlns:adec="http://schemas.microsoft.com/office/drawing/2017/decorative" val="1"/>
              </a:ext>
            </a:extLst>
          </p:cNvPr>
          <p:cNvSpPr/>
          <p:nvPr userDrawn="1"/>
        </p:nvSpPr>
        <p:spPr>
          <a:xfrm>
            <a:off x="0" y="1507524"/>
            <a:ext cx="12192000" cy="148281"/>
          </a:xfrm>
          <a:prstGeom prst="rect">
            <a:avLst/>
          </a:prstGeom>
          <a:solidFill>
            <a:srgbClr val="8A23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Tree>
    <p:extLst>
      <p:ext uri="{BB962C8B-B14F-4D97-AF65-F5344CB8AC3E}">
        <p14:creationId xmlns:p14="http://schemas.microsoft.com/office/powerpoint/2010/main" val="746601888"/>
      </p:ext>
    </p:extLst>
  </p:cSld>
  <p:clrMap bg1="lt1" tx1="dk1" bg2="lt2" tx2="dk2" accent1="accent1" accent2="accent2" accent3="accent3" accent4="accent4" accent5="accent5" accent6="accent6" hlink="hlink" folHlink="folHlink"/>
  <p:sldLayoutIdLst>
    <p:sldLayoutId id="2147483702"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University of Massachusetts Amherst">
            <a:extLst>
              <a:ext uri="{FF2B5EF4-FFF2-40B4-BE49-F238E27FC236}">
                <a16:creationId xmlns:a16="http://schemas.microsoft.com/office/drawing/2014/main" id="{72FA5808-4AEF-DE46-97D3-AADFDE4C19CE}"/>
              </a:ext>
            </a:extLst>
          </p:cNvPr>
          <p:cNvPicPr>
            <a:picLocks noChangeAspect="1"/>
          </p:cNvPicPr>
          <p:nvPr userDrawn="1"/>
        </p:nvPicPr>
        <p:blipFill>
          <a:blip r:embed="rId3"/>
          <a:stretch>
            <a:fillRect/>
          </a:stretch>
        </p:blipFill>
        <p:spPr>
          <a:xfrm>
            <a:off x="9873048" y="352382"/>
            <a:ext cx="1960471" cy="781203"/>
          </a:xfrm>
          <a:prstGeom prst="rect">
            <a:avLst/>
          </a:prstGeom>
        </p:spPr>
      </p:pic>
      <p:sp>
        <p:nvSpPr>
          <p:cNvPr id="6" name="Rectangle 5">
            <a:extLst>
              <a:ext uri="{FF2B5EF4-FFF2-40B4-BE49-F238E27FC236}">
                <a16:creationId xmlns:a16="http://schemas.microsoft.com/office/drawing/2014/main" id="{056FB7A6-6F70-D742-AF1B-8049928FC2EC}"/>
              </a:ext>
              <a:ext uri="{C183D7F6-B498-43B3-948B-1728B52AA6E4}">
                <adec:decorative xmlns:adec="http://schemas.microsoft.com/office/drawing/2017/decorative" val="1"/>
              </a:ext>
            </a:extLst>
          </p:cNvPr>
          <p:cNvSpPr/>
          <p:nvPr userDrawn="1"/>
        </p:nvSpPr>
        <p:spPr>
          <a:xfrm>
            <a:off x="0" y="1507524"/>
            <a:ext cx="12192000" cy="148281"/>
          </a:xfrm>
          <a:prstGeom prst="rect">
            <a:avLst/>
          </a:prstGeom>
          <a:solidFill>
            <a:srgbClr val="8A23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7" name="Picture 6" descr="People walking near the campus pond.">
            <a:extLst>
              <a:ext uri="{FF2B5EF4-FFF2-40B4-BE49-F238E27FC236}">
                <a16:creationId xmlns:a16="http://schemas.microsoft.com/office/drawing/2014/main" id="{C4E73E13-C016-A540-8C92-39E918963681}"/>
              </a:ext>
            </a:extLst>
          </p:cNvPr>
          <p:cNvPicPr>
            <a:picLocks noChangeAspect="1"/>
          </p:cNvPicPr>
          <p:nvPr userDrawn="1"/>
        </p:nvPicPr>
        <p:blipFill rotWithShape="1">
          <a:blip r:embed="rId4">
            <a:extLst>
              <a:ext uri="{28A0092B-C50C-407E-A947-70E740481C1C}">
                <a14:useLocalDpi xmlns:a14="http://schemas.microsoft.com/office/drawing/2010/main"/>
              </a:ext>
            </a:extLst>
          </a:blip>
          <a:srcRect t="-2598" r="1316" b="885"/>
          <a:stretch/>
        </p:blipFill>
        <p:spPr>
          <a:xfrm>
            <a:off x="-2" y="1507524"/>
            <a:ext cx="12192000" cy="5350477"/>
          </a:xfrm>
          <a:prstGeom prst="rect">
            <a:avLst/>
          </a:prstGeom>
        </p:spPr>
      </p:pic>
    </p:spTree>
    <p:extLst>
      <p:ext uri="{BB962C8B-B14F-4D97-AF65-F5344CB8AC3E}">
        <p14:creationId xmlns:p14="http://schemas.microsoft.com/office/powerpoint/2010/main" val="3249016505"/>
      </p:ext>
    </p:extLst>
  </p:cSld>
  <p:clrMap bg1="lt1" tx1="dk1" bg2="lt2" tx2="dk2" accent1="accent1" accent2="accent2" accent3="accent3" accent4="accent4" accent5="accent5" accent6="accent6" hlink="hlink" folHlink="folHlink"/>
  <p:sldLayoutIdLst>
    <p:sldLayoutId id="2147483704"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University of Massachusetts Amherst">
            <a:extLst>
              <a:ext uri="{FF2B5EF4-FFF2-40B4-BE49-F238E27FC236}">
                <a16:creationId xmlns:a16="http://schemas.microsoft.com/office/drawing/2014/main" id="{72FA5808-4AEF-DE46-97D3-AADFDE4C19CE}"/>
              </a:ext>
            </a:extLst>
          </p:cNvPr>
          <p:cNvPicPr>
            <a:picLocks noChangeAspect="1"/>
          </p:cNvPicPr>
          <p:nvPr userDrawn="1"/>
        </p:nvPicPr>
        <p:blipFill>
          <a:blip r:embed="rId3"/>
          <a:stretch>
            <a:fillRect/>
          </a:stretch>
        </p:blipFill>
        <p:spPr>
          <a:xfrm>
            <a:off x="9873048" y="352382"/>
            <a:ext cx="1960471" cy="781203"/>
          </a:xfrm>
          <a:prstGeom prst="rect">
            <a:avLst/>
          </a:prstGeom>
        </p:spPr>
      </p:pic>
      <p:pic>
        <p:nvPicPr>
          <p:cNvPr id="7" name="Picture 6" descr="View of campus pond with trees and buildings around.">
            <a:extLst>
              <a:ext uri="{FF2B5EF4-FFF2-40B4-BE49-F238E27FC236}">
                <a16:creationId xmlns:a16="http://schemas.microsoft.com/office/drawing/2014/main" id="{C4E73E13-C016-A540-8C92-39E918963681}"/>
              </a:ext>
            </a:extLst>
          </p:cNvPr>
          <p:cNvPicPr>
            <a:picLocks noChangeAspect="1"/>
          </p:cNvPicPr>
          <p:nvPr userDrawn="1"/>
        </p:nvPicPr>
        <p:blipFill rotWithShape="1">
          <a:blip r:embed="rId4">
            <a:extLst>
              <a:ext uri="{28A0092B-C50C-407E-A947-70E740481C1C}">
                <a14:useLocalDpi xmlns:a14="http://schemas.microsoft.com/office/drawing/2010/main"/>
              </a:ext>
            </a:extLst>
          </a:blip>
          <a:srcRect/>
          <a:stretch/>
        </p:blipFill>
        <p:spPr>
          <a:xfrm>
            <a:off x="-1" y="1507524"/>
            <a:ext cx="12191999" cy="5350475"/>
          </a:xfrm>
          <a:prstGeom prst="rect">
            <a:avLst/>
          </a:prstGeom>
        </p:spPr>
      </p:pic>
      <p:sp>
        <p:nvSpPr>
          <p:cNvPr id="5" name="Rectangle 4">
            <a:extLst>
              <a:ext uri="{FF2B5EF4-FFF2-40B4-BE49-F238E27FC236}">
                <a16:creationId xmlns:a16="http://schemas.microsoft.com/office/drawing/2014/main" id="{340651DA-BA2F-1140-AADB-B43B15659D69}"/>
              </a:ext>
              <a:ext uri="{C183D7F6-B498-43B3-948B-1728B52AA6E4}">
                <adec:decorative xmlns:adec="http://schemas.microsoft.com/office/drawing/2017/decorative" val="1"/>
              </a:ext>
            </a:extLst>
          </p:cNvPr>
          <p:cNvSpPr/>
          <p:nvPr userDrawn="1"/>
        </p:nvSpPr>
        <p:spPr>
          <a:xfrm>
            <a:off x="0" y="1507524"/>
            <a:ext cx="12192000" cy="148281"/>
          </a:xfrm>
          <a:prstGeom prst="rect">
            <a:avLst/>
          </a:prstGeom>
          <a:solidFill>
            <a:srgbClr val="8A23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Tree>
    <p:extLst>
      <p:ext uri="{BB962C8B-B14F-4D97-AF65-F5344CB8AC3E}">
        <p14:creationId xmlns:p14="http://schemas.microsoft.com/office/powerpoint/2010/main" val="1758325948"/>
      </p:ext>
    </p:extLst>
  </p:cSld>
  <p:clrMap bg1="lt1" tx1="dk1" bg2="lt2" tx2="dk2" accent1="accent1" accent2="accent2" accent3="accent3" accent4="accent4" accent5="accent5" accent6="accent6" hlink="hlink" folHlink="folHlink"/>
  <p:sldLayoutIdLst>
    <p:sldLayoutId id="2147483706"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UMass Amherst, Donahue Institute, Economic and Public Policy Research">
            <a:extLst>
              <a:ext uri="{FF2B5EF4-FFF2-40B4-BE49-F238E27FC236}">
                <a16:creationId xmlns:a16="http://schemas.microsoft.com/office/drawing/2014/main" id="{109E6ED7-2D45-644B-99ED-881A5C63E349}"/>
              </a:ext>
            </a:extLst>
          </p:cNvPr>
          <p:cNvPicPr>
            <a:picLocks noChangeAspect="1"/>
          </p:cNvPicPr>
          <p:nvPr userDrawn="1"/>
        </p:nvPicPr>
        <p:blipFill>
          <a:blip r:embed="rId9"/>
          <a:stretch>
            <a:fillRect/>
          </a:stretch>
        </p:blipFill>
        <p:spPr>
          <a:xfrm>
            <a:off x="630935" y="6042990"/>
            <a:ext cx="3023428" cy="723919"/>
          </a:xfrm>
          <a:prstGeom prst="rect">
            <a:avLst/>
          </a:prstGeom>
        </p:spPr>
      </p:pic>
      <p:sp>
        <p:nvSpPr>
          <p:cNvPr id="2" name="Title Placeholder 1">
            <a:extLst>
              <a:ext uri="{FF2B5EF4-FFF2-40B4-BE49-F238E27FC236}">
                <a16:creationId xmlns:a16="http://schemas.microsoft.com/office/drawing/2014/main" id="{CB557514-0BB0-B19E-7766-6990A73E216A}"/>
              </a:ext>
            </a:extLst>
          </p:cNvPr>
          <p:cNvSpPr>
            <a:spLocks noGrp="1"/>
          </p:cNvSpPr>
          <p:nvPr>
            <p:ph type="title"/>
          </p:nvPr>
        </p:nvSpPr>
        <p:spPr>
          <a:xfrm>
            <a:off x="630936" y="740664"/>
            <a:ext cx="10945368" cy="685800"/>
          </a:xfrm>
          <a:prstGeom prst="rect">
            <a:avLst/>
          </a:prstGeom>
        </p:spPr>
        <p:txBody>
          <a:bodyPr vert="horz" lIns="91440" tIns="45720" rIns="91440" bIns="45720" rtlCol="0" anchor="ctr">
            <a:normAutofit/>
          </a:bodyPr>
          <a:lstStyle/>
          <a:p>
            <a:r>
              <a:rPr lang="en-US"/>
              <a:t>Click to edit Master title style</a:t>
            </a:r>
          </a:p>
        </p:txBody>
      </p:sp>
      <p:cxnSp>
        <p:nvCxnSpPr>
          <p:cNvPr id="8" name="Straight Connector 7">
            <a:extLst>
              <a:ext uri="{FF2B5EF4-FFF2-40B4-BE49-F238E27FC236}">
                <a16:creationId xmlns:a16="http://schemas.microsoft.com/office/drawing/2014/main" id="{2A959C8A-286A-AC77-588C-D3F9E6DEB090}"/>
              </a:ext>
            </a:extLst>
          </p:cNvPr>
          <p:cNvCxnSpPr/>
          <p:nvPr userDrawn="1"/>
        </p:nvCxnSpPr>
        <p:spPr>
          <a:xfrm>
            <a:off x="11018520" y="6300216"/>
            <a:ext cx="0" cy="201168"/>
          </a:xfrm>
          <a:prstGeom prst="line">
            <a:avLst/>
          </a:prstGeom>
          <a:ln w="158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B178C341-83D7-4D2E-AFB2-59EC89B4D7BF}"/>
              </a:ext>
            </a:extLst>
          </p:cNvPr>
          <p:cNvSpPr/>
          <p:nvPr userDrawn="1"/>
        </p:nvSpPr>
        <p:spPr>
          <a:xfrm>
            <a:off x="0" y="5907024"/>
            <a:ext cx="12198096" cy="59635"/>
          </a:xfrm>
          <a:prstGeom prst="rect">
            <a:avLst/>
          </a:prstGeom>
          <a:solidFill>
            <a:srgbClr val="9105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12">
            <a:extLst>
              <a:ext uri="{FF2B5EF4-FFF2-40B4-BE49-F238E27FC236}">
                <a16:creationId xmlns:a16="http://schemas.microsoft.com/office/drawing/2014/main" id="{CB3D96EA-21B0-A7C1-F8E9-35D8BE11C10F}"/>
              </a:ext>
            </a:extLst>
          </p:cNvPr>
          <p:cNvSpPr>
            <a:spLocks noGrp="1"/>
          </p:cNvSpPr>
          <p:nvPr>
            <p:ph type="body" idx="1"/>
          </p:nvPr>
        </p:nvSpPr>
        <p:spPr>
          <a:xfrm>
            <a:off x="630936" y="1618488"/>
            <a:ext cx="10945368" cy="387705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DD1A1D41-22DB-F258-73A6-F4EADF4A2CA4}"/>
              </a:ext>
            </a:extLst>
          </p:cNvPr>
          <p:cNvSpPr>
            <a:spLocks noGrp="1"/>
          </p:cNvSpPr>
          <p:nvPr>
            <p:ph type="sldNum" sz="quarter" idx="4"/>
          </p:nvPr>
        </p:nvSpPr>
        <p:spPr>
          <a:xfrm>
            <a:off x="11018520" y="6300217"/>
            <a:ext cx="963929" cy="201167"/>
          </a:xfrm>
          <a:prstGeom prst="rect">
            <a:avLst/>
          </a:prstGeom>
        </p:spPr>
        <p:txBody>
          <a:bodyPr vert="horz" lIns="91440" tIns="45720" rIns="91440" bIns="45720" rtlCol="0" anchor="ctr"/>
          <a:lstStyle>
            <a:lvl1pPr algn="l">
              <a:defRPr sz="1200">
                <a:solidFill>
                  <a:schemeClr val="bg1">
                    <a:lumMod val="65000"/>
                  </a:schemeClr>
                </a:solidFill>
                <a:latin typeface="Arial" panose="020B0604020202020204" pitchFamily="34" charset="0"/>
                <a:cs typeface="Arial" panose="020B0604020202020204" pitchFamily="34" charset="0"/>
              </a:defRPr>
            </a:lvl1pPr>
          </a:lstStyle>
          <a:p>
            <a:r>
              <a:rPr lang="en-US" dirty="0"/>
              <a:t>Page </a:t>
            </a:r>
            <a:fld id="{D451C3AF-C182-BB47-A3C0-0AB666CF8761}" type="slidenum">
              <a:rPr lang="en-US" smtClean="0"/>
              <a:pPr/>
              <a:t>‹#›</a:t>
            </a:fld>
            <a:endParaRPr lang="en-US" dirty="0"/>
          </a:p>
        </p:txBody>
      </p:sp>
    </p:spTree>
    <p:extLst>
      <p:ext uri="{BB962C8B-B14F-4D97-AF65-F5344CB8AC3E}">
        <p14:creationId xmlns:p14="http://schemas.microsoft.com/office/powerpoint/2010/main" val="310203041"/>
      </p:ext>
    </p:extLst>
  </p:cSld>
  <p:clrMap bg1="lt1" tx1="dk1" bg2="lt2" tx2="dk2" accent1="accent1" accent2="accent2" accent3="accent3" accent4="accent4" accent5="accent5" accent6="accent6" hlink="hlink" folHlink="folHlink"/>
  <p:sldLayoutIdLst>
    <p:sldLayoutId id="2147483708" r:id="rId1"/>
    <p:sldLayoutId id="2147483710" r:id="rId2"/>
    <p:sldLayoutId id="2147483711" r:id="rId3"/>
    <p:sldLayoutId id="2147483709" r:id="rId4"/>
    <p:sldLayoutId id="2147483713" r:id="rId5"/>
    <p:sldLayoutId id="2147483714" r:id="rId6"/>
    <p:sldLayoutId id="2147483715" r:id="rId7"/>
  </p:sldLayoutIdLst>
  <p:hf sldNum="0" hdr="0" ftr="0" dt="0"/>
  <p:txStyles>
    <p:titleStyle>
      <a:lvl1pPr algn="l" defTabSz="914400" rtl="0" eaLnBrk="1" latinLnBrk="0" hangingPunct="1">
        <a:lnSpc>
          <a:spcPct val="90000"/>
        </a:lnSpc>
        <a:spcBef>
          <a:spcPct val="0"/>
        </a:spcBef>
        <a:buNone/>
        <a:defRPr sz="4400" b="1" i="0" kern="1200">
          <a:solidFill>
            <a:srgbClr val="8A2332"/>
          </a:solidFill>
          <a:latin typeface="+mj-lt"/>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600" b="1"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08"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50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926F06-EF9B-4040-B0D3-3AD4F6AC6249}"/>
              </a:ext>
              <a:ext uri="{C183D7F6-B498-43B3-948B-1728B52AA6E4}">
                <adec:decorative xmlns:adec="http://schemas.microsoft.com/office/drawing/2017/decorative" val="1"/>
              </a:ext>
            </a:extLst>
          </p:cNvPr>
          <p:cNvSpPr/>
          <p:nvPr userDrawn="1"/>
        </p:nvSpPr>
        <p:spPr>
          <a:xfrm>
            <a:off x="0" y="5906530"/>
            <a:ext cx="12192000" cy="67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Placeholder 1">
            <a:extLst>
              <a:ext uri="{FF2B5EF4-FFF2-40B4-BE49-F238E27FC236}">
                <a16:creationId xmlns:a16="http://schemas.microsoft.com/office/drawing/2014/main" id="{C2CCBF85-5575-0F85-3E31-0CC2103C1D96}"/>
              </a:ext>
            </a:extLst>
          </p:cNvPr>
          <p:cNvSpPr>
            <a:spLocks noGrp="1"/>
          </p:cNvSpPr>
          <p:nvPr>
            <p:ph type="title"/>
          </p:nvPr>
        </p:nvSpPr>
        <p:spPr>
          <a:xfrm>
            <a:off x="630936" y="5193792"/>
            <a:ext cx="10515600" cy="58084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041573789"/>
      </p:ext>
    </p:extLst>
  </p:cSld>
  <p:clrMap bg1="lt1" tx1="dk1" bg2="lt2" tx2="dk2" accent1="accent1" accent2="accent2" accent3="accent3" accent4="accent4" accent5="accent5" accent6="accent6" hlink="hlink" folHlink="folHlink"/>
  <p:sldLayoutIdLst>
    <p:sldLayoutId id="2147483688" r:id="rId1"/>
  </p:sldLayoutIdLst>
  <p:hf sldNum="0" hdr="0" ftr="0" dt="0"/>
  <p:txStyles>
    <p:titleStyle>
      <a:lvl1pPr algn="l" defTabSz="914400" rtl="0" eaLnBrk="1" latinLnBrk="0" hangingPunct="1">
        <a:lnSpc>
          <a:spcPct val="90000"/>
        </a:lnSpc>
        <a:spcBef>
          <a:spcPct val="0"/>
        </a:spcBef>
        <a:buNone/>
        <a:defRPr sz="33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8A233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A63DFC-D1A2-03BB-5A99-79D37D1F3104}"/>
              </a:ext>
            </a:extLst>
          </p:cNvPr>
          <p:cNvPicPr>
            <a:picLocks noChangeAspect="1"/>
          </p:cNvPicPr>
          <p:nvPr userDrawn="1"/>
        </p:nvPicPr>
        <p:blipFill>
          <a:blip r:embed="rId3"/>
          <a:stretch>
            <a:fillRect/>
          </a:stretch>
        </p:blipFill>
        <p:spPr>
          <a:xfrm>
            <a:off x="5001768" y="4800600"/>
            <a:ext cx="2194560" cy="874482"/>
          </a:xfrm>
          <a:prstGeom prst="rect">
            <a:avLst/>
          </a:prstGeom>
        </p:spPr>
      </p:pic>
      <p:sp>
        <p:nvSpPr>
          <p:cNvPr id="6" name="Rectangle 5">
            <a:extLst>
              <a:ext uri="{FF2B5EF4-FFF2-40B4-BE49-F238E27FC236}">
                <a16:creationId xmlns:a16="http://schemas.microsoft.com/office/drawing/2014/main" id="{ECB3EDD7-0FEA-FC7E-7257-1A3967ACE113}"/>
              </a:ext>
            </a:extLst>
          </p:cNvPr>
          <p:cNvSpPr/>
          <p:nvPr userDrawn="1"/>
        </p:nvSpPr>
        <p:spPr>
          <a:xfrm>
            <a:off x="0" y="5907024"/>
            <a:ext cx="12192000" cy="64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Placeholder 6">
            <a:extLst>
              <a:ext uri="{FF2B5EF4-FFF2-40B4-BE49-F238E27FC236}">
                <a16:creationId xmlns:a16="http://schemas.microsoft.com/office/drawing/2014/main" id="{158B2AE6-207B-A392-843E-67BD0276A12E}"/>
              </a:ext>
            </a:extLst>
          </p:cNvPr>
          <p:cNvSpPr>
            <a:spLocks noGrp="1"/>
          </p:cNvSpPr>
          <p:nvPr>
            <p:ph type="title"/>
          </p:nvPr>
        </p:nvSpPr>
        <p:spPr>
          <a:xfrm>
            <a:off x="0" y="2554517"/>
            <a:ext cx="12192000" cy="87448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972340335"/>
      </p:ext>
    </p:extLst>
  </p:cSld>
  <p:clrMap bg1="lt1" tx1="dk1" bg2="lt2" tx2="dk2" accent1="accent1" accent2="accent2" accent3="accent3" accent4="accent4" accent5="accent5" accent6="accent6" hlink="hlink" folHlink="folHlink"/>
  <p:sldLayoutIdLst>
    <p:sldLayoutId id="2147483691" r:id="rId1"/>
  </p:sldLayoutIdLst>
  <p:hf sldNum="0" hdr="0" ftr="0" dt="0"/>
  <p:txStyles>
    <p:titleStyle>
      <a:lvl1pPr algn="ctr" defTabSz="914400" rtl="0" eaLnBrk="1" latinLnBrk="0" hangingPunct="1">
        <a:lnSpc>
          <a:spcPct val="90000"/>
        </a:lnSpc>
        <a:spcBef>
          <a:spcPct val="0"/>
        </a:spcBef>
        <a:buNone/>
        <a:defRPr sz="3300"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hyperlink" Target="https://donahue.umass.edu/business-groups/economic-public-policy-research/massachusetts-population-estimates-program/population-estimates-by-massachusetts-geography/by-county"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hart" Target="../charts/chart21.xml"/></Relationships>
</file>

<file path=ppt/slides/_rels/slide37.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hyperlink" Target="https://demographics.coopercenter.org/national-population-projections" TargetMode="Externa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65.xml.rels><?xml version="1.0" encoding="UTF-8" standalone="yes"?>
<Relationships xmlns="http://schemas.openxmlformats.org/package/2006/relationships"><Relationship Id="rId3" Type="http://schemas.openxmlformats.org/officeDocument/2006/relationships/image" Target="../media/image18.png"/><Relationship Id="rId2" Type="http://schemas.microsoft.com/office/2014/relationships/chartEx" Target="../charts/chartEx2.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3" Type="http://schemas.openxmlformats.org/officeDocument/2006/relationships/image" Target="../media/image19.png"/><Relationship Id="rId2" Type="http://schemas.microsoft.com/office/2014/relationships/chartEx" Target="../charts/chartEx3.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hyperlink" Target="mailto:mmflanagan@donahue.umass.edu" TargetMode="External"/><Relationship Id="rId2" Type="http://schemas.openxmlformats.org/officeDocument/2006/relationships/hyperlink" Target="mailto:sstrate@donahue.umass.edu" TargetMode="Externa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E1826E2-0A88-A9BF-3C1C-E785F49375B4}"/>
              </a:ext>
            </a:extLst>
          </p:cNvPr>
          <p:cNvSpPr>
            <a:spLocks noGrp="1"/>
          </p:cNvSpPr>
          <p:nvPr>
            <p:ph type="title"/>
          </p:nvPr>
        </p:nvSpPr>
        <p:spPr>
          <a:xfrm>
            <a:off x="420022" y="3429001"/>
            <a:ext cx="5267545" cy="2688336"/>
          </a:xfrm>
        </p:spPr>
        <p:txBody>
          <a:bodyPr lIns="91440" tIns="45720" rIns="91440" bIns="45720" anchor="ctr" anchorCtr="0"/>
          <a:lstStyle/>
          <a:p>
            <a:r>
              <a:rPr lang="en-US" cap="none" dirty="0">
                <a:latin typeface="+mj-lt"/>
                <a:cs typeface="Arial"/>
              </a:rPr>
              <a:t>Massachusetts State Senate Census Hearing: Massachusetts Population </a:t>
            </a:r>
            <a:r>
              <a:rPr lang="en-US" cap="none" dirty="0">
                <a:latin typeface="+mj-lt"/>
                <a:cs typeface="Calibri"/>
              </a:rPr>
              <a:t>Trends</a:t>
            </a:r>
            <a:r>
              <a:rPr lang="en-US" cap="none" dirty="0">
                <a:latin typeface="+mj-lt"/>
                <a:cs typeface="Arial"/>
              </a:rPr>
              <a:t> </a:t>
            </a:r>
            <a:br>
              <a:rPr lang="en-US" sz="2800" cap="none" dirty="0">
                <a:latin typeface="+mj-lt"/>
              </a:rPr>
            </a:br>
            <a:r>
              <a:rPr lang="en-US" sz="1800" cap="none" dirty="0">
                <a:latin typeface="+mj-lt"/>
                <a:cs typeface="Arial"/>
              </a:rPr>
              <a:t>February 10, 2025</a:t>
            </a:r>
            <a:br>
              <a:rPr lang="en-US" sz="2800" cap="none" dirty="0">
                <a:latin typeface="+mj-lt"/>
              </a:rPr>
            </a:br>
            <a:r>
              <a:rPr lang="en-US" sz="1800" cap="none" dirty="0">
                <a:latin typeface="+mj-lt"/>
                <a:cs typeface="Arial"/>
              </a:rPr>
              <a:t>Susan Strate, Senior Manager </a:t>
            </a:r>
            <a:br>
              <a:rPr lang="en-US" sz="1800" cap="none" dirty="0">
                <a:latin typeface="+mj-lt"/>
              </a:rPr>
            </a:br>
            <a:r>
              <a:rPr lang="en-US" sz="1800" cap="none" dirty="0">
                <a:latin typeface="+mj-lt"/>
                <a:cs typeface="Arial"/>
              </a:rPr>
              <a:t>Population Estimates Program</a:t>
            </a:r>
            <a:br>
              <a:rPr lang="en-US" sz="1800" b="0" cap="none" dirty="0">
                <a:latin typeface="+mj-lt"/>
              </a:rPr>
            </a:br>
            <a:r>
              <a:rPr lang="en-US" sz="2800" cap="none" dirty="0">
                <a:latin typeface="Arial"/>
                <a:cs typeface="Arial"/>
              </a:rPr>
              <a:t>UMass Donahue Institute</a:t>
            </a:r>
            <a:endParaRPr lang="en-US" sz="2800" b="0" cap="none" dirty="0">
              <a:latin typeface="Arial"/>
              <a:cs typeface="Arial"/>
            </a:endParaRPr>
          </a:p>
        </p:txBody>
      </p:sp>
    </p:spTree>
    <p:extLst>
      <p:ext uri="{BB962C8B-B14F-4D97-AF65-F5344CB8AC3E}">
        <p14:creationId xmlns:p14="http://schemas.microsoft.com/office/powerpoint/2010/main" val="74885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FCA093-6842-2EBE-A20D-CE93F0AE22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9F7928-03DD-EDA7-752C-0846073E2865}"/>
              </a:ext>
            </a:extLst>
          </p:cNvPr>
          <p:cNvSpPr>
            <a:spLocks noGrp="1"/>
          </p:cNvSpPr>
          <p:nvPr>
            <p:ph type="title"/>
          </p:nvPr>
        </p:nvSpPr>
        <p:spPr/>
        <p:txBody>
          <a:bodyPr>
            <a:normAutofit/>
          </a:bodyPr>
          <a:lstStyle/>
          <a:p>
            <a:r>
              <a:rPr lang="en-US" sz="3200" dirty="0"/>
              <a:t>Massachusetts Population April 1, 2020 - July 1, 2025</a:t>
            </a:r>
            <a:endParaRPr lang="en-US" sz="4000" dirty="0"/>
          </a:p>
        </p:txBody>
      </p:sp>
      <p:sp>
        <p:nvSpPr>
          <p:cNvPr id="4" name="Text Placeholder 3">
            <a:extLst>
              <a:ext uri="{FF2B5EF4-FFF2-40B4-BE49-F238E27FC236}">
                <a16:creationId xmlns:a16="http://schemas.microsoft.com/office/drawing/2014/main" id="{232775E0-5E85-2D5D-EE98-40304927C8BB}"/>
              </a:ext>
            </a:extLst>
          </p:cNvPr>
          <p:cNvSpPr>
            <a:spLocks noGrp="1"/>
          </p:cNvSpPr>
          <p:nvPr>
            <p:ph type="body" sz="quarter" idx="14"/>
          </p:nvPr>
        </p:nvSpPr>
        <p:spPr/>
        <p:txBody>
          <a:bodyPr/>
          <a:lstStyle/>
          <a:p>
            <a:r>
              <a:rPr lang="en-US" i="1" dirty="0">
                <a:solidFill>
                  <a:schemeClr val="tx1"/>
                </a:solidFill>
              </a:rPr>
              <a:t>NST-EST2025-ALLDATA. U.S. Census Bureau, Population Division. Release date: </a:t>
            </a:r>
            <a:r>
              <a:rPr lang="en-US" b="1" i="1" dirty="0">
                <a:solidFill>
                  <a:schemeClr val="tx1"/>
                </a:solidFill>
              </a:rPr>
              <a:t>January 27, 2026</a:t>
            </a:r>
            <a:endParaRPr lang="en-US" dirty="0"/>
          </a:p>
          <a:p>
            <a:endParaRPr lang="en-US" dirty="0"/>
          </a:p>
        </p:txBody>
      </p:sp>
      <p:graphicFrame>
        <p:nvGraphicFramePr>
          <p:cNvPr id="5" name="Chart Placeholder 4">
            <a:extLst>
              <a:ext uri="{FF2B5EF4-FFF2-40B4-BE49-F238E27FC236}">
                <a16:creationId xmlns:a16="http://schemas.microsoft.com/office/drawing/2014/main" id="{80D47DB6-DF4E-6FD8-54F2-5E3D3F2E8F10}"/>
              </a:ext>
            </a:extLst>
          </p:cNvPr>
          <p:cNvGraphicFramePr>
            <a:graphicFrameLocks noGrp="1"/>
          </p:cNvGraphicFramePr>
          <p:nvPr>
            <p:ph type="chart" sz="quarter" idx="12"/>
            <p:extLst>
              <p:ext uri="{D42A27DB-BD31-4B8C-83A1-F6EECF244321}">
                <p14:modId xmlns:p14="http://schemas.microsoft.com/office/powerpoint/2010/main" val="1730416080"/>
              </p:ext>
            </p:extLst>
          </p:nvPr>
        </p:nvGraphicFramePr>
        <p:xfrm>
          <a:off x="1431036" y="1465490"/>
          <a:ext cx="8165592" cy="4215384"/>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C490C10A-24C1-5A5F-8050-D09D9C2A19C0}"/>
              </a:ext>
            </a:extLst>
          </p:cNvPr>
          <p:cNvSpPr txBox="1"/>
          <p:nvPr/>
        </p:nvSpPr>
        <p:spPr>
          <a:xfrm>
            <a:off x="2667255" y="2557519"/>
            <a:ext cx="2846577" cy="1015663"/>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dirty="0">
                <a:ea typeface="Calibri"/>
                <a:cs typeface="Calibri"/>
              </a:rPr>
              <a:t>MA grew by 120,972 people since Census 2020, or 1.7%.</a:t>
            </a:r>
            <a:endParaRPr lang="en-US" dirty="0"/>
          </a:p>
        </p:txBody>
      </p:sp>
      <p:sp>
        <p:nvSpPr>
          <p:cNvPr id="7" name="TextBox 6">
            <a:extLst>
              <a:ext uri="{FF2B5EF4-FFF2-40B4-BE49-F238E27FC236}">
                <a16:creationId xmlns:a16="http://schemas.microsoft.com/office/drawing/2014/main" id="{0B8058BC-76DB-324D-46E2-FA3CF18374E7}"/>
              </a:ext>
            </a:extLst>
          </p:cNvPr>
          <p:cNvSpPr txBox="1"/>
          <p:nvPr/>
        </p:nvSpPr>
        <p:spPr>
          <a:xfrm>
            <a:off x="7482427" y="3357636"/>
            <a:ext cx="3762057" cy="1015663"/>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dirty="0">
                <a:ea typeface="Calibri"/>
                <a:cs typeface="Calibri"/>
              </a:rPr>
              <a:t>Modest growth from July 1, 2024 to July 1, 2025</a:t>
            </a:r>
            <a:endParaRPr lang="en-US" dirty="0"/>
          </a:p>
          <a:p>
            <a:pPr algn="ctr"/>
            <a:r>
              <a:rPr lang="en-US" sz="2000" dirty="0">
                <a:ea typeface="Calibri"/>
                <a:cs typeface="Calibri"/>
              </a:rPr>
              <a:t>15,524 over the year, or 0.2%.</a:t>
            </a:r>
          </a:p>
        </p:txBody>
      </p:sp>
    </p:spTree>
    <p:extLst>
      <p:ext uri="{BB962C8B-B14F-4D97-AF65-F5344CB8AC3E}">
        <p14:creationId xmlns:p14="http://schemas.microsoft.com/office/powerpoint/2010/main" val="3258482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8F0B1F-CD88-26E5-C1CC-21527CA77E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428CF3-EC8E-8742-9C19-66DB711A06A2}"/>
              </a:ext>
            </a:extLst>
          </p:cNvPr>
          <p:cNvSpPr>
            <a:spLocks noGrp="1"/>
          </p:cNvSpPr>
          <p:nvPr>
            <p:ph type="title"/>
          </p:nvPr>
        </p:nvSpPr>
        <p:spPr>
          <a:xfrm>
            <a:off x="621290" y="3084537"/>
            <a:ext cx="10945368" cy="685800"/>
          </a:xfrm>
        </p:spPr>
        <p:txBody>
          <a:bodyPr>
            <a:normAutofit fontScale="90000"/>
          </a:bodyPr>
          <a:lstStyle/>
          <a:p>
            <a:pPr algn="ctr"/>
            <a:r>
              <a:rPr lang="en-US" i="1" dirty="0">
                <a:ea typeface="Calibri"/>
                <a:cs typeface="Arial"/>
              </a:rPr>
              <a:t>What changed?</a:t>
            </a:r>
            <a:endParaRPr lang="en-US" i="1" dirty="0"/>
          </a:p>
        </p:txBody>
      </p:sp>
    </p:spTree>
    <p:extLst>
      <p:ext uri="{BB962C8B-B14F-4D97-AF65-F5344CB8AC3E}">
        <p14:creationId xmlns:p14="http://schemas.microsoft.com/office/powerpoint/2010/main" val="3047564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3B85E-45E4-7E9B-41EA-E200B986A04C}"/>
              </a:ext>
            </a:extLst>
          </p:cNvPr>
          <p:cNvSpPr>
            <a:spLocks noGrp="1"/>
          </p:cNvSpPr>
          <p:nvPr>
            <p:ph type="title"/>
          </p:nvPr>
        </p:nvSpPr>
        <p:spPr>
          <a:xfrm>
            <a:off x="274320" y="274320"/>
            <a:ext cx="10945368" cy="685800"/>
          </a:xfrm>
        </p:spPr>
        <p:txBody>
          <a:bodyPr>
            <a:noAutofit/>
          </a:bodyPr>
          <a:lstStyle/>
          <a:p>
            <a:r>
              <a:rPr lang="en-US" sz="3600" dirty="0"/>
              <a:t>Congressional Budget Office Estimate of </a:t>
            </a:r>
            <a:br>
              <a:rPr lang="en-US" sz="3600" dirty="0"/>
            </a:br>
            <a:r>
              <a:rPr lang="en-US" sz="3600" dirty="0"/>
              <a:t>Net International Migration out to 2056 for the U.S.</a:t>
            </a:r>
          </a:p>
        </p:txBody>
      </p:sp>
      <p:sp>
        <p:nvSpPr>
          <p:cNvPr id="6" name="Slide Number Placeholder 5">
            <a:extLst>
              <a:ext uri="{FF2B5EF4-FFF2-40B4-BE49-F238E27FC236}">
                <a16:creationId xmlns:a16="http://schemas.microsoft.com/office/drawing/2014/main" id="{E9DE5445-502A-46CF-C920-4CC406A5E69B}"/>
              </a:ext>
            </a:extLst>
          </p:cNvPr>
          <p:cNvSpPr>
            <a:spLocks noGrp="1"/>
          </p:cNvSpPr>
          <p:nvPr>
            <p:ph type="sldNum" sz="quarter" idx="15"/>
          </p:nvPr>
        </p:nvSpPr>
        <p:spPr/>
        <p:txBody>
          <a:bodyPr/>
          <a:lstStyle/>
          <a:p>
            <a:r>
              <a:rPr lang="en-US" dirty="0"/>
              <a:t>Page </a:t>
            </a:r>
            <a:fld id="{D451C3AF-C182-BB47-A3C0-0AB666CF8761}" type="slidenum">
              <a:rPr lang="en-US" smtClean="0"/>
              <a:pPr/>
              <a:t>12</a:t>
            </a:fld>
            <a:endParaRPr lang="en-US" dirty="0"/>
          </a:p>
        </p:txBody>
      </p:sp>
      <p:pic>
        <p:nvPicPr>
          <p:cNvPr id="7" name="Picture 6">
            <a:extLst>
              <a:ext uri="{FF2B5EF4-FFF2-40B4-BE49-F238E27FC236}">
                <a16:creationId xmlns:a16="http://schemas.microsoft.com/office/drawing/2014/main" id="{141CDDBF-FF4A-E320-8383-FBF19A79004E}"/>
              </a:ext>
            </a:extLst>
          </p:cNvPr>
          <p:cNvPicPr>
            <a:picLocks noChangeAspect="1"/>
          </p:cNvPicPr>
          <p:nvPr/>
        </p:nvPicPr>
        <p:blipFill>
          <a:blip r:embed="rId2"/>
          <a:srcRect/>
          <a:stretch/>
        </p:blipFill>
        <p:spPr>
          <a:xfrm>
            <a:off x="963894" y="1431332"/>
            <a:ext cx="7228403" cy="3995336"/>
          </a:xfrm>
          <a:prstGeom prst="rect">
            <a:avLst/>
          </a:prstGeom>
          <a:ln w="28575">
            <a:solidFill>
              <a:schemeClr val="tx1"/>
            </a:solidFill>
          </a:ln>
        </p:spPr>
      </p:pic>
      <p:sp>
        <p:nvSpPr>
          <p:cNvPr id="8" name="TextBox 7">
            <a:extLst>
              <a:ext uri="{FF2B5EF4-FFF2-40B4-BE49-F238E27FC236}">
                <a16:creationId xmlns:a16="http://schemas.microsoft.com/office/drawing/2014/main" id="{1B826807-81C3-CB42-075D-1B74A7CB52DE}"/>
              </a:ext>
            </a:extLst>
          </p:cNvPr>
          <p:cNvSpPr txBox="1"/>
          <p:nvPr/>
        </p:nvSpPr>
        <p:spPr>
          <a:xfrm>
            <a:off x="8604504" y="1305341"/>
            <a:ext cx="3377945" cy="4247317"/>
          </a:xfrm>
          <a:prstGeom prst="rect">
            <a:avLst/>
          </a:prstGeom>
          <a:noFill/>
        </p:spPr>
        <p:txBody>
          <a:bodyPr wrap="square">
            <a:spAutoFit/>
          </a:bodyPr>
          <a:lstStyle/>
          <a:p>
            <a:r>
              <a:rPr lang="en-US" dirty="0"/>
              <a:t>“CBO estimates that net immigration declined after 2023, to 410,000 people in 2025. In CBO’s projections, net immigration rises steadily through 2030 and then grows more slowly through 2036 because of declining net immigration of INA nonimmigrants (such as students and temporary workers). From 2037 to 2056, net immigration is projected to average 1.2 million people per year (close to the average of 1.1 million people per year seen from 1990 to 2021).”</a:t>
            </a:r>
          </a:p>
        </p:txBody>
      </p:sp>
      <p:sp>
        <p:nvSpPr>
          <p:cNvPr id="9" name="TextBox 8">
            <a:extLst>
              <a:ext uri="{FF2B5EF4-FFF2-40B4-BE49-F238E27FC236}">
                <a16:creationId xmlns:a16="http://schemas.microsoft.com/office/drawing/2014/main" id="{73C536F9-C510-AC18-A999-C33D2F57C6FC}"/>
              </a:ext>
            </a:extLst>
          </p:cNvPr>
          <p:cNvSpPr txBox="1"/>
          <p:nvPr/>
        </p:nvSpPr>
        <p:spPr>
          <a:xfrm rot="16200000">
            <a:off x="-300826" y="3290499"/>
            <a:ext cx="1982025" cy="276999"/>
          </a:xfrm>
          <a:prstGeom prst="rect">
            <a:avLst/>
          </a:prstGeom>
          <a:noFill/>
        </p:spPr>
        <p:txBody>
          <a:bodyPr wrap="square" rtlCol="0">
            <a:spAutoFit/>
          </a:bodyPr>
          <a:lstStyle/>
          <a:p>
            <a:pPr algn="ctr"/>
            <a:r>
              <a:rPr lang="en-US" sz="1200" dirty="0"/>
              <a:t>Millions of People</a:t>
            </a:r>
          </a:p>
        </p:txBody>
      </p:sp>
      <p:sp>
        <p:nvSpPr>
          <p:cNvPr id="3" name="Text Placeholder 2">
            <a:extLst>
              <a:ext uri="{FF2B5EF4-FFF2-40B4-BE49-F238E27FC236}">
                <a16:creationId xmlns:a16="http://schemas.microsoft.com/office/drawing/2014/main" id="{72C1C698-52EB-24FE-42FF-29DFA889C4AA}"/>
              </a:ext>
            </a:extLst>
          </p:cNvPr>
          <p:cNvSpPr txBox="1">
            <a:spLocks noGrp="1"/>
          </p:cNvSpPr>
          <p:nvPr>
            <p:ph type="body" sz="quarter" idx="14"/>
          </p:nvPr>
        </p:nvSpPr>
        <p:spPr>
          <a:xfrm>
            <a:off x="6199632" y="6192403"/>
            <a:ext cx="4782693" cy="424732"/>
          </a:xfrm>
          <a:prstGeom prst="rect">
            <a:avLst/>
          </a:prstGeom>
          <a:noFill/>
        </p:spPr>
        <p:txBody>
          <a:bodyPr wrap="square">
            <a:spAutoFit/>
          </a:bodyPr>
          <a:lstStyle/>
          <a:p>
            <a:r>
              <a:rPr lang="en-US" i="1" dirty="0">
                <a:solidFill>
                  <a:schemeClr val="tx1"/>
                </a:solidFill>
              </a:rPr>
              <a:t>The Demographic Outlook: 2026 to 2056, Congressional Budget Office January 2026 https://www.cbo.gov/publication/61994</a:t>
            </a:r>
          </a:p>
        </p:txBody>
      </p:sp>
    </p:spTree>
    <p:extLst>
      <p:ext uri="{BB962C8B-B14F-4D97-AF65-F5344CB8AC3E}">
        <p14:creationId xmlns:p14="http://schemas.microsoft.com/office/powerpoint/2010/main" val="2230510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561D47-0D4B-731D-B715-9C9CAF5886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7E3523-21AA-EFD0-64E3-3E69D979DA51}"/>
              </a:ext>
            </a:extLst>
          </p:cNvPr>
          <p:cNvSpPr>
            <a:spLocks noGrp="1"/>
          </p:cNvSpPr>
          <p:nvPr>
            <p:ph type="title"/>
          </p:nvPr>
        </p:nvSpPr>
        <p:spPr/>
        <p:txBody>
          <a:bodyPr>
            <a:normAutofit fontScale="90000"/>
          </a:bodyPr>
          <a:lstStyle/>
          <a:p>
            <a:r>
              <a:rPr lang="en-US" sz="3100" dirty="0"/>
              <a:t>Massachusetts Estimated Net International Migration by Year and Vintage, 2021 - 2023</a:t>
            </a:r>
            <a:br>
              <a:rPr lang="en-US" dirty="0"/>
            </a:br>
            <a:endParaRPr lang="en-US" dirty="0"/>
          </a:p>
        </p:txBody>
      </p:sp>
      <p:sp>
        <p:nvSpPr>
          <p:cNvPr id="5" name="Text Placeholder 4">
            <a:extLst>
              <a:ext uri="{FF2B5EF4-FFF2-40B4-BE49-F238E27FC236}">
                <a16:creationId xmlns:a16="http://schemas.microsoft.com/office/drawing/2014/main" id="{B6327B07-E911-4D00-ECE5-3361BCD9AC45}"/>
              </a:ext>
            </a:extLst>
          </p:cNvPr>
          <p:cNvSpPr>
            <a:spLocks noGrp="1"/>
          </p:cNvSpPr>
          <p:nvPr>
            <p:ph type="body" sz="quarter" idx="14"/>
          </p:nvPr>
        </p:nvSpPr>
        <p:spPr/>
        <p:txBody>
          <a:bodyPr/>
          <a:lstStyle/>
          <a:p>
            <a:r>
              <a:rPr lang="en-US" i="1" dirty="0">
                <a:solidFill>
                  <a:schemeClr val="tx1"/>
                </a:solidFill>
              </a:rPr>
              <a:t>UMass Donahue Institute. Source: U.S. Census Bureau, Population Division, NST-EST2023-ALLDATA, December 19, 2023; U.S. Census Bureau, Population Division, NST-EST2024-ALLDATA, December 19, 2024, NST-EST2025-ALLDATA, January 27, 2026</a:t>
            </a:r>
          </a:p>
        </p:txBody>
      </p:sp>
      <p:graphicFrame>
        <p:nvGraphicFramePr>
          <p:cNvPr id="4" name="Chart 3">
            <a:extLst>
              <a:ext uri="{FF2B5EF4-FFF2-40B4-BE49-F238E27FC236}">
                <a16:creationId xmlns:a16="http://schemas.microsoft.com/office/drawing/2014/main" id="{A7E595AA-CA63-960D-51B2-6A0848EC45EB}"/>
              </a:ext>
            </a:extLst>
          </p:cNvPr>
          <p:cNvGraphicFramePr/>
          <p:nvPr/>
        </p:nvGraphicFramePr>
        <p:xfrm>
          <a:off x="1884217" y="1283854"/>
          <a:ext cx="8922327" cy="448887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656374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B5F70C-7C10-AF99-4622-BC07C904C3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EEAF5F-A339-C660-B8C3-C0E6F372C1E3}"/>
              </a:ext>
            </a:extLst>
          </p:cNvPr>
          <p:cNvSpPr>
            <a:spLocks noGrp="1"/>
          </p:cNvSpPr>
          <p:nvPr>
            <p:ph type="title"/>
          </p:nvPr>
        </p:nvSpPr>
        <p:spPr/>
        <p:txBody>
          <a:bodyPr>
            <a:normAutofit fontScale="90000"/>
          </a:bodyPr>
          <a:lstStyle/>
          <a:p>
            <a:r>
              <a:rPr lang="en-US" sz="3100" dirty="0"/>
              <a:t>Massachusetts Estimated Net International Migration by Year and Vintage, 2021 - 2024</a:t>
            </a:r>
            <a:br>
              <a:rPr lang="en-US" dirty="0"/>
            </a:br>
            <a:endParaRPr lang="en-US" dirty="0"/>
          </a:p>
        </p:txBody>
      </p:sp>
      <p:sp>
        <p:nvSpPr>
          <p:cNvPr id="5" name="Text Placeholder 4">
            <a:extLst>
              <a:ext uri="{FF2B5EF4-FFF2-40B4-BE49-F238E27FC236}">
                <a16:creationId xmlns:a16="http://schemas.microsoft.com/office/drawing/2014/main" id="{C0F9CE81-9E40-D478-8BAD-3FF10C5244FF}"/>
              </a:ext>
            </a:extLst>
          </p:cNvPr>
          <p:cNvSpPr>
            <a:spLocks noGrp="1"/>
          </p:cNvSpPr>
          <p:nvPr>
            <p:ph type="body" sz="quarter" idx="14"/>
          </p:nvPr>
        </p:nvSpPr>
        <p:spPr/>
        <p:txBody>
          <a:bodyPr/>
          <a:lstStyle/>
          <a:p>
            <a:r>
              <a:rPr lang="en-US" i="1" dirty="0">
                <a:solidFill>
                  <a:schemeClr val="tx1"/>
                </a:solidFill>
              </a:rPr>
              <a:t>UMass Donahue Institute. Source: U.S. Census Bureau, Population Division, NST-EST2023-ALLDATA, December 19, 2023; U.S. Census Bureau, Population Division, NST-EST2024-ALLDATA, December 19, 2024, NST-EST2025-ALLDATA, January 27, 2026</a:t>
            </a:r>
          </a:p>
        </p:txBody>
      </p:sp>
      <p:graphicFrame>
        <p:nvGraphicFramePr>
          <p:cNvPr id="4" name="Chart 3">
            <a:extLst>
              <a:ext uri="{FF2B5EF4-FFF2-40B4-BE49-F238E27FC236}">
                <a16:creationId xmlns:a16="http://schemas.microsoft.com/office/drawing/2014/main" id="{2DC6A691-8AB1-4AB5-A071-455BC1AA5D4E}"/>
              </a:ext>
            </a:extLst>
          </p:cNvPr>
          <p:cNvGraphicFramePr/>
          <p:nvPr>
            <p:extLst>
              <p:ext uri="{D42A27DB-BD31-4B8C-83A1-F6EECF244321}">
                <p14:modId xmlns:p14="http://schemas.microsoft.com/office/powerpoint/2010/main" val="648031091"/>
              </p:ext>
            </p:extLst>
          </p:nvPr>
        </p:nvGraphicFramePr>
        <p:xfrm>
          <a:off x="1884217" y="1283854"/>
          <a:ext cx="8922327" cy="448887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198862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C69B6B-6E76-68CE-43A5-A7B1FE114C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A1EDEF-FFE4-AFB0-6EFB-CCAD393E8C54}"/>
              </a:ext>
            </a:extLst>
          </p:cNvPr>
          <p:cNvSpPr>
            <a:spLocks noGrp="1"/>
          </p:cNvSpPr>
          <p:nvPr>
            <p:ph type="title"/>
          </p:nvPr>
        </p:nvSpPr>
        <p:spPr/>
        <p:txBody>
          <a:bodyPr>
            <a:normAutofit fontScale="90000"/>
          </a:bodyPr>
          <a:lstStyle/>
          <a:p>
            <a:r>
              <a:rPr lang="en-US" sz="3100" dirty="0"/>
              <a:t>Massachusetts Estimated Net International Migration by Year and Vintage, 2021 - 2025</a:t>
            </a:r>
            <a:br>
              <a:rPr lang="en-US" dirty="0"/>
            </a:br>
            <a:endParaRPr lang="en-US" dirty="0"/>
          </a:p>
        </p:txBody>
      </p:sp>
      <p:sp>
        <p:nvSpPr>
          <p:cNvPr id="5" name="Text Placeholder 4">
            <a:extLst>
              <a:ext uri="{FF2B5EF4-FFF2-40B4-BE49-F238E27FC236}">
                <a16:creationId xmlns:a16="http://schemas.microsoft.com/office/drawing/2014/main" id="{6915C296-F925-F791-94AB-AEB3A2203256}"/>
              </a:ext>
            </a:extLst>
          </p:cNvPr>
          <p:cNvSpPr>
            <a:spLocks noGrp="1"/>
          </p:cNvSpPr>
          <p:nvPr>
            <p:ph type="body" sz="quarter" idx="14"/>
          </p:nvPr>
        </p:nvSpPr>
        <p:spPr/>
        <p:txBody>
          <a:bodyPr/>
          <a:lstStyle/>
          <a:p>
            <a:r>
              <a:rPr lang="en-US" i="1" dirty="0">
                <a:solidFill>
                  <a:schemeClr val="tx1"/>
                </a:solidFill>
              </a:rPr>
              <a:t>UMass Donahue Institute. Source: U.S. Census Bureau, Population Division, NST-EST2023-ALLDATA, December 19, 2023; U.S. Census Bureau, Population Division, NST-EST2024-ALLDATA, December 19, 2024, NST-EST2025-ALLDATA, January 27, 2026</a:t>
            </a:r>
          </a:p>
        </p:txBody>
      </p:sp>
      <p:graphicFrame>
        <p:nvGraphicFramePr>
          <p:cNvPr id="4" name="Chart 3">
            <a:extLst>
              <a:ext uri="{FF2B5EF4-FFF2-40B4-BE49-F238E27FC236}">
                <a16:creationId xmlns:a16="http://schemas.microsoft.com/office/drawing/2014/main" id="{DC4DB643-FA77-291C-E5B6-E9AE3426130F}"/>
              </a:ext>
            </a:extLst>
          </p:cNvPr>
          <p:cNvGraphicFramePr/>
          <p:nvPr/>
        </p:nvGraphicFramePr>
        <p:xfrm>
          <a:off x="1884217" y="1283854"/>
          <a:ext cx="8922327" cy="448887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29764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C92F62-D6F6-D4E2-F4E8-921B58F828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7485C9-48AC-98CE-E2D9-B30A3857F08E}"/>
              </a:ext>
            </a:extLst>
          </p:cNvPr>
          <p:cNvSpPr>
            <a:spLocks noGrp="1"/>
          </p:cNvSpPr>
          <p:nvPr>
            <p:ph type="title"/>
          </p:nvPr>
        </p:nvSpPr>
        <p:spPr>
          <a:xfrm>
            <a:off x="621290" y="3084537"/>
            <a:ext cx="10945368" cy="685800"/>
          </a:xfrm>
        </p:spPr>
        <p:txBody>
          <a:bodyPr>
            <a:normAutofit fontScale="90000"/>
          </a:bodyPr>
          <a:lstStyle/>
          <a:p>
            <a:pPr algn="ctr"/>
            <a:r>
              <a:rPr lang="en-US" i="1" dirty="0">
                <a:ea typeface="Calibri"/>
                <a:cs typeface="Arial"/>
              </a:rPr>
              <a:t>“Components of Change”</a:t>
            </a:r>
            <a:endParaRPr lang="en-US" i="1" dirty="0">
              <a:ea typeface="Calibri" panose="020F0502020204030204"/>
            </a:endParaRPr>
          </a:p>
        </p:txBody>
      </p:sp>
    </p:spTree>
    <p:extLst>
      <p:ext uri="{BB962C8B-B14F-4D97-AF65-F5344CB8AC3E}">
        <p14:creationId xmlns:p14="http://schemas.microsoft.com/office/powerpoint/2010/main" val="23765486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3C69E7-DC9D-DF81-12F9-0173F1AD18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133AED-8C60-EC31-458D-205A37236C27}"/>
              </a:ext>
            </a:extLst>
          </p:cNvPr>
          <p:cNvSpPr>
            <a:spLocks noGrp="1"/>
          </p:cNvSpPr>
          <p:nvPr>
            <p:ph type="title"/>
          </p:nvPr>
        </p:nvSpPr>
        <p:spPr>
          <a:xfrm>
            <a:off x="91209" y="441183"/>
            <a:ext cx="10945368" cy="685800"/>
          </a:xfrm>
        </p:spPr>
        <p:txBody>
          <a:bodyPr>
            <a:normAutofit fontScale="90000"/>
          </a:bodyPr>
          <a:lstStyle/>
          <a:p>
            <a:pPr algn="ctr"/>
            <a:r>
              <a:rPr lang="en-US" dirty="0">
                <a:ea typeface="Calibri"/>
                <a:cs typeface="Arial"/>
              </a:rPr>
              <a:t>Components of Population Change</a:t>
            </a:r>
            <a:endParaRPr lang="en-US" dirty="0">
              <a:ea typeface="Calibri" panose="020F0502020204030204"/>
            </a:endParaRPr>
          </a:p>
        </p:txBody>
      </p:sp>
      <p:sp>
        <p:nvSpPr>
          <p:cNvPr id="3" name="TextBox 2">
            <a:extLst>
              <a:ext uri="{FF2B5EF4-FFF2-40B4-BE49-F238E27FC236}">
                <a16:creationId xmlns:a16="http://schemas.microsoft.com/office/drawing/2014/main" id="{B4DC09B0-46F3-9208-7AB8-2BB49B4EF9D5}"/>
              </a:ext>
            </a:extLst>
          </p:cNvPr>
          <p:cNvSpPr txBox="1"/>
          <p:nvPr/>
        </p:nvSpPr>
        <p:spPr>
          <a:xfrm>
            <a:off x="785091" y="1625600"/>
            <a:ext cx="9356436" cy="2954655"/>
          </a:xfrm>
          <a:prstGeom prst="rect">
            <a:avLst/>
          </a:prstGeom>
          <a:noFill/>
        </p:spPr>
        <p:txBody>
          <a:bodyPr wrap="square" rtlCol="0">
            <a:spAutoFit/>
          </a:bodyPr>
          <a:lstStyle/>
          <a:p>
            <a:r>
              <a:rPr lang="en-US" sz="2400" dirty="0"/>
              <a:t>Census Population Count 2020</a:t>
            </a:r>
          </a:p>
          <a:p>
            <a:r>
              <a:rPr lang="en-US" sz="2400" dirty="0"/>
              <a:t>+ Births </a:t>
            </a:r>
            <a:r>
              <a:rPr lang="en-US" dirty="0"/>
              <a:t>2020-2025</a:t>
            </a:r>
            <a:endParaRPr lang="en-US" sz="2400" dirty="0"/>
          </a:p>
          <a:p>
            <a:r>
              <a:rPr lang="en-US" sz="2400" dirty="0"/>
              <a:t>- Deaths </a:t>
            </a:r>
            <a:r>
              <a:rPr lang="en-US" dirty="0"/>
              <a:t>2020-2025</a:t>
            </a:r>
            <a:endParaRPr lang="en-US" sz="2400" dirty="0"/>
          </a:p>
          <a:p>
            <a:r>
              <a:rPr lang="en-US" sz="2400" dirty="0"/>
              <a:t>+ Net Domestic Migration (migration within the U.S.) </a:t>
            </a:r>
            <a:r>
              <a:rPr lang="en-US" dirty="0"/>
              <a:t>2020-2025</a:t>
            </a:r>
            <a:endParaRPr lang="en-US" sz="2400" dirty="0"/>
          </a:p>
          <a:p>
            <a:r>
              <a:rPr lang="en-US" sz="2400" dirty="0"/>
              <a:t>+ Net International Migration (Immigration – Emigration) </a:t>
            </a:r>
            <a:r>
              <a:rPr lang="en-US" dirty="0"/>
              <a:t>2020-2025</a:t>
            </a:r>
          </a:p>
          <a:p>
            <a:r>
              <a:rPr lang="en-US" sz="2400" dirty="0"/>
              <a:t>+ Change in Group Quarters Populations </a:t>
            </a:r>
            <a:r>
              <a:rPr lang="en-US" dirty="0"/>
              <a:t>2020-2025</a:t>
            </a:r>
          </a:p>
          <a:p>
            <a:r>
              <a:rPr lang="en-US" dirty="0"/>
              <a:t>----------------------------------------------------------------------------------------</a:t>
            </a:r>
          </a:p>
          <a:p>
            <a:r>
              <a:rPr lang="en-US" sz="2400" b="1" dirty="0"/>
              <a:t>Population Estimate 2025</a:t>
            </a:r>
            <a:endParaRPr lang="en-US" sz="3200" b="1" dirty="0"/>
          </a:p>
        </p:txBody>
      </p:sp>
    </p:spTree>
    <p:extLst>
      <p:ext uri="{BB962C8B-B14F-4D97-AF65-F5344CB8AC3E}">
        <p14:creationId xmlns:p14="http://schemas.microsoft.com/office/powerpoint/2010/main" val="3799652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88B33C-5964-E28A-DF27-3C4E5F8358D9}"/>
            </a:ext>
          </a:extLst>
        </p:cNvPr>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4A65C75B-15BA-6E12-01D7-1208AA7DC3CB}"/>
              </a:ext>
            </a:extLst>
          </p:cNvPr>
          <p:cNvGraphicFramePr>
            <a:graphicFrameLocks/>
          </p:cNvGraphicFramePr>
          <p:nvPr/>
        </p:nvGraphicFramePr>
        <p:xfrm>
          <a:off x="687066" y="1553866"/>
          <a:ext cx="10507613" cy="3935529"/>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5BB3F30C-517E-53CB-97A7-096B10CDD4B4}"/>
              </a:ext>
            </a:extLst>
          </p:cNvPr>
          <p:cNvSpPr>
            <a:spLocks noGrp="1"/>
          </p:cNvSpPr>
          <p:nvPr>
            <p:ph type="title"/>
          </p:nvPr>
        </p:nvSpPr>
        <p:spPr>
          <a:xfrm>
            <a:off x="630936" y="470685"/>
            <a:ext cx="10945368" cy="685800"/>
          </a:xfrm>
        </p:spPr>
        <p:txBody>
          <a:bodyPr>
            <a:noAutofit/>
          </a:bodyPr>
          <a:lstStyle/>
          <a:p>
            <a:pPr lvl="0">
              <a:spcBef>
                <a:spcPts val="1000"/>
              </a:spcBef>
              <a:defRPr/>
            </a:pPr>
            <a:r>
              <a:rPr lang="en-US" sz="3200" dirty="0">
                <a:ea typeface="Calibri"/>
                <a:cs typeface="Arial"/>
              </a:rPr>
              <a:t>Massachusetts Components of Population Change 2000-2025</a:t>
            </a:r>
            <a:endParaRPr lang="en-US" sz="3200" b="0" i="1" dirty="0">
              <a:solidFill>
                <a:prstClr val="black"/>
              </a:solidFill>
              <a:latin typeface="Calibri" panose="020F0502020204030204" pitchFamily="34" charset="0"/>
            </a:endParaRPr>
          </a:p>
        </p:txBody>
      </p:sp>
      <p:sp>
        <p:nvSpPr>
          <p:cNvPr id="5" name="Slide Number Placeholder 4">
            <a:extLst>
              <a:ext uri="{FF2B5EF4-FFF2-40B4-BE49-F238E27FC236}">
                <a16:creationId xmlns:a16="http://schemas.microsoft.com/office/drawing/2014/main" id="{5924A66E-F04B-F4E1-E7A3-E861F63CDFC5}"/>
              </a:ext>
            </a:extLst>
          </p:cNvPr>
          <p:cNvSpPr>
            <a:spLocks noGrp="1"/>
          </p:cNvSpPr>
          <p:nvPr>
            <p:ph type="sldNum" sz="quarter"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Page </a:t>
            </a:r>
            <a:fld id="{D451C3AF-C182-BB47-A3C0-0AB666CF8761}" type="slidenum">
              <a:rPr kumimoji="0" lang="en-US" sz="12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8" name="Text Placeholder 7">
            <a:extLst>
              <a:ext uri="{FF2B5EF4-FFF2-40B4-BE49-F238E27FC236}">
                <a16:creationId xmlns:a16="http://schemas.microsoft.com/office/drawing/2014/main" id="{A18BF04B-5DEB-8E87-FFBC-3FCA85A92C91}"/>
              </a:ext>
            </a:extLst>
          </p:cNvPr>
          <p:cNvSpPr>
            <a:spLocks noGrp="1"/>
          </p:cNvSpPr>
          <p:nvPr>
            <p:ph type="body" sz="quarter" idx="14"/>
          </p:nvPr>
        </p:nvSpPr>
        <p:spPr>
          <a:xfrm>
            <a:off x="5998464" y="5896939"/>
            <a:ext cx="4983861" cy="1015663"/>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UMass Donahue Institute. Source Data: ST-2000-7; CO-EST2010-ALLDATA; and NST-EST2025-ALLDATA, U.S. Census Bureau Population Division.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Note that the Census Bureau provides only 3 months of component estimates for years 2010 and 2020. These years are excluded from the time-series chart above.</a:t>
            </a:r>
          </a:p>
        </p:txBody>
      </p:sp>
    </p:spTree>
    <p:extLst>
      <p:ext uri="{BB962C8B-B14F-4D97-AF65-F5344CB8AC3E}">
        <p14:creationId xmlns:p14="http://schemas.microsoft.com/office/powerpoint/2010/main" val="1493044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49A88E-28CC-C61C-968C-95F8131BCB54}"/>
            </a:ext>
          </a:extLst>
        </p:cNvPr>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4DD1BCA5-02E3-42F8-9C51-6F5768334796}"/>
              </a:ext>
            </a:extLst>
          </p:cNvPr>
          <p:cNvGraphicFramePr>
            <a:graphicFrameLocks/>
          </p:cNvGraphicFramePr>
          <p:nvPr/>
        </p:nvGraphicFramePr>
        <p:xfrm>
          <a:off x="687066" y="1553866"/>
          <a:ext cx="10507613" cy="3935529"/>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E1E83873-D48B-3A3D-5EE7-73E769C9793B}"/>
              </a:ext>
            </a:extLst>
          </p:cNvPr>
          <p:cNvSpPr>
            <a:spLocks noGrp="1"/>
          </p:cNvSpPr>
          <p:nvPr>
            <p:ph type="title"/>
          </p:nvPr>
        </p:nvSpPr>
        <p:spPr>
          <a:xfrm>
            <a:off x="630936" y="470685"/>
            <a:ext cx="10945368" cy="685800"/>
          </a:xfrm>
        </p:spPr>
        <p:txBody>
          <a:bodyPr>
            <a:noAutofit/>
          </a:bodyPr>
          <a:lstStyle/>
          <a:p>
            <a:pPr lvl="0">
              <a:spcBef>
                <a:spcPts val="1000"/>
              </a:spcBef>
              <a:defRPr/>
            </a:pPr>
            <a:r>
              <a:rPr lang="en-US" sz="3200" dirty="0">
                <a:ea typeface="Calibri"/>
                <a:cs typeface="Arial"/>
              </a:rPr>
              <a:t>Massachusetts Components of Population Change 2000-2025</a:t>
            </a:r>
            <a:endParaRPr lang="en-US" sz="3200" b="0" i="1" dirty="0">
              <a:solidFill>
                <a:prstClr val="black"/>
              </a:solidFill>
              <a:latin typeface="Calibri" panose="020F0502020204030204" pitchFamily="34" charset="0"/>
            </a:endParaRPr>
          </a:p>
        </p:txBody>
      </p:sp>
      <p:sp>
        <p:nvSpPr>
          <p:cNvPr id="5" name="Slide Number Placeholder 4">
            <a:extLst>
              <a:ext uri="{FF2B5EF4-FFF2-40B4-BE49-F238E27FC236}">
                <a16:creationId xmlns:a16="http://schemas.microsoft.com/office/drawing/2014/main" id="{F48C45E3-B661-ED3A-DCD0-901CB906B394}"/>
              </a:ext>
            </a:extLst>
          </p:cNvPr>
          <p:cNvSpPr>
            <a:spLocks noGrp="1"/>
          </p:cNvSpPr>
          <p:nvPr>
            <p:ph type="sldNum" sz="quarter"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Page </a:t>
            </a:r>
            <a:fld id="{D451C3AF-C182-BB47-A3C0-0AB666CF8761}" type="slidenum">
              <a:rPr kumimoji="0" lang="en-US" sz="12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8" name="Text Placeholder 7">
            <a:extLst>
              <a:ext uri="{FF2B5EF4-FFF2-40B4-BE49-F238E27FC236}">
                <a16:creationId xmlns:a16="http://schemas.microsoft.com/office/drawing/2014/main" id="{DD3C14E6-4185-611C-368B-0502BD25F46B}"/>
              </a:ext>
            </a:extLst>
          </p:cNvPr>
          <p:cNvSpPr>
            <a:spLocks noGrp="1"/>
          </p:cNvSpPr>
          <p:nvPr>
            <p:ph type="body" sz="quarter" idx="14"/>
          </p:nvPr>
        </p:nvSpPr>
        <p:spPr>
          <a:xfrm>
            <a:off x="5998464" y="5896939"/>
            <a:ext cx="4983861" cy="1015663"/>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UMass Donahue Institute. Source Data: ST-2000-7; CO-EST2010-ALLDATA; and NST-EST2025-ALLDATA, U.S. Census Bureau Population Division.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Note that the Census Bureau provides only 3 months of component estimates for years 2010 and 2020. These years are excluded from the time-series chart above.</a:t>
            </a:r>
          </a:p>
        </p:txBody>
      </p:sp>
    </p:spTree>
    <p:extLst>
      <p:ext uri="{BB962C8B-B14F-4D97-AF65-F5344CB8AC3E}">
        <p14:creationId xmlns:p14="http://schemas.microsoft.com/office/powerpoint/2010/main" val="1892872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801DC-6A3A-934D-FD6F-150BA6867F9D}"/>
              </a:ext>
            </a:extLst>
          </p:cNvPr>
          <p:cNvSpPr>
            <a:spLocks noGrp="1"/>
          </p:cNvSpPr>
          <p:nvPr>
            <p:ph type="title"/>
          </p:nvPr>
        </p:nvSpPr>
        <p:spPr/>
        <p:txBody>
          <a:bodyPr>
            <a:noAutofit/>
          </a:bodyPr>
          <a:lstStyle/>
          <a:p>
            <a:r>
              <a:rPr lang="en-US" sz="3200" dirty="0"/>
              <a:t>UMass Donahue Institute Population Estimates Program</a:t>
            </a:r>
          </a:p>
        </p:txBody>
      </p:sp>
      <p:sp>
        <p:nvSpPr>
          <p:cNvPr id="3" name="Text Placeholder 2">
            <a:extLst>
              <a:ext uri="{FF2B5EF4-FFF2-40B4-BE49-F238E27FC236}">
                <a16:creationId xmlns:a16="http://schemas.microsoft.com/office/drawing/2014/main" id="{99CECDE6-2B6A-98FF-8D5A-F80DB858373A}"/>
              </a:ext>
            </a:extLst>
          </p:cNvPr>
          <p:cNvSpPr>
            <a:spLocks noGrp="1"/>
          </p:cNvSpPr>
          <p:nvPr>
            <p:ph type="body" sz="quarter" idx="12"/>
          </p:nvPr>
        </p:nvSpPr>
        <p:spPr/>
        <p:txBody>
          <a:bodyPr vert="horz" lIns="91440" tIns="45720" rIns="91440" bIns="45720" rtlCol="0" anchor="t">
            <a:normAutofit/>
          </a:bodyPr>
          <a:lstStyle/>
          <a:p>
            <a:r>
              <a:rPr lang="en-US" sz="2000" i="1" dirty="0"/>
              <a:t>Mission</a:t>
            </a:r>
            <a:r>
              <a:rPr lang="en-US" sz="2000" b="0" dirty="0"/>
              <a:t>: To ensure that the population estimates and counts produced by the U.S. Census Bureau for Massachusetts are as accurate and up-to-date as possible.</a:t>
            </a:r>
          </a:p>
          <a:p>
            <a:endParaRPr lang="en-US" sz="2000" b="0" dirty="0"/>
          </a:p>
          <a:p>
            <a:pPr marL="342900" indent="-342900">
              <a:buFont typeface="Arial" panose="020B0604020202020204" pitchFamily="34" charset="0"/>
              <a:buChar char="•"/>
            </a:pPr>
            <a:r>
              <a:rPr lang="en-US" sz="2000" b="0" dirty="0"/>
              <a:t>Funded through line item to the Secretary of the Commonwealth’s Office</a:t>
            </a:r>
          </a:p>
          <a:p>
            <a:pPr marL="342900" indent="-342900">
              <a:buFont typeface="Arial" panose="020B0604020202020204" pitchFamily="34" charset="0"/>
              <a:buChar char="•"/>
            </a:pPr>
            <a:r>
              <a:rPr lang="en-US" sz="2000" b="0" dirty="0"/>
              <a:t>State liaison and data inputs to the Population Division of the U.S. Census Bureau</a:t>
            </a:r>
          </a:p>
          <a:p>
            <a:pPr marL="342900" indent="-342900">
              <a:buFont typeface="Arial" panose="020B0604020202020204" pitchFamily="34" charset="0"/>
              <a:buChar char="•"/>
            </a:pPr>
            <a:r>
              <a:rPr lang="en-US" sz="2000" b="0" dirty="0"/>
              <a:t>Population estimates and projections</a:t>
            </a:r>
          </a:p>
          <a:p>
            <a:pPr marL="342900" indent="-342900">
              <a:buFont typeface="Arial" panose="020B0604020202020204" pitchFamily="34" charset="0"/>
              <a:buChar char="•"/>
            </a:pPr>
            <a:r>
              <a:rPr lang="en-US" sz="2000" b="0" dirty="0"/>
              <a:t>Census data evaluation, summary, and dissemination</a:t>
            </a:r>
          </a:p>
          <a:p>
            <a:pPr marL="342900" indent="-342900">
              <a:buFont typeface="Arial" panose="020B0604020202020204" pitchFamily="34" charset="0"/>
              <a:buChar char="•"/>
            </a:pPr>
            <a:r>
              <a:rPr lang="en-US" sz="2000" b="0" dirty="0">
                <a:cs typeface="Arial"/>
              </a:rPr>
              <a:t>Decennial Census support and preparation</a:t>
            </a:r>
            <a:endParaRPr lang="en-US" sz="2000" b="0" dirty="0">
              <a:ea typeface="Calibri"/>
              <a:cs typeface="Arial"/>
            </a:endParaRPr>
          </a:p>
          <a:p>
            <a:endParaRPr lang="en-US" sz="2000" b="0" dirty="0"/>
          </a:p>
        </p:txBody>
      </p:sp>
      <p:sp>
        <p:nvSpPr>
          <p:cNvPr id="4" name="Text Placeholder 3">
            <a:extLst>
              <a:ext uri="{FF2B5EF4-FFF2-40B4-BE49-F238E27FC236}">
                <a16:creationId xmlns:a16="http://schemas.microsoft.com/office/drawing/2014/main" id="{043D831A-81AF-09E3-A632-71B3B0A9F8EA}"/>
              </a:ext>
            </a:extLst>
          </p:cNvPr>
          <p:cNvSpPr>
            <a:spLocks noGrp="1"/>
          </p:cNvSpPr>
          <p:nvPr>
            <p:ph type="body" sz="quarter" idx="14"/>
          </p:nvPr>
        </p:nvSpPr>
        <p:spPr/>
        <p:txBody>
          <a:bodyPr/>
          <a:lstStyle/>
          <a:p>
            <a:r>
              <a:rPr lang="en-US" dirty="0">
                <a:hlinkClick r:id="rId2"/>
              </a:rPr>
              <a:t>Link to our website</a:t>
            </a:r>
            <a:endParaRPr lang="en-US" dirty="0"/>
          </a:p>
        </p:txBody>
      </p:sp>
      <p:sp>
        <p:nvSpPr>
          <p:cNvPr id="6" name="Slide Number Placeholder 5">
            <a:extLst>
              <a:ext uri="{FF2B5EF4-FFF2-40B4-BE49-F238E27FC236}">
                <a16:creationId xmlns:a16="http://schemas.microsoft.com/office/drawing/2014/main" id="{5E492C64-E399-E851-5B39-6D813C1FA075}"/>
              </a:ext>
            </a:extLst>
          </p:cNvPr>
          <p:cNvSpPr>
            <a:spLocks noGrp="1"/>
          </p:cNvSpPr>
          <p:nvPr>
            <p:ph type="sldNum" sz="quarter" idx="15"/>
          </p:nvPr>
        </p:nvSpPr>
        <p:spPr/>
        <p:txBody>
          <a:bodyPr/>
          <a:lstStyle/>
          <a:p>
            <a:r>
              <a:rPr lang="en-US" dirty="0"/>
              <a:t>Page </a:t>
            </a:r>
            <a:fld id="{D451C3AF-C182-BB47-A3C0-0AB666CF8761}" type="slidenum">
              <a:rPr lang="en-US" smtClean="0"/>
              <a:pPr/>
              <a:t>2</a:t>
            </a:fld>
            <a:endParaRPr lang="en-US" dirty="0"/>
          </a:p>
        </p:txBody>
      </p:sp>
    </p:spTree>
    <p:extLst>
      <p:ext uri="{BB962C8B-B14F-4D97-AF65-F5344CB8AC3E}">
        <p14:creationId xmlns:p14="http://schemas.microsoft.com/office/powerpoint/2010/main" val="21412525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263C9F-A21F-8337-BAB7-2467D3F1E9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E3AD30-A1E3-1CAE-4E2D-1C232A86A7AB}"/>
              </a:ext>
            </a:extLst>
          </p:cNvPr>
          <p:cNvSpPr>
            <a:spLocks noGrp="1"/>
          </p:cNvSpPr>
          <p:nvPr>
            <p:ph type="title"/>
          </p:nvPr>
        </p:nvSpPr>
        <p:spPr>
          <a:xfrm>
            <a:off x="621290" y="3084537"/>
            <a:ext cx="10945368" cy="685800"/>
          </a:xfrm>
        </p:spPr>
        <p:txBody>
          <a:bodyPr>
            <a:normAutofit fontScale="90000"/>
          </a:bodyPr>
          <a:lstStyle/>
          <a:p>
            <a:pPr algn="ctr"/>
            <a:r>
              <a:rPr lang="en-US" dirty="0">
                <a:ea typeface="Calibri"/>
                <a:cs typeface="Arial"/>
              </a:rPr>
              <a:t>Focus: Births and Fertility Rates</a:t>
            </a:r>
            <a:endParaRPr lang="en-US" dirty="0">
              <a:ea typeface="Calibri" panose="020F0502020204030204"/>
            </a:endParaRPr>
          </a:p>
        </p:txBody>
      </p:sp>
    </p:spTree>
    <p:extLst>
      <p:ext uri="{BB962C8B-B14F-4D97-AF65-F5344CB8AC3E}">
        <p14:creationId xmlns:p14="http://schemas.microsoft.com/office/powerpoint/2010/main" val="29024843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0A6398-7868-8B90-F3CB-54042E4565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0B5B16-3EEC-8DD1-A1DD-33083AE2318F}"/>
              </a:ext>
            </a:extLst>
          </p:cNvPr>
          <p:cNvSpPr>
            <a:spLocks noGrp="1"/>
          </p:cNvSpPr>
          <p:nvPr>
            <p:ph type="title"/>
          </p:nvPr>
        </p:nvSpPr>
        <p:spPr>
          <a:xfrm>
            <a:off x="274320" y="274320"/>
            <a:ext cx="10945368" cy="685800"/>
          </a:xfrm>
        </p:spPr>
        <p:txBody>
          <a:bodyPr>
            <a:normAutofit fontScale="90000"/>
          </a:bodyPr>
          <a:lstStyle/>
          <a:p>
            <a:r>
              <a:rPr lang="en-US" sz="3600" dirty="0"/>
              <a:t>Fertility Rates are decreasing over time in </a:t>
            </a:r>
            <a:r>
              <a:rPr lang="en-US" sz="3600" i="1" dirty="0"/>
              <a:t>most</a:t>
            </a:r>
            <a:r>
              <a:rPr lang="en-US" sz="3600" dirty="0"/>
              <a:t> age groups </a:t>
            </a:r>
          </a:p>
        </p:txBody>
      </p:sp>
      <p:sp>
        <p:nvSpPr>
          <p:cNvPr id="6" name="Slide Number Placeholder 5">
            <a:extLst>
              <a:ext uri="{FF2B5EF4-FFF2-40B4-BE49-F238E27FC236}">
                <a16:creationId xmlns:a16="http://schemas.microsoft.com/office/drawing/2014/main" id="{9E65BB00-2065-B84D-C151-803CFCC35729}"/>
              </a:ext>
            </a:extLst>
          </p:cNvPr>
          <p:cNvSpPr>
            <a:spLocks noGrp="1"/>
          </p:cNvSpPr>
          <p:nvPr>
            <p:ph type="sldNum" sz="quarter" idx="15"/>
          </p:nvPr>
        </p:nvSpPr>
        <p:spPr/>
        <p:txBody>
          <a:bodyPr/>
          <a:lstStyle/>
          <a:p>
            <a:r>
              <a:rPr lang="en-US" dirty="0"/>
              <a:t>Page </a:t>
            </a:r>
            <a:fld id="{D451C3AF-C182-BB47-A3C0-0AB666CF8761}" type="slidenum">
              <a:rPr lang="en-US" smtClean="0"/>
              <a:pPr/>
              <a:t>21</a:t>
            </a:fld>
            <a:endParaRPr lang="en-US" dirty="0"/>
          </a:p>
        </p:txBody>
      </p:sp>
      <p:graphicFrame>
        <p:nvGraphicFramePr>
          <p:cNvPr id="8" name="Chart 7">
            <a:extLst>
              <a:ext uri="{FF2B5EF4-FFF2-40B4-BE49-F238E27FC236}">
                <a16:creationId xmlns:a16="http://schemas.microsoft.com/office/drawing/2014/main" id="{13B1D998-39CC-6C8A-5DD4-7571252B4A5E}"/>
              </a:ext>
            </a:extLst>
          </p:cNvPr>
          <p:cNvGraphicFramePr>
            <a:graphicFrameLocks/>
          </p:cNvGraphicFramePr>
          <p:nvPr/>
        </p:nvGraphicFramePr>
        <p:xfrm>
          <a:off x="408432" y="960120"/>
          <a:ext cx="10234430" cy="4869179"/>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03883C76-A5FE-5FB5-6312-C6423B2BE713}"/>
              </a:ext>
            </a:extLst>
          </p:cNvPr>
          <p:cNvSpPr txBox="1"/>
          <p:nvPr/>
        </p:nvSpPr>
        <p:spPr>
          <a:xfrm>
            <a:off x="3884157" y="6155470"/>
            <a:ext cx="3725693" cy="461665"/>
          </a:xfrm>
          <a:prstGeom prst="rect">
            <a:avLst/>
          </a:prstGeom>
          <a:noFill/>
        </p:spPr>
        <p:txBody>
          <a:bodyPr wrap="square" rtlCol="0">
            <a:spAutoFit/>
          </a:bodyPr>
          <a:lstStyle/>
          <a:p>
            <a:r>
              <a:rPr lang="en-US" sz="1200" i="1" dirty="0"/>
              <a:t>*Fertility Rate is the number of births divided by the number of females in the age cohort multiplied by 1,000</a:t>
            </a:r>
          </a:p>
        </p:txBody>
      </p:sp>
      <p:sp>
        <p:nvSpPr>
          <p:cNvPr id="7" name="Text Placeholder 6">
            <a:extLst>
              <a:ext uri="{FF2B5EF4-FFF2-40B4-BE49-F238E27FC236}">
                <a16:creationId xmlns:a16="http://schemas.microsoft.com/office/drawing/2014/main" id="{5C97B495-9B18-625D-BCBD-F45AA84D11F5}"/>
              </a:ext>
            </a:extLst>
          </p:cNvPr>
          <p:cNvSpPr txBox="1">
            <a:spLocks noGrp="1"/>
          </p:cNvSpPr>
          <p:nvPr>
            <p:ph type="body" sz="quarter" idx="14"/>
          </p:nvPr>
        </p:nvSpPr>
        <p:spPr>
          <a:xfrm>
            <a:off x="7221538" y="6192403"/>
            <a:ext cx="3760787" cy="424732"/>
          </a:xfrm>
          <a:prstGeom prst="rect">
            <a:avLst/>
          </a:prstGeom>
          <a:noFill/>
        </p:spPr>
        <p:txBody>
          <a:bodyPr wrap="square">
            <a:spAutoFit/>
          </a:bodyPr>
          <a:lstStyle/>
          <a:p>
            <a:pPr algn="r"/>
            <a:r>
              <a:rPr lang="en-US" i="1" dirty="0">
                <a:solidFill>
                  <a:schemeClr val="tx1"/>
                </a:solidFill>
              </a:rPr>
              <a:t>Centers for Disease Control and Prevention, National Center for Health Statistics. National Vital Statistics</a:t>
            </a:r>
          </a:p>
        </p:txBody>
      </p:sp>
      <p:sp>
        <p:nvSpPr>
          <p:cNvPr id="4" name="TextBox 1">
            <a:extLst>
              <a:ext uri="{FF2B5EF4-FFF2-40B4-BE49-F238E27FC236}">
                <a16:creationId xmlns:a16="http://schemas.microsoft.com/office/drawing/2014/main" id="{DA7B404B-81FF-D588-C438-917275988E62}"/>
              </a:ext>
            </a:extLst>
          </p:cNvPr>
          <p:cNvSpPr txBox="1"/>
          <p:nvPr/>
        </p:nvSpPr>
        <p:spPr>
          <a:xfrm>
            <a:off x="10119602" y="4580705"/>
            <a:ext cx="938734" cy="27953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kern="1200" dirty="0">
                <a:latin typeface="Calibri" panose="020F0502020204030204" pitchFamily="34" charset="0"/>
                <a:ea typeface="Calibri" panose="020F0502020204030204" pitchFamily="34" charset="0"/>
                <a:cs typeface="Calibri" panose="020F0502020204030204" pitchFamily="34" charset="0"/>
              </a:rPr>
              <a:t>40 </a:t>
            </a:r>
            <a:r>
              <a:rPr lang="en-US" sz="1400" b="1" dirty="0">
                <a:latin typeface="Calibri" panose="020F0502020204030204" pitchFamily="34" charset="0"/>
                <a:ea typeface="Calibri" panose="020F0502020204030204" pitchFamily="34" charset="0"/>
                <a:cs typeface="Calibri" panose="020F0502020204030204" pitchFamily="34" charset="0"/>
              </a:rPr>
              <a:t>t</a:t>
            </a:r>
            <a:r>
              <a:rPr lang="en-US" sz="1400" b="1" kern="1200" dirty="0">
                <a:latin typeface="Calibri" panose="020F0502020204030204" pitchFamily="34" charset="0"/>
                <a:ea typeface="Calibri" panose="020F0502020204030204" pitchFamily="34" charset="0"/>
                <a:cs typeface="Calibri" panose="020F0502020204030204" pitchFamily="34" charset="0"/>
              </a:rPr>
              <a:t>o 44</a:t>
            </a:r>
          </a:p>
        </p:txBody>
      </p:sp>
      <p:sp>
        <p:nvSpPr>
          <p:cNvPr id="5" name="TextBox 1">
            <a:extLst>
              <a:ext uri="{FF2B5EF4-FFF2-40B4-BE49-F238E27FC236}">
                <a16:creationId xmlns:a16="http://schemas.microsoft.com/office/drawing/2014/main" id="{8802023E-8942-65F2-8930-DBF76D5431CE}"/>
              </a:ext>
            </a:extLst>
          </p:cNvPr>
          <p:cNvSpPr txBox="1"/>
          <p:nvPr/>
        </p:nvSpPr>
        <p:spPr>
          <a:xfrm>
            <a:off x="10043591" y="4163775"/>
            <a:ext cx="938734" cy="27953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kern="1200" dirty="0">
                <a:latin typeface="Calibri" panose="020F0502020204030204" pitchFamily="34" charset="0"/>
                <a:ea typeface="Calibri" panose="020F0502020204030204" pitchFamily="34" charset="0"/>
                <a:cs typeface="Calibri" panose="020F0502020204030204" pitchFamily="34" charset="0"/>
              </a:rPr>
              <a:t>20 to 24</a:t>
            </a:r>
          </a:p>
        </p:txBody>
      </p:sp>
      <p:sp>
        <p:nvSpPr>
          <p:cNvPr id="9" name="TextBox 1">
            <a:extLst>
              <a:ext uri="{FF2B5EF4-FFF2-40B4-BE49-F238E27FC236}">
                <a16:creationId xmlns:a16="http://schemas.microsoft.com/office/drawing/2014/main" id="{26C60049-4388-2904-554E-1C6978C81A29}"/>
              </a:ext>
            </a:extLst>
          </p:cNvPr>
          <p:cNvSpPr txBox="1"/>
          <p:nvPr/>
        </p:nvSpPr>
        <p:spPr>
          <a:xfrm>
            <a:off x="10348238" y="5023531"/>
            <a:ext cx="938734" cy="27953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kern="1200" dirty="0">
                <a:latin typeface="Calibri" panose="020F0502020204030204" pitchFamily="34" charset="0"/>
                <a:ea typeface="Calibri" panose="020F0502020204030204" pitchFamily="34" charset="0"/>
                <a:cs typeface="Calibri" panose="020F0502020204030204" pitchFamily="34" charset="0"/>
              </a:rPr>
              <a:t>15 to </a:t>
            </a:r>
            <a:r>
              <a:rPr lang="en-US" sz="1400" b="1" dirty="0">
                <a:latin typeface="Calibri" panose="020F0502020204030204" pitchFamily="34" charset="0"/>
                <a:ea typeface="Calibri" panose="020F0502020204030204" pitchFamily="34" charset="0"/>
                <a:cs typeface="Calibri" panose="020F0502020204030204" pitchFamily="34" charset="0"/>
              </a:rPr>
              <a:t>19</a:t>
            </a:r>
            <a:endParaRPr lang="en-US" sz="1400" b="1" kern="12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789650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14F037-AC12-4DF4-886A-6623033415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D6ED2C-9320-ED2B-1D49-91F0104EC0E9}"/>
              </a:ext>
            </a:extLst>
          </p:cNvPr>
          <p:cNvSpPr>
            <a:spLocks noGrp="1"/>
          </p:cNvSpPr>
          <p:nvPr>
            <p:ph type="title"/>
          </p:nvPr>
        </p:nvSpPr>
        <p:spPr>
          <a:xfrm>
            <a:off x="722376" y="265176"/>
            <a:ext cx="10945368" cy="685800"/>
          </a:xfrm>
        </p:spPr>
        <p:txBody>
          <a:bodyPr>
            <a:normAutofit/>
          </a:bodyPr>
          <a:lstStyle/>
          <a:p>
            <a:r>
              <a:rPr lang="en-US" sz="3200" dirty="0"/>
              <a:t>Massachusetts Population by Age and Year</a:t>
            </a:r>
          </a:p>
        </p:txBody>
      </p:sp>
      <p:sp>
        <p:nvSpPr>
          <p:cNvPr id="5" name="Text Placeholder 4">
            <a:extLst>
              <a:ext uri="{FF2B5EF4-FFF2-40B4-BE49-F238E27FC236}">
                <a16:creationId xmlns:a16="http://schemas.microsoft.com/office/drawing/2014/main" id="{97A239C4-C6C1-CBD6-2D20-19C5EB6C04F8}"/>
              </a:ext>
            </a:extLst>
          </p:cNvPr>
          <p:cNvSpPr>
            <a:spLocks noGrp="1"/>
          </p:cNvSpPr>
          <p:nvPr>
            <p:ph type="body" sz="quarter" idx="14"/>
          </p:nvPr>
        </p:nvSpPr>
        <p:spPr/>
        <p:txBody>
          <a:bodyPr/>
          <a:lstStyle/>
          <a:p>
            <a:endParaRPr lang="en-US" dirty="0"/>
          </a:p>
        </p:txBody>
      </p:sp>
      <p:graphicFrame>
        <p:nvGraphicFramePr>
          <p:cNvPr id="6" name="Chart 5">
            <a:extLst>
              <a:ext uri="{FF2B5EF4-FFF2-40B4-BE49-F238E27FC236}">
                <a16:creationId xmlns:a16="http://schemas.microsoft.com/office/drawing/2014/main" id="{88849831-5704-E1FD-AF87-6D8E77BF00D5}"/>
              </a:ext>
            </a:extLst>
          </p:cNvPr>
          <p:cNvGraphicFramePr>
            <a:graphicFrameLocks/>
          </p:cNvGraphicFramePr>
          <p:nvPr>
            <p:extLst>
              <p:ext uri="{D42A27DB-BD31-4B8C-83A1-F6EECF244321}">
                <p14:modId xmlns:p14="http://schemas.microsoft.com/office/powerpoint/2010/main" val="2526036364"/>
              </p:ext>
            </p:extLst>
          </p:nvPr>
        </p:nvGraphicFramePr>
        <p:xfrm>
          <a:off x="2463800" y="930148"/>
          <a:ext cx="7264400" cy="499770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2965328E-AC1E-23A4-144F-AF20922545CC}"/>
              </a:ext>
            </a:extLst>
          </p:cNvPr>
          <p:cNvSpPr txBox="1"/>
          <p:nvPr/>
        </p:nvSpPr>
        <p:spPr>
          <a:xfrm>
            <a:off x="9461151" y="1615948"/>
            <a:ext cx="2293970" cy="2308324"/>
          </a:xfrm>
          <a:prstGeom prst="rect">
            <a:avLst/>
          </a:prstGeom>
          <a:noFill/>
        </p:spPr>
        <p:txBody>
          <a:bodyPr wrap="square" rtlCol="0">
            <a:spAutoFit/>
          </a:bodyPr>
          <a:lstStyle/>
          <a:p>
            <a:pPr algn="ctr"/>
            <a:r>
              <a:rPr lang="en-US" i="1" dirty="0"/>
              <a:t>Age groups are not static.</a:t>
            </a:r>
          </a:p>
          <a:p>
            <a:endParaRPr lang="en-US" dirty="0"/>
          </a:p>
          <a:p>
            <a:r>
              <a:rPr lang="en-US" dirty="0"/>
              <a:t>It’s important to look at when the MA population is passing through the “high-fertility” age cohorts. </a:t>
            </a:r>
          </a:p>
        </p:txBody>
      </p:sp>
      <p:sp>
        <p:nvSpPr>
          <p:cNvPr id="4" name="TextBox 3">
            <a:extLst>
              <a:ext uri="{FF2B5EF4-FFF2-40B4-BE49-F238E27FC236}">
                <a16:creationId xmlns:a16="http://schemas.microsoft.com/office/drawing/2014/main" id="{102FE30A-1C11-7EA7-3ABA-217318657B31}"/>
              </a:ext>
            </a:extLst>
          </p:cNvPr>
          <p:cNvSpPr txBox="1"/>
          <p:nvPr/>
        </p:nvSpPr>
        <p:spPr>
          <a:xfrm>
            <a:off x="6334919" y="1327595"/>
            <a:ext cx="1503680" cy="307777"/>
          </a:xfrm>
          <a:prstGeom prst="rect">
            <a:avLst/>
          </a:prstGeom>
          <a:noFill/>
        </p:spPr>
        <p:txBody>
          <a:bodyPr wrap="square" rtlCol="0">
            <a:spAutoFit/>
          </a:bodyPr>
          <a:lstStyle/>
          <a:p>
            <a:r>
              <a:rPr lang="en-US" sz="1400" dirty="0"/>
              <a:t>“Baby Boomers”</a:t>
            </a:r>
          </a:p>
        </p:txBody>
      </p:sp>
    </p:spTree>
    <p:extLst>
      <p:ext uri="{BB962C8B-B14F-4D97-AF65-F5344CB8AC3E}">
        <p14:creationId xmlns:p14="http://schemas.microsoft.com/office/powerpoint/2010/main" val="11671823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95CA3-27B7-FD3E-B48E-7A4C2C8C99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D30555-0EB7-1B83-E672-CCCB207B69F0}"/>
              </a:ext>
            </a:extLst>
          </p:cNvPr>
          <p:cNvSpPr>
            <a:spLocks noGrp="1"/>
          </p:cNvSpPr>
          <p:nvPr>
            <p:ph type="title"/>
          </p:nvPr>
        </p:nvSpPr>
        <p:spPr>
          <a:xfrm>
            <a:off x="722376" y="265176"/>
            <a:ext cx="10945368" cy="685800"/>
          </a:xfrm>
        </p:spPr>
        <p:txBody>
          <a:bodyPr>
            <a:normAutofit/>
          </a:bodyPr>
          <a:lstStyle/>
          <a:p>
            <a:r>
              <a:rPr lang="en-US" sz="3200" dirty="0"/>
              <a:t>Massachusetts Population by Age and Year</a:t>
            </a:r>
          </a:p>
        </p:txBody>
      </p:sp>
      <p:sp>
        <p:nvSpPr>
          <p:cNvPr id="5" name="Text Placeholder 4">
            <a:extLst>
              <a:ext uri="{FF2B5EF4-FFF2-40B4-BE49-F238E27FC236}">
                <a16:creationId xmlns:a16="http://schemas.microsoft.com/office/drawing/2014/main" id="{7E3EAC39-F16B-166E-7411-71C134370803}"/>
              </a:ext>
            </a:extLst>
          </p:cNvPr>
          <p:cNvSpPr>
            <a:spLocks noGrp="1"/>
          </p:cNvSpPr>
          <p:nvPr>
            <p:ph type="body" sz="quarter" idx="14"/>
          </p:nvPr>
        </p:nvSpPr>
        <p:spPr/>
        <p:txBody>
          <a:bodyPr/>
          <a:lstStyle/>
          <a:p>
            <a:endParaRPr lang="en-US" dirty="0"/>
          </a:p>
        </p:txBody>
      </p:sp>
      <p:graphicFrame>
        <p:nvGraphicFramePr>
          <p:cNvPr id="6" name="Chart 5">
            <a:extLst>
              <a:ext uri="{FF2B5EF4-FFF2-40B4-BE49-F238E27FC236}">
                <a16:creationId xmlns:a16="http://schemas.microsoft.com/office/drawing/2014/main" id="{1E0D8ABE-B0C5-8780-454B-1DF8D0348A06}"/>
              </a:ext>
            </a:extLst>
          </p:cNvPr>
          <p:cNvGraphicFramePr>
            <a:graphicFrameLocks/>
          </p:cNvGraphicFramePr>
          <p:nvPr>
            <p:extLst>
              <p:ext uri="{D42A27DB-BD31-4B8C-83A1-F6EECF244321}">
                <p14:modId xmlns:p14="http://schemas.microsoft.com/office/powerpoint/2010/main" val="4108725537"/>
              </p:ext>
            </p:extLst>
          </p:nvPr>
        </p:nvGraphicFramePr>
        <p:xfrm>
          <a:off x="2463800" y="930148"/>
          <a:ext cx="7264400" cy="49977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992108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BB72F6-90A8-6A90-BB75-9D11A37506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362722-E913-5279-9B91-133381CF6C4F}"/>
              </a:ext>
            </a:extLst>
          </p:cNvPr>
          <p:cNvSpPr>
            <a:spLocks noGrp="1"/>
          </p:cNvSpPr>
          <p:nvPr>
            <p:ph type="title"/>
          </p:nvPr>
        </p:nvSpPr>
        <p:spPr>
          <a:xfrm>
            <a:off x="623316" y="411194"/>
            <a:ext cx="10945368" cy="685800"/>
          </a:xfrm>
        </p:spPr>
        <p:txBody>
          <a:bodyPr>
            <a:normAutofit fontScale="90000"/>
          </a:bodyPr>
          <a:lstStyle/>
          <a:p>
            <a:r>
              <a:rPr lang="en-US" dirty="0"/>
              <a:t>Population Cohorts and Peak Fertility Age in MA</a:t>
            </a:r>
          </a:p>
        </p:txBody>
      </p:sp>
      <p:sp>
        <p:nvSpPr>
          <p:cNvPr id="4" name="Text Placeholder 3">
            <a:extLst>
              <a:ext uri="{FF2B5EF4-FFF2-40B4-BE49-F238E27FC236}">
                <a16:creationId xmlns:a16="http://schemas.microsoft.com/office/drawing/2014/main" id="{9B81E41C-0578-07F0-7888-E07B1C665C7B}"/>
              </a:ext>
            </a:extLst>
          </p:cNvPr>
          <p:cNvSpPr>
            <a:spLocks noGrp="1"/>
          </p:cNvSpPr>
          <p:nvPr>
            <p:ph type="body" sz="quarter" idx="14"/>
          </p:nvPr>
        </p:nvSpPr>
        <p:spPr/>
        <p:txBody>
          <a:bodyPr/>
          <a:lstStyle/>
          <a:p>
            <a:r>
              <a:rPr lang="en-US" dirty="0"/>
              <a:t>U.S. Census Bureau, Population Division: SC-EST2024-AGESEX-25</a:t>
            </a:r>
          </a:p>
        </p:txBody>
      </p:sp>
      <p:graphicFrame>
        <p:nvGraphicFramePr>
          <p:cNvPr id="5" name="Picture Placeholder 4">
            <a:extLst>
              <a:ext uri="{FF2B5EF4-FFF2-40B4-BE49-F238E27FC236}">
                <a16:creationId xmlns:a16="http://schemas.microsoft.com/office/drawing/2014/main" id="{2FF8E2EA-C922-6A7E-FA4D-4831929FC292}"/>
              </a:ext>
            </a:extLst>
          </p:cNvPr>
          <p:cNvGraphicFramePr>
            <a:graphicFrameLocks noGrp="1"/>
          </p:cNvGraphicFramePr>
          <p:nvPr>
            <p:ph type="pic" sz="quarter" idx="12"/>
          </p:nvPr>
        </p:nvGraphicFramePr>
        <p:xfrm>
          <a:off x="528638" y="1950720"/>
          <a:ext cx="7640002" cy="4013200"/>
        </p:xfrm>
        <a:graphic>
          <a:graphicData uri="http://schemas.openxmlformats.org/drawingml/2006/chart">
            <c:chart xmlns:c="http://schemas.openxmlformats.org/drawingml/2006/chart" xmlns:r="http://schemas.openxmlformats.org/officeDocument/2006/relationships" r:id="rId3"/>
          </a:graphicData>
        </a:graphic>
      </p:graphicFrame>
      <p:sp>
        <p:nvSpPr>
          <p:cNvPr id="3" name="Callout: Line 2">
            <a:extLst>
              <a:ext uri="{FF2B5EF4-FFF2-40B4-BE49-F238E27FC236}">
                <a16:creationId xmlns:a16="http://schemas.microsoft.com/office/drawing/2014/main" id="{A1BC8DAE-0C15-BE23-EA27-932A7F608709}"/>
              </a:ext>
            </a:extLst>
          </p:cNvPr>
          <p:cNvSpPr/>
          <p:nvPr/>
        </p:nvSpPr>
        <p:spPr>
          <a:xfrm>
            <a:off x="4216400" y="1610169"/>
            <a:ext cx="1879600" cy="831279"/>
          </a:xfrm>
          <a:prstGeom prst="borderCallout1">
            <a:avLst>
              <a:gd name="adj1" fmla="val 18750"/>
              <a:gd name="adj2" fmla="val -8333"/>
              <a:gd name="adj3" fmla="val 110056"/>
              <a:gd name="adj4" fmla="val -17792"/>
            </a:avLst>
          </a:prstGeom>
          <a:solidFill>
            <a:srgbClr val="FFC0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Peak fertility cohort, 30-34</a:t>
            </a:r>
          </a:p>
        </p:txBody>
      </p:sp>
      <p:cxnSp>
        <p:nvCxnSpPr>
          <p:cNvPr id="7" name="Straight Connector 6">
            <a:extLst>
              <a:ext uri="{FF2B5EF4-FFF2-40B4-BE49-F238E27FC236}">
                <a16:creationId xmlns:a16="http://schemas.microsoft.com/office/drawing/2014/main" id="{B5C948E7-B995-2748-D37D-C4FEB19FBDC8}"/>
              </a:ext>
            </a:extLst>
          </p:cNvPr>
          <p:cNvCxnSpPr/>
          <p:nvPr/>
        </p:nvCxnSpPr>
        <p:spPr>
          <a:xfrm>
            <a:off x="3870960" y="2570480"/>
            <a:ext cx="0" cy="2682240"/>
          </a:xfrm>
          <a:prstGeom prst="line">
            <a:avLst/>
          </a:prstGeom>
          <a:ln w="57150">
            <a:solidFill>
              <a:srgbClr val="FFC000"/>
            </a:solidFill>
          </a:ln>
        </p:spPr>
        <p:style>
          <a:lnRef idx="1">
            <a:schemeClr val="accent2"/>
          </a:lnRef>
          <a:fillRef idx="0">
            <a:schemeClr val="accent2"/>
          </a:fillRef>
          <a:effectRef idx="0">
            <a:schemeClr val="accent2"/>
          </a:effectRef>
          <a:fontRef idx="minor">
            <a:schemeClr val="tx1"/>
          </a:fontRef>
        </p:style>
      </p:cxnSp>
      <p:sp>
        <p:nvSpPr>
          <p:cNvPr id="8" name="TextBox 7">
            <a:extLst>
              <a:ext uri="{FF2B5EF4-FFF2-40B4-BE49-F238E27FC236}">
                <a16:creationId xmlns:a16="http://schemas.microsoft.com/office/drawing/2014/main" id="{A049F7DE-460A-2B7E-5F08-A02AD8C7C51D}"/>
              </a:ext>
            </a:extLst>
          </p:cNvPr>
          <p:cNvSpPr txBox="1"/>
          <p:nvPr/>
        </p:nvSpPr>
        <p:spPr>
          <a:xfrm>
            <a:off x="8518842" y="2336800"/>
            <a:ext cx="2646998" cy="1477328"/>
          </a:xfrm>
          <a:prstGeom prst="rect">
            <a:avLst/>
          </a:prstGeom>
          <a:noFill/>
        </p:spPr>
        <p:txBody>
          <a:bodyPr wrap="square" rtlCol="0">
            <a:spAutoFit/>
          </a:bodyPr>
          <a:lstStyle/>
          <a:p>
            <a:pPr algn="ctr"/>
            <a:r>
              <a:rPr lang="en-US" dirty="0"/>
              <a:t>In 2025, the Millennial generation is aged 28-43, with a median age of about 34.</a:t>
            </a:r>
          </a:p>
          <a:p>
            <a:endParaRPr lang="en-US" dirty="0"/>
          </a:p>
        </p:txBody>
      </p:sp>
    </p:spTree>
    <p:extLst>
      <p:ext uri="{BB962C8B-B14F-4D97-AF65-F5344CB8AC3E}">
        <p14:creationId xmlns:p14="http://schemas.microsoft.com/office/powerpoint/2010/main" val="31789587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26741-20E0-0179-4943-E8DA26F9C9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AE53BE-B1EC-A55C-547F-ED61FE72DC15}"/>
              </a:ext>
            </a:extLst>
          </p:cNvPr>
          <p:cNvSpPr>
            <a:spLocks noGrp="1"/>
          </p:cNvSpPr>
          <p:nvPr>
            <p:ph type="title"/>
          </p:nvPr>
        </p:nvSpPr>
        <p:spPr>
          <a:xfrm>
            <a:off x="623316" y="411194"/>
            <a:ext cx="10945368" cy="685800"/>
          </a:xfrm>
        </p:spPr>
        <p:txBody>
          <a:bodyPr>
            <a:normAutofit fontScale="90000"/>
          </a:bodyPr>
          <a:lstStyle/>
          <a:p>
            <a:r>
              <a:rPr lang="en-US" dirty="0"/>
              <a:t>Population Cohorts and Peak Fertility Age in MA</a:t>
            </a:r>
          </a:p>
        </p:txBody>
      </p:sp>
      <p:sp>
        <p:nvSpPr>
          <p:cNvPr id="4" name="Text Placeholder 3">
            <a:extLst>
              <a:ext uri="{FF2B5EF4-FFF2-40B4-BE49-F238E27FC236}">
                <a16:creationId xmlns:a16="http://schemas.microsoft.com/office/drawing/2014/main" id="{18CD18C5-8926-A906-A1E5-89592AD5F073}"/>
              </a:ext>
            </a:extLst>
          </p:cNvPr>
          <p:cNvSpPr>
            <a:spLocks noGrp="1"/>
          </p:cNvSpPr>
          <p:nvPr>
            <p:ph type="body" sz="quarter" idx="14"/>
          </p:nvPr>
        </p:nvSpPr>
        <p:spPr/>
        <p:txBody>
          <a:bodyPr/>
          <a:lstStyle/>
          <a:p>
            <a:r>
              <a:rPr lang="en-US" dirty="0"/>
              <a:t>U.S. Census Bureau, Population Division: SC-EST2024-AGESEX-25</a:t>
            </a:r>
          </a:p>
        </p:txBody>
      </p:sp>
      <p:graphicFrame>
        <p:nvGraphicFramePr>
          <p:cNvPr id="5" name="Picture Placeholder 4">
            <a:extLst>
              <a:ext uri="{FF2B5EF4-FFF2-40B4-BE49-F238E27FC236}">
                <a16:creationId xmlns:a16="http://schemas.microsoft.com/office/drawing/2014/main" id="{E8C5EF3C-BC12-08C4-87C4-FCB4154F1D86}"/>
              </a:ext>
            </a:extLst>
          </p:cNvPr>
          <p:cNvGraphicFramePr>
            <a:graphicFrameLocks noGrp="1"/>
          </p:cNvGraphicFramePr>
          <p:nvPr>
            <p:ph type="pic" sz="quarter" idx="12"/>
          </p:nvPr>
        </p:nvGraphicFramePr>
        <p:xfrm>
          <a:off x="528638" y="1950720"/>
          <a:ext cx="7640002" cy="4013200"/>
        </p:xfrm>
        <a:graphic>
          <a:graphicData uri="http://schemas.openxmlformats.org/drawingml/2006/chart">
            <c:chart xmlns:c="http://schemas.openxmlformats.org/drawingml/2006/chart" xmlns:r="http://schemas.openxmlformats.org/officeDocument/2006/relationships" r:id="rId3"/>
          </a:graphicData>
        </a:graphic>
      </p:graphicFrame>
      <p:sp>
        <p:nvSpPr>
          <p:cNvPr id="3" name="Callout: Line 2">
            <a:extLst>
              <a:ext uri="{FF2B5EF4-FFF2-40B4-BE49-F238E27FC236}">
                <a16:creationId xmlns:a16="http://schemas.microsoft.com/office/drawing/2014/main" id="{236BE0D2-9E19-3B43-134D-C7288A2B85F5}"/>
              </a:ext>
            </a:extLst>
          </p:cNvPr>
          <p:cNvSpPr/>
          <p:nvPr/>
        </p:nvSpPr>
        <p:spPr>
          <a:xfrm>
            <a:off x="4216400" y="1610169"/>
            <a:ext cx="2184400" cy="831279"/>
          </a:xfrm>
          <a:prstGeom prst="borderCallout1">
            <a:avLst>
              <a:gd name="adj1" fmla="val 18750"/>
              <a:gd name="adj2" fmla="val -8333"/>
              <a:gd name="adj3" fmla="val 97834"/>
              <a:gd name="adj4" fmla="val -42921"/>
            </a:avLst>
          </a:prstGeom>
          <a:solidFill>
            <a:srgbClr val="FFC0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10 years later, 20-24 pop is aged 30-34</a:t>
            </a:r>
          </a:p>
        </p:txBody>
      </p:sp>
      <p:cxnSp>
        <p:nvCxnSpPr>
          <p:cNvPr id="7" name="Straight Connector 6">
            <a:extLst>
              <a:ext uri="{FF2B5EF4-FFF2-40B4-BE49-F238E27FC236}">
                <a16:creationId xmlns:a16="http://schemas.microsoft.com/office/drawing/2014/main" id="{94023F48-1C21-3E75-9DAC-3FCE3A8E8C38}"/>
              </a:ext>
            </a:extLst>
          </p:cNvPr>
          <p:cNvCxnSpPr/>
          <p:nvPr/>
        </p:nvCxnSpPr>
        <p:spPr>
          <a:xfrm>
            <a:off x="3180080" y="2550160"/>
            <a:ext cx="0" cy="2682240"/>
          </a:xfrm>
          <a:prstGeom prst="line">
            <a:avLst/>
          </a:prstGeom>
          <a:ln w="57150">
            <a:solidFill>
              <a:srgbClr val="FFC000"/>
            </a:solidFill>
          </a:ln>
        </p:spPr>
        <p:style>
          <a:lnRef idx="1">
            <a:schemeClr val="accent2"/>
          </a:lnRef>
          <a:fillRef idx="0">
            <a:schemeClr val="accent2"/>
          </a:fillRef>
          <a:effectRef idx="0">
            <a:schemeClr val="accent2"/>
          </a:effectRef>
          <a:fontRef idx="minor">
            <a:schemeClr val="tx1"/>
          </a:fontRef>
        </p:style>
      </p:cxnSp>
      <p:sp>
        <p:nvSpPr>
          <p:cNvPr id="8" name="TextBox 7">
            <a:extLst>
              <a:ext uri="{FF2B5EF4-FFF2-40B4-BE49-F238E27FC236}">
                <a16:creationId xmlns:a16="http://schemas.microsoft.com/office/drawing/2014/main" id="{AB7A9162-055A-42E1-BFA3-0CEA66D1DC0A}"/>
              </a:ext>
            </a:extLst>
          </p:cNvPr>
          <p:cNvSpPr txBox="1"/>
          <p:nvPr/>
        </p:nvSpPr>
        <p:spPr>
          <a:xfrm>
            <a:off x="8518842" y="2336800"/>
            <a:ext cx="2646998" cy="2308324"/>
          </a:xfrm>
          <a:prstGeom prst="rect">
            <a:avLst/>
          </a:prstGeom>
          <a:noFill/>
        </p:spPr>
        <p:txBody>
          <a:bodyPr wrap="square" rtlCol="0">
            <a:spAutoFit/>
          </a:bodyPr>
          <a:lstStyle/>
          <a:p>
            <a:r>
              <a:rPr lang="en-US" dirty="0"/>
              <a:t>In 2035, the Millennial generation is will be aged 38-53, with a median age of about 44.</a:t>
            </a:r>
          </a:p>
          <a:p>
            <a:endParaRPr lang="en-US" dirty="0"/>
          </a:p>
          <a:p>
            <a:r>
              <a:rPr lang="en-US" i="1" dirty="0"/>
              <a:t>There is currently no “next wave” coming up behind them.</a:t>
            </a:r>
          </a:p>
        </p:txBody>
      </p:sp>
    </p:spTree>
    <p:extLst>
      <p:ext uri="{BB962C8B-B14F-4D97-AF65-F5344CB8AC3E}">
        <p14:creationId xmlns:p14="http://schemas.microsoft.com/office/powerpoint/2010/main" val="32073526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D0009C-24CD-2D3E-F7F5-9FC26A88E0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2EAFA8-B245-AAF0-57D4-8B955F5F4B6F}"/>
              </a:ext>
            </a:extLst>
          </p:cNvPr>
          <p:cNvSpPr>
            <a:spLocks noGrp="1"/>
          </p:cNvSpPr>
          <p:nvPr>
            <p:ph type="title"/>
          </p:nvPr>
        </p:nvSpPr>
        <p:spPr>
          <a:xfrm>
            <a:off x="623316" y="411194"/>
            <a:ext cx="10945368" cy="685800"/>
          </a:xfrm>
        </p:spPr>
        <p:txBody>
          <a:bodyPr>
            <a:normAutofit fontScale="90000"/>
          </a:bodyPr>
          <a:lstStyle/>
          <a:p>
            <a:r>
              <a:rPr lang="en-US" dirty="0"/>
              <a:t>Population Cohorts and Peak Fertility Age in MA</a:t>
            </a:r>
          </a:p>
        </p:txBody>
      </p:sp>
      <p:sp>
        <p:nvSpPr>
          <p:cNvPr id="4" name="Text Placeholder 3">
            <a:extLst>
              <a:ext uri="{FF2B5EF4-FFF2-40B4-BE49-F238E27FC236}">
                <a16:creationId xmlns:a16="http://schemas.microsoft.com/office/drawing/2014/main" id="{E0D70EA4-901D-8A41-8301-D0C49EB01DB1}"/>
              </a:ext>
            </a:extLst>
          </p:cNvPr>
          <p:cNvSpPr>
            <a:spLocks noGrp="1"/>
          </p:cNvSpPr>
          <p:nvPr>
            <p:ph type="body" sz="quarter" idx="14"/>
          </p:nvPr>
        </p:nvSpPr>
        <p:spPr/>
        <p:txBody>
          <a:bodyPr/>
          <a:lstStyle/>
          <a:p>
            <a:r>
              <a:rPr lang="en-US" dirty="0"/>
              <a:t>U.S. Census Bureau, Population Division: SC-EST2024-AGESEX-25</a:t>
            </a:r>
          </a:p>
        </p:txBody>
      </p:sp>
      <p:graphicFrame>
        <p:nvGraphicFramePr>
          <p:cNvPr id="5" name="Picture Placeholder 4">
            <a:extLst>
              <a:ext uri="{FF2B5EF4-FFF2-40B4-BE49-F238E27FC236}">
                <a16:creationId xmlns:a16="http://schemas.microsoft.com/office/drawing/2014/main" id="{8821792D-93D8-9DDC-113E-42404210820B}"/>
              </a:ext>
            </a:extLst>
          </p:cNvPr>
          <p:cNvGraphicFramePr>
            <a:graphicFrameLocks noGrp="1"/>
          </p:cNvGraphicFramePr>
          <p:nvPr>
            <p:ph type="pic" sz="quarter" idx="12"/>
          </p:nvPr>
        </p:nvGraphicFramePr>
        <p:xfrm>
          <a:off x="528638" y="1950720"/>
          <a:ext cx="7640002" cy="4013200"/>
        </p:xfrm>
        <a:graphic>
          <a:graphicData uri="http://schemas.openxmlformats.org/drawingml/2006/chart">
            <c:chart xmlns:c="http://schemas.openxmlformats.org/drawingml/2006/chart" xmlns:r="http://schemas.openxmlformats.org/officeDocument/2006/relationships" r:id="rId3"/>
          </a:graphicData>
        </a:graphic>
      </p:graphicFrame>
      <p:sp>
        <p:nvSpPr>
          <p:cNvPr id="3" name="Callout: Line 2">
            <a:extLst>
              <a:ext uri="{FF2B5EF4-FFF2-40B4-BE49-F238E27FC236}">
                <a16:creationId xmlns:a16="http://schemas.microsoft.com/office/drawing/2014/main" id="{106718D8-E8C5-7B81-8C0F-1D4C4EF43D95}"/>
              </a:ext>
            </a:extLst>
          </p:cNvPr>
          <p:cNvSpPr/>
          <p:nvPr/>
        </p:nvSpPr>
        <p:spPr>
          <a:xfrm>
            <a:off x="4216400" y="1610169"/>
            <a:ext cx="2184400" cy="831279"/>
          </a:xfrm>
          <a:prstGeom prst="borderCallout1">
            <a:avLst>
              <a:gd name="adj1" fmla="val 18750"/>
              <a:gd name="adj2" fmla="val -8333"/>
              <a:gd name="adj3" fmla="val 97834"/>
              <a:gd name="adj4" fmla="val -42921"/>
            </a:avLst>
          </a:prstGeom>
          <a:solidFill>
            <a:srgbClr val="FFC0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20 years later, 10-44 pop is aged 30-34</a:t>
            </a:r>
          </a:p>
        </p:txBody>
      </p:sp>
      <p:cxnSp>
        <p:nvCxnSpPr>
          <p:cNvPr id="7" name="Straight Connector 6">
            <a:extLst>
              <a:ext uri="{FF2B5EF4-FFF2-40B4-BE49-F238E27FC236}">
                <a16:creationId xmlns:a16="http://schemas.microsoft.com/office/drawing/2014/main" id="{F5A42A78-72B5-A1B8-8F85-1544011D0A8E}"/>
              </a:ext>
            </a:extLst>
          </p:cNvPr>
          <p:cNvCxnSpPr>
            <a:cxnSpLocks/>
          </p:cNvCxnSpPr>
          <p:nvPr/>
        </p:nvCxnSpPr>
        <p:spPr>
          <a:xfrm>
            <a:off x="2450407" y="3214254"/>
            <a:ext cx="0" cy="1937143"/>
          </a:xfrm>
          <a:prstGeom prst="line">
            <a:avLst/>
          </a:prstGeom>
          <a:ln w="57150">
            <a:solidFill>
              <a:srgbClr val="FFC000"/>
            </a:solidFill>
          </a:ln>
        </p:spPr>
        <p:style>
          <a:lnRef idx="1">
            <a:schemeClr val="accent2"/>
          </a:lnRef>
          <a:fillRef idx="0">
            <a:schemeClr val="accent2"/>
          </a:fillRef>
          <a:effectRef idx="0">
            <a:schemeClr val="accent2"/>
          </a:effectRef>
          <a:fontRef idx="minor">
            <a:schemeClr val="tx1"/>
          </a:fontRef>
        </p:style>
      </p:cxnSp>
      <p:sp>
        <p:nvSpPr>
          <p:cNvPr id="8" name="TextBox 7">
            <a:extLst>
              <a:ext uri="{FF2B5EF4-FFF2-40B4-BE49-F238E27FC236}">
                <a16:creationId xmlns:a16="http://schemas.microsoft.com/office/drawing/2014/main" id="{AB451643-A4DF-E969-81F0-BD1457498FD6}"/>
              </a:ext>
            </a:extLst>
          </p:cNvPr>
          <p:cNvSpPr txBox="1"/>
          <p:nvPr/>
        </p:nvSpPr>
        <p:spPr>
          <a:xfrm>
            <a:off x="8518842" y="2336800"/>
            <a:ext cx="2646998" cy="1200329"/>
          </a:xfrm>
          <a:prstGeom prst="rect">
            <a:avLst/>
          </a:prstGeom>
          <a:noFill/>
        </p:spPr>
        <p:txBody>
          <a:bodyPr wrap="square" rtlCol="0">
            <a:spAutoFit/>
          </a:bodyPr>
          <a:lstStyle/>
          <a:p>
            <a:endParaRPr lang="en-US" dirty="0"/>
          </a:p>
          <a:p>
            <a:r>
              <a:rPr lang="en-US" i="1" dirty="0"/>
              <a:t>There is currently no “next wave” coming up behind them.</a:t>
            </a:r>
          </a:p>
        </p:txBody>
      </p:sp>
    </p:spTree>
    <p:extLst>
      <p:ext uri="{BB962C8B-B14F-4D97-AF65-F5344CB8AC3E}">
        <p14:creationId xmlns:p14="http://schemas.microsoft.com/office/powerpoint/2010/main" val="11712770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511E13-5CD7-1CD3-195F-46859094FE19}"/>
            </a:ext>
          </a:extLst>
        </p:cNvPr>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1A745412-2421-717E-51D6-7827C7610F14}"/>
              </a:ext>
            </a:extLst>
          </p:cNvPr>
          <p:cNvGraphicFramePr>
            <a:graphicFrameLocks/>
          </p:cNvGraphicFramePr>
          <p:nvPr>
            <p:extLst>
              <p:ext uri="{D42A27DB-BD31-4B8C-83A1-F6EECF244321}">
                <p14:modId xmlns:p14="http://schemas.microsoft.com/office/powerpoint/2010/main" val="571623446"/>
              </p:ext>
            </p:extLst>
          </p:nvPr>
        </p:nvGraphicFramePr>
        <p:xfrm>
          <a:off x="687066" y="1553866"/>
          <a:ext cx="10507613" cy="3935529"/>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B42D5730-54B4-49A9-FE20-7FDE2E08C02B}"/>
              </a:ext>
            </a:extLst>
          </p:cNvPr>
          <p:cNvSpPr>
            <a:spLocks noGrp="1"/>
          </p:cNvSpPr>
          <p:nvPr>
            <p:ph type="title"/>
          </p:nvPr>
        </p:nvSpPr>
        <p:spPr>
          <a:xfrm>
            <a:off x="630936" y="470685"/>
            <a:ext cx="10945368" cy="685800"/>
          </a:xfrm>
        </p:spPr>
        <p:txBody>
          <a:bodyPr>
            <a:noAutofit/>
          </a:bodyPr>
          <a:lstStyle/>
          <a:p>
            <a:pPr lvl="0">
              <a:spcBef>
                <a:spcPts val="1000"/>
              </a:spcBef>
              <a:defRPr/>
            </a:pPr>
            <a:r>
              <a:rPr lang="en-US" sz="3200" dirty="0">
                <a:ea typeface="Calibri"/>
                <a:cs typeface="Arial"/>
              </a:rPr>
              <a:t>Massachusetts Components of Population Change 2000-2025</a:t>
            </a:r>
            <a:endParaRPr lang="en-US" sz="3200" b="0" i="1" dirty="0">
              <a:solidFill>
                <a:prstClr val="black"/>
              </a:solidFill>
              <a:latin typeface="Calibri" panose="020F0502020204030204" pitchFamily="34" charset="0"/>
            </a:endParaRPr>
          </a:p>
        </p:txBody>
      </p:sp>
      <p:sp>
        <p:nvSpPr>
          <p:cNvPr id="5" name="Slide Number Placeholder 4">
            <a:extLst>
              <a:ext uri="{FF2B5EF4-FFF2-40B4-BE49-F238E27FC236}">
                <a16:creationId xmlns:a16="http://schemas.microsoft.com/office/drawing/2014/main" id="{21F5206E-42D8-D33E-BB2E-E84CCEC34C11}"/>
              </a:ext>
            </a:extLst>
          </p:cNvPr>
          <p:cNvSpPr>
            <a:spLocks noGrp="1"/>
          </p:cNvSpPr>
          <p:nvPr>
            <p:ph type="sldNum" sz="quarter"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Page </a:t>
            </a:r>
            <a:fld id="{D451C3AF-C182-BB47-A3C0-0AB666CF8761}" type="slidenum">
              <a:rPr kumimoji="0" lang="en-US" sz="12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8" name="Text Placeholder 7">
            <a:extLst>
              <a:ext uri="{FF2B5EF4-FFF2-40B4-BE49-F238E27FC236}">
                <a16:creationId xmlns:a16="http://schemas.microsoft.com/office/drawing/2014/main" id="{94ED4A65-809B-D52A-C62A-28634A65AF60}"/>
              </a:ext>
            </a:extLst>
          </p:cNvPr>
          <p:cNvSpPr>
            <a:spLocks noGrp="1"/>
          </p:cNvSpPr>
          <p:nvPr>
            <p:ph type="body" sz="quarter" idx="14"/>
          </p:nvPr>
        </p:nvSpPr>
        <p:spPr>
          <a:xfrm>
            <a:off x="5998464" y="5896939"/>
            <a:ext cx="4983861" cy="1015663"/>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UMass Donahue Institute. Source Data: ST-2000-7; CO-EST2010-ALLDATA; and NST-EST2025-ALLDATA, U.S. Census Bureau Population Division.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Note that the Census Bureau provides only 3 months of component estimates for years 2010 and 2020. These years are excluded from the time-series chart above.</a:t>
            </a:r>
          </a:p>
        </p:txBody>
      </p:sp>
    </p:spTree>
    <p:extLst>
      <p:ext uri="{BB962C8B-B14F-4D97-AF65-F5344CB8AC3E}">
        <p14:creationId xmlns:p14="http://schemas.microsoft.com/office/powerpoint/2010/main" val="40433639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386BE-8861-5974-55C7-230CBC6AA498}"/>
              </a:ext>
            </a:extLst>
          </p:cNvPr>
          <p:cNvSpPr>
            <a:spLocks noGrp="1"/>
          </p:cNvSpPr>
          <p:nvPr>
            <p:ph type="title"/>
          </p:nvPr>
        </p:nvSpPr>
        <p:spPr>
          <a:xfrm>
            <a:off x="274320" y="274320"/>
            <a:ext cx="10945368" cy="685800"/>
          </a:xfrm>
        </p:spPr>
        <p:txBody>
          <a:bodyPr>
            <a:normAutofit/>
          </a:bodyPr>
          <a:lstStyle/>
          <a:p>
            <a:r>
              <a:rPr lang="en-US" sz="3600" dirty="0"/>
              <a:t>Child Population (0 to 4 years old) is falling</a:t>
            </a:r>
          </a:p>
        </p:txBody>
      </p:sp>
      <p:sp>
        <p:nvSpPr>
          <p:cNvPr id="6" name="Slide Number Placeholder 5">
            <a:extLst>
              <a:ext uri="{FF2B5EF4-FFF2-40B4-BE49-F238E27FC236}">
                <a16:creationId xmlns:a16="http://schemas.microsoft.com/office/drawing/2014/main" id="{ED07CA44-1140-C7F9-9EF2-F1715BEFAAA1}"/>
              </a:ext>
            </a:extLst>
          </p:cNvPr>
          <p:cNvSpPr>
            <a:spLocks noGrp="1"/>
          </p:cNvSpPr>
          <p:nvPr>
            <p:ph type="sldNum" sz="quarter" idx="15"/>
          </p:nvPr>
        </p:nvSpPr>
        <p:spPr/>
        <p:txBody>
          <a:bodyPr/>
          <a:lstStyle/>
          <a:p>
            <a:r>
              <a:rPr lang="en-US" dirty="0"/>
              <a:t>Page </a:t>
            </a:r>
            <a:fld id="{D451C3AF-C182-BB47-A3C0-0AB666CF8761}" type="slidenum">
              <a:rPr lang="en-US" smtClean="0"/>
              <a:pPr/>
              <a:t>28</a:t>
            </a:fld>
            <a:endParaRPr lang="en-US" dirty="0"/>
          </a:p>
        </p:txBody>
      </p:sp>
      <p:graphicFrame>
        <p:nvGraphicFramePr>
          <p:cNvPr id="7" name="Chart 6">
            <a:extLst>
              <a:ext uri="{FF2B5EF4-FFF2-40B4-BE49-F238E27FC236}">
                <a16:creationId xmlns:a16="http://schemas.microsoft.com/office/drawing/2014/main" id="{F59E03DD-E13B-4312-9298-92AE6413F7ED}"/>
              </a:ext>
            </a:extLst>
          </p:cNvPr>
          <p:cNvGraphicFramePr>
            <a:graphicFrameLocks/>
          </p:cNvGraphicFramePr>
          <p:nvPr/>
        </p:nvGraphicFramePr>
        <p:xfrm>
          <a:off x="2083370" y="1407558"/>
          <a:ext cx="8499108" cy="4293943"/>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8B805656-F679-B040-F2EA-6DB8E62D110F}"/>
              </a:ext>
            </a:extLst>
          </p:cNvPr>
          <p:cNvSpPr txBox="1"/>
          <p:nvPr/>
        </p:nvSpPr>
        <p:spPr>
          <a:xfrm>
            <a:off x="3766526" y="1038226"/>
            <a:ext cx="5335405" cy="369332"/>
          </a:xfrm>
          <a:prstGeom prst="rect">
            <a:avLst/>
          </a:prstGeom>
          <a:noFill/>
        </p:spPr>
        <p:txBody>
          <a:bodyPr wrap="square" rtlCol="0">
            <a:spAutoFit/>
          </a:bodyPr>
          <a:lstStyle/>
          <a:p>
            <a:r>
              <a:rPr lang="en-US" b="1" dirty="0"/>
              <a:t>Percent of the Total Population 0 to 4, 2000 to 2050</a:t>
            </a:r>
          </a:p>
        </p:txBody>
      </p:sp>
      <p:sp>
        <p:nvSpPr>
          <p:cNvPr id="9" name="Left Brace 8">
            <a:extLst>
              <a:ext uri="{FF2B5EF4-FFF2-40B4-BE49-F238E27FC236}">
                <a16:creationId xmlns:a16="http://schemas.microsoft.com/office/drawing/2014/main" id="{CC8A16C9-24F8-EF45-1F7E-9DFD5ABBC455}"/>
              </a:ext>
            </a:extLst>
          </p:cNvPr>
          <p:cNvSpPr/>
          <p:nvPr/>
        </p:nvSpPr>
        <p:spPr>
          <a:xfrm rot="16200000">
            <a:off x="6832054" y="2247791"/>
            <a:ext cx="603138" cy="321661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pPr algn="ctr"/>
            <a:endParaRPr lang="en-US" dirty="0"/>
          </a:p>
        </p:txBody>
      </p:sp>
      <p:sp>
        <p:nvSpPr>
          <p:cNvPr id="10" name="TextBox 8">
            <a:extLst>
              <a:ext uri="{FF2B5EF4-FFF2-40B4-BE49-F238E27FC236}">
                <a16:creationId xmlns:a16="http://schemas.microsoft.com/office/drawing/2014/main" id="{349574BB-F12C-0020-00D1-286C30FC36D0}"/>
              </a:ext>
            </a:extLst>
          </p:cNvPr>
          <p:cNvSpPr txBox="1"/>
          <p:nvPr/>
        </p:nvSpPr>
        <p:spPr>
          <a:xfrm>
            <a:off x="5368053" y="4213419"/>
            <a:ext cx="3531139" cy="307787"/>
          </a:xfrm>
          <a:prstGeom prst="rect">
            <a:avLst/>
          </a:prstGeom>
          <a:noFill/>
        </p:spPr>
        <p:txBody>
          <a:bodyPr wrap="square" rtlCol="0">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pPr algn="ctr"/>
            <a:r>
              <a:rPr lang="en-US" sz="1400" b="1" i="1" dirty="0"/>
              <a:t>Projected Decline of 0 to 4 Population</a:t>
            </a:r>
          </a:p>
        </p:txBody>
      </p:sp>
      <p:sp>
        <p:nvSpPr>
          <p:cNvPr id="4" name="Text Placeholder 3">
            <a:extLst>
              <a:ext uri="{FF2B5EF4-FFF2-40B4-BE49-F238E27FC236}">
                <a16:creationId xmlns:a16="http://schemas.microsoft.com/office/drawing/2014/main" id="{7FDF0556-B8CF-E886-F7D5-4D0CA67915C5}"/>
              </a:ext>
            </a:extLst>
          </p:cNvPr>
          <p:cNvSpPr txBox="1">
            <a:spLocks noGrp="1"/>
          </p:cNvSpPr>
          <p:nvPr>
            <p:ph type="body" sz="quarter" idx="14"/>
          </p:nvPr>
        </p:nvSpPr>
        <p:spPr>
          <a:xfrm>
            <a:off x="7221538" y="6192403"/>
            <a:ext cx="3760787" cy="424732"/>
          </a:xfrm>
          <a:prstGeom prst="rect">
            <a:avLst/>
          </a:prstGeom>
          <a:noFill/>
        </p:spPr>
        <p:txBody>
          <a:bodyPr wrap="square">
            <a:spAutoFit/>
          </a:bodyPr>
          <a:lstStyle/>
          <a:p>
            <a:r>
              <a:rPr lang="en-US" i="1" dirty="0">
                <a:solidFill>
                  <a:schemeClr val="tx1"/>
                </a:solidFill>
              </a:rPr>
              <a:t>UMass Donahue Institute V2024 Long-Term Population Estimates May 6, 2024</a:t>
            </a:r>
          </a:p>
        </p:txBody>
      </p:sp>
    </p:spTree>
    <p:extLst>
      <p:ext uri="{BB962C8B-B14F-4D97-AF65-F5344CB8AC3E}">
        <p14:creationId xmlns:p14="http://schemas.microsoft.com/office/powerpoint/2010/main" val="28266360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449AD-5D4C-6477-1FD5-F39781102374}"/>
              </a:ext>
            </a:extLst>
          </p:cNvPr>
          <p:cNvSpPr>
            <a:spLocks noGrp="1"/>
          </p:cNvSpPr>
          <p:nvPr>
            <p:ph type="title"/>
          </p:nvPr>
        </p:nvSpPr>
        <p:spPr/>
        <p:txBody>
          <a:bodyPr>
            <a:normAutofit fontScale="90000"/>
          </a:bodyPr>
          <a:lstStyle/>
          <a:p>
            <a:r>
              <a:rPr lang="en-US" dirty="0">
                <a:ea typeface="Calibri"/>
                <a:cs typeface="Arial"/>
              </a:rPr>
              <a:t>Declining Immigration Will Reduce Future Births</a:t>
            </a:r>
            <a:endParaRPr lang="en-US" dirty="0">
              <a:ea typeface="Calibri"/>
            </a:endParaRPr>
          </a:p>
        </p:txBody>
      </p:sp>
      <p:sp>
        <p:nvSpPr>
          <p:cNvPr id="4" name="Text Placeholder 3">
            <a:extLst>
              <a:ext uri="{FF2B5EF4-FFF2-40B4-BE49-F238E27FC236}">
                <a16:creationId xmlns:a16="http://schemas.microsoft.com/office/drawing/2014/main" id="{18C77EFA-4FDC-30F2-C004-0C011A2A0269}"/>
              </a:ext>
            </a:extLst>
          </p:cNvPr>
          <p:cNvSpPr>
            <a:spLocks noGrp="1"/>
          </p:cNvSpPr>
          <p:nvPr>
            <p:ph type="body" sz="quarter" idx="14"/>
          </p:nvPr>
        </p:nvSpPr>
        <p:spPr/>
        <p:txBody>
          <a:bodyPr/>
          <a:lstStyle/>
          <a:p>
            <a:r>
              <a:rPr lang="en-US" dirty="0"/>
              <a:t>ACS IPUMS analysis by UMDI</a:t>
            </a:r>
          </a:p>
        </p:txBody>
      </p:sp>
      <p:graphicFrame>
        <p:nvGraphicFramePr>
          <p:cNvPr id="5" name="Chart Placeholder 4">
            <a:extLst>
              <a:ext uri="{FF2B5EF4-FFF2-40B4-BE49-F238E27FC236}">
                <a16:creationId xmlns:a16="http://schemas.microsoft.com/office/drawing/2014/main" id="{20A0D0C5-525B-E297-BF84-26DABA289B6F}"/>
              </a:ext>
            </a:extLst>
          </p:cNvPr>
          <p:cNvGraphicFramePr>
            <a:graphicFrameLocks noGrp="1"/>
          </p:cNvGraphicFramePr>
          <p:nvPr>
            <p:ph type="chart" sz="quarter" idx="12"/>
            <p:extLst>
              <p:ext uri="{D42A27DB-BD31-4B8C-83A1-F6EECF244321}">
                <p14:modId xmlns:p14="http://schemas.microsoft.com/office/powerpoint/2010/main" val="4070947933"/>
              </p:ext>
            </p:extLst>
          </p:nvPr>
        </p:nvGraphicFramePr>
        <p:xfrm>
          <a:off x="895414" y="1609344"/>
          <a:ext cx="9583610" cy="42153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08574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840D00-21E1-AADF-5E4E-67C3B59B4E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371D0A-67E6-7808-6B7E-469E737F97B3}"/>
              </a:ext>
            </a:extLst>
          </p:cNvPr>
          <p:cNvSpPr>
            <a:spLocks noGrp="1"/>
          </p:cNvSpPr>
          <p:nvPr>
            <p:ph type="title"/>
          </p:nvPr>
        </p:nvSpPr>
        <p:spPr>
          <a:xfrm>
            <a:off x="621290" y="3084537"/>
            <a:ext cx="10945368" cy="685800"/>
          </a:xfrm>
        </p:spPr>
        <p:txBody>
          <a:bodyPr>
            <a:normAutofit fontScale="90000"/>
          </a:bodyPr>
          <a:lstStyle/>
          <a:p>
            <a:pPr algn="ctr">
              <a:spcBef>
                <a:spcPts val="1000"/>
              </a:spcBef>
            </a:pPr>
            <a:r>
              <a:rPr lang="en-US" sz="2900" dirty="0">
                <a:ea typeface="Calibri"/>
                <a:cs typeface="Calibri"/>
              </a:rPr>
              <a:t>Massachusetts Population Trends </a:t>
            </a:r>
            <a:br>
              <a:rPr lang="en-US" sz="2900" dirty="0">
                <a:ea typeface="Calibri"/>
                <a:cs typeface="Calibri"/>
              </a:rPr>
            </a:br>
            <a:br>
              <a:rPr lang="en-US" sz="2900" dirty="0">
                <a:ea typeface="Calibri"/>
                <a:cs typeface="Calibri"/>
              </a:rPr>
            </a:br>
            <a:r>
              <a:rPr lang="en-US" sz="2900" b="0" dirty="0">
                <a:solidFill>
                  <a:srgbClr val="000000"/>
                </a:solidFill>
                <a:ea typeface="Calibri"/>
                <a:cs typeface="Calibri"/>
              </a:rPr>
              <a:t>with a focus on the </a:t>
            </a:r>
            <a:r>
              <a:rPr lang="en-US" sz="2900" i="1" dirty="0">
                <a:solidFill>
                  <a:srgbClr val="000000"/>
                </a:solidFill>
                <a:ea typeface="Calibri"/>
                <a:cs typeface="Calibri"/>
              </a:rPr>
              <a:t>components of population </a:t>
            </a:r>
            <a:r>
              <a:rPr lang="en-US" sz="2900" b="0" dirty="0">
                <a:solidFill>
                  <a:srgbClr val="000000"/>
                </a:solidFill>
                <a:ea typeface="Calibri"/>
                <a:cs typeface="Calibri"/>
              </a:rPr>
              <a:t>change, especially immigration</a:t>
            </a:r>
            <a:endParaRPr lang="en-US" sz="2900" b="0" dirty="0">
              <a:ea typeface="Calibri"/>
              <a:cs typeface="Calibri"/>
            </a:endParaRPr>
          </a:p>
          <a:p>
            <a:pPr algn="ctr"/>
            <a:endParaRPr lang="en-US" b="0" dirty="0">
              <a:ea typeface="Calibri" panose="020F0502020204030204"/>
            </a:endParaRPr>
          </a:p>
        </p:txBody>
      </p:sp>
    </p:spTree>
    <p:extLst>
      <p:ext uri="{BB962C8B-B14F-4D97-AF65-F5344CB8AC3E}">
        <p14:creationId xmlns:p14="http://schemas.microsoft.com/office/powerpoint/2010/main" val="26410369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24C1BD-046C-3D86-5F2F-BEB36F8C27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08873A-A26F-ABF5-5B27-D0B612EB356A}"/>
              </a:ext>
            </a:extLst>
          </p:cNvPr>
          <p:cNvSpPr>
            <a:spLocks noGrp="1"/>
          </p:cNvSpPr>
          <p:nvPr>
            <p:ph type="title"/>
          </p:nvPr>
        </p:nvSpPr>
        <p:spPr>
          <a:xfrm>
            <a:off x="630936" y="470685"/>
            <a:ext cx="10945368" cy="685800"/>
          </a:xfrm>
        </p:spPr>
        <p:txBody>
          <a:bodyPr>
            <a:noAutofit/>
          </a:bodyPr>
          <a:lstStyle/>
          <a:p>
            <a:r>
              <a:rPr lang="en-US" sz="3200" dirty="0">
                <a:latin typeface="Calibri" panose="020F0502020204030204" pitchFamily="34" charset="0"/>
              </a:rPr>
              <a:t>Half of Massachusetts counties saw more deaths than births in 2024, concentrated in Western Mass and the Cape</a:t>
            </a:r>
            <a:endParaRPr lang="en-US" sz="3200" dirty="0"/>
          </a:p>
        </p:txBody>
      </p:sp>
      <p:sp>
        <p:nvSpPr>
          <p:cNvPr id="5" name="Slide Number Placeholder 4">
            <a:extLst>
              <a:ext uri="{FF2B5EF4-FFF2-40B4-BE49-F238E27FC236}">
                <a16:creationId xmlns:a16="http://schemas.microsoft.com/office/drawing/2014/main" id="{4C6AD1BC-4910-B022-A3DA-B14BAC7E2A29}"/>
              </a:ext>
            </a:extLst>
          </p:cNvPr>
          <p:cNvSpPr>
            <a:spLocks noGrp="1"/>
          </p:cNvSpPr>
          <p:nvPr>
            <p:ph type="sldNum" sz="quarter"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Page </a:t>
            </a:r>
            <a:fld id="{D451C3AF-C182-BB47-A3C0-0AB666CF8761}" type="slidenum">
              <a:rPr kumimoji="0" lang="en-US" sz="12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pic>
        <p:nvPicPr>
          <p:cNvPr id="8" name="Picture 7" descr="natural change (births minus deaths) in Massachusetts by county. Western Massachusetts, the South Coast, and Cape and Islands counties have fewer births than deaths, and Greater Boston counties have more births than deaths">
            <a:extLst>
              <a:ext uri="{FF2B5EF4-FFF2-40B4-BE49-F238E27FC236}">
                <a16:creationId xmlns:a16="http://schemas.microsoft.com/office/drawing/2014/main" id="{1D22DE84-E470-4D14-B40B-9E612273D2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2685" y="1248560"/>
            <a:ext cx="6809246" cy="4367793"/>
          </a:xfrm>
          <a:prstGeom prst="rect">
            <a:avLst/>
          </a:prstGeom>
          <a:ln>
            <a:solidFill>
              <a:schemeClr val="tx1"/>
            </a:solidFill>
          </a:ln>
        </p:spPr>
      </p:pic>
      <p:sp>
        <p:nvSpPr>
          <p:cNvPr id="3" name="Text Placeholder 2">
            <a:extLst>
              <a:ext uri="{FF2B5EF4-FFF2-40B4-BE49-F238E27FC236}">
                <a16:creationId xmlns:a16="http://schemas.microsoft.com/office/drawing/2014/main" id="{78BDCADA-08A4-E1B0-4D91-5DEF47771971}"/>
              </a:ext>
            </a:extLst>
          </p:cNvPr>
          <p:cNvSpPr>
            <a:spLocks noGrp="1"/>
          </p:cNvSpPr>
          <p:nvPr>
            <p:ph type="body" sz="quarter" idx="14"/>
          </p:nvPr>
        </p:nvSpPr>
        <p:spPr>
          <a:xfrm>
            <a:off x="7221538" y="6081605"/>
            <a:ext cx="3760787" cy="646331"/>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Annual Estimates of the Resident Population: April 1, 2020 to July 1, 2024 (CO-EST2024-alldata), U.S. Census Bureau, Population Division, March 13, 2025.</a:t>
            </a:r>
            <a:endParaRPr kumimoji="0" lang="fr-FR" altLang="en-US"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3613718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141CEF-1305-B7E7-6065-8D43629622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6788D5-8889-6CF2-6D43-376290E55CC2}"/>
              </a:ext>
            </a:extLst>
          </p:cNvPr>
          <p:cNvSpPr>
            <a:spLocks noGrp="1"/>
          </p:cNvSpPr>
          <p:nvPr>
            <p:ph type="title"/>
          </p:nvPr>
        </p:nvSpPr>
        <p:spPr>
          <a:xfrm>
            <a:off x="621290" y="3084537"/>
            <a:ext cx="10945368" cy="685800"/>
          </a:xfrm>
        </p:spPr>
        <p:txBody>
          <a:bodyPr>
            <a:normAutofit fontScale="90000"/>
          </a:bodyPr>
          <a:lstStyle/>
          <a:p>
            <a:pPr algn="ctr"/>
            <a:r>
              <a:rPr lang="en-US" dirty="0">
                <a:ea typeface="Calibri"/>
                <a:cs typeface="Arial"/>
              </a:rPr>
              <a:t>Focus: Aging Population</a:t>
            </a:r>
            <a:endParaRPr lang="en-US" dirty="0">
              <a:ea typeface="Calibri" panose="020F0502020204030204"/>
            </a:endParaRPr>
          </a:p>
        </p:txBody>
      </p:sp>
    </p:spTree>
    <p:extLst>
      <p:ext uri="{BB962C8B-B14F-4D97-AF65-F5344CB8AC3E}">
        <p14:creationId xmlns:p14="http://schemas.microsoft.com/office/powerpoint/2010/main" val="34308399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8AD16B-E99A-994A-A680-78E3619D6EB9}"/>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9FA15462-DDF5-D1C9-096D-63FEA72BEA84}"/>
              </a:ext>
            </a:extLst>
          </p:cNvPr>
          <p:cNvSpPr>
            <a:spLocks noGrp="1"/>
          </p:cNvSpPr>
          <p:nvPr>
            <p:ph type="title"/>
          </p:nvPr>
        </p:nvSpPr>
        <p:spPr>
          <a:xfrm>
            <a:off x="274320" y="274320"/>
            <a:ext cx="10945368" cy="685800"/>
          </a:xfrm>
        </p:spPr>
        <p:txBody>
          <a:bodyPr>
            <a:normAutofit/>
          </a:bodyPr>
          <a:lstStyle/>
          <a:p>
            <a:r>
              <a:rPr lang="en-US" sz="3600" dirty="0"/>
              <a:t>Our population is aging</a:t>
            </a:r>
          </a:p>
        </p:txBody>
      </p:sp>
      <p:sp>
        <p:nvSpPr>
          <p:cNvPr id="9" name="Text Placeholder 8">
            <a:extLst>
              <a:ext uri="{FF2B5EF4-FFF2-40B4-BE49-F238E27FC236}">
                <a16:creationId xmlns:a16="http://schemas.microsoft.com/office/drawing/2014/main" id="{FC69BF60-60B8-ABD1-31BB-36A68E1250EE}"/>
              </a:ext>
            </a:extLst>
          </p:cNvPr>
          <p:cNvSpPr>
            <a:spLocks noGrp="1"/>
          </p:cNvSpPr>
          <p:nvPr>
            <p:ph type="body" sz="quarter" idx="14"/>
          </p:nvPr>
        </p:nvSpPr>
        <p:spPr>
          <a:xfrm>
            <a:off x="7114033" y="6304471"/>
            <a:ext cx="3868928" cy="196913"/>
          </a:xfrm>
        </p:spPr>
        <p:txBody>
          <a:bodyPr/>
          <a:lstStyle/>
          <a:p>
            <a:r>
              <a:rPr lang="en-US" i="1" dirty="0">
                <a:solidFill>
                  <a:schemeClr val="tx1"/>
                </a:solidFill>
              </a:rPr>
              <a:t>U.S. Census Bureau, Population Division Annual Estimates of the Resident Population by Sex and Selected Age Groups</a:t>
            </a:r>
          </a:p>
          <a:p>
            <a:endParaRPr lang="en-US" i="1" dirty="0">
              <a:solidFill>
                <a:schemeClr val="tx1"/>
              </a:solidFill>
            </a:endParaRPr>
          </a:p>
        </p:txBody>
      </p:sp>
      <p:sp>
        <p:nvSpPr>
          <p:cNvPr id="6" name="Slide Number Placeholder 5">
            <a:extLst>
              <a:ext uri="{FF2B5EF4-FFF2-40B4-BE49-F238E27FC236}">
                <a16:creationId xmlns:a16="http://schemas.microsoft.com/office/drawing/2014/main" id="{30E48559-25BF-BB2C-25A2-5D556904539F}"/>
              </a:ext>
            </a:extLst>
          </p:cNvPr>
          <p:cNvSpPr>
            <a:spLocks noGrp="1"/>
          </p:cNvSpPr>
          <p:nvPr>
            <p:ph type="sldNum" sz="quarter" idx="15"/>
          </p:nvPr>
        </p:nvSpPr>
        <p:spPr/>
        <p:txBody>
          <a:bodyPr/>
          <a:lstStyle/>
          <a:p>
            <a:r>
              <a:rPr lang="en-US" dirty="0"/>
              <a:t>Page </a:t>
            </a:r>
            <a:fld id="{D451C3AF-C182-BB47-A3C0-0AB666CF8761}" type="slidenum">
              <a:rPr lang="en-US" smtClean="0"/>
              <a:pPr/>
              <a:t>32</a:t>
            </a:fld>
            <a:endParaRPr lang="en-US" dirty="0"/>
          </a:p>
        </p:txBody>
      </p:sp>
      <p:graphicFrame>
        <p:nvGraphicFramePr>
          <p:cNvPr id="10" name="Table 9">
            <a:extLst>
              <a:ext uri="{FF2B5EF4-FFF2-40B4-BE49-F238E27FC236}">
                <a16:creationId xmlns:a16="http://schemas.microsoft.com/office/drawing/2014/main" id="{42378D46-0978-E4E3-0E24-37F679D749A6}"/>
              </a:ext>
            </a:extLst>
          </p:cNvPr>
          <p:cNvGraphicFramePr>
            <a:graphicFrameLocks noGrp="1"/>
          </p:cNvGraphicFramePr>
          <p:nvPr/>
        </p:nvGraphicFramePr>
        <p:xfrm>
          <a:off x="2330366" y="2235391"/>
          <a:ext cx="7531267" cy="1754955"/>
        </p:xfrm>
        <a:graphic>
          <a:graphicData uri="http://schemas.openxmlformats.org/drawingml/2006/table">
            <a:tbl>
              <a:tblPr>
                <a:tableStyleId>{5C22544A-7EE6-4342-B048-85BDC9FD1C3A}</a:tableStyleId>
              </a:tblPr>
              <a:tblGrid>
                <a:gridCol w="2251611">
                  <a:extLst>
                    <a:ext uri="{9D8B030D-6E8A-4147-A177-3AD203B41FA5}">
                      <a16:colId xmlns:a16="http://schemas.microsoft.com/office/drawing/2014/main" val="689931853"/>
                    </a:ext>
                  </a:extLst>
                </a:gridCol>
                <a:gridCol w="1319914">
                  <a:extLst>
                    <a:ext uri="{9D8B030D-6E8A-4147-A177-3AD203B41FA5}">
                      <a16:colId xmlns:a16="http://schemas.microsoft.com/office/drawing/2014/main" val="3542388673"/>
                    </a:ext>
                  </a:extLst>
                </a:gridCol>
                <a:gridCol w="1319914">
                  <a:extLst>
                    <a:ext uri="{9D8B030D-6E8A-4147-A177-3AD203B41FA5}">
                      <a16:colId xmlns:a16="http://schemas.microsoft.com/office/drawing/2014/main" val="811217875"/>
                    </a:ext>
                  </a:extLst>
                </a:gridCol>
                <a:gridCol w="1319914">
                  <a:extLst>
                    <a:ext uri="{9D8B030D-6E8A-4147-A177-3AD203B41FA5}">
                      <a16:colId xmlns:a16="http://schemas.microsoft.com/office/drawing/2014/main" val="3189045078"/>
                    </a:ext>
                  </a:extLst>
                </a:gridCol>
                <a:gridCol w="1319914">
                  <a:extLst>
                    <a:ext uri="{9D8B030D-6E8A-4147-A177-3AD203B41FA5}">
                      <a16:colId xmlns:a16="http://schemas.microsoft.com/office/drawing/2014/main" val="4014079902"/>
                    </a:ext>
                  </a:extLst>
                </a:gridCol>
              </a:tblGrid>
              <a:tr h="358818">
                <a:tc>
                  <a:txBody>
                    <a:bodyPr/>
                    <a:lstStyle/>
                    <a:p>
                      <a:pPr algn="ctr" fontAlgn="ctr"/>
                      <a:r>
                        <a:rPr lang="en-US" sz="2400" b="1" u="none" strike="noStrike" dirty="0">
                          <a:solidFill>
                            <a:schemeClr val="bg1"/>
                          </a:solidFill>
                          <a:effectLst/>
                          <a:latin typeface="+mn-lt"/>
                        </a:rPr>
                        <a:t>Year</a:t>
                      </a:r>
                      <a:endParaRPr lang="en-US" sz="2400" b="1" i="0" u="none" strike="noStrike" dirty="0">
                        <a:solidFill>
                          <a:schemeClr val="bg1"/>
                        </a:solidFill>
                        <a:effectLst/>
                        <a:latin typeface="+mn-lt"/>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ctr"/>
                      <a:r>
                        <a:rPr lang="en-US" sz="2400" b="1" u="none" strike="noStrike" dirty="0">
                          <a:solidFill>
                            <a:schemeClr val="bg1"/>
                          </a:solidFill>
                          <a:effectLst/>
                          <a:latin typeface="+mn-lt"/>
                        </a:rPr>
                        <a:t>2000</a:t>
                      </a:r>
                      <a:endParaRPr lang="en-US" sz="2400" b="1" i="0" u="none" strike="noStrike" dirty="0">
                        <a:solidFill>
                          <a:schemeClr val="bg1"/>
                        </a:solidFill>
                        <a:effectLst/>
                        <a:latin typeface="+mn-lt"/>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ctr"/>
                      <a:r>
                        <a:rPr lang="en-US" sz="2400" b="1" u="none" strike="noStrike" dirty="0">
                          <a:solidFill>
                            <a:schemeClr val="bg1"/>
                          </a:solidFill>
                          <a:effectLst/>
                          <a:latin typeface="+mn-lt"/>
                        </a:rPr>
                        <a:t>2010</a:t>
                      </a:r>
                      <a:endParaRPr lang="en-US" sz="2400" b="1" i="0" u="none" strike="noStrike" dirty="0">
                        <a:solidFill>
                          <a:schemeClr val="bg1"/>
                        </a:solidFill>
                        <a:effectLst/>
                        <a:latin typeface="+mn-lt"/>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ctr"/>
                      <a:r>
                        <a:rPr lang="en-US" sz="2400" b="1" u="none" strike="noStrike" dirty="0">
                          <a:solidFill>
                            <a:schemeClr val="bg1"/>
                          </a:solidFill>
                          <a:effectLst/>
                          <a:latin typeface="+mn-lt"/>
                        </a:rPr>
                        <a:t>2020</a:t>
                      </a:r>
                      <a:endParaRPr lang="en-US" sz="2400" b="1" i="0" u="none" strike="noStrike" dirty="0">
                        <a:solidFill>
                          <a:schemeClr val="bg1"/>
                        </a:solidFill>
                        <a:effectLst/>
                        <a:latin typeface="+mn-lt"/>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fontAlgn="ctr"/>
                      <a:r>
                        <a:rPr lang="en-US" sz="2400" b="1" u="none" strike="noStrike" dirty="0">
                          <a:solidFill>
                            <a:schemeClr val="bg1"/>
                          </a:solidFill>
                          <a:effectLst/>
                          <a:latin typeface="+mn-lt"/>
                        </a:rPr>
                        <a:t>2024</a:t>
                      </a:r>
                      <a:endParaRPr lang="en-US" sz="2400" b="1" i="0" u="none" strike="noStrike" dirty="0">
                        <a:solidFill>
                          <a:schemeClr val="bg1"/>
                        </a:solidFill>
                        <a:effectLst/>
                        <a:latin typeface="+mn-lt"/>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215363471"/>
                  </a:ext>
                </a:extLst>
              </a:tr>
              <a:tr h="692216">
                <a:tc>
                  <a:txBody>
                    <a:bodyPr/>
                    <a:lstStyle/>
                    <a:p>
                      <a:pPr algn="ctr" fontAlgn="ctr"/>
                      <a:r>
                        <a:rPr lang="en-US" sz="2400" b="1" u="none" strike="noStrike" dirty="0">
                          <a:effectLst/>
                          <a:latin typeface="+mn-lt"/>
                        </a:rPr>
                        <a:t>Massachusetts</a:t>
                      </a:r>
                      <a:endParaRPr lang="en-US" sz="2400" b="1" i="0" u="none" strike="noStrike" dirty="0">
                        <a:solidFill>
                          <a:srgbClr val="000000"/>
                        </a:solidFill>
                        <a:effectLst/>
                        <a:latin typeface="+mn-lt"/>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400" u="none" strike="noStrike" dirty="0">
                          <a:effectLst/>
                          <a:latin typeface="+mn-lt"/>
                        </a:rPr>
                        <a:t>36.6</a:t>
                      </a:r>
                      <a:endParaRPr lang="en-US" sz="2400" b="0" i="0" u="none" strike="noStrike" dirty="0">
                        <a:solidFill>
                          <a:srgbClr val="000000"/>
                        </a:solidFill>
                        <a:effectLst/>
                        <a:latin typeface="+mn-lt"/>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400" u="none" strike="noStrike" dirty="0">
                          <a:effectLst/>
                          <a:latin typeface="+mn-lt"/>
                        </a:rPr>
                        <a:t>39.1</a:t>
                      </a:r>
                      <a:endParaRPr lang="en-US" sz="2400" b="0" i="0" u="none" strike="noStrike" dirty="0">
                        <a:solidFill>
                          <a:srgbClr val="000000"/>
                        </a:solidFill>
                        <a:effectLst/>
                        <a:latin typeface="+mn-lt"/>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400" u="none" strike="noStrike" dirty="0">
                          <a:effectLst/>
                          <a:latin typeface="+mn-lt"/>
                        </a:rPr>
                        <a:t>39.8</a:t>
                      </a:r>
                      <a:endParaRPr lang="en-US" sz="2400" b="0" i="0" u="none" strike="noStrike" dirty="0">
                        <a:solidFill>
                          <a:srgbClr val="000000"/>
                        </a:solidFill>
                        <a:effectLst/>
                        <a:latin typeface="+mn-lt"/>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400" u="none" strike="noStrike" dirty="0">
                          <a:effectLst/>
                          <a:latin typeface="+mn-lt"/>
                        </a:rPr>
                        <a:t>40.1</a:t>
                      </a:r>
                      <a:endParaRPr lang="en-US" sz="2400" b="0" i="0" u="none" strike="noStrike" dirty="0">
                        <a:solidFill>
                          <a:srgbClr val="000000"/>
                        </a:solidFill>
                        <a:effectLst/>
                        <a:latin typeface="+mn-lt"/>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78406712"/>
                  </a:ext>
                </a:extLst>
              </a:tr>
              <a:tr h="692216">
                <a:tc>
                  <a:txBody>
                    <a:bodyPr/>
                    <a:lstStyle/>
                    <a:p>
                      <a:pPr algn="ctr" fontAlgn="ctr"/>
                      <a:r>
                        <a:rPr lang="en-US" sz="2400" b="1" i="0" u="none" strike="noStrike" dirty="0">
                          <a:solidFill>
                            <a:srgbClr val="000000"/>
                          </a:solidFill>
                          <a:effectLst/>
                          <a:latin typeface="+mn-lt"/>
                        </a:rPr>
                        <a:t>United States</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2400" u="none" strike="noStrike" dirty="0">
                          <a:effectLst/>
                          <a:latin typeface="+mn-lt"/>
                        </a:rPr>
                        <a:t>35.4</a:t>
                      </a:r>
                      <a:endParaRPr lang="en-US" sz="2400" b="0" i="0" u="none" strike="noStrike" dirty="0">
                        <a:solidFill>
                          <a:srgbClr val="000000"/>
                        </a:solidFill>
                        <a:effectLst/>
                        <a:latin typeface="+mn-lt"/>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2400" u="none" strike="noStrike" dirty="0">
                          <a:effectLst/>
                          <a:latin typeface="+mn-lt"/>
                        </a:rPr>
                        <a:t>37.2</a:t>
                      </a:r>
                      <a:endParaRPr lang="en-US" sz="2400" b="0" i="0" u="none" strike="noStrike" dirty="0">
                        <a:solidFill>
                          <a:srgbClr val="000000"/>
                        </a:solidFill>
                        <a:effectLst/>
                        <a:latin typeface="+mn-lt"/>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2400" u="none" strike="noStrike" dirty="0">
                          <a:effectLst/>
                          <a:latin typeface="+mn-lt"/>
                        </a:rPr>
                        <a:t>38.5</a:t>
                      </a:r>
                      <a:endParaRPr lang="en-US" sz="2400" b="0" i="0" u="none" strike="noStrike" dirty="0">
                        <a:solidFill>
                          <a:srgbClr val="000000"/>
                        </a:solidFill>
                        <a:effectLst/>
                        <a:latin typeface="+mn-lt"/>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2400" u="none" strike="noStrike" dirty="0">
                          <a:effectLst/>
                          <a:latin typeface="+mn-lt"/>
                        </a:rPr>
                        <a:t>39.1</a:t>
                      </a:r>
                      <a:endParaRPr lang="en-US" sz="2400" b="0" i="0" u="none" strike="noStrike" dirty="0">
                        <a:solidFill>
                          <a:srgbClr val="000000"/>
                        </a:solidFill>
                        <a:effectLst/>
                        <a:latin typeface="+mn-lt"/>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556492692"/>
                  </a:ext>
                </a:extLst>
              </a:tr>
            </a:tbl>
          </a:graphicData>
        </a:graphic>
      </p:graphicFrame>
      <p:sp>
        <p:nvSpPr>
          <p:cNvPr id="4" name="TextBox 3">
            <a:extLst>
              <a:ext uri="{FF2B5EF4-FFF2-40B4-BE49-F238E27FC236}">
                <a16:creationId xmlns:a16="http://schemas.microsoft.com/office/drawing/2014/main" id="{BC4E86B7-34BC-4F9F-834D-1B2C8162199A}"/>
              </a:ext>
            </a:extLst>
          </p:cNvPr>
          <p:cNvSpPr txBox="1"/>
          <p:nvPr/>
        </p:nvSpPr>
        <p:spPr>
          <a:xfrm>
            <a:off x="1354835" y="4316411"/>
            <a:ext cx="9482328" cy="830997"/>
          </a:xfrm>
          <a:prstGeom prst="rect">
            <a:avLst/>
          </a:prstGeom>
          <a:noFill/>
        </p:spPr>
        <p:txBody>
          <a:bodyPr wrap="square" rtlCol="0">
            <a:spAutoFit/>
          </a:bodyPr>
          <a:lstStyle/>
          <a:p>
            <a:pPr algn="ctr"/>
            <a:r>
              <a:rPr lang="en-US" sz="2400" dirty="0"/>
              <a:t>Median age increase of </a:t>
            </a:r>
            <a:r>
              <a:rPr lang="en-US" sz="2400" b="1" i="1" dirty="0"/>
              <a:t>3.5 years </a:t>
            </a:r>
            <a:r>
              <a:rPr lang="en-US" sz="2400" dirty="0"/>
              <a:t>from 2000 to 2024 for Massachusetts and </a:t>
            </a:r>
            <a:r>
              <a:rPr lang="en-US" sz="2400" b="1" i="1" dirty="0"/>
              <a:t>3.7 years </a:t>
            </a:r>
            <a:r>
              <a:rPr lang="en-US" sz="2400" dirty="0"/>
              <a:t>for the United States</a:t>
            </a:r>
          </a:p>
        </p:txBody>
      </p:sp>
      <p:sp>
        <p:nvSpPr>
          <p:cNvPr id="11" name="TextBox 10">
            <a:extLst>
              <a:ext uri="{FF2B5EF4-FFF2-40B4-BE49-F238E27FC236}">
                <a16:creationId xmlns:a16="http://schemas.microsoft.com/office/drawing/2014/main" id="{27D7097C-CCA4-EF2F-E9F1-89ACC6375AF1}"/>
              </a:ext>
            </a:extLst>
          </p:cNvPr>
          <p:cNvSpPr txBox="1"/>
          <p:nvPr/>
        </p:nvSpPr>
        <p:spPr>
          <a:xfrm>
            <a:off x="2224534" y="1770047"/>
            <a:ext cx="7757218" cy="369332"/>
          </a:xfrm>
          <a:prstGeom prst="rect">
            <a:avLst/>
          </a:prstGeom>
          <a:noFill/>
        </p:spPr>
        <p:txBody>
          <a:bodyPr wrap="square" rtlCol="0">
            <a:spAutoFit/>
          </a:bodyPr>
          <a:lstStyle/>
          <a:p>
            <a:pPr algn="ctr"/>
            <a:r>
              <a:rPr lang="en-US" b="1" dirty="0"/>
              <a:t>Median Age, Massachusetts and the United States 2000, 2010, 2020, and 2024</a:t>
            </a:r>
          </a:p>
        </p:txBody>
      </p:sp>
    </p:spTree>
    <p:extLst>
      <p:ext uri="{BB962C8B-B14F-4D97-AF65-F5344CB8AC3E}">
        <p14:creationId xmlns:p14="http://schemas.microsoft.com/office/powerpoint/2010/main" val="37003295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EB6328D-2F72-474A-AF86-CD833D40AC66}"/>
              </a:ext>
            </a:extLst>
          </p:cNvPr>
          <p:cNvSpPr>
            <a:spLocks noGrp="1"/>
          </p:cNvSpPr>
          <p:nvPr>
            <p:ph type="title"/>
          </p:nvPr>
        </p:nvSpPr>
        <p:spPr>
          <a:xfrm>
            <a:off x="284047" y="449206"/>
            <a:ext cx="10945368" cy="685800"/>
          </a:xfrm>
        </p:spPr>
        <p:txBody>
          <a:bodyPr>
            <a:noAutofit/>
          </a:bodyPr>
          <a:lstStyle/>
          <a:p>
            <a:r>
              <a:rPr lang="en-US" sz="3600" dirty="0"/>
              <a:t>The percent of  total population 65 and over is increasing…</a:t>
            </a:r>
          </a:p>
        </p:txBody>
      </p:sp>
      <p:sp>
        <p:nvSpPr>
          <p:cNvPr id="6" name="Slide Number Placeholder 5">
            <a:extLst>
              <a:ext uri="{FF2B5EF4-FFF2-40B4-BE49-F238E27FC236}">
                <a16:creationId xmlns:a16="http://schemas.microsoft.com/office/drawing/2014/main" id="{C8BFCB3F-CC2F-A784-190A-DEBF0EA74188}"/>
              </a:ext>
            </a:extLst>
          </p:cNvPr>
          <p:cNvSpPr>
            <a:spLocks noGrp="1"/>
          </p:cNvSpPr>
          <p:nvPr>
            <p:ph type="sldNum" sz="quarter" idx="15"/>
          </p:nvPr>
        </p:nvSpPr>
        <p:spPr/>
        <p:txBody>
          <a:bodyPr/>
          <a:lstStyle/>
          <a:p>
            <a:r>
              <a:rPr lang="en-US" dirty="0"/>
              <a:t>Page </a:t>
            </a:r>
            <a:fld id="{D451C3AF-C182-BB47-A3C0-0AB666CF8761}" type="slidenum">
              <a:rPr lang="en-US" smtClean="0"/>
              <a:pPr/>
              <a:t>33</a:t>
            </a:fld>
            <a:endParaRPr lang="en-US" dirty="0"/>
          </a:p>
        </p:txBody>
      </p:sp>
      <p:graphicFrame>
        <p:nvGraphicFramePr>
          <p:cNvPr id="10" name="Table 9">
            <a:extLst>
              <a:ext uri="{FF2B5EF4-FFF2-40B4-BE49-F238E27FC236}">
                <a16:creationId xmlns:a16="http://schemas.microsoft.com/office/drawing/2014/main" id="{ED671725-6277-56BD-28AD-A3BBB6D58BDC}"/>
              </a:ext>
            </a:extLst>
          </p:cNvPr>
          <p:cNvGraphicFramePr>
            <a:graphicFrameLocks noGrp="1"/>
          </p:cNvGraphicFramePr>
          <p:nvPr/>
        </p:nvGraphicFramePr>
        <p:xfrm>
          <a:off x="2817295" y="2387096"/>
          <a:ext cx="6557405" cy="1111569"/>
        </p:xfrm>
        <a:graphic>
          <a:graphicData uri="http://schemas.openxmlformats.org/drawingml/2006/table">
            <a:tbl>
              <a:tblPr/>
              <a:tblGrid>
                <a:gridCol w="3564048">
                  <a:extLst>
                    <a:ext uri="{9D8B030D-6E8A-4147-A177-3AD203B41FA5}">
                      <a16:colId xmlns:a16="http://schemas.microsoft.com/office/drawing/2014/main" val="1201299578"/>
                    </a:ext>
                  </a:extLst>
                </a:gridCol>
                <a:gridCol w="1105619">
                  <a:extLst>
                    <a:ext uri="{9D8B030D-6E8A-4147-A177-3AD203B41FA5}">
                      <a16:colId xmlns:a16="http://schemas.microsoft.com/office/drawing/2014/main" val="3449704098"/>
                    </a:ext>
                  </a:extLst>
                </a:gridCol>
                <a:gridCol w="943869">
                  <a:extLst>
                    <a:ext uri="{9D8B030D-6E8A-4147-A177-3AD203B41FA5}">
                      <a16:colId xmlns:a16="http://schemas.microsoft.com/office/drawing/2014/main" val="3035250908"/>
                    </a:ext>
                  </a:extLst>
                </a:gridCol>
                <a:gridCol w="943869">
                  <a:extLst>
                    <a:ext uri="{9D8B030D-6E8A-4147-A177-3AD203B41FA5}">
                      <a16:colId xmlns:a16="http://schemas.microsoft.com/office/drawing/2014/main" val="3393028148"/>
                    </a:ext>
                  </a:extLst>
                </a:gridCol>
              </a:tblGrid>
              <a:tr h="342900">
                <a:tc>
                  <a:txBody>
                    <a:bodyPr/>
                    <a:lstStyle/>
                    <a:p>
                      <a:pPr algn="ctr" fontAlgn="b"/>
                      <a:r>
                        <a:rPr lang="en-US" sz="2400" b="1" i="0" u="none" strike="noStrike" dirty="0">
                          <a:solidFill>
                            <a:schemeClr val="bg1"/>
                          </a:solidFill>
                          <a:effectLst/>
                          <a:latin typeface="+mn-lt"/>
                        </a:rPr>
                        <a:t>Geography</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US" sz="2400" b="1" i="0" u="none" strike="noStrike" dirty="0">
                          <a:solidFill>
                            <a:schemeClr val="bg1"/>
                          </a:solidFill>
                          <a:effectLst/>
                          <a:latin typeface="+mn-lt"/>
                        </a:rPr>
                        <a:t>2000</a:t>
                      </a:r>
                    </a:p>
                  </a:txBody>
                  <a:tcPr marL="4763" marR="4763" marT="4763"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US" sz="2400" b="1" i="0" u="none" strike="noStrike" dirty="0">
                          <a:solidFill>
                            <a:schemeClr val="bg1"/>
                          </a:solidFill>
                          <a:effectLst/>
                          <a:latin typeface="+mn-lt"/>
                        </a:rPr>
                        <a:t>2010</a:t>
                      </a:r>
                    </a:p>
                  </a:txBody>
                  <a:tcPr marL="4763" marR="4763" marT="476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US" sz="2400" b="1" i="0" u="none" strike="noStrike" dirty="0">
                          <a:solidFill>
                            <a:schemeClr val="bg1"/>
                          </a:solidFill>
                          <a:effectLst/>
                          <a:latin typeface="+mn-lt"/>
                        </a:rPr>
                        <a:t>2020</a:t>
                      </a:r>
                    </a:p>
                  </a:txBody>
                  <a:tcPr marL="4763" marR="4763" marT="4763"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458267207"/>
                  </a:ext>
                </a:extLst>
              </a:tr>
              <a:tr h="338455">
                <a:tc>
                  <a:txBody>
                    <a:bodyPr/>
                    <a:lstStyle/>
                    <a:p>
                      <a:pPr algn="l" fontAlgn="b"/>
                      <a:r>
                        <a:rPr lang="en-US" sz="2400" b="1" i="0" u="none" strike="noStrike" dirty="0">
                          <a:solidFill>
                            <a:srgbClr val="000000"/>
                          </a:solidFill>
                          <a:effectLst/>
                          <a:latin typeface="+mn-lt"/>
                        </a:rPr>
                        <a:t> Massachusetts</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sz="2400" b="0" i="0" u="none" strike="noStrike" dirty="0">
                          <a:solidFill>
                            <a:srgbClr val="000000"/>
                          </a:solidFill>
                          <a:effectLst/>
                          <a:latin typeface="+mn-lt"/>
                        </a:rPr>
                        <a:t>13.5%</a:t>
                      </a:r>
                    </a:p>
                  </a:txBody>
                  <a:tcPr marL="4763" marR="4763" marT="4763"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sz="2400" b="0" i="0" u="none" strike="noStrike" dirty="0">
                          <a:solidFill>
                            <a:srgbClr val="000000"/>
                          </a:solidFill>
                          <a:effectLst/>
                          <a:latin typeface="+mn-lt"/>
                        </a:rPr>
                        <a:t>13.8%</a:t>
                      </a:r>
                    </a:p>
                  </a:txBody>
                  <a:tcPr marL="4763" marR="4763" marT="476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sz="2400" b="0" i="0" u="none" strike="noStrike" dirty="0">
                          <a:solidFill>
                            <a:srgbClr val="000000"/>
                          </a:solidFill>
                          <a:effectLst/>
                          <a:latin typeface="+mn-lt"/>
                        </a:rPr>
                        <a:t>17.5%</a:t>
                      </a:r>
                    </a:p>
                  </a:txBody>
                  <a:tcPr marL="4763" marR="4763" marT="4763"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772340107"/>
                  </a:ext>
                </a:extLst>
              </a:tr>
              <a:tr h="338455">
                <a:tc>
                  <a:txBody>
                    <a:bodyPr/>
                    <a:lstStyle/>
                    <a:p>
                      <a:pPr algn="l" fontAlgn="b"/>
                      <a:r>
                        <a:rPr lang="en-US" sz="2400" b="1" i="0" u="none" strike="noStrike" dirty="0">
                          <a:solidFill>
                            <a:srgbClr val="000000"/>
                          </a:solidFill>
                          <a:effectLst/>
                          <a:latin typeface="+mn-lt"/>
                        </a:rPr>
                        <a:t> United States</a:t>
                      </a:r>
                    </a:p>
                  </a:txBody>
                  <a:tcPr marL="4763" marR="4763" marT="47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2400" b="0" i="0" u="none" strike="noStrike" dirty="0">
                          <a:solidFill>
                            <a:srgbClr val="000000"/>
                          </a:solidFill>
                          <a:effectLst/>
                          <a:latin typeface="+mn-lt"/>
                        </a:rPr>
                        <a:t>12.4%</a:t>
                      </a:r>
                    </a:p>
                  </a:txBody>
                  <a:tcPr marL="4763" marR="4763" marT="4763"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2400" b="0" i="0" u="none" strike="noStrike" dirty="0">
                          <a:solidFill>
                            <a:srgbClr val="000000"/>
                          </a:solidFill>
                          <a:effectLst/>
                          <a:latin typeface="+mn-lt"/>
                        </a:rPr>
                        <a:t>13.0%</a:t>
                      </a:r>
                    </a:p>
                  </a:txBody>
                  <a:tcPr marL="4763" marR="4763" marT="476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2400" b="0" i="0" u="none" strike="noStrike" dirty="0">
                          <a:solidFill>
                            <a:srgbClr val="000000"/>
                          </a:solidFill>
                          <a:effectLst/>
                          <a:latin typeface="+mn-lt"/>
                        </a:rPr>
                        <a:t>16.8%</a:t>
                      </a:r>
                    </a:p>
                  </a:txBody>
                  <a:tcPr marL="4763" marR="4763" marT="4763"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30135636"/>
                  </a:ext>
                </a:extLst>
              </a:tr>
            </a:tbl>
          </a:graphicData>
        </a:graphic>
      </p:graphicFrame>
      <p:sp>
        <p:nvSpPr>
          <p:cNvPr id="2" name="TextBox 1">
            <a:extLst>
              <a:ext uri="{FF2B5EF4-FFF2-40B4-BE49-F238E27FC236}">
                <a16:creationId xmlns:a16="http://schemas.microsoft.com/office/drawing/2014/main" id="{639833C4-0FE9-8203-590D-D73F9B0F91C3}"/>
              </a:ext>
            </a:extLst>
          </p:cNvPr>
          <p:cNvSpPr txBox="1"/>
          <p:nvPr/>
        </p:nvSpPr>
        <p:spPr>
          <a:xfrm>
            <a:off x="3046377" y="2017764"/>
            <a:ext cx="6099243" cy="369332"/>
          </a:xfrm>
          <a:prstGeom prst="rect">
            <a:avLst/>
          </a:prstGeom>
          <a:noFill/>
        </p:spPr>
        <p:txBody>
          <a:bodyPr wrap="square" rtlCol="0">
            <a:spAutoFit/>
          </a:bodyPr>
          <a:lstStyle/>
          <a:p>
            <a:pPr algn="ctr"/>
            <a:r>
              <a:rPr lang="en-US" b="1" dirty="0"/>
              <a:t>Percent of Total Population 65 and Over 2000, 2010, and 2020</a:t>
            </a:r>
          </a:p>
        </p:txBody>
      </p:sp>
      <p:sp>
        <p:nvSpPr>
          <p:cNvPr id="4" name="Text Placeholder 3">
            <a:extLst>
              <a:ext uri="{FF2B5EF4-FFF2-40B4-BE49-F238E27FC236}">
                <a16:creationId xmlns:a16="http://schemas.microsoft.com/office/drawing/2014/main" id="{814E8599-4027-1581-65F0-30792FCCF394}"/>
              </a:ext>
            </a:extLst>
          </p:cNvPr>
          <p:cNvSpPr txBox="1">
            <a:spLocks noGrp="1"/>
          </p:cNvSpPr>
          <p:nvPr>
            <p:ph type="body" sz="quarter" idx="14"/>
          </p:nvPr>
        </p:nvSpPr>
        <p:spPr>
          <a:xfrm>
            <a:off x="7221538" y="6109305"/>
            <a:ext cx="3760787" cy="590931"/>
          </a:xfrm>
          <a:prstGeom prst="rect">
            <a:avLst/>
          </a:prstGeom>
          <a:noFill/>
        </p:spPr>
        <p:txBody>
          <a:bodyPr wrap="square">
            <a:spAutoFit/>
          </a:bodyPr>
          <a:lstStyle/>
          <a:p>
            <a:r>
              <a:rPr lang="en-US" i="1" dirty="0">
                <a:solidFill>
                  <a:schemeClr val="tx1"/>
                </a:solidFill>
              </a:rPr>
              <a:t>U.S. Census Bureau, Census 2000, 2010, 2020, Demographic Profile; UMass Donahue Institute V2024 Long-Term Population Estimates May 6, 2024</a:t>
            </a:r>
          </a:p>
        </p:txBody>
      </p:sp>
    </p:spTree>
    <p:extLst>
      <p:ext uri="{BB962C8B-B14F-4D97-AF65-F5344CB8AC3E}">
        <p14:creationId xmlns:p14="http://schemas.microsoft.com/office/powerpoint/2010/main" val="29516727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9A4D3-7913-0470-9539-FA147A66B111}"/>
              </a:ext>
            </a:extLst>
          </p:cNvPr>
          <p:cNvSpPr>
            <a:spLocks noGrp="1"/>
          </p:cNvSpPr>
          <p:nvPr>
            <p:ph type="title"/>
          </p:nvPr>
        </p:nvSpPr>
        <p:spPr>
          <a:xfrm>
            <a:off x="287560" y="100534"/>
            <a:ext cx="10945368" cy="685800"/>
          </a:xfrm>
        </p:spPr>
        <p:txBody>
          <a:bodyPr>
            <a:normAutofit/>
          </a:bodyPr>
          <a:lstStyle/>
          <a:p>
            <a:r>
              <a:rPr lang="en-US" sz="3600" dirty="0"/>
              <a:t>…and will continue to increase</a:t>
            </a:r>
          </a:p>
        </p:txBody>
      </p:sp>
      <p:sp>
        <p:nvSpPr>
          <p:cNvPr id="5" name="Text Placeholder 4">
            <a:extLst>
              <a:ext uri="{FF2B5EF4-FFF2-40B4-BE49-F238E27FC236}">
                <a16:creationId xmlns:a16="http://schemas.microsoft.com/office/drawing/2014/main" id="{E89132B7-3279-92C6-8361-272017E69070}"/>
              </a:ext>
            </a:extLst>
          </p:cNvPr>
          <p:cNvSpPr>
            <a:spLocks noGrp="1"/>
          </p:cNvSpPr>
          <p:nvPr>
            <p:ph type="body" sz="quarter" idx="14"/>
          </p:nvPr>
        </p:nvSpPr>
        <p:spPr/>
        <p:txBody>
          <a:bodyPr/>
          <a:lstStyle/>
          <a:p>
            <a:r>
              <a:rPr lang="en-US" i="1" dirty="0">
                <a:solidFill>
                  <a:schemeClr val="tx1"/>
                </a:solidFill>
              </a:rPr>
              <a:t>UMass Donahue Institute V2024 Long-Term Population Estimates May 6, 2024</a:t>
            </a:r>
          </a:p>
          <a:p>
            <a:endParaRPr lang="en-US" i="1" dirty="0">
              <a:solidFill>
                <a:schemeClr val="tx1"/>
              </a:solidFill>
            </a:endParaRPr>
          </a:p>
        </p:txBody>
      </p:sp>
      <p:sp>
        <p:nvSpPr>
          <p:cNvPr id="6" name="Slide Number Placeholder 5">
            <a:extLst>
              <a:ext uri="{FF2B5EF4-FFF2-40B4-BE49-F238E27FC236}">
                <a16:creationId xmlns:a16="http://schemas.microsoft.com/office/drawing/2014/main" id="{2E3143B3-97D3-AF90-D366-57E01963A03A}"/>
              </a:ext>
            </a:extLst>
          </p:cNvPr>
          <p:cNvSpPr>
            <a:spLocks noGrp="1"/>
          </p:cNvSpPr>
          <p:nvPr>
            <p:ph type="sldNum" sz="quarter" idx="15"/>
          </p:nvPr>
        </p:nvSpPr>
        <p:spPr/>
        <p:txBody>
          <a:bodyPr/>
          <a:lstStyle/>
          <a:p>
            <a:r>
              <a:rPr lang="en-US" dirty="0"/>
              <a:t>Page </a:t>
            </a:r>
            <a:fld id="{D451C3AF-C182-BB47-A3C0-0AB666CF8761}" type="slidenum">
              <a:rPr lang="en-US" smtClean="0"/>
              <a:pPr/>
              <a:t>34</a:t>
            </a:fld>
            <a:endParaRPr lang="en-US" dirty="0"/>
          </a:p>
        </p:txBody>
      </p:sp>
      <p:graphicFrame>
        <p:nvGraphicFramePr>
          <p:cNvPr id="7" name="Chart 6">
            <a:extLst>
              <a:ext uri="{FF2B5EF4-FFF2-40B4-BE49-F238E27FC236}">
                <a16:creationId xmlns:a16="http://schemas.microsoft.com/office/drawing/2014/main" id="{3B21BE4F-F8D5-52DF-71C2-20576ABBF74C}"/>
              </a:ext>
            </a:extLst>
          </p:cNvPr>
          <p:cNvGraphicFramePr>
            <a:graphicFrameLocks/>
          </p:cNvGraphicFramePr>
          <p:nvPr/>
        </p:nvGraphicFramePr>
        <p:xfrm>
          <a:off x="1524000" y="1103761"/>
          <a:ext cx="914400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8" name="Left Brace 7">
            <a:extLst>
              <a:ext uri="{FF2B5EF4-FFF2-40B4-BE49-F238E27FC236}">
                <a16:creationId xmlns:a16="http://schemas.microsoft.com/office/drawing/2014/main" id="{A5477596-D631-9954-F35B-A61282A1D658}"/>
              </a:ext>
            </a:extLst>
          </p:cNvPr>
          <p:cNvSpPr/>
          <p:nvPr/>
        </p:nvSpPr>
        <p:spPr>
          <a:xfrm rot="16200000">
            <a:off x="6919344" y="971799"/>
            <a:ext cx="603116" cy="383269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TextBox 8">
            <a:extLst>
              <a:ext uri="{FF2B5EF4-FFF2-40B4-BE49-F238E27FC236}">
                <a16:creationId xmlns:a16="http://schemas.microsoft.com/office/drawing/2014/main" id="{51A81DF2-1CD3-7516-3A75-5E3AEB0C6EA5}"/>
              </a:ext>
            </a:extLst>
          </p:cNvPr>
          <p:cNvSpPr txBox="1"/>
          <p:nvPr/>
        </p:nvSpPr>
        <p:spPr>
          <a:xfrm>
            <a:off x="5455331" y="3268672"/>
            <a:ext cx="3531141" cy="307777"/>
          </a:xfrm>
          <a:prstGeom prst="rect">
            <a:avLst/>
          </a:prstGeom>
          <a:noFill/>
        </p:spPr>
        <p:txBody>
          <a:bodyPr wrap="square" rtlCol="0">
            <a:spAutoFit/>
          </a:bodyPr>
          <a:lstStyle/>
          <a:p>
            <a:pPr algn="ctr"/>
            <a:r>
              <a:rPr lang="en-US" sz="1400" b="1" i="1" dirty="0"/>
              <a:t>Projected Growth of 65+ Population</a:t>
            </a:r>
          </a:p>
        </p:txBody>
      </p:sp>
      <p:sp>
        <p:nvSpPr>
          <p:cNvPr id="10" name="TextBox 9">
            <a:extLst>
              <a:ext uri="{FF2B5EF4-FFF2-40B4-BE49-F238E27FC236}">
                <a16:creationId xmlns:a16="http://schemas.microsoft.com/office/drawing/2014/main" id="{08F58427-CAF4-EA57-4278-74334CD2D57A}"/>
              </a:ext>
            </a:extLst>
          </p:cNvPr>
          <p:cNvSpPr txBox="1"/>
          <p:nvPr/>
        </p:nvSpPr>
        <p:spPr>
          <a:xfrm>
            <a:off x="1514012" y="710090"/>
            <a:ext cx="9179214" cy="400110"/>
          </a:xfrm>
          <a:prstGeom prst="rect">
            <a:avLst/>
          </a:prstGeom>
          <a:noFill/>
        </p:spPr>
        <p:txBody>
          <a:bodyPr wrap="square" rtlCol="0">
            <a:spAutoFit/>
          </a:bodyPr>
          <a:lstStyle/>
          <a:p>
            <a:pPr algn="ctr"/>
            <a:r>
              <a:rPr lang="en-US" sz="2000" b="1" dirty="0"/>
              <a:t>Percent of Total Population 65 and Over, 2000 to 2050</a:t>
            </a:r>
          </a:p>
        </p:txBody>
      </p:sp>
    </p:spTree>
    <p:extLst>
      <p:ext uri="{BB962C8B-B14F-4D97-AF65-F5344CB8AC3E}">
        <p14:creationId xmlns:p14="http://schemas.microsoft.com/office/powerpoint/2010/main" val="25058590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C6175-FACF-9FF8-1261-A713C4DF30F5}"/>
              </a:ext>
            </a:extLst>
          </p:cNvPr>
          <p:cNvSpPr>
            <a:spLocks noGrp="1"/>
          </p:cNvSpPr>
          <p:nvPr>
            <p:ph type="title"/>
          </p:nvPr>
        </p:nvSpPr>
        <p:spPr>
          <a:xfrm>
            <a:off x="274320" y="274320"/>
            <a:ext cx="10945368" cy="685800"/>
          </a:xfrm>
        </p:spPr>
        <p:txBody>
          <a:bodyPr>
            <a:normAutofit/>
          </a:bodyPr>
          <a:lstStyle/>
          <a:p>
            <a:r>
              <a:rPr lang="en-US" sz="3600" dirty="0"/>
              <a:t>And so will the Percent of 85 and Over Population</a:t>
            </a:r>
          </a:p>
        </p:txBody>
      </p:sp>
      <p:sp>
        <p:nvSpPr>
          <p:cNvPr id="6" name="Slide Number Placeholder 5">
            <a:extLst>
              <a:ext uri="{FF2B5EF4-FFF2-40B4-BE49-F238E27FC236}">
                <a16:creationId xmlns:a16="http://schemas.microsoft.com/office/drawing/2014/main" id="{C615A1B7-D377-0AC5-94AF-B31E41F96293}"/>
              </a:ext>
            </a:extLst>
          </p:cNvPr>
          <p:cNvSpPr>
            <a:spLocks noGrp="1"/>
          </p:cNvSpPr>
          <p:nvPr>
            <p:ph type="sldNum" sz="quarter" idx="15"/>
          </p:nvPr>
        </p:nvSpPr>
        <p:spPr/>
        <p:txBody>
          <a:bodyPr/>
          <a:lstStyle/>
          <a:p>
            <a:r>
              <a:rPr lang="en-US" dirty="0"/>
              <a:t>Page </a:t>
            </a:r>
            <a:fld id="{D451C3AF-C182-BB47-A3C0-0AB666CF8761}" type="slidenum">
              <a:rPr lang="en-US" smtClean="0"/>
              <a:pPr/>
              <a:t>35</a:t>
            </a:fld>
            <a:endParaRPr lang="en-US" dirty="0"/>
          </a:p>
        </p:txBody>
      </p:sp>
      <p:graphicFrame>
        <p:nvGraphicFramePr>
          <p:cNvPr id="9" name="Chart 8">
            <a:extLst>
              <a:ext uri="{FF2B5EF4-FFF2-40B4-BE49-F238E27FC236}">
                <a16:creationId xmlns:a16="http://schemas.microsoft.com/office/drawing/2014/main" id="{BC38E863-D7B7-4BB3-952E-3658C4D88FF8}"/>
              </a:ext>
            </a:extLst>
          </p:cNvPr>
          <p:cNvGraphicFramePr>
            <a:graphicFrameLocks/>
          </p:cNvGraphicFramePr>
          <p:nvPr/>
        </p:nvGraphicFramePr>
        <p:xfrm>
          <a:off x="1661808" y="1293779"/>
          <a:ext cx="8868383" cy="4421221"/>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a:extLst>
              <a:ext uri="{FF2B5EF4-FFF2-40B4-BE49-F238E27FC236}">
                <a16:creationId xmlns:a16="http://schemas.microsoft.com/office/drawing/2014/main" id="{2FD24526-B87F-4511-9B3A-39D618275FB6}"/>
              </a:ext>
            </a:extLst>
          </p:cNvPr>
          <p:cNvSpPr txBox="1"/>
          <p:nvPr/>
        </p:nvSpPr>
        <p:spPr>
          <a:xfrm>
            <a:off x="3045618" y="924447"/>
            <a:ext cx="6100762" cy="369332"/>
          </a:xfrm>
          <a:prstGeom prst="rect">
            <a:avLst/>
          </a:prstGeom>
          <a:noFill/>
        </p:spPr>
        <p:txBody>
          <a:bodyPr wrap="square">
            <a:spAutoFit/>
          </a:bodyPr>
          <a:lstStyle/>
          <a:p>
            <a:pPr algn="ctr"/>
            <a:r>
              <a:rPr lang="en-US" sz="1800" b="1" dirty="0"/>
              <a:t>Percent of Total Population 85 and Over 2000 to 2050</a:t>
            </a:r>
          </a:p>
        </p:txBody>
      </p:sp>
      <p:sp>
        <p:nvSpPr>
          <p:cNvPr id="3" name="Text Placeholder 2">
            <a:extLst>
              <a:ext uri="{FF2B5EF4-FFF2-40B4-BE49-F238E27FC236}">
                <a16:creationId xmlns:a16="http://schemas.microsoft.com/office/drawing/2014/main" id="{C804B0D9-4378-51CB-ED25-01AE77C95B21}"/>
              </a:ext>
            </a:extLst>
          </p:cNvPr>
          <p:cNvSpPr txBox="1">
            <a:spLocks noGrp="1"/>
          </p:cNvSpPr>
          <p:nvPr>
            <p:ph type="body" sz="quarter" idx="14"/>
          </p:nvPr>
        </p:nvSpPr>
        <p:spPr>
          <a:xfrm>
            <a:off x="7221538" y="6192403"/>
            <a:ext cx="3760787" cy="424732"/>
          </a:xfrm>
          <a:prstGeom prst="rect">
            <a:avLst/>
          </a:prstGeom>
          <a:noFill/>
        </p:spPr>
        <p:txBody>
          <a:bodyPr wrap="square">
            <a:spAutoFit/>
          </a:bodyPr>
          <a:lstStyle/>
          <a:p>
            <a:r>
              <a:rPr lang="en-US" i="1" dirty="0">
                <a:solidFill>
                  <a:schemeClr val="tx1"/>
                </a:solidFill>
              </a:rPr>
              <a:t>UMass Donahue Institute V2024 Long-Term Population Estimates May 6, 2024</a:t>
            </a:r>
          </a:p>
        </p:txBody>
      </p:sp>
    </p:spTree>
    <p:extLst>
      <p:ext uri="{BB962C8B-B14F-4D97-AF65-F5344CB8AC3E}">
        <p14:creationId xmlns:p14="http://schemas.microsoft.com/office/powerpoint/2010/main" val="30541789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801DC-6A3A-934D-FD6F-150BA6867F9D}"/>
              </a:ext>
            </a:extLst>
          </p:cNvPr>
          <p:cNvSpPr>
            <a:spLocks noGrp="1"/>
          </p:cNvSpPr>
          <p:nvPr>
            <p:ph type="title"/>
          </p:nvPr>
        </p:nvSpPr>
        <p:spPr>
          <a:xfrm>
            <a:off x="630936" y="470685"/>
            <a:ext cx="10945368" cy="685800"/>
          </a:xfrm>
        </p:spPr>
        <p:txBody>
          <a:bodyPr>
            <a:noAutofit/>
          </a:bodyPr>
          <a:lstStyle/>
          <a:p>
            <a:r>
              <a:rPr lang="en-US" sz="3200" dirty="0">
                <a:latin typeface="Calibri" panose="020F0502020204030204" pitchFamily="34" charset="0"/>
              </a:rPr>
              <a:t>Massachusetts’s growth in our 65+ age groups will far exceed growth in our working age population through 2050</a:t>
            </a:r>
            <a:endParaRPr lang="en-US" sz="3200" dirty="0"/>
          </a:p>
        </p:txBody>
      </p:sp>
      <p:sp>
        <p:nvSpPr>
          <p:cNvPr id="4" name="Text Placeholder 3">
            <a:extLst>
              <a:ext uri="{FF2B5EF4-FFF2-40B4-BE49-F238E27FC236}">
                <a16:creationId xmlns:a16="http://schemas.microsoft.com/office/drawing/2014/main" id="{043D831A-81AF-09E3-A632-71B3B0A9F8EA}"/>
              </a:ext>
            </a:extLst>
          </p:cNvPr>
          <p:cNvSpPr>
            <a:spLocks noGrp="1"/>
          </p:cNvSpPr>
          <p:nvPr>
            <p:ph type="body" sz="quarter" idx="14"/>
          </p:nvPr>
        </p:nvSpPr>
        <p:spPr>
          <a:xfrm>
            <a:off x="7004305" y="6304471"/>
            <a:ext cx="3978656" cy="196913"/>
          </a:xfrm>
        </p:spPr>
        <p:txBody>
          <a:bodyPr/>
          <a:lstStyle/>
          <a:p>
            <a:r>
              <a:rPr lang="fr-FR" i="1" dirty="0">
                <a:solidFill>
                  <a:schemeClr val="tx1"/>
                </a:solidFill>
              </a:rPr>
              <a:t>UMass Donahue Institute MassDOT Vintage 2022 Population Projections. November 2022. (UMDI-DOT V2022).</a:t>
            </a:r>
          </a:p>
          <a:p>
            <a:endParaRPr lang="en-US" i="1" dirty="0">
              <a:solidFill>
                <a:schemeClr val="tx1"/>
              </a:solidFill>
            </a:endParaRPr>
          </a:p>
        </p:txBody>
      </p:sp>
      <p:sp>
        <p:nvSpPr>
          <p:cNvPr id="5" name="Slide Number Placeholder 4">
            <a:extLst>
              <a:ext uri="{FF2B5EF4-FFF2-40B4-BE49-F238E27FC236}">
                <a16:creationId xmlns:a16="http://schemas.microsoft.com/office/drawing/2014/main" id="{FDB9EB88-597D-C3C9-E04E-9A71034161CF}"/>
              </a:ext>
            </a:extLst>
          </p:cNvPr>
          <p:cNvSpPr>
            <a:spLocks noGrp="1"/>
          </p:cNvSpPr>
          <p:nvPr>
            <p:ph type="sldNum" sz="quarter"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Page </a:t>
            </a:r>
            <a:fld id="{D451C3AF-C182-BB47-A3C0-0AB666CF8761}" type="slidenum">
              <a:rPr kumimoji="0" lang="en-US" sz="12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7" name="Text Placeholder 1">
            <a:extLst>
              <a:ext uri="{FF2B5EF4-FFF2-40B4-BE49-F238E27FC236}">
                <a16:creationId xmlns:a16="http://schemas.microsoft.com/office/drawing/2014/main" id="{8E97829C-D9EB-39CE-4AF2-FFE5E7EFCADD}"/>
              </a:ext>
            </a:extLst>
          </p:cNvPr>
          <p:cNvSpPr txBox="1">
            <a:spLocks/>
          </p:cNvSpPr>
          <p:nvPr/>
        </p:nvSpPr>
        <p:spPr>
          <a:xfrm>
            <a:off x="1928665" y="1323232"/>
            <a:ext cx="3603003" cy="415208"/>
          </a:xfrm>
          <a:prstGeom prst="rect">
            <a:avLst/>
          </a:prstGeom>
        </p:spPr>
        <p:txBody>
          <a:bodyPr vert="horz" wrap="square" lIns="365760" tIns="0" rIns="365760" bIns="45720" rtlCol="0">
            <a:noAutofit/>
          </a:bodyPr>
          <a:lstStyle>
            <a:lvl1pPr marL="0" indent="0" algn="l" defTabSz="685783" rtl="0" eaLnBrk="1" latinLnBrk="0" hangingPunct="1">
              <a:lnSpc>
                <a:spcPct val="100000"/>
              </a:lnSpc>
              <a:spcBef>
                <a:spcPts val="451"/>
              </a:spcBef>
              <a:buFont typeface="Arial" panose="020B0604020202020204" pitchFamily="34" charset="0"/>
              <a:buNone/>
              <a:defRPr sz="1125" b="1" i="0" kern="1200" cap="none" baseline="0">
                <a:solidFill>
                  <a:schemeClr val="tx1"/>
                </a:solidFill>
                <a:latin typeface="Tw Cen MT" panose="020B0602020104020603" pitchFamily="34" charset="0"/>
                <a:ea typeface="+mn-ea"/>
                <a:cs typeface="+mn-cs"/>
              </a:defRPr>
            </a:lvl1pPr>
            <a:lvl2pPr marL="342891" indent="0" algn="l" defTabSz="685783" rtl="0" eaLnBrk="1" latinLnBrk="0" hangingPunct="1">
              <a:lnSpc>
                <a:spcPct val="100000"/>
              </a:lnSpc>
              <a:spcBef>
                <a:spcPts val="451"/>
              </a:spcBef>
              <a:buFont typeface="Arial" panose="020B0604020202020204" pitchFamily="34" charset="0"/>
              <a:buNone/>
              <a:defRPr sz="1500" kern="1200" baseline="0">
                <a:solidFill>
                  <a:schemeClr val="tx1">
                    <a:tint val="75000"/>
                  </a:schemeClr>
                </a:solidFill>
                <a:latin typeface="Tw Cen MT" panose="020B0602020104020603" pitchFamily="34" charset="0"/>
                <a:ea typeface="+mn-ea"/>
                <a:cs typeface="+mn-cs"/>
              </a:defRPr>
            </a:lvl2pPr>
            <a:lvl3pPr marL="685783" indent="0" algn="l" defTabSz="685783" rtl="0" eaLnBrk="1" latinLnBrk="0" hangingPunct="1">
              <a:lnSpc>
                <a:spcPct val="100000"/>
              </a:lnSpc>
              <a:spcBef>
                <a:spcPts val="451"/>
              </a:spcBef>
              <a:buFont typeface="Arial" panose="020B0604020202020204" pitchFamily="34" charset="0"/>
              <a:buNone/>
              <a:defRPr sz="1351" kern="1200" baseline="0">
                <a:solidFill>
                  <a:schemeClr val="tx1">
                    <a:tint val="75000"/>
                  </a:schemeClr>
                </a:solidFill>
                <a:latin typeface="Tw Cen MT" panose="020B0602020104020603" pitchFamily="34" charset="0"/>
                <a:ea typeface="+mn-ea"/>
                <a:cs typeface="+mn-cs"/>
              </a:defRPr>
            </a:lvl3pPr>
            <a:lvl4pPr marL="1028674" indent="0" algn="l" defTabSz="685783" rtl="0" eaLnBrk="1" latinLnBrk="0" hangingPunct="1">
              <a:lnSpc>
                <a:spcPct val="100000"/>
              </a:lnSpc>
              <a:spcBef>
                <a:spcPts val="451"/>
              </a:spcBef>
              <a:buFont typeface="Arial" panose="020B0604020202020204" pitchFamily="34" charset="0"/>
              <a:buNone/>
              <a:defRPr sz="1200" kern="1200" baseline="0">
                <a:solidFill>
                  <a:schemeClr val="tx1">
                    <a:tint val="75000"/>
                  </a:schemeClr>
                </a:solidFill>
                <a:latin typeface="Tw Cen MT" panose="020B0602020104020603" pitchFamily="34" charset="0"/>
                <a:ea typeface="+mn-ea"/>
                <a:cs typeface="+mn-cs"/>
              </a:defRPr>
            </a:lvl4pPr>
            <a:lvl5pPr marL="1371566" indent="0" algn="l" defTabSz="685783" rtl="0" eaLnBrk="1" latinLnBrk="0" hangingPunct="1">
              <a:lnSpc>
                <a:spcPct val="100000"/>
              </a:lnSpc>
              <a:spcBef>
                <a:spcPts val="451"/>
              </a:spcBef>
              <a:buFont typeface="Arial" panose="020B0604020202020204" pitchFamily="34" charset="0"/>
              <a:buNone/>
              <a:defRPr sz="1200" kern="1200" baseline="0">
                <a:solidFill>
                  <a:schemeClr val="tx1">
                    <a:tint val="75000"/>
                  </a:schemeClr>
                </a:solidFill>
                <a:latin typeface="Tw Cen MT" panose="020B0602020104020603" pitchFamily="34" charset="0"/>
                <a:ea typeface="+mn-ea"/>
                <a:cs typeface="+mn-cs"/>
              </a:defRPr>
            </a:lvl5pPr>
            <a:lvl6pPr marL="1714457"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349"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240"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131"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marL="0" marR="0" lvl="0" indent="0" algn="ctr" defTabSz="685783" rtl="0" eaLnBrk="1" fontAlgn="auto" latinLnBrk="0" hangingPunct="1">
              <a:lnSpc>
                <a:spcPct val="100000"/>
              </a:lnSpc>
              <a:spcBef>
                <a:spcPts val="451"/>
              </a:spcBef>
              <a:spcAft>
                <a:spcPts val="0"/>
              </a:spcAft>
              <a:buClrTx/>
              <a:buSzTx/>
              <a:buFont typeface="Arial" panose="020B0604020202020204" pitchFamily="34" charset="0"/>
              <a:buNone/>
              <a:tabLst/>
              <a:defRPr/>
            </a:pPr>
            <a:r>
              <a:rPr kumimoji="0" lang="en-US" sz="2400" b="1" i="1" u="none" strike="noStrike" kern="1200" cap="none" spc="0" normalizeH="0" baseline="0" noProof="0" dirty="0">
                <a:ln>
                  <a:noFill/>
                </a:ln>
                <a:solidFill>
                  <a:prstClr val="black"/>
                </a:solidFill>
                <a:effectLst/>
                <a:uLnTx/>
                <a:uFillTx/>
                <a:latin typeface="Calibri" panose="020F0502020204030204" pitchFamily="34" charset="0"/>
                <a:ea typeface="+mn-ea"/>
                <a:cs typeface="+mn-cs"/>
              </a:rPr>
              <a:t>2020</a:t>
            </a:r>
            <a:r>
              <a:rPr kumimoji="0" lang="en-US" sz="2000" b="0" i="1"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Population</a:t>
            </a:r>
          </a:p>
        </p:txBody>
      </p:sp>
      <p:sp>
        <p:nvSpPr>
          <p:cNvPr id="8" name="Text Placeholder 1">
            <a:extLst>
              <a:ext uri="{FF2B5EF4-FFF2-40B4-BE49-F238E27FC236}">
                <a16:creationId xmlns:a16="http://schemas.microsoft.com/office/drawing/2014/main" id="{921081EA-4DBC-DB17-5F70-6AC18397F453}"/>
              </a:ext>
            </a:extLst>
          </p:cNvPr>
          <p:cNvSpPr txBox="1">
            <a:spLocks/>
          </p:cNvSpPr>
          <p:nvPr/>
        </p:nvSpPr>
        <p:spPr>
          <a:xfrm>
            <a:off x="7098698" y="1318355"/>
            <a:ext cx="4006466" cy="415208"/>
          </a:xfrm>
          <a:prstGeom prst="rect">
            <a:avLst/>
          </a:prstGeom>
        </p:spPr>
        <p:txBody>
          <a:bodyPr vert="horz" wrap="square" lIns="365760" tIns="0" rIns="365760" bIns="45720" rtlCol="0">
            <a:noAutofit/>
          </a:bodyPr>
          <a:lstStyle>
            <a:lvl1pPr marL="0" indent="0" algn="l" defTabSz="685783" rtl="0" eaLnBrk="1" latinLnBrk="0" hangingPunct="1">
              <a:lnSpc>
                <a:spcPct val="100000"/>
              </a:lnSpc>
              <a:spcBef>
                <a:spcPts val="451"/>
              </a:spcBef>
              <a:buFont typeface="Arial" panose="020B0604020202020204" pitchFamily="34" charset="0"/>
              <a:buNone/>
              <a:defRPr sz="1125" b="1" i="0" kern="1200" cap="none" baseline="0">
                <a:solidFill>
                  <a:schemeClr val="tx1"/>
                </a:solidFill>
                <a:latin typeface="Tw Cen MT" panose="020B0602020104020603" pitchFamily="34" charset="0"/>
                <a:ea typeface="+mn-ea"/>
                <a:cs typeface="+mn-cs"/>
              </a:defRPr>
            </a:lvl1pPr>
            <a:lvl2pPr marL="342891" indent="0" algn="l" defTabSz="685783" rtl="0" eaLnBrk="1" latinLnBrk="0" hangingPunct="1">
              <a:lnSpc>
                <a:spcPct val="100000"/>
              </a:lnSpc>
              <a:spcBef>
                <a:spcPts val="451"/>
              </a:spcBef>
              <a:buFont typeface="Arial" panose="020B0604020202020204" pitchFamily="34" charset="0"/>
              <a:buNone/>
              <a:defRPr sz="1500" kern="1200" baseline="0">
                <a:solidFill>
                  <a:schemeClr val="tx1">
                    <a:tint val="75000"/>
                  </a:schemeClr>
                </a:solidFill>
                <a:latin typeface="Tw Cen MT" panose="020B0602020104020603" pitchFamily="34" charset="0"/>
                <a:ea typeface="+mn-ea"/>
                <a:cs typeface="+mn-cs"/>
              </a:defRPr>
            </a:lvl2pPr>
            <a:lvl3pPr marL="685783" indent="0" algn="l" defTabSz="685783" rtl="0" eaLnBrk="1" latinLnBrk="0" hangingPunct="1">
              <a:lnSpc>
                <a:spcPct val="100000"/>
              </a:lnSpc>
              <a:spcBef>
                <a:spcPts val="451"/>
              </a:spcBef>
              <a:buFont typeface="Arial" panose="020B0604020202020204" pitchFamily="34" charset="0"/>
              <a:buNone/>
              <a:defRPr sz="1351" kern="1200" baseline="0">
                <a:solidFill>
                  <a:schemeClr val="tx1">
                    <a:tint val="75000"/>
                  </a:schemeClr>
                </a:solidFill>
                <a:latin typeface="Tw Cen MT" panose="020B0602020104020603" pitchFamily="34" charset="0"/>
                <a:ea typeface="+mn-ea"/>
                <a:cs typeface="+mn-cs"/>
              </a:defRPr>
            </a:lvl3pPr>
            <a:lvl4pPr marL="1028674" indent="0" algn="l" defTabSz="685783" rtl="0" eaLnBrk="1" latinLnBrk="0" hangingPunct="1">
              <a:lnSpc>
                <a:spcPct val="100000"/>
              </a:lnSpc>
              <a:spcBef>
                <a:spcPts val="451"/>
              </a:spcBef>
              <a:buFont typeface="Arial" panose="020B0604020202020204" pitchFamily="34" charset="0"/>
              <a:buNone/>
              <a:defRPr sz="1200" kern="1200" baseline="0">
                <a:solidFill>
                  <a:schemeClr val="tx1">
                    <a:tint val="75000"/>
                  </a:schemeClr>
                </a:solidFill>
                <a:latin typeface="Tw Cen MT" panose="020B0602020104020603" pitchFamily="34" charset="0"/>
                <a:ea typeface="+mn-ea"/>
                <a:cs typeface="+mn-cs"/>
              </a:defRPr>
            </a:lvl4pPr>
            <a:lvl5pPr marL="1371566" indent="0" algn="l" defTabSz="685783" rtl="0" eaLnBrk="1" latinLnBrk="0" hangingPunct="1">
              <a:lnSpc>
                <a:spcPct val="100000"/>
              </a:lnSpc>
              <a:spcBef>
                <a:spcPts val="451"/>
              </a:spcBef>
              <a:buFont typeface="Arial" panose="020B0604020202020204" pitchFamily="34" charset="0"/>
              <a:buNone/>
              <a:defRPr sz="1200" kern="1200" baseline="0">
                <a:solidFill>
                  <a:schemeClr val="tx1">
                    <a:tint val="75000"/>
                  </a:schemeClr>
                </a:solidFill>
                <a:latin typeface="Tw Cen MT" panose="020B0602020104020603" pitchFamily="34" charset="0"/>
                <a:ea typeface="+mn-ea"/>
                <a:cs typeface="+mn-cs"/>
              </a:defRPr>
            </a:lvl5pPr>
            <a:lvl6pPr marL="1714457"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349"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240"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131"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marL="0" marR="0" lvl="0" indent="0" algn="ctr" defTabSz="685783" rtl="0" eaLnBrk="1" fontAlgn="auto" latinLnBrk="0" hangingPunct="1">
              <a:lnSpc>
                <a:spcPct val="100000"/>
              </a:lnSpc>
              <a:spcBef>
                <a:spcPts val="451"/>
              </a:spcBef>
              <a:spcAft>
                <a:spcPts val="0"/>
              </a:spcAft>
              <a:buClrTx/>
              <a:buSzTx/>
              <a:buFont typeface="Arial" panose="020B0604020202020204" pitchFamily="34" charset="0"/>
              <a:buNone/>
              <a:tabLst/>
              <a:defRPr/>
            </a:pPr>
            <a:r>
              <a:rPr kumimoji="0" lang="en-US" sz="2400" b="1" i="1" u="none" strike="noStrike" kern="1200" cap="none" spc="0" normalizeH="0" baseline="0" noProof="0" dirty="0">
                <a:ln>
                  <a:noFill/>
                </a:ln>
                <a:solidFill>
                  <a:prstClr val="black"/>
                </a:solidFill>
                <a:effectLst/>
                <a:uLnTx/>
                <a:uFillTx/>
                <a:latin typeface="Calibri" panose="020F0502020204030204" pitchFamily="34" charset="0"/>
                <a:ea typeface="+mn-ea"/>
                <a:cs typeface="+mn-cs"/>
              </a:rPr>
              <a:t>2050</a:t>
            </a:r>
            <a:r>
              <a:rPr kumimoji="0" lang="en-US" sz="2000" b="0" i="1"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Population </a:t>
            </a:r>
            <a:r>
              <a:rPr kumimoji="0" lang="en-US" sz="2000" b="0" i="1" u="sng" strike="noStrike" kern="1200" cap="none" spc="0" normalizeH="0" baseline="0" noProof="0" dirty="0">
                <a:ln>
                  <a:noFill/>
                </a:ln>
                <a:solidFill>
                  <a:prstClr val="black"/>
                </a:solidFill>
                <a:effectLst/>
                <a:uLnTx/>
                <a:uFillTx/>
                <a:latin typeface="Calibri" panose="020F0502020204030204" pitchFamily="34" charset="0"/>
                <a:ea typeface="+mn-ea"/>
                <a:cs typeface="+mn-cs"/>
              </a:rPr>
              <a:t>Projections</a:t>
            </a:r>
          </a:p>
        </p:txBody>
      </p:sp>
      <p:sp>
        <p:nvSpPr>
          <p:cNvPr id="9" name="Text Placeholder 1">
            <a:extLst>
              <a:ext uri="{FF2B5EF4-FFF2-40B4-BE49-F238E27FC236}">
                <a16:creationId xmlns:a16="http://schemas.microsoft.com/office/drawing/2014/main" id="{9E595D79-DAAD-D64A-B19D-E8AA3EBBA730}"/>
              </a:ext>
            </a:extLst>
          </p:cNvPr>
          <p:cNvSpPr txBox="1">
            <a:spLocks/>
          </p:cNvSpPr>
          <p:nvPr/>
        </p:nvSpPr>
        <p:spPr>
          <a:xfrm>
            <a:off x="3839177" y="1718215"/>
            <a:ext cx="1405116" cy="415208"/>
          </a:xfrm>
          <a:prstGeom prst="rect">
            <a:avLst/>
          </a:prstGeom>
        </p:spPr>
        <p:txBody>
          <a:bodyPr vert="horz" wrap="square" lIns="365760" tIns="0" rIns="365760" bIns="45720" rtlCol="0">
            <a:noAutofit/>
          </a:bodyPr>
          <a:lstStyle>
            <a:lvl1pPr marL="0" indent="0" algn="l" defTabSz="685783" rtl="0" eaLnBrk="1" latinLnBrk="0" hangingPunct="1">
              <a:lnSpc>
                <a:spcPct val="100000"/>
              </a:lnSpc>
              <a:spcBef>
                <a:spcPts val="451"/>
              </a:spcBef>
              <a:buFont typeface="Arial" panose="020B0604020202020204" pitchFamily="34" charset="0"/>
              <a:buNone/>
              <a:defRPr sz="1125" b="1" i="0" kern="1200" cap="none" baseline="0">
                <a:solidFill>
                  <a:schemeClr val="tx1"/>
                </a:solidFill>
                <a:latin typeface="Tw Cen MT" panose="020B0602020104020603" pitchFamily="34" charset="0"/>
                <a:ea typeface="+mn-ea"/>
                <a:cs typeface="+mn-cs"/>
              </a:defRPr>
            </a:lvl1pPr>
            <a:lvl2pPr marL="342891" indent="0" algn="l" defTabSz="685783" rtl="0" eaLnBrk="1" latinLnBrk="0" hangingPunct="1">
              <a:lnSpc>
                <a:spcPct val="100000"/>
              </a:lnSpc>
              <a:spcBef>
                <a:spcPts val="451"/>
              </a:spcBef>
              <a:buFont typeface="Arial" panose="020B0604020202020204" pitchFamily="34" charset="0"/>
              <a:buNone/>
              <a:defRPr sz="1500" kern="1200" baseline="0">
                <a:solidFill>
                  <a:schemeClr val="tx1">
                    <a:tint val="75000"/>
                  </a:schemeClr>
                </a:solidFill>
                <a:latin typeface="Tw Cen MT" panose="020B0602020104020603" pitchFamily="34" charset="0"/>
                <a:ea typeface="+mn-ea"/>
                <a:cs typeface="+mn-cs"/>
              </a:defRPr>
            </a:lvl2pPr>
            <a:lvl3pPr marL="685783" indent="0" algn="l" defTabSz="685783" rtl="0" eaLnBrk="1" latinLnBrk="0" hangingPunct="1">
              <a:lnSpc>
                <a:spcPct val="100000"/>
              </a:lnSpc>
              <a:spcBef>
                <a:spcPts val="451"/>
              </a:spcBef>
              <a:buFont typeface="Arial" panose="020B0604020202020204" pitchFamily="34" charset="0"/>
              <a:buNone/>
              <a:defRPr sz="1351" kern="1200" baseline="0">
                <a:solidFill>
                  <a:schemeClr val="tx1">
                    <a:tint val="75000"/>
                  </a:schemeClr>
                </a:solidFill>
                <a:latin typeface="Tw Cen MT" panose="020B0602020104020603" pitchFamily="34" charset="0"/>
                <a:ea typeface="+mn-ea"/>
                <a:cs typeface="+mn-cs"/>
              </a:defRPr>
            </a:lvl3pPr>
            <a:lvl4pPr marL="1028674" indent="0" algn="l" defTabSz="685783" rtl="0" eaLnBrk="1" latinLnBrk="0" hangingPunct="1">
              <a:lnSpc>
                <a:spcPct val="100000"/>
              </a:lnSpc>
              <a:spcBef>
                <a:spcPts val="451"/>
              </a:spcBef>
              <a:buFont typeface="Arial" panose="020B0604020202020204" pitchFamily="34" charset="0"/>
              <a:buNone/>
              <a:defRPr sz="1200" kern="1200" baseline="0">
                <a:solidFill>
                  <a:schemeClr val="tx1">
                    <a:tint val="75000"/>
                  </a:schemeClr>
                </a:solidFill>
                <a:latin typeface="Tw Cen MT" panose="020B0602020104020603" pitchFamily="34" charset="0"/>
                <a:ea typeface="+mn-ea"/>
                <a:cs typeface="+mn-cs"/>
              </a:defRPr>
            </a:lvl4pPr>
            <a:lvl5pPr marL="1371566" indent="0" algn="l" defTabSz="685783" rtl="0" eaLnBrk="1" latinLnBrk="0" hangingPunct="1">
              <a:lnSpc>
                <a:spcPct val="100000"/>
              </a:lnSpc>
              <a:spcBef>
                <a:spcPts val="451"/>
              </a:spcBef>
              <a:buFont typeface="Arial" panose="020B0604020202020204" pitchFamily="34" charset="0"/>
              <a:buNone/>
              <a:defRPr sz="1200" kern="1200" baseline="0">
                <a:solidFill>
                  <a:schemeClr val="tx1">
                    <a:tint val="75000"/>
                  </a:schemeClr>
                </a:solidFill>
                <a:latin typeface="Tw Cen MT" panose="020B0602020104020603" pitchFamily="34" charset="0"/>
                <a:ea typeface="+mn-ea"/>
                <a:cs typeface="+mn-cs"/>
              </a:defRPr>
            </a:lvl5pPr>
            <a:lvl6pPr marL="1714457"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349"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240"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131"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marL="0" marR="0" lvl="0" indent="0" algn="ctr" defTabSz="685783" rtl="0" eaLnBrk="1" fontAlgn="auto" latinLnBrk="0" hangingPunct="1">
              <a:lnSpc>
                <a:spcPct val="100000"/>
              </a:lnSpc>
              <a:spcBef>
                <a:spcPts val="451"/>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Female</a:t>
            </a:r>
          </a:p>
        </p:txBody>
      </p:sp>
      <p:sp>
        <p:nvSpPr>
          <p:cNvPr id="10" name="Text Placeholder 1">
            <a:extLst>
              <a:ext uri="{FF2B5EF4-FFF2-40B4-BE49-F238E27FC236}">
                <a16:creationId xmlns:a16="http://schemas.microsoft.com/office/drawing/2014/main" id="{BB5F4799-4540-202B-0AAD-F0D05D2F3CEA}"/>
              </a:ext>
            </a:extLst>
          </p:cNvPr>
          <p:cNvSpPr txBox="1">
            <a:spLocks/>
          </p:cNvSpPr>
          <p:nvPr/>
        </p:nvSpPr>
        <p:spPr>
          <a:xfrm>
            <a:off x="2426134" y="1718215"/>
            <a:ext cx="1327356" cy="415208"/>
          </a:xfrm>
          <a:prstGeom prst="rect">
            <a:avLst/>
          </a:prstGeom>
        </p:spPr>
        <p:txBody>
          <a:bodyPr vert="horz" wrap="square" lIns="365760" tIns="0" rIns="365760" bIns="45720" rtlCol="0">
            <a:noAutofit/>
          </a:bodyPr>
          <a:lstStyle>
            <a:lvl1pPr marL="0" indent="0" algn="l" defTabSz="685783" rtl="0" eaLnBrk="1" latinLnBrk="0" hangingPunct="1">
              <a:lnSpc>
                <a:spcPct val="100000"/>
              </a:lnSpc>
              <a:spcBef>
                <a:spcPts val="451"/>
              </a:spcBef>
              <a:buFont typeface="Arial" panose="020B0604020202020204" pitchFamily="34" charset="0"/>
              <a:buNone/>
              <a:defRPr sz="1125" b="1" i="0" kern="1200" cap="none" baseline="0">
                <a:solidFill>
                  <a:schemeClr val="tx1"/>
                </a:solidFill>
                <a:latin typeface="Tw Cen MT" panose="020B0602020104020603" pitchFamily="34" charset="0"/>
                <a:ea typeface="+mn-ea"/>
                <a:cs typeface="+mn-cs"/>
              </a:defRPr>
            </a:lvl1pPr>
            <a:lvl2pPr marL="342891" indent="0" algn="l" defTabSz="685783" rtl="0" eaLnBrk="1" latinLnBrk="0" hangingPunct="1">
              <a:lnSpc>
                <a:spcPct val="100000"/>
              </a:lnSpc>
              <a:spcBef>
                <a:spcPts val="451"/>
              </a:spcBef>
              <a:buFont typeface="Arial" panose="020B0604020202020204" pitchFamily="34" charset="0"/>
              <a:buNone/>
              <a:defRPr sz="1500" kern="1200" baseline="0">
                <a:solidFill>
                  <a:schemeClr val="tx1">
                    <a:tint val="75000"/>
                  </a:schemeClr>
                </a:solidFill>
                <a:latin typeface="Tw Cen MT" panose="020B0602020104020603" pitchFamily="34" charset="0"/>
                <a:ea typeface="+mn-ea"/>
                <a:cs typeface="+mn-cs"/>
              </a:defRPr>
            </a:lvl2pPr>
            <a:lvl3pPr marL="685783" indent="0" algn="l" defTabSz="685783" rtl="0" eaLnBrk="1" latinLnBrk="0" hangingPunct="1">
              <a:lnSpc>
                <a:spcPct val="100000"/>
              </a:lnSpc>
              <a:spcBef>
                <a:spcPts val="451"/>
              </a:spcBef>
              <a:buFont typeface="Arial" panose="020B0604020202020204" pitchFamily="34" charset="0"/>
              <a:buNone/>
              <a:defRPr sz="1351" kern="1200" baseline="0">
                <a:solidFill>
                  <a:schemeClr val="tx1">
                    <a:tint val="75000"/>
                  </a:schemeClr>
                </a:solidFill>
                <a:latin typeface="Tw Cen MT" panose="020B0602020104020603" pitchFamily="34" charset="0"/>
                <a:ea typeface="+mn-ea"/>
                <a:cs typeface="+mn-cs"/>
              </a:defRPr>
            </a:lvl3pPr>
            <a:lvl4pPr marL="1028674" indent="0" algn="l" defTabSz="685783" rtl="0" eaLnBrk="1" latinLnBrk="0" hangingPunct="1">
              <a:lnSpc>
                <a:spcPct val="100000"/>
              </a:lnSpc>
              <a:spcBef>
                <a:spcPts val="451"/>
              </a:spcBef>
              <a:buFont typeface="Arial" panose="020B0604020202020204" pitchFamily="34" charset="0"/>
              <a:buNone/>
              <a:defRPr sz="1200" kern="1200" baseline="0">
                <a:solidFill>
                  <a:schemeClr val="tx1">
                    <a:tint val="75000"/>
                  </a:schemeClr>
                </a:solidFill>
                <a:latin typeface="Tw Cen MT" panose="020B0602020104020603" pitchFamily="34" charset="0"/>
                <a:ea typeface="+mn-ea"/>
                <a:cs typeface="+mn-cs"/>
              </a:defRPr>
            </a:lvl4pPr>
            <a:lvl5pPr marL="1371566" indent="0" algn="l" defTabSz="685783" rtl="0" eaLnBrk="1" latinLnBrk="0" hangingPunct="1">
              <a:lnSpc>
                <a:spcPct val="100000"/>
              </a:lnSpc>
              <a:spcBef>
                <a:spcPts val="451"/>
              </a:spcBef>
              <a:buFont typeface="Arial" panose="020B0604020202020204" pitchFamily="34" charset="0"/>
              <a:buNone/>
              <a:defRPr sz="1200" kern="1200" baseline="0">
                <a:solidFill>
                  <a:schemeClr val="tx1">
                    <a:tint val="75000"/>
                  </a:schemeClr>
                </a:solidFill>
                <a:latin typeface="Tw Cen MT" panose="020B0602020104020603" pitchFamily="34" charset="0"/>
                <a:ea typeface="+mn-ea"/>
                <a:cs typeface="+mn-cs"/>
              </a:defRPr>
            </a:lvl5pPr>
            <a:lvl6pPr marL="1714457"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349"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240"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131"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marL="0" marR="0" lvl="0" indent="0" algn="ctr" defTabSz="685783" rtl="0" eaLnBrk="1" fontAlgn="auto" latinLnBrk="0" hangingPunct="1">
              <a:lnSpc>
                <a:spcPct val="100000"/>
              </a:lnSpc>
              <a:spcBef>
                <a:spcPts val="451"/>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Male</a:t>
            </a:r>
          </a:p>
        </p:txBody>
      </p:sp>
      <p:graphicFrame>
        <p:nvGraphicFramePr>
          <p:cNvPr id="11" name="Chart 10">
            <a:extLst>
              <a:ext uri="{FF2B5EF4-FFF2-40B4-BE49-F238E27FC236}">
                <a16:creationId xmlns:a16="http://schemas.microsoft.com/office/drawing/2014/main" id="{1E418743-6FBC-4C45-950C-8046DD5009FC}"/>
              </a:ext>
            </a:extLst>
          </p:cNvPr>
          <p:cNvGraphicFramePr>
            <a:graphicFrameLocks/>
          </p:cNvGraphicFramePr>
          <p:nvPr/>
        </p:nvGraphicFramePr>
        <p:xfrm>
          <a:off x="1330750" y="1889896"/>
          <a:ext cx="4383354" cy="35866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32A0DDE4-65BC-ECF5-D0A0-B4DC586C7923}"/>
              </a:ext>
            </a:extLst>
          </p:cNvPr>
          <p:cNvGraphicFramePr>
            <a:graphicFrameLocks/>
          </p:cNvGraphicFramePr>
          <p:nvPr/>
        </p:nvGraphicFramePr>
        <p:xfrm>
          <a:off x="6517307" y="1905413"/>
          <a:ext cx="4737538" cy="3586672"/>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 Placeholder 1">
            <a:extLst>
              <a:ext uri="{FF2B5EF4-FFF2-40B4-BE49-F238E27FC236}">
                <a16:creationId xmlns:a16="http://schemas.microsoft.com/office/drawing/2014/main" id="{133E208F-7D56-15E6-DF53-F38E401B5249}"/>
              </a:ext>
            </a:extLst>
          </p:cNvPr>
          <p:cNvSpPr txBox="1">
            <a:spLocks/>
          </p:cNvSpPr>
          <p:nvPr/>
        </p:nvSpPr>
        <p:spPr>
          <a:xfrm>
            <a:off x="9211549" y="1718215"/>
            <a:ext cx="1405116" cy="415208"/>
          </a:xfrm>
          <a:prstGeom prst="rect">
            <a:avLst/>
          </a:prstGeom>
        </p:spPr>
        <p:txBody>
          <a:bodyPr vert="horz" wrap="square" lIns="365760" tIns="0" rIns="365760" bIns="45720" rtlCol="0">
            <a:noAutofit/>
          </a:bodyPr>
          <a:lstStyle>
            <a:lvl1pPr marL="0" indent="0" algn="l" defTabSz="685783" rtl="0" eaLnBrk="1" latinLnBrk="0" hangingPunct="1">
              <a:lnSpc>
                <a:spcPct val="100000"/>
              </a:lnSpc>
              <a:spcBef>
                <a:spcPts val="451"/>
              </a:spcBef>
              <a:buFont typeface="Arial" panose="020B0604020202020204" pitchFamily="34" charset="0"/>
              <a:buNone/>
              <a:defRPr sz="1125" b="1" i="0" kern="1200" cap="none" baseline="0">
                <a:solidFill>
                  <a:schemeClr val="tx1"/>
                </a:solidFill>
                <a:latin typeface="Tw Cen MT" panose="020B0602020104020603" pitchFamily="34" charset="0"/>
                <a:ea typeface="+mn-ea"/>
                <a:cs typeface="+mn-cs"/>
              </a:defRPr>
            </a:lvl1pPr>
            <a:lvl2pPr marL="342891" indent="0" algn="l" defTabSz="685783" rtl="0" eaLnBrk="1" latinLnBrk="0" hangingPunct="1">
              <a:lnSpc>
                <a:spcPct val="100000"/>
              </a:lnSpc>
              <a:spcBef>
                <a:spcPts val="451"/>
              </a:spcBef>
              <a:buFont typeface="Arial" panose="020B0604020202020204" pitchFamily="34" charset="0"/>
              <a:buNone/>
              <a:defRPr sz="1500" kern="1200" baseline="0">
                <a:solidFill>
                  <a:schemeClr val="tx1">
                    <a:tint val="75000"/>
                  </a:schemeClr>
                </a:solidFill>
                <a:latin typeface="Tw Cen MT" panose="020B0602020104020603" pitchFamily="34" charset="0"/>
                <a:ea typeface="+mn-ea"/>
                <a:cs typeface="+mn-cs"/>
              </a:defRPr>
            </a:lvl2pPr>
            <a:lvl3pPr marL="685783" indent="0" algn="l" defTabSz="685783" rtl="0" eaLnBrk="1" latinLnBrk="0" hangingPunct="1">
              <a:lnSpc>
                <a:spcPct val="100000"/>
              </a:lnSpc>
              <a:spcBef>
                <a:spcPts val="451"/>
              </a:spcBef>
              <a:buFont typeface="Arial" panose="020B0604020202020204" pitchFamily="34" charset="0"/>
              <a:buNone/>
              <a:defRPr sz="1351" kern="1200" baseline="0">
                <a:solidFill>
                  <a:schemeClr val="tx1">
                    <a:tint val="75000"/>
                  </a:schemeClr>
                </a:solidFill>
                <a:latin typeface="Tw Cen MT" panose="020B0602020104020603" pitchFamily="34" charset="0"/>
                <a:ea typeface="+mn-ea"/>
                <a:cs typeface="+mn-cs"/>
              </a:defRPr>
            </a:lvl3pPr>
            <a:lvl4pPr marL="1028674" indent="0" algn="l" defTabSz="685783" rtl="0" eaLnBrk="1" latinLnBrk="0" hangingPunct="1">
              <a:lnSpc>
                <a:spcPct val="100000"/>
              </a:lnSpc>
              <a:spcBef>
                <a:spcPts val="451"/>
              </a:spcBef>
              <a:buFont typeface="Arial" panose="020B0604020202020204" pitchFamily="34" charset="0"/>
              <a:buNone/>
              <a:defRPr sz="1200" kern="1200" baseline="0">
                <a:solidFill>
                  <a:schemeClr val="tx1">
                    <a:tint val="75000"/>
                  </a:schemeClr>
                </a:solidFill>
                <a:latin typeface="Tw Cen MT" panose="020B0602020104020603" pitchFamily="34" charset="0"/>
                <a:ea typeface="+mn-ea"/>
                <a:cs typeface="+mn-cs"/>
              </a:defRPr>
            </a:lvl4pPr>
            <a:lvl5pPr marL="1371566" indent="0" algn="l" defTabSz="685783" rtl="0" eaLnBrk="1" latinLnBrk="0" hangingPunct="1">
              <a:lnSpc>
                <a:spcPct val="100000"/>
              </a:lnSpc>
              <a:spcBef>
                <a:spcPts val="451"/>
              </a:spcBef>
              <a:buFont typeface="Arial" panose="020B0604020202020204" pitchFamily="34" charset="0"/>
              <a:buNone/>
              <a:defRPr sz="1200" kern="1200" baseline="0">
                <a:solidFill>
                  <a:schemeClr val="tx1">
                    <a:tint val="75000"/>
                  </a:schemeClr>
                </a:solidFill>
                <a:latin typeface="Tw Cen MT" panose="020B0602020104020603" pitchFamily="34" charset="0"/>
                <a:ea typeface="+mn-ea"/>
                <a:cs typeface="+mn-cs"/>
              </a:defRPr>
            </a:lvl5pPr>
            <a:lvl6pPr marL="1714457"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349"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240"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131"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marL="0" marR="0" lvl="0" indent="0" algn="ctr" defTabSz="685783" rtl="0" eaLnBrk="1" fontAlgn="auto" latinLnBrk="0" hangingPunct="1">
              <a:lnSpc>
                <a:spcPct val="100000"/>
              </a:lnSpc>
              <a:spcBef>
                <a:spcPts val="451"/>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Female</a:t>
            </a:r>
          </a:p>
        </p:txBody>
      </p:sp>
      <p:sp>
        <p:nvSpPr>
          <p:cNvPr id="14" name="Text Placeholder 1">
            <a:extLst>
              <a:ext uri="{FF2B5EF4-FFF2-40B4-BE49-F238E27FC236}">
                <a16:creationId xmlns:a16="http://schemas.microsoft.com/office/drawing/2014/main" id="{A5669903-6E05-E6CF-3F0D-58E5ABB2D1A7}"/>
              </a:ext>
            </a:extLst>
          </p:cNvPr>
          <p:cNvSpPr txBox="1">
            <a:spLocks/>
          </p:cNvSpPr>
          <p:nvPr/>
        </p:nvSpPr>
        <p:spPr>
          <a:xfrm>
            <a:off x="7744668" y="1733563"/>
            <a:ext cx="1327356" cy="415208"/>
          </a:xfrm>
          <a:prstGeom prst="rect">
            <a:avLst/>
          </a:prstGeom>
        </p:spPr>
        <p:txBody>
          <a:bodyPr vert="horz" wrap="square" lIns="365760" tIns="0" rIns="365760" bIns="45720" rtlCol="0">
            <a:noAutofit/>
          </a:bodyPr>
          <a:lstStyle>
            <a:lvl1pPr marL="0" indent="0" algn="l" defTabSz="685783" rtl="0" eaLnBrk="1" latinLnBrk="0" hangingPunct="1">
              <a:lnSpc>
                <a:spcPct val="100000"/>
              </a:lnSpc>
              <a:spcBef>
                <a:spcPts val="451"/>
              </a:spcBef>
              <a:buFont typeface="Arial" panose="020B0604020202020204" pitchFamily="34" charset="0"/>
              <a:buNone/>
              <a:defRPr sz="1125" b="1" i="0" kern="1200" cap="none" baseline="0">
                <a:solidFill>
                  <a:schemeClr val="tx1"/>
                </a:solidFill>
                <a:latin typeface="Tw Cen MT" panose="020B0602020104020603" pitchFamily="34" charset="0"/>
                <a:ea typeface="+mn-ea"/>
                <a:cs typeface="+mn-cs"/>
              </a:defRPr>
            </a:lvl1pPr>
            <a:lvl2pPr marL="342891" indent="0" algn="l" defTabSz="685783" rtl="0" eaLnBrk="1" latinLnBrk="0" hangingPunct="1">
              <a:lnSpc>
                <a:spcPct val="100000"/>
              </a:lnSpc>
              <a:spcBef>
                <a:spcPts val="451"/>
              </a:spcBef>
              <a:buFont typeface="Arial" panose="020B0604020202020204" pitchFamily="34" charset="0"/>
              <a:buNone/>
              <a:defRPr sz="1500" kern="1200" baseline="0">
                <a:solidFill>
                  <a:schemeClr val="tx1">
                    <a:tint val="75000"/>
                  </a:schemeClr>
                </a:solidFill>
                <a:latin typeface="Tw Cen MT" panose="020B0602020104020603" pitchFamily="34" charset="0"/>
                <a:ea typeface="+mn-ea"/>
                <a:cs typeface="+mn-cs"/>
              </a:defRPr>
            </a:lvl2pPr>
            <a:lvl3pPr marL="685783" indent="0" algn="l" defTabSz="685783" rtl="0" eaLnBrk="1" latinLnBrk="0" hangingPunct="1">
              <a:lnSpc>
                <a:spcPct val="100000"/>
              </a:lnSpc>
              <a:spcBef>
                <a:spcPts val="451"/>
              </a:spcBef>
              <a:buFont typeface="Arial" panose="020B0604020202020204" pitchFamily="34" charset="0"/>
              <a:buNone/>
              <a:defRPr sz="1351" kern="1200" baseline="0">
                <a:solidFill>
                  <a:schemeClr val="tx1">
                    <a:tint val="75000"/>
                  </a:schemeClr>
                </a:solidFill>
                <a:latin typeface="Tw Cen MT" panose="020B0602020104020603" pitchFamily="34" charset="0"/>
                <a:ea typeface="+mn-ea"/>
                <a:cs typeface="+mn-cs"/>
              </a:defRPr>
            </a:lvl3pPr>
            <a:lvl4pPr marL="1028674" indent="0" algn="l" defTabSz="685783" rtl="0" eaLnBrk="1" latinLnBrk="0" hangingPunct="1">
              <a:lnSpc>
                <a:spcPct val="100000"/>
              </a:lnSpc>
              <a:spcBef>
                <a:spcPts val="451"/>
              </a:spcBef>
              <a:buFont typeface="Arial" panose="020B0604020202020204" pitchFamily="34" charset="0"/>
              <a:buNone/>
              <a:defRPr sz="1200" kern="1200" baseline="0">
                <a:solidFill>
                  <a:schemeClr val="tx1">
                    <a:tint val="75000"/>
                  </a:schemeClr>
                </a:solidFill>
                <a:latin typeface="Tw Cen MT" panose="020B0602020104020603" pitchFamily="34" charset="0"/>
                <a:ea typeface="+mn-ea"/>
                <a:cs typeface="+mn-cs"/>
              </a:defRPr>
            </a:lvl4pPr>
            <a:lvl5pPr marL="1371566" indent="0" algn="l" defTabSz="685783" rtl="0" eaLnBrk="1" latinLnBrk="0" hangingPunct="1">
              <a:lnSpc>
                <a:spcPct val="100000"/>
              </a:lnSpc>
              <a:spcBef>
                <a:spcPts val="451"/>
              </a:spcBef>
              <a:buFont typeface="Arial" panose="020B0604020202020204" pitchFamily="34" charset="0"/>
              <a:buNone/>
              <a:defRPr sz="1200" kern="1200" baseline="0">
                <a:solidFill>
                  <a:schemeClr val="tx1">
                    <a:tint val="75000"/>
                  </a:schemeClr>
                </a:solidFill>
                <a:latin typeface="Tw Cen MT" panose="020B0602020104020603" pitchFamily="34" charset="0"/>
                <a:ea typeface="+mn-ea"/>
                <a:cs typeface="+mn-cs"/>
              </a:defRPr>
            </a:lvl5pPr>
            <a:lvl6pPr marL="1714457"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349"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240"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131"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marL="0" marR="0" lvl="0" indent="0" algn="ctr" defTabSz="685783" rtl="0" eaLnBrk="1" fontAlgn="auto" latinLnBrk="0" hangingPunct="1">
              <a:lnSpc>
                <a:spcPct val="100000"/>
              </a:lnSpc>
              <a:spcBef>
                <a:spcPts val="451"/>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Male</a:t>
            </a:r>
          </a:p>
        </p:txBody>
      </p:sp>
    </p:spTree>
    <p:extLst>
      <p:ext uri="{BB962C8B-B14F-4D97-AF65-F5344CB8AC3E}">
        <p14:creationId xmlns:p14="http://schemas.microsoft.com/office/powerpoint/2010/main" val="26206088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13C84-B0CE-F382-2DD8-C6191C379AC3}"/>
              </a:ext>
            </a:extLst>
          </p:cNvPr>
          <p:cNvSpPr>
            <a:spLocks noGrp="1"/>
          </p:cNvSpPr>
          <p:nvPr>
            <p:ph type="title"/>
          </p:nvPr>
        </p:nvSpPr>
        <p:spPr>
          <a:xfrm>
            <a:off x="623316" y="467804"/>
            <a:ext cx="10945368" cy="685800"/>
          </a:xfrm>
        </p:spPr>
        <p:txBody>
          <a:bodyPr>
            <a:normAutofit/>
          </a:bodyPr>
          <a:lstStyle/>
          <a:p>
            <a:r>
              <a:rPr lang="en-US" sz="3200" dirty="0">
                <a:ea typeface="Calibri"/>
                <a:cs typeface="Arial"/>
              </a:rPr>
              <a:t>Old-Age Dependency Ratio</a:t>
            </a:r>
            <a:endParaRPr lang="en-US" sz="3200" dirty="0"/>
          </a:p>
        </p:txBody>
      </p:sp>
      <p:sp>
        <p:nvSpPr>
          <p:cNvPr id="4" name="Text Placeholder 3">
            <a:extLst>
              <a:ext uri="{FF2B5EF4-FFF2-40B4-BE49-F238E27FC236}">
                <a16:creationId xmlns:a16="http://schemas.microsoft.com/office/drawing/2014/main" id="{F341A2E3-0F92-6E7E-E52B-A8DFF2487CBD}"/>
              </a:ext>
            </a:extLst>
          </p:cNvPr>
          <p:cNvSpPr>
            <a:spLocks noGrp="1"/>
          </p:cNvSpPr>
          <p:nvPr>
            <p:ph type="body" sz="quarter" idx="14"/>
          </p:nvPr>
        </p:nvSpPr>
        <p:spPr/>
        <p:txBody>
          <a:bodyPr/>
          <a:lstStyle/>
          <a:p>
            <a:r>
              <a:rPr lang="en-US" dirty="0"/>
              <a:t>Based on UMDI V2024 Population Projections</a:t>
            </a:r>
          </a:p>
        </p:txBody>
      </p:sp>
      <p:graphicFrame>
        <p:nvGraphicFramePr>
          <p:cNvPr id="5" name="Chart Placeholder 4">
            <a:extLst>
              <a:ext uri="{FF2B5EF4-FFF2-40B4-BE49-F238E27FC236}">
                <a16:creationId xmlns:a16="http://schemas.microsoft.com/office/drawing/2014/main" id="{BC2D99A5-DE72-9604-56C8-1C1D22808832}"/>
              </a:ext>
            </a:extLst>
          </p:cNvPr>
          <p:cNvGraphicFramePr>
            <a:graphicFrameLocks noGrp="1"/>
          </p:cNvGraphicFramePr>
          <p:nvPr>
            <p:ph type="chart" sz="quarter" idx="12"/>
            <p:extLst>
              <p:ext uri="{D42A27DB-BD31-4B8C-83A1-F6EECF244321}">
                <p14:modId xmlns:p14="http://schemas.microsoft.com/office/powerpoint/2010/main" val="1916655437"/>
              </p:ext>
            </p:extLst>
          </p:nvPr>
        </p:nvGraphicFramePr>
        <p:xfrm>
          <a:off x="2322945" y="1153604"/>
          <a:ext cx="7546109" cy="387667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F0C025B6-0D2B-3E9C-E4AE-F4FEEACDBD81}"/>
              </a:ext>
            </a:extLst>
          </p:cNvPr>
          <p:cNvSpPr txBox="1"/>
          <p:nvPr/>
        </p:nvSpPr>
        <p:spPr>
          <a:xfrm>
            <a:off x="1016000" y="5248109"/>
            <a:ext cx="6271491" cy="369332"/>
          </a:xfrm>
          <a:prstGeom prst="rect">
            <a:avLst/>
          </a:prstGeom>
          <a:noFill/>
        </p:spPr>
        <p:txBody>
          <a:bodyPr wrap="square" rtlCol="0">
            <a:spAutoFit/>
          </a:bodyPr>
          <a:lstStyle/>
          <a:p>
            <a:r>
              <a:rPr lang="en-US" b="1" dirty="0"/>
              <a:t>Number of elderly dependents per 100 working-age individuals</a:t>
            </a:r>
          </a:p>
        </p:txBody>
      </p:sp>
    </p:spTree>
    <p:extLst>
      <p:ext uri="{BB962C8B-B14F-4D97-AF65-F5344CB8AC3E}">
        <p14:creationId xmlns:p14="http://schemas.microsoft.com/office/powerpoint/2010/main" val="8659891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F27205-7947-512B-C680-77E207FCEB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765317-1D4E-8BF9-628B-A68B3FE54ED1}"/>
              </a:ext>
            </a:extLst>
          </p:cNvPr>
          <p:cNvSpPr>
            <a:spLocks noGrp="1"/>
          </p:cNvSpPr>
          <p:nvPr>
            <p:ph type="title"/>
          </p:nvPr>
        </p:nvSpPr>
        <p:spPr>
          <a:xfrm>
            <a:off x="621290" y="3084537"/>
            <a:ext cx="10945368" cy="685800"/>
          </a:xfrm>
        </p:spPr>
        <p:txBody>
          <a:bodyPr>
            <a:normAutofit fontScale="90000"/>
          </a:bodyPr>
          <a:lstStyle/>
          <a:p>
            <a:pPr algn="ctr"/>
            <a:r>
              <a:rPr lang="en-US" dirty="0">
                <a:ea typeface="Calibri"/>
                <a:cs typeface="Arial"/>
              </a:rPr>
              <a:t>Focus: Migration</a:t>
            </a:r>
            <a:endParaRPr lang="en-US" dirty="0">
              <a:ea typeface="Calibri" panose="020F0502020204030204"/>
            </a:endParaRPr>
          </a:p>
        </p:txBody>
      </p:sp>
    </p:spTree>
    <p:extLst>
      <p:ext uri="{BB962C8B-B14F-4D97-AF65-F5344CB8AC3E}">
        <p14:creationId xmlns:p14="http://schemas.microsoft.com/office/powerpoint/2010/main" val="19348604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7C4335-2F8C-05BF-10C6-86AA3EF428E4}"/>
            </a:ext>
          </a:extLst>
        </p:cNvPr>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04612C7A-EB48-A7FD-7FF2-6C002633888B}"/>
              </a:ext>
            </a:extLst>
          </p:cNvPr>
          <p:cNvGraphicFramePr>
            <a:graphicFrameLocks/>
          </p:cNvGraphicFramePr>
          <p:nvPr/>
        </p:nvGraphicFramePr>
        <p:xfrm>
          <a:off x="687066" y="1553866"/>
          <a:ext cx="10507613" cy="3935529"/>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2AAAD09F-516D-1927-4C53-33495B5C6DB1}"/>
              </a:ext>
            </a:extLst>
          </p:cNvPr>
          <p:cNvSpPr>
            <a:spLocks noGrp="1"/>
          </p:cNvSpPr>
          <p:nvPr>
            <p:ph type="title"/>
          </p:nvPr>
        </p:nvSpPr>
        <p:spPr>
          <a:xfrm>
            <a:off x="630936" y="470685"/>
            <a:ext cx="10945368" cy="685800"/>
          </a:xfrm>
        </p:spPr>
        <p:txBody>
          <a:bodyPr>
            <a:noAutofit/>
          </a:bodyPr>
          <a:lstStyle/>
          <a:p>
            <a:pPr lvl="0">
              <a:spcBef>
                <a:spcPts val="1000"/>
              </a:spcBef>
              <a:defRPr/>
            </a:pPr>
            <a:r>
              <a:rPr lang="en-US" sz="3200" dirty="0">
                <a:ea typeface="Calibri"/>
                <a:cs typeface="Arial"/>
              </a:rPr>
              <a:t>Massachusetts Components of Population Change 2000-2025</a:t>
            </a:r>
            <a:endParaRPr lang="en-US" sz="3200" b="0" i="1" dirty="0">
              <a:solidFill>
                <a:prstClr val="black"/>
              </a:solidFill>
              <a:latin typeface="Calibri" panose="020F0502020204030204" pitchFamily="34" charset="0"/>
            </a:endParaRPr>
          </a:p>
        </p:txBody>
      </p:sp>
      <p:sp>
        <p:nvSpPr>
          <p:cNvPr id="5" name="Slide Number Placeholder 4">
            <a:extLst>
              <a:ext uri="{FF2B5EF4-FFF2-40B4-BE49-F238E27FC236}">
                <a16:creationId xmlns:a16="http://schemas.microsoft.com/office/drawing/2014/main" id="{ED1050B2-6CC3-CB4F-C9C0-AED1B913EB45}"/>
              </a:ext>
            </a:extLst>
          </p:cNvPr>
          <p:cNvSpPr>
            <a:spLocks noGrp="1"/>
          </p:cNvSpPr>
          <p:nvPr>
            <p:ph type="sldNum" sz="quarter"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Page </a:t>
            </a:r>
            <a:fld id="{D451C3AF-C182-BB47-A3C0-0AB666CF8761}" type="slidenum">
              <a:rPr kumimoji="0" lang="en-US" sz="12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8" name="Text Placeholder 7">
            <a:extLst>
              <a:ext uri="{FF2B5EF4-FFF2-40B4-BE49-F238E27FC236}">
                <a16:creationId xmlns:a16="http://schemas.microsoft.com/office/drawing/2014/main" id="{6581AE14-3965-4DFB-8160-04A906B06889}"/>
              </a:ext>
            </a:extLst>
          </p:cNvPr>
          <p:cNvSpPr>
            <a:spLocks noGrp="1"/>
          </p:cNvSpPr>
          <p:nvPr>
            <p:ph type="body" sz="quarter" idx="14"/>
          </p:nvPr>
        </p:nvSpPr>
        <p:spPr>
          <a:xfrm>
            <a:off x="5998464" y="5896939"/>
            <a:ext cx="4983861" cy="1015663"/>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UMass Donahue Institute. Source Data: ST-2000-7; CO-EST2010-ALLDATA; and NST-EST2025-ALLDATA, U.S. Census Bureau Population Division.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Note that the Census Bureau provides only 3 months of component estimates for years 2010 and 2020. These years are excluded from the time-series chart above.</a:t>
            </a:r>
          </a:p>
        </p:txBody>
      </p:sp>
    </p:spTree>
    <p:extLst>
      <p:ext uri="{BB962C8B-B14F-4D97-AF65-F5344CB8AC3E}">
        <p14:creationId xmlns:p14="http://schemas.microsoft.com/office/powerpoint/2010/main" val="4126304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81262-1DF2-A4AC-FCA7-67A37C93E8FB}"/>
              </a:ext>
            </a:extLst>
          </p:cNvPr>
          <p:cNvSpPr>
            <a:spLocks noGrp="1"/>
          </p:cNvSpPr>
          <p:nvPr>
            <p:ph type="title"/>
          </p:nvPr>
        </p:nvSpPr>
        <p:spPr>
          <a:xfrm>
            <a:off x="621290" y="3084537"/>
            <a:ext cx="10945368" cy="685800"/>
          </a:xfrm>
        </p:spPr>
        <p:txBody>
          <a:bodyPr>
            <a:normAutofit fontScale="90000"/>
          </a:bodyPr>
          <a:lstStyle/>
          <a:p>
            <a:pPr algn="ctr"/>
            <a:r>
              <a:rPr lang="en-US" dirty="0">
                <a:ea typeface="Calibri"/>
                <a:cs typeface="Arial"/>
              </a:rPr>
              <a:t>Robust Count in Census 2020</a:t>
            </a:r>
            <a:endParaRPr lang="en-US" dirty="0">
              <a:ea typeface="Calibri" panose="020F0502020204030204"/>
            </a:endParaRPr>
          </a:p>
        </p:txBody>
      </p:sp>
    </p:spTree>
    <p:extLst>
      <p:ext uri="{BB962C8B-B14F-4D97-AF65-F5344CB8AC3E}">
        <p14:creationId xmlns:p14="http://schemas.microsoft.com/office/powerpoint/2010/main" val="11012378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FA389D-DAB7-8A45-D073-1868E4A6FACF}"/>
            </a:ext>
          </a:extLst>
        </p:cNvPr>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B6535FB8-F2AB-8780-0DD5-A20BF102623C}"/>
              </a:ext>
            </a:extLst>
          </p:cNvPr>
          <p:cNvGraphicFramePr>
            <a:graphicFrameLocks/>
          </p:cNvGraphicFramePr>
          <p:nvPr>
            <p:extLst>
              <p:ext uri="{D42A27DB-BD31-4B8C-83A1-F6EECF244321}">
                <p14:modId xmlns:p14="http://schemas.microsoft.com/office/powerpoint/2010/main" val="942438186"/>
              </p:ext>
            </p:extLst>
          </p:nvPr>
        </p:nvGraphicFramePr>
        <p:xfrm>
          <a:off x="687066" y="1553866"/>
          <a:ext cx="10507613" cy="3935529"/>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0EA1D90F-7E66-D7A2-7219-1BB6851FC081}"/>
              </a:ext>
            </a:extLst>
          </p:cNvPr>
          <p:cNvSpPr>
            <a:spLocks noGrp="1"/>
          </p:cNvSpPr>
          <p:nvPr>
            <p:ph type="title"/>
          </p:nvPr>
        </p:nvSpPr>
        <p:spPr>
          <a:xfrm>
            <a:off x="630936" y="470685"/>
            <a:ext cx="10945368" cy="685800"/>
          </a:xfrm>
        </p:spPr>
        <p:txBody>
          <a:bodyPr>
            <a:noAutofit/>
          </a:bodyPr>
          <a:lstStyle/>
          <a:p>
            <a:r>
              <a:rPr lang="en-US" sz="3200" dirty="0">
                <a:ea typeface="Calibri"/>
                <a:cs typeface="Arial"/>
              </a:rPr>
              <a:t>Massachusetts Components of Population Change 2000-2025</a:t>
            </a:r>
            <a:endParaRPr lang="en-US" sz="3200" dirty="0"/>
          </a:p>
        </p:txBody>
      </p:sp>
      <p:sp>
        <p:nvSpPr>
          <p:cNvPr id="5" name="Slide Number Placeholder 4">
            <a:extLst>
              <a:ext uri="{FF2B5EF4-FFF2-40B4-BE49-F238E27FC236}">
                <a16:creationId xmlns:a16="http://schemas.microsoft.com/office/drawing/2014/main" id="{046E636B-579B-D965-F58C-BC30C425D2DA}"/>
              </a:ext>
            </a:extLst>
          </p:cNvPr>
          <p:cNvSpPr>
            <a:spLocks noGrp="1"/>
          </p:cNvSpPr>
          <p:nvPr>
            <p:ph type="sldNum" sz="quarter"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Page </a:t>
            </a:r>
            <a:fld id="{D451C3AF-C182-BB47-A3C0-0AB666CF8761}" type="slidenum">
              <a:rPr kumimoji="0" lang="en-US" sz="12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8" name="Text Placeholder 7">
            <a:extLst>
              <a:ext uri="{FF2B5EF4-FFF2-40B4-BE49-F238E27FC236}">
                <a16:creationId xmlns:a16="http://schemas.microsoft.com/office/drawing/2014/main" id="{7F170526-3348-C6A1-02DC-D5509CDE8547}"/>
              </a:ext>
            </a:extLst>
          </p:cNvPr>
          <p:cNvSpPr>
            <a:spLocks noGrp="1"/>
          </p:cNvSpPr>
          <p:nvPr>
            <p:ph type="body" sz="quarter" idx="14"/>
          </p:nvPr>
        </p:nvSpPr>
        <p:spPr>
          <a:xfrm>
            <a:off x="5998464" y="5896939"/>
            <a:ext cx="4983861" cy="1015663"/>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UMass Donahue Institute. Source Data: ST-2000-7; CO-EST2010-ALLDATA; and NST-EST2025-ALLDATA, U.S. Census Bureau Population Division.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Note that the Census Bureau provides only 3 months of component estimates for years 2010 and 2020. These years are excluded from the time-series chart above.</a:t>
            </a:r>
          </a:p>
        </p:txBody>
      </p:sp>
    </p:spTree>
    <p:extLst>
      <p:ext uri="{BB962C8B-B14F-4D97-AF65-F5344CB8AC3E}">
        <p14:creationId xmlns:p14="http://schemas.microsoft.com/office/powerpoint/2010/main" val="18050903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3D39C4-2619-592C-EF4F-53E1E2A82B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F8CCDA-754D-4C5B-4937-5FBF44087FBF}"/>
              </a:ext>
            </a:extLst>
          </p:cNvPr>
          <p:cNvSpPr>
            <a:spLocks noGrp="1"/>
          </p:cNvSpPr>
          <p:nvPr>
            <p:ph type="title"/>
          </p:nvPr>
        </p:nvSpPr>
        <p:spPr/>
        <p:txBody>
          <a:bodyPr>
            <a:normAutofit fontScale="90000"/>
          </a:bodyPr>
          <a:lstStyle/>
          <a:p>
            <a:r>
              <a:rPr lang="en-US" sz="3600" dirty="0"/>
              <a:t>Massachusetts Estimated Net Domestic Migration by Year and Vintage, 2021 - 2025</a:t>
            </a:r>
            <a:br>
              <a:rPr lang="en-US" dirty="0"/>
            </a:br>
            <a:endParaRPr lang="en-US" dirty="0"/>
          </a:p>
        </p:txBody>
      </p:sp>
      <p:sp>
        <p:nvSpPr>
          <p:cNvPr id="5" name="Text Placeholder 4">
            <a:extLst>
              <a:ext uri="{FF2B5EF4-FFF2-40B4-BE49-F238E27FC236}">
                <a16:creationId xmlns:a16="http://schemas.microsoft.com/office/drawing/2014/main" id="{1136C105-C559-8A6F-81FB-4C54B6B5299A}"/>
              </a:ext>
            </a:extLst>
          </p:cNvPr>
          <p:cNvSpPr>
            <a:spLocks noGrp="1"/>
          </p:cNvSpPr>
          <p:nvPr>
            <p:ph type="body" sz="quarter" idx="14"/>
          </p:nvPr>
        </p:nvSpPr>
        <p:spPr/>
        <p:txBody>
          <a:bodyPr/>
          <a:lstStyle/>
          <a:p>
            <a:r>
              <a:rPr lang="en-US" i="1" dirty="0">
                <a:solidFill>
                  <a:schemeClr val="tx1"/>
                </a:solidFill>
              </a:rPr>
              <a:t>UMass Donahue Institute. Source: U.S. Census Bureau, Population Division, NST-EST2023-ALLDATA, December 19, 2023; U.S. Census Bureau, Population Division, NST-EST2024-ALLDATA, December 19, 2024, NST-EST2025-ALLDATA, January 27, 2026</a:t>
            </a:r>
          </a:p>
        </p:txBody>
      </p:sp>
      <p:graphicFrame>
        <p:nvGraphicFramePr>
          <p:cNvPr id="3" name="Chart 2">
            <a:extLst>
              <a:ext uri="{FF2B5EF4-FFF2-40B4-BE49-F238E27FC236}">
                <a16:creationId xmlns:a16="http://schemas.microsoft.com/office/drawing/2014/main" id="{7B3413F4-9C7F-424A-8A2C-142404CFAC7D}"/>
              </a:ext>
            </a:extLst>
          </p:cNvPr>
          <p:cNvGraphicFramePr/>
          <p:nvPr>
            <p:extLst>
              <p:ext uri="{D42A27DB-BD31-4B8C-83A1-F6EECF244321}">
                <p14:modId xmlns:p14="http://schemas.microsoft.com/office/powerpoint/2010/main" val="2172870695"/>
              </p:ext>
            </p:extLst>
          </p:nvPr>
        </p:nvGraphicFramePr>
        <p:xfrm>
          <a:off x="3376247" y="1371599"/>
          <a:ext cx="8053754" cy="43539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002862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E2CB8-3B44-0417-CEFE-346C4225D767}"/>
              </a:ext>
            </a:extLst>
          </p:cNvPr>
          <p:cNvSpPr>
            <a:spLocks noGrp="1"/>
          </p:cNvSpPr>
          <p:nvPr>
            <p:ph type="title"/>
          </p:nvPr>
        </p:nvSpPr>
        <p:spPr>
          <a:xfrm>
            <a:off x="274320" y="274320"/>
            <a:ext cx="10945368" cy="685800"/>
          </a:xfrm>
        </p:spPr>
        <p:txBody>
          <a:bodyPr>
            <a:normAutofit/>
          </a:bodyPr>
          <a:lstStyle/>
          <a:p>
            <a:r>
              <a:rPr lang="en-US" sz="3600" dirty="0"/>
              <a:t>State to State Migration Flows for Massachusetts</a:t>
            </a:r>
          </a:p>
        </p:txBody>
      </p:sp>
      <p:sp>
        <p:nvSpPr>
          <p:cNvPr id="6" name="Slide Number Placeholder 5">
            <a:extLst>
              <a:ext uri="{FF2B5EF4-FFF2-40B4-BE49-F238E27FC236}">
                <a16:creationId xmlns:a16="http://schemas.microsoft.com/office/drawing/2014/main" id="{AD09467C-1261-384F-7F72-418725AAF987}"/>
              </a:ext>
            </a:extLst>
          </p:cNvPr>
          <p:cNvSpPr>
            <a:spLocks noGrp="1"/>
          </p:cNvSpPr>
          <p:nvPr>
            <p:ph type="sldNum" sz="quarter" idx="15"/>
          </p:nvPr>
        </p:nvSpPr>
        <p:spPr/>
        <p:txBody>
          <a:bodyPr/>
          <a:lstStyle/>
          <a:p>
            <a:r>
              <a:rPr lang="en-US" dirty="0"/>
              <a:t>Page </a:t>
            </a:r>
            <a:fld id="{D451C3AF-C182-BB47-A3C0-0AB666CF8761}" type="slidenum">
              <a:rPr lang="en-US" smtClean="0"/>
              <a:pPr/>
              <a:t>42</a:t>
            </a:fld>
            <a:endParaRPr lang="en-US" dirty="0"/>
          </a:p>
        </p:txBody>
      </p:sp>
      <p:graphicFrame>
        <p:nvGraphicFramePr>
          <p:cNvPr id="7" name="Table 6">
            <a:extLst>
              <a:ext uri="{FF2B5EF4-FFF2-40B4-BE49-F238E27FC236}">
                <a16:creationId xmlns:a16="http://schemas.microsoft.com/office/drawing/2014/main" id="{68AE5675-12AD-BDDE-EE8B-8AE3CAE1D7DE}"/>
              </a:ext>
            </a:extLst>
          </p:cNvPr>
          <p:cNvGraphicFramePr>
            <a:graphicFrameLocks noGrp="1"/>
          </p:cNvGraphicFramePr>
          <p:nvPr/>
        </p:nvGraphicFramePr>
        <p:xfrm>
          <a:off x="2112392" y="2151474"/>
          <a:ext cx="3200400" cy="3022283"/>
        </p:xfrm>
        <a:graphic>
          <a:graphicData uri="http://schemas.openxmlformats.org/drawingml/2006/table">
            <a:tbl>
              <a:tblPr/>
              <a:tblGrid>
                <a:gridCol w="640080">
                  <a:extLst>
                    <a:ext uri="{9D8B030D-6E8A-4147-A177-3AD203B41FA5}">
                      <a16:colId xmlns:a16="http://schemas.microsoft.com/office/drawing/2014/main" val="3687864228"/>
                    </a:ext>
                  </a:extLst>
                </a:gridCol>
                <a:gridCol w="1645920">
                  <a:extLst>
                    <a:ext uri="{9D8B030D-6E8A-4147-A177-3AD203B41FA5}">
                      <a16:colId xmlns:a16="http://schemas.microsoft.com/office/drawing/2014/main" val="2999596836"/>
                    </a:ext>
                  </a:extLst>
                </a:gridCol>
                <a:gridCol w="914400">
                  <a:extLst>
                    <a:ext uri="{9D8B030D-6E8A-4147-A177-3AD203B41FA5}">
                      <a16:colId xmlns:a16="http://schemas.microsoft.com/office/drawing/2014/main" val="218679649"/>
                    </a:ext>
                  </a:extLst>
                </a:gridCol>
              </a:tblGrid>
              <a:tr h="274320">
                <a:tc>
                  <a:txBody>
                    <a:bodyPr/>
                    <a:lstStyle/>
                    <a:p>
                      <a:pPr algn="ctr" fontAlgn="ctr"/>
                      <a:r>
                        <a:rPr lang="en-US" sz="1800" b="1" i="0" u="none" strike="noStrike" dirty="0">
                          <a:solidFill>
                            <a:schemeClr val="bg1"/>
                          </a:solidFill>
                          <a:effectLst/>
                          <a:latin typeface="Calibri" panose="020F0502020204030204" pitchFamily="34" charset="0"/>
                        </a:rPr>
                        <a:t>Rank</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800" b="1" i="0" u="none" strike="noStrike" dirty="0">
                          <a:solidFill>
                            <a:schemeClr val="bg1"/>
                          </a:solidFill>
                          <a:effectLst/>
                          <a:latin typeface="Calibri" panose="020F0502020204030204" pitchFamily="34" charset="0"/>
                        </a:rPr>
                        <a:t>State</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800" b="1" i="0" u="none" strike="noStrike" dirty="0">
                          <a:solidFill>
                            <a:schemeClr val="bg1"/>
                          </a:solidFill>
                          <a:effectLst/>
                          <a:latin typeface="Calibri" panose="020F0502020204030204" pitchFamily="34" charset="0"/>
                        </a:rPr>
                        <a:t>Estimate</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2208157233"/>
                  </a:ext>
                </a:extLst>
              </a:tr>
              <a:tr h="274320">
                <a:tc>
                  <a:txBody>
                    <a:bodyPr/>
                    <a:lstStyle/>
                    <a:p>
                      <a:pPr algn="ctr" fontAlgn="ctr"/>
                      <a:r>
                        <a:rPr lang="en-US" sz="1600" b="0" i="0" u="none" strike="noStrike" dirty="0">
                          <a:effectLst/>
                          <a:latin typeface="Calibri" panose="020F0502020204030204" pitchFamily="34" charset="0"/>
                        </a:rPr>
                        <a:t>1</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91440" algn="l" defTabSz="914400" rtl="0" eaLnBrk="1" fontAlgn="b" latinLnBrk="0" hangingPunct="1">
                        <a:buNone/>
                      </a:pPr>
                      <a:r>
                        <a:rPr lang="en-US" sz="1600" b="0" i="0" u="none" strike="noStrike" kern="1200" dirty="0">
                          <a:solidFill>
                            <a:schemeClr val="tx1"/>
                          </a:solidFill>
                          <a:effectLst/>
                          <a:latin typeface="Calibri" panose="020F0502020204030204" pitchFamily="34" charset="0"/>
                          <a:ea typeface="+mn-ea"/>
                          <a:cs typeface="+mn-cs"/>
                        </a:rPr>
                        <a:t>New York</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91440" algn="l" defTabSz="914400" rtl="0" eaLnBrk="1" fontAlgn="b" latinLnBrk="0" hangingPunct="1">
                        <a:buNone/>
                      </a:pPr>
                      <a:r>
                        <a:rPr lang="en-US" sz="1600" b="0" i="0" u="none" strike="noStrike" kern="1200" dirty="0">
                          <a:solidFill>
                            <a:schemeClr val="tx1"/>
                          </a:solidFill>
                          <a:effectLst/>
                          <a:latin typeface="Calibri" panose="020F0502020204030204" pitchFamily="34" charset="0"/>
                          <a:ea typeface="+mn-ea"/>
                          <a:cs typeface="+mn-cs"/>
                        </a:rPr>
                        <a:t>18,697</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942722711"/>
                  </a:ext>
                </a:extLst>
              </a:tr>
              <a:tr h="274320">
                <a:tc>
                  <a:txBody>
                    <a:bodyPr/>
                    <a:lstStyle/>
                    <a:p>
                      <a:pPr algn="ctr" fontAlgn="ctr"/>
                      <a:r>
                        <a:rPr lang="en-US" sz="1600" b="0" i="0" u="none" strike="noStrike" dirty="0">
                          <a:effectLst/>
                          <a:latin typeface="Calibri" panose="020F0502020204030204" pitchFamily="34" charset="0"/>
                        </a:rPr>
                        <a:t>2</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marL="91440" algn="l" defTabSz="914400" rtl="0" eaLnBrk="1" fontAlgn="b" latinLnBrk="0" hangingPunct="1">
                        <a:buNone/>
                      </a:pPr>
                      <a:r>
                        <a:rPr lang="en-US" sz="1600" b="0" i="0" u="none" strike="noStrike" kern="1200" dirty="0">
                          <a:solidFill>
                            <a:schemeClr val="tx1"/>
                          </a:solidFill>
                          <a:effectLst/>
                          <a:latin typeface="Calibri" panose="020F0502020204030204" pitchFamily="34" charset="0"/>
                          <a:ea typeface="+mn-ea"/>
                          <a:cs typeface="+mn-cs"/>
                        </a:rPr>
                        <a:t>Rhode Island</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marL="91440" algn="l" defTabSz="914400" rtl="0" eaLnBrk="1" fontAlgn="b" latinLnBrk="0" hangingPunct="1">
                        <a:buNone/>
                      </a:pPr>
                      <a:r>
                        <a:rPr lang="en-US" sz="1600" b="0" i="0" u="none" strike="noStrike" kern="1200" dirty="0">
                          <a:solidFill>
                            <a:schemeClr val="tx1"/>
                          </a:solidFill>
                          <a:effectLst/>
                          <a:latin typeface="Calibri" panose="020F0502020204030204" pitchFamily="34" charset="0"/>
                          <a:ea typeface="+mn-ea"/>
                          <a:cs typeface="+mn-cs"/>
                        </a:rPr>
                        <a:t>15,235</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2939941484"/>
                  </a:ext>
                </a:extLst>
              </a:tr>
              <a:tr h="274320">
                <a:tc>
                  <a:txBody>
                    <a:bodyPr/>
                    <a:lstStyle/>
                    <a:p>
                      <a:pPr algn="ctr" fontAlgn="ctr"/>
                      <a:r>
                        <a:rPr lang="en-US" sz="1600" b="0" i="0" u="none" strike="noStrike" dirty="0">
                          <a:effectLst/>
                          <a:latin typeface="Calibri" panose="020F0502020204030204" pitchFamily="34" charset="0"/>
                        </a:rPr>
                        <a:t>3</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91440" algn="l" defTabSz="914400" rtl="0" eaLnBrk="1" fontAlgn="b" latinLnBrk="0" hangingPunct="1">
                        <a:buNone/>
                      </a:pPr>
                      <a:r>
                        <a:rPr lang="en-US" sz="1600" b="0" i="0" u="none" strike="noStrike" kern="1200" dirty="0">
                          <a:solidFill>
                            <a:schemeClr val="tx1"/>
                          </a:solidFill>
                          <a:effectLst/>
                          <a:latin typeface="Calibri" panose="020F0502020204030204" pitchFamily="34" charset="0"/>
                          <a:ea typeface="+mn-ea"/>
                          <a:cs typeface="+mn-cs"/>
                        </a:rPr>
                        <a:t>California</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91440" algn="l" defTabSz="914400" rtl="0" eaLnBrk="1" fontAlgn="b" latinLnBrk="0" hangingPunct="1">
                        <a:buNone/>
                      </a:pPr>
                      <a:r>
                        <a:rPr lang="en-US" sz="1600" b="0" i="0" u="none" strike="noStrike" kern="1200" dirty="0">
                          <a:solidFill>
                            <a:schemeClr val="tx1"/>
                          </a:solidFill>
                          <a:effectLst/>
                          <a:latin typeface="Calibri" panose="020F0502020204030204" pitchFamily="34" charset="0"/>
                          <a:ea typeface="+mn-ea"/>
                          <a:cs typeface="+mn-cs"/>
                        </a:rPr>
                        <a:t>13,810</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843165435"/>
                  </a:ext>
                </a:extLst>
              </a:tr>
              <a:tr h="274320">
                <a:tc>
                  <a:txBody>
                    <a:bodyPr/>
                    <a:lstStyle/>
                    <a:p>
                      <a:pPr algn="ctr" fontAlgn="ctr"/>
                      <a:r>
                        <a:rPr lang="en-US" sz="1600" b="0" i="0" u="none" strike="noStrike" dirty="0">
                          <a:effectLst/>
                          <a:latin typeface="Calibri" panose="020F0502020204030204" pitchFamily="34" charset="0"/>
                        </a:rPr>
                        <a:t>4</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marL="91440" algn="l" defTabSz="914400" rtl="0" eaLnBrk="1" fontAlgn="b" latinLnBrk="0" hangingPunct="1">
                        <a:buNone/>
                      </a:pPr>
                      <a:r>
                        <a:rPr lang="en-US" sz="1600" b="0" i="0" u="none" strike="noStrike" kern="1200" dirty="0">
                          <a:solidFill>
                            <a:schemeClr val="tx1"/>
                          </a:solidFill>
                          <a:effectLst/>
                          <a:latin typeface="Calibri" panose="020F0502020204030204" pitchFamily="34" charset="0"/>
                          <a:ea typeface="+mn-ea"/>
                          <a:cs typeface="+mn-cs"/>
                        </a:rPr>
                        <a:t>New Hampshire</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marL="91440" algn="l" defTabSz="914400" rtl="0" eaLnBrk="1" fontAlgn="b" latinLnBrk="0" hangingPunct="1">
                        <a:buNone/>
                      </a:pPr>
                      <a:r>
                        <a:rPr lang="en-US" sz="1600" b="0" i="0" u="none" strike="noStrike" kern="1200" dirty="0">
                          <a:solidFill>
                            <a:schemeClr val="tx1"/>
                          </a:solidFill>
                          <a:effectLst/>
                          <a:latin typeface="Calibri" panose="020F0502020204030204" pitchFamily="34" charset="0"/>
                          <a:ea typeface="+mn-ea"/>
                          <a:cs typeface="+mn-cs"/>
                        </a:rPr>
                        <a:t>11,286</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303312303"/>
                  </a:ext>
                </a:extLst>
              </a:tr>
              <a:tr h="274320">
                <a:tc>
                  <a:txBody>
                    <a:bodyPr/>
                    <a:lstStyle/>
                    <a:p>
                      <a:pPr algn="ctr" fontAlgn="ctr"/>
                      <a:r>
                        <a:rPr lang="en-US" sz="1600" b="0" i="0" u="none" strike="noStrike" dirty="0">
                          <a:effectLst/>
                          <a:latin typeface="Calibri" panose="020F0502020204030204" pitchFamily="34" charset="0"/>
                        </a:rPr>
                        <a:t>5</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91440" algn="l" defTabSz="914400" rtl="0" eaLnBrk="1" fontAlgn="b" latinLnBrk="0" hangingPunct="1">
                        <a:buNone/>
                      </a:pPr>
                      <a:r>
                        <a:rPr lang="en-US" sz="1600" b="0" i="0" u="none" strike="noStrike" kern="1200" dirty="0">
                          <a:solidFill>
                            <a:schemeClr val="tx1"/>
                          </a:solidFill>
                          <a:effectLst/>
                          <a:latin typeface="Calibri" panose="020F0502020204030204" pitchFamily="34" charset="0"/>
                          <a:ea typeface="+mn-ea"/>
                          <a:cs typeface="+mn-cs"/>
                        </a:rPr>
                        <a:t>Florida</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91440" algn="l" defTabSz="914400" rtl="0" eaLnBrk="1" fontAlgn="b" latinLnBrk="0" hangingPunct="1">
                        <a:buNone/>
                      </a:pPr>
                      <a:r>
                        <a:rPr lang="en-US" sz="1600" b="0" i="0" u="none" strike="noStrike" kern="1200" dirty="0">
                          <a:solidFill>
                            <a:schemeClr val="tx1"/>
                          </a:solidFill>
                          <a:effectLst/>
                          <a:latin typeface="Calibri" panose="020F0502020204030204" pitchFamily="34" charset="0"/>
                          <a:ea typeface="+mn-ea"/>
                          <a:cs typeface="+mn-cs"/>
                        </a:rPr>
                        <a:t>10,580</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416598108"/>
                  </a:ext>
                </a:extLst>
              </a:tr>
              <a:tr h="274320">
                <a:tc>
                  <a:txBody>
                    <a:bodyPr/>
                    <a:lstStyle/>
                    <a:p>
                      <a:pPr algn="ctr" fontAlgn="ctr"/>
                      <a:r>
                        <a:rPr lang="en-US" sz="1600" b="0" i="0" u="none" strike="noStrike" dirty="0">
                          <a:effectLst/>
                          <a:latin typeface="Calibri" panose="020F0502020204030204" pitchFamily="34" charset="0"/>
                        </a:rPr>
                        <a:t>6</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marL="91440" algn="l" defTabSz="914400" rtl="0" eaLnBrk="1" fontAlgn="b" latinLnBrk="0" hangingPunct="1">
                        <a:buNone/>
                      </a:pPr>
                      <a:r>
                        <a:rPr lang="en-US" sz="1600" b="0" i="0" u="none" strike="noStrike" kern="1200" dirty="0">
                          <a:solidFill>
                            <a:schemeClr val="tx1"/>
                          </a:solidFill>
                          <a:effectLst/>
                          <a:latin typeface="Calibri" panose="020F0502020204030204" pitchFamily="34" charset="0"/>
                          <a:ea typeface="+mn-ea"/>
                          <a:cs typeface="+mn-cs"/>
                        </a:rPr>
                        <a:t>Connecticut</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marL="91440" algn="l" defTabSz="914400" rtl="0" eaLnBrk="1" fontAlgn="b" latinLnBrk="0" hangingPunct="1">
                        <a:buNone/>
                      </a:pPr>
                      <a:r>
                        <a:rPr lang="en-US" sz="1600" b="0" i="0" u="none" strike="noStrike" kern="1200" dirty="0">
                          <a:solidFill>
                            <a:schemeClr val="tx1"/>
                          </a:solidFill>
                          <a:effectLst/>
                          <a:latin typeface="Calibri" panose="020F0502020204030204" pitchFamily="34" charset="0"/>
                          <a:ea typeface="+mn-ea"/>
                          <a:cs typeface="+mn-cs"/>
                        </a:rPr>
                        <a:t>9,936</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1833158127"/>
                  </a:ext>
                </a:extLst>
              </a:tr>
              <a:tr h="274320">
                <a:tc>
                  <a:txBody>
                    <a:bodyPr/>
                    <a:lstStyle/>
                    <a:p>
                      <a:pPr algn="ctr" fontAlgn="ctr"/>
                      <a:r>
                        <a:rPr lang="en-US" sz="1600" b="0" i="0" u="none" strike="noStrike" dirty="0">
                          <a:effectLst/>
                          <a:latin typeface="Calibri" panose="020F0502020204030204" pitchFamily="34" charset="0"/>
                        </a:rPr>
                        <a:t>7</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91440" algn="l" defTabSz="914400" rtl="0" eaLnBrk="1" fontAlgn="b" latinLnBrk="0" hangingPunct="1">
                        <a:buNone/>
                      </a:pPr>
                      <a:r>
                        <a:rPr lang="en-US" sz="1600" b="0" i="0" u="none" strike="noStrike" kern="1200" dirty="0">
                          <a:solidFill>
                            <a:schemeClr val="tx1"/>
                          </a:solidFill>
                          <a:effectLst/>
                          <a:latin typeface="Calibri" panose="020F0502020204030204" pitchFamily="34" charset="0"/>
                          <a:ea typeface="+mn-ea"/>
                          <a:cs typeface="+mn-cs"/>
                        </a:rPr>
                        <a:t>Maine</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91440" algn="l" defTabSz="914400" rtl="0" eaLnBrk="1" fontAlgn="b" latinLnBrk="0" hangingPunct="1">
                        <a:buNone/>
                      </a:pPr>
                      <a:r>
                        <a:rPr lang="en-US" sz="1600" b="0" i="0" u="none" strike="noStrike" kern="1200" dirty="0">
                          <a:solidFill>
                            <a:schemeClr val="tx1"/>
                          </a:solidFill>
                          <a:effectLst/>
                          <a:latin typeface="Calibri" panose="020F0502020204030204" pitchFamily="34" charset="0"/>
                          <a:ea typeface="+mn-ea"/>
                          <a:cs typeface="+mn-cs"/>
                        </a:rPr>
                        <a:t>6,746</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362412952"/>
                  </a:ext>
                </a:extLst>
              </a:tr>
              <a:tr h="274320">
                <a:tc>
                  <a:txBody>
                    <a:bodyPr/>
                    <a:lstStyle/>
                    <a:p>
                      <a:pPr algn="ctr" fontAlgn="ctr"/>
                      <a:r>
                        <a:rPr lang="en-US" sz="1600" b="0" i="0" u="none" strike="noStrike" dirty="0">
                          <a:effectLst/>
                          <a:latin typeface="Calibri" panose="020F0502020204030204" pitchFamily="34" charset="0"/>
                        </a:rPr>
                        <a:t>8</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marL="91440" algn="l" defTabSz="914400" rtl="0" eaLnBrk="1" fontAlgn="b" latinLnBrk="0" hangingPunct="1">
                        <a:buNone/>
                      </a:pPr>
                      <a:r>
                        <a:rPr lang="en-US" sz="1600" b="0" i="0" u="none" strike="noStrike" kern="1200" dirty="0">
                          <a:solidFill>
                            <a:schemeClr val="tx1"/>
                          </a:solidFill>
                          <a:effectLst/>
                          <a:latin typeface="Calibri" panose="020F0502020204030204" pitchFamily="34" charset="0"/>
                          <a:ea typeface="+mn-ea"/>
                          <a:cs typeface="+mn-cs"/>
                        </a:rPr>
                        <a:t>New Jersey</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marL="91440" algn="l" defTabSz="914400" rtl="0" eaLnBrk="1" fontAlgn="b" latinLnBrk="0" hangingPunct="1">
                        <a:buNone/>
                      </a:pPr>
                      <a:r>
                        <a:rPr lang="en-US" sz="1600" b="0" i="0" u="none" strike="noStrike" kern="1200" dirty="0">
                          <a:solidFill>
                            <a:schemeClr val="tx1"/>
                          </a:solidFill>
                          <a:effectLst/>
                          <a:latin typeface="Calibri" panose="020F0502020204030204" pitchFamily="34" charset="0"/>
                          <a:ea typeface="+mn-ea"/>
                          <a:cs typeface="+mn-cs"/>
                        </a:rPr>
                        <a:t>6,536</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2359398616"/>
                  </a:ext>
                </a:extLst>
              </a:tr>
              <a:tr h="274320">
                <a:tc>
                  <a:txBody>
                    <a:bodyPr/>
                    <a:lstStyle/>
                    <a:p>
                      <a:pPr algn="ctr" fontAlgn="ctr"/>
                      <a:r>
                        <a:rPr lang="en-US" sz="1600" b="0" i="0" u="none" strike="noStrike" dirty="0">
                          <a:effectLst/>
                          <a:latin typeface="Calibri" panose="020F0502020204030204" pitchFamily="34" charset="0"/>
                        </a:rPr>
                        <a:t>9</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91440" algn="l" defTabSz="914400" rtl="0" eaLnBrk="1" fontAlgn="b" latinLnBrk="0" hangingPunct="1">
                        <a:buNone/>
                      </a:pPr>
                      <a:r>
                        <a:rPr lang="en-US" sz="1600" b="0" i="0" u="none" strike="noStrike" kern="1200" dirty="0">
                          <a:solidFill>
                            <a:schemeClr val="tx1"/>
                          </a:solidFill>
                          <a:effectLst/>
                          <a:latin typeface="Calibri" panose="020F0502020204030204" pitchFamily="34" charset="0"/>
                          <a:ea typeface="+mn-ea"/>
                          <a:cs typeface="+mn-cs"/>
                        </a:rPr>
                        <a:t>Texas</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91440" algn="l" defTabSz="914400" rtl="0" eaLnBrk="1" fontAlgn="b" latinLnBrk="0" hangingPunct="1">
                        <a:buNone/>
                      </a:pPr>
                      <a:r>
                        <a:rPr lang="en-US" sz="1600" b="0" i="0" u="none" strike="noStrike" kern="1200" dirty="0">
                          <a:solidFill>
                            <a:schemeClr val="tx1"/>
                          </a:solidFill>
                          <a:effectLst/>
                          <a:latin typeface="Calibri" panose="020F0502020204030204" pitchFamily="34" charset="0"/>
                          <a:ea typeface="+mn-ea"/>
                          <a:cs typeface="+mn-cs"/>
                        </a:rPr>
                        <a:t>6,191</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201043595"/>
                  </a:ext>
                </a:extLst>
              </a:tr>
              <a:tr h="274320">
                <a:tc>
                  <a:txBody>
                    <a:bodyPr/>
                    <a:lstStyle/>
                    <a:p>
                      <a:pPr algn="ctr" fontAlgn="ctr"/>
                      <a:r>
                        <a:rPr lang="en-US" sz="1600" b="0" i="0" u="none" strike="noStrike" dirty="0">
                          <a:effectLst/>
                          <a:latin typeface="Calibri" panose="020F0502020204030204" pitchFamily="34" charset="0"/>
                        </a:rPr>
                        <a:t>10</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91440" algn="l" defTabSz="914400" rtl="0" eaLnBrk="1" fontAlgn="b" latinLnBrk="0" hangingPunct="1">
                        <a:buNone/>
                      </a:pPr>
                      <a:r>
                        <a:rPr lang="en-US" sz="1600" b="0" i="0" u="none" strike="noStrike" kern="1200" dirty="0">
                          <a:solidFill>
                            <a:schemeClr val="tx1"/>
                          </a:solidFill>
                          <a:effectLst/>
                          <a:latin typeface="Calibri" panose="020F0502020204030204" pitchFamily="34" charset="0"/>
                          <a:ea typeface="+mn-ea"/>
                          <a:cs typeface="+mn-cs"/>
                        </a:rPr>
                        <a:t>Pennsylvania</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91440" algn="l" defTabSz="914400" rtl="0" eaLnBrk="1" fontAlgn="b" latinLnBrk="0" hangingPunct="1">
                        <a:buNone/>
                      </a:pPr>
                      <a:r>
                        <a:rPr lang="en-US" sz="1600" b="0" i="0" u="none" strike="noStrike" kern="1200" dirty="0">
                          <a:solidFill>
                            <a:schemeClr val="tx1"/>
                          </a:solidFill>
                          <a:effectLst/>
                          <a:latin typeface="Calibri" panose="020F0502020204030204" pitchFamily="34" charset="0"/>
                          <a:ea typeface="+mn-ea"/>
                          <a:cs typeface="+mn-cs"/>
                        </a:rPr>
                        <a:t>5,490</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12617857"/>
                  </a:ext>
                </a:extLst>
              </a:tr>
            </a:tbl>
          </a:graphicData>
        </a:graphic>
      </p:graphicFrame>
      <p:graphicFrame>
        <p:nvGraphicFramePr>
          <p:cNvPr id="9" name="Table 8">
            <a:extLst>
              <a:ext uri="{FF2B5EF4-FFF2-40B4-BE49-F238E27FC236}">
                <a16:creationId xmlns:a16="http://schemas.microsoft.com/office/drawing/2014/main" id="{45CBBA7E-62FD-D5B5-80CD-C304D6B51ABF}"/>
              </a:ext>
            </a:extLst>
          </p:cNvPr>
          <p:cNvGraphicFramePr>
            <a:graphicFrameLocks noGrp="1"/>
          </p:cNvGraphicFramePr>
          <p:nvPr/>
        </p:nvGraphicFramePr>
        <p:xfrm>
          <a:off x="7220902" y="2151474"/>
          <a:ext cx="3200400" cy="3108963"/>
        </p:xfrm>
        <a:graphic>
          <a:graphicData uri="http://schemas.openxmlformats.org/drawingml/2006/table">
            <a:tbl>
              <a:tblPr/>
              <a:tblGrid>
                <a:gridCol w="640080">
                  <a:extLst>
                    <a:ext uri="{9D8B030D-6E8A-4147-A177-3AD203B41FA5}">
                      <a16:colId xmlns:a16="http://schemas.microsoft.com/office/drawing/2014/main" val="2620610237"/>
                    </a:ext>
                  </a:extLst>
                </a:gridCol>
                <a:gridCol w="1645920">
                  <a:extLst>
                    <a:ext uri="{9D8B030D-6E8A-4147-A177-3AD203B41FA5}">
                      <a16:colId xmlns:a16="http://schemas.microsoft.com/office/drawing/2014/main" val="3539393892"/>
                    </a:ext>
                  </a:extLst>
                </a:gridCol>
                <a:gridCol w="914400">
                  <a:extLst>
                    <a:ext uri="{9D8B030D-6E8A-4147-A177-3AD203B41FA5}">
                      <a16:colId xmlns:a16="http://schemas.microsoft.com/office/drawing/2014/main" val="3218655624"/>
                    </a:ext>
                  </a:extLst>
                </a:gridCol>
              </a:tblGrid>
              <a:tr h="282633">
                <a:tc>
                  <a:txBody>
                    <a:bodyPr/>
                    <a:lstStyle/>
                    <a:p>
                      <a:pPr algn="ctr" fontAlgn="ctr"/>
                      <a:r>
                        <a:rPr lang="en-US" sz="1800" b="1" i="0" u="none" strike="noStrike" dirty="0">
                          <a:solidFill>
                            <a:schemeClr val="bg1"/>
                          </a:solidFill>
                          <a:effectLst/>
                          <a:latin typeface="Calibri" panose="020F0502020204030204" pitchFamily="34" charset="0"/>
                        </a:rPr>
                        <a:t>Rank</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800" b="1" i="0" u="none" strike="noStrike" dirty="0">
                          <a:solidFill>
                            <a:schemeClr val="bg1"/>
                          </a:solidFill>
                          <a:effectLst/>
                          <a:latin typeface="Calibri" panose="020F0502020204030204" pitchFamily="34" charset="0"/>
                        </a:rPr>
                        <a:t>State</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fontAlgn="ctr"/>
                      <a:r>
                        <a:rPr lang="en-US" sz="1800" b="1" i="0" u="none" strike="noStrike" dirty="0">
                          <a:solidFill>
                            <a:schemeClr val="bg1"/>
                          </a:solidFill>
                          <a:effectLst/>
                          <a:latin typeface="Calibri" panose="020F0502020204030204" pitchFamily="34" charset="0"/>
                        </a:rPr>
                        <a:t>Estimate</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2189749501"/>
                  </a:ext>
                </a:extLst>
              </a:tr>
              <a:tr h="282633">
                <a:tc>
                  <a:txBody>
                    <a:bodyPr/>
                    <a:lstStyle/>
                    <a:p>
                      <a:pPr algn="ctr" fontAlgn="ctr"/>
                      <a:r>
                        <a:rPr lang="en-US" sz="1600" b="0" i="0" u="none" strike="noStrike" dirty="0">
                          <a:effectLst/>
                          <a:latin typeface="Calibri" panose="020F0502020204030204" pitchFamily="34" charset="0"/>
                        </a:rPr>
                        <a:t>1</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91440" algn="l" defTabSz="914400" rtl="0" eaLnBrk="1" fontAlgn="b" latinLnBrk="0" hangingPunct="1">
                        <a:buNone/>
                      </a:pPr>
                      <a:r>
                        <a:rPr lang="en-US" sz="1600" b="0" i="0" u="none" strike="noStrike" kern="1200" dirty="0">
                          <a:solidFill>
                            <a:schemeClr val="tx1"/>
                          </a:solidFill>
                          <a:effectLst/>
                          <a:latin typeface="Calibri" panose="020F0502020204030204" pitchFamily="34" charset="0"/>
                          <a:ea typeface="+mn-ea"/>
                          <a:cs typeface="+mn-cs"/>
                        </a:rPr>
                        <a:t>Florida</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algn="ctr" defTabSz="914400" rtl="0" eaLnBrk="1" fontAlgn="ctr" latinLnBrk="0" hangingPunct="1">
                        <a:buNone/>
                      </a:pPr>
                      <a:r>
                        <a:rPr lang="en-US" sz="1600" b="0" i="0" u="none" strike="noStrike" kern="1200" dirty="0">
                          <a:solidFill>
                            <a:schemeClr val="tx1"/>
                          </a:solidFill>
                          <a:effectLst/>
                          <a:latin typeface="Calibri" panose="020F0502020204030204" pitchFamily="34" charset="0"/>
                          <a:ea typeface="+mn-ea"/>
                          <a:cs typeface="+mn-cs"/>
                        </a:rPr>
                        <a:t>21,834</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425087248"/>
                  </a:ext>
                </a:extLst>
              </a:tr>
              <a:tr h="282633">
                <a:tc>
                  <a:txBody>
                    <a:bodyPr/>
                    <a:lstStyle/>
                    <a:p>
                      <a:pPr algn="ctr" fontAlgn="ctr"/>
                      <a:r>
                        <a:rPr lang="en-US" sz="1600" b="0" i="0" u="none" strike="noStrike" dirty="0">
                          <a:effectLst/>
                          <a:latin typeface="Calibri" panose="020F0502020204030204" pitchFamily="34" charset="0"/>
                        </a:rPr>
                        <a:t>2</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marL="91440" algn="l" defTabSz="914400" rtl="0" eaLnBrk="1" fontAlgn="b" latinLnBrk="0" hangingPunct="1">
                        <a:buNone/>
                      </a:pPr>
                      <a:r>
                        <a:rPr lang="en-US" sz="1600" b="0" i="0" u="none" strike="noStrike" kern="1200" dirty="0">
                          <a:solidFill>
                            <a:schemeClr val="tx1"/>
                          </a:solidFill>
                          <a:effectLst/>
                          <a:latin typeface="Calibri" panose="020F0502020204030204" pitchFamily="34" charset="0"/>
                          <a:ea typeface="+mn-ea"/>
                          <a:cs typeface="+mn-cs"/>
                        </a:rPr>
                        <a:t>New Hampshire</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marL="0" algn="ctr" defTabSz="914400" rtl="0" eaLnBrk="1" fontAlgn="ctr" latinLnBrk="0" hangingPunct="1">
                        <a:buNone/>
                      </a:pPr>
                      <a:r>
                        <a:rPr lang="en-US" sz="1600" b="0" i="0" u="none" strike="noStrike" kern="1200" dirty="0">
                          <a:solidFill>
                            <a:schemeClr val="tx1"/>
                          </a:solidFill>
                          <a:effectLst/>
                          <a:latin typeface="Calibri" panose="020F0502020204030204" pitchFamily="34" charset="0"/>
                          <a:ea typeface="+mn-ea"/>
                          <a:cs typeface="+mn-cs"/>
                        </a:rPr>
                        <a:t>20,310</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3469584490"/>
                  </a:ext>
                </a:extLst>
              </a:tr>
              <a:tr h="282633">
                <a:tc>
                  <a:txBody>
                    <a:bodyPr/>
                    <a:lstStyle/>
                    <a:p>
                      <a:pPr algn="ctr" fontAlgn="ctr"/>
                      <a:r>
                        <a:rPr lang="en-US" sz="1600" b="0" i="0" u="none" strike="noStrike" dirty="0">
                          <a:effectLst/>
                          <a:latin typeface="Calibri" panose="020F0502020204030204" pitchFamily="34" charset="0"/>
                        </a:rPr>
                        <a:t>3</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91440" algn="l" defTabSz="914400" rtl="0" eaLnBrk="1" fontAlgn="b" latinLnBrk="0" hangingPunct="1">
                        <a:buNone/>
                      </a:pPr>
                      <a:r>
                        <a:rPr lang="en-US" sz="1600" b="0" i="0" u="none" strike="noStrike" kern="1200" dirty="0">
                          <a:solidFill>
                            <a:schemeClr val="tx1"/>
                          </a:solidFill>
                          <a:effectLst/>
                          <a:latin typeface="Calibri" panose="020F0502020204030204" pitchFamily="34" charset="0"/>
                          <a:ea typeface="+mn-ea"/>
                          <a:cs typeface="+mn-cs"/>
                        </a:rPr>
                        <a:t>New York</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algn="ctr" defTabSz="914400" rtl="0" eaLnBrk="1" fontAlgn="ctr" latinLnBrk="0" hangingPunct="1">
                        <a:buNone/>
                      </a:pPr>
                      <a:r>
                        <a:rPr lang="en-US" sz="1600" b="0" i="0" u="none" strike="noStrike" kern="1200" dirty="0">
                          <a:solidFill>
                            <a:schemeClr val="tx1"/>
                          </a:solidFill>
                          <a:effectLst/>
                          <a:latin typeface="Calibri" panose="020F0502020204030204" pitchFamily="34" charset="0"/>
                          <a:ea typeface="+mn-ea"/>
                          <a:cs typeface="+mn-cs"/>
                        </a:rPr>
                        <a:t>17,862</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974312870"/>
                  </a:ext>
                </a:extLst>
              </a:tr>
              <a:tr h="282633">
                <a:tc>
                  <a:txBody>
                    <a:bodyPr/>
                    <a:lstStyle/>
                    <a:p>
                      <a:pPr algn="ctr" fontAlgn="ctr"/>
                      <a:r>
                        <a:rPr lang="en-US" sz="1600" b="0" i="0" u="none" strike="noStrike" dirty="0">
                          <a:effectLst/>
                          <a:latin typeface="Calibri" panose="020F0502020204030204" pitchFamily="34" charset="0"/>
                        </a:rPr>
                        <a:t>4</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marL="91440" algn="l" defTabSz="914400" rtl="0" eaLnBrk="1" fontAlgn="b" latinLnBrk="0" hangingPunct="1">
                        <a:buNone/>
                      </a:pPr>
                      <a:r>
                        <a:rPr lang="en-US" sz="1600" b="0" i="0" u="none" strike="noStrike" kern="1200" dirty="0">
                          <a:solidFill>
                            <a:schemeClr val="tx1"/>
                          </a:solidFill>
                          <a:effectLst/>
                          <a:latin typeface="Calibri" panose="020F0502020204030204" pitchFamily="34" charset="0"/>
                          <a:ea typeface="+mn-ea"/>
                          <a:cs typeface="+mn-cs"/>
                        </a:rPr>
                        <a:t>California</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marL="0" algn="ctr" defTabSz="914400" rtl="0" eaLnBrk="1" fontAlgn="ctr" latinLnBrk="0" hangingPunct="1">
                        <a:buNone/>
                      </a:pPr>
                      <a:r>
                        <a:rPr lang="en-US" sz="1600" b="0" i="0" u="none" strike="noStrike" kern="1200" dirty="0">
                          <a:solidFill>
                            <a:schemeClr val="tx1"/>
                          </a:solidFill>
                          <a:effectLst/>
                          <a:latin typeface="Calibri" panose="020F0502020204030204" pitchFamily="34" charset="0"/>
                          <a:ea typeface="+mn-ea"/>
                          <a:cs typeface="+mn-cs"/>
                        </a:rPr>
                        <a:t>15,720</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3475000870"/>
                  </a:ext>
                </a:extLst>
              </a:tr>
              <a:tr h="282633">
                <a:tc>
                  <a:txBody>
                    <a:bodyPr/>
                    <a:lstStyle/>
                    <a:p>
                      <a:pPr algn="ctr" fontAlgn="ctr"/>
                      <a:r>
                        <a:rPr lang="en-US" sz="1600" b="0" i="0" u="none" strike="noStrike" dirty="0">
                          <a:effectLst/>
                          <a:latin typeface="Calibri" panose="020F0502020204030204" pitchFamily="34" charset="0"/>
                        </a:rPr>
                        <a:t>5</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91440" algn="l" defTabSz="914400" rtl="0" eaLnBrk="1" fontAlgn="b" latinLnBrk="0" hangingPunct="1">
                        <a:buNone/>
                      </a:pPr>
                      <a:r>
                        <a:rPr lang="en-US" sz="1600" b="0" i="0" u="none" strike="noStrike" kern="1200" dirty="0">
                          <a:solidFill>
                            <a:schemeClr val="tx1"/>
                          </a:solidFill>
                          <a:effectLst/>
                          <a:latin typeface="Calibri" panose="020F0502020204030204" pitchFamily="34" charset="0"/>
                          <a:ea typeface="+mn-ea"/>
                          <a:cs typeface="+mn-cs"/>
                        </a:rPr>
                        <a:t>Connecticut</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algn="ctr" defTabSz="914400" rtl="0" eaLnBrk="1" fontAlgn="ctr" latinLnBrk="0" hangingPunct="1">
                        <a:buNone/>
                      </a:pPr>
                      <a:r>
                        <a:rPr lang="en-US" sz="1600" b="0" i="0" u="none" strike="noStrike" kern="1200" dirty="0">
                          <a:solidFill>
                            <a:schemeClr val="tx1"/>
                          </a:solidFill>
                          <a:effectLst/>
                          <a:latin typeface="Calibri" panose="020F0502020204030204" pitchFamily="34" charset="0"/>
                          <a:ea typeface="+mn-ea"/>
                          <a:cs typeface="+mn-cs"/>
                        </a:rPr>
                        <a:t>11,612</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294647338"/>
                  </a:ext>
                </a:extLst>
              </a:tr>
              <a:tr h="282633">
                <a:tc>
                  <a:txBody>
                    <a:bodyPr/>
                    <a:lstStyle/>
                    <a:p>
                      <a:pPr algn="ctr" fontAlgn="ctr"/>
                      <a:r>
                        <a:rPr lang="en-US" sz="1600" b="0" i="0" u="none" strike="noStrike" dirty="0">
                          <a:effectLst/>
                          <a:latin typeface="Calibri" panose="020F0502020204030204" pitchFamily="34" charset="0"/>
                        </a:rPr>
                        <a:t>6</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marL="91440" algn="l" defTabSz="914400" rtl="0" eaLnBrk="1" fontAlgn="b" latinLnBrk="0" hangingPunct="1">
                        <a:buNone/>
                      </a:pPr>
                      <a:r>
                        <a:rPr lang="en-US" sz="1600" b="0" i="0" u="none" strike="noStrike" kern="1200" dirty="0">
                          <a:solidFill>
                            <a:schemeClr val="tx1"/>
                          </a:solidFill>
                          <a:effectLst/>
                          <a:latin typeface="Calibri" panose="020F0502020204030204" pitchFamily="34" charset="0"/>
                          <a:ea typeface="+mn-ea"/>
                          <a:cs typeface="+mn-cs"/>
                        </a:rPr>
                        <a:t>Rhode Island</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marL="0" algn="ctr" defTabSz="914400" rtl="0" eaLnBrk="1" fontAlgn="ctr" latinLnBrk="0" hangingPunct="1">
                        <a:buNone/>
                      </a:pPr>
                      <a:r>
                        <a:rPr lang="en-US" sz="1600" b="0" i="0" u="none" strike="noStrike" kern="1200" dirty="0">
                          <a:solidFill>
                            <a:schemeClr val="tx1"/>
                          </a:solidFill>
                          <a:effectLst/>
                          <a:latin typeface="Calibri" panose="020F0502020204030204" pitchFamily="34" charset="0"/>
                          <a:ea typeface="+mn-ea"/>
                          <a:cs typeface="+mn-cs"/>
                        </a:rPr>
                        <a:t>11,568</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4248113355"/>
                  </a:ext>
                </a:extLst>
              </a:tr>
              <a:tr h="282633">
                <a:tc>
                  <a:txBody>
                    <a:bodyPr/>
                    <a:lstStyle/>
                    <a:p>
                      <a:pPr algn="ctr" fontAlgn="ctr"/>
                      <a:r>
                        <a:rPr lang="en-US" sz="1600" b="0" i="0" u="none" strike="noStrike" dirty="0">
                          <a:effectLst/>
                          <a:latin typeface="Calibri" panose="020F0502020204030204" pitchFamily="34" charset="0"/>
                        </a:rPr>
                        <a:t>7</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91440" algn="l" defTabSz="914400" rtl="0" eaLnBrk="1" fontAlgn="b" latinLnBrk="0" hangingPunct="1">
                        <a:buNone/>
                      </a:pPr>
                      <a:r>
                        <a:rPr lang="en-US" sz="1600" b="0" i="0" u="none" strike="noStrike" kern="1200" dirty="0">
                          <a:solidFill>
                            <a:schemeClr val="tx1"/>
                          </a:solidFill>
                          <a:effectLst/>
                          <a:latin typeface="Calibri" panose="020F0502020204030204" pitchFamily="34" charset="0"/>
                          <a:ea typeface="+mn-ea"/>
                          <a:cs typeface="+mn-cs"/>
                        </a:rPr>
                        <a:t>Texas</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algn="ctr" defTabSz="914400" rtl="0" eaLnBrk="1" fontAlgn="ctr" latinLnBrk="0" hangingPunct="1">
                        <a:buNone/>
                      </a:pPr>
                      <a:r>
                        <a:rPr lang="en-US" sz="1600" b="0" i="0" u="none" strike="noStrike" kern="1200" dirty="0">
                          <a:solidFill>
                            <a:schemeClr val="tx1"/>
                          </a:solidFill>
                          <a:effectLst/>
                          <a:latin typeface="Calibri" panose="020F0502020204030204" pitchFamily="34" charset="0"/>
                          <a:ea typeface="+mn-ea"/>
                          <a:cs typeface="+mn-cs"/>
                        </a:rPr>
                        <a:t>9,454</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367125222"/>
                  </a:ext>
                </a:extLst>
              </a:tr>
              <a:tr h="282633">
                <a:tc>
                  <a:txBody>
                    <a:bodyPr/>
                    <a:lstStyle/>
                    <a:p>
                      <a:pPr algn="ctr" fontAlgn="ctr"/>
                      <a:r>
                        <a:rPr lang="en-US" sz="1600" b="0" i="0" u="none" strike="noStrike" dirty="0">
                          <a:effectLst/>
                          <a:latin typeface="Calibri" panose="020F0502020204030204" pitchFamily="34" charset="0"/>
                        </a:rPr>
                        <a:t>8</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marL="91440" algn="l" defTabSz="914400" rtl="0" eaLnBrk="1" fontAlgn="b" latinLnBrk="0" hangingPunct="1">
                        <a:buNone/>
                      </a:pPr>
                      <a:r>
                        <a:rPr lang="en-US" sz="1600" b="0" i="0" u="none" strike="noStrike" kern="1200" dirty="0">
                          <a:solidFill>
                            <a:schemeClr val="tx1"/>
                          </a:solidFill>
                          <a:effectLst/>
                          <a:latin typeface="Calibri" panose="020F0502020204030204" pitchFamily="34" charset="0"/>
                          <a:ea typeface="+mn-ea"/>
                          <a:cs typeface="+mn-cs"/>
                        </a:rPr>
                        <a:t>Maine</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marL="0" algn="ctr" defTabSz="914400" rtl="0" eaLnBrk="1" fontAlgn="ctr" latinLnBrk="0" hangingPunct="1">
                        <a:buNone/>
                      </a:pPr>
                      <a:r>
                        <a:rPr lang="en-US" sz="1600" b="0" i="0" u="none" strike="noStrike" kern="1200" dirty="0">
                          <a:solidFill>
                            <a:schemeClr val="tx1"/>
                          </a:solidFill>
                          <a:effectLst/>
                          <a:latin typeface="Calibri" panose="020F0502020204030204" pitchFamily="34" charset="0"/>
                          <a:ea typeface="+mn-ea"/>
                          <a:cs typeface="+mn-cs"/>
                        </a:rPr>
                        <a:t>6,723</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4077875123"/>
                  </a:ext>
                </a:extLst>
              </a:tr>
              <a:tr h="282633">
                <a:tc>
                  <a:txBody>
                    <a:bodyPr/>
                    <a:lstStyle/>
                    <a:p>
                      <a:pPr algn="ctr" fontAlgn="ctr"/>
                      <a:r>
                        <a:rPr lang="en-US" sz="1600" b="0" i="0" u="none" strike="noStrike" dirty="0">
                          <a:effectLst/>
                          <a:latin typeface="Calibri" panose="020F0502020204030204" pitchFamily="34" charset="0"/>
                        </a:rPr>
                        <a:t>9</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91440" algn="l" defTabSz="914400" rtl="0" eaLnBrk="1" fontAlgn="b" latinLnBrk="0" hangingPunct="1">
                        <a:buNone/>
                      </a:pPr>
                      <a:r>
                        <a:rPr lang="en-US" sz="1600" b="0" i="0" u="none" strike="noStrike" kern="1200" dirty="0">
                          <a:solidFill>
                            <a:schemeClr val="tx1"/>
                          </a:solidFill>
                          <a:effectLst/>
                          <a:latin typeface="Calibri" panose="020F0502020204030204" pitchFamily="34" charset="0"/>
                          <a:ea typeface="+mn-ea"/>
                          <a:cs typeface="+mn-cs"/>
                        </a:rPr>
                        <a:t>Pennsylvania</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algn="ctr" defTabSz="914400" rtl="0" eaLnBrk="1" fontAlgn="ctr" latinLnBrk="0" hangingPunct="1">
                        <a:buNone/>
                      </a:pPr>
                      <a:r>
                        <a:rPr lang="en-US" sz="1600" b="0" i="0" u="none" strike="noStrike" kern="1200" dirty="0">
                          <a:solidFill>
                            <a:schemeClr val="tx1"/>
                          </a:solidFill>
                          <a:effectLst/>
                          <a:latin typeface="Calibri" panose="020F0502020204030204" pitchFamily="34" charset="0"/>
                          <a:ea typeface="+mn-ea"/>
                          <a:cs typeface="+mn-cs"/>
                        </a:rPr>
                        <a:t>5,948</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6324444"/>
                  </a:ext>
                </a:extLst>
              </a:tr>
              <a:tr h="282633">
                <a:tc>
                  <a:txBody>
                    <a:bodyPr/>
                    <a:lstStyle/>
                    <a:p>
                      <a:pPr algn="ctr" fontAlgn="ctr"/>
                      <a:r>
                        <a:rPr lang="en-US" sz="1600" b="0" i="0" u="none" strike="noStrike" dirty="0">
                          <a:effectLst/>
                          <a:latin typeface="Calibri" panose="020F0502020204030204" pitchFamily="34" charset="0"/>
                        </a:rPr>
                        <a:t>10</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91440" algn="l" defTabSz="914400" rtl="0" eaLnBrk="1" fontAlgn="b" latinLnBrk="0" hangingPunct="1">
                        <a:buNone/>
                      </a:pPr>
                      <a:r>
                        <a:rPr lang="en-US" sz="1600" b="0" i="0" u="none" strike="noStrike" kern="1200" dirty="0">
                          <a:solidFill>
                            <a:schemeClr val="tx1"/>
                          </a:solidFill>
                          <a:effectLst/>
                          <a:latin typeface="Calibri" panose="020F0502020204030204" pitchFamily="34" charset="0"/>
                          <a:ea typeface="+mn-ea"/>
                          <a:cs typeface="+mn-cs"/>
                        </a:rPr>
                        <a:t>North Carolina</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ctr" defTabSz="914400" rtl="0" eaLnBrk="1" fontAlgn="ctr" latinLnBrk="0" hangingPunct="1">
                        <a:buNone/>
                      </a:pPr>
                      <a:r>
                        <a:rPr lang="en-US" sz="1600" b="0" i="0" u="none" strike="noStrike" kern="1200" dirty="0">
                          <a:solidFill>
                            <a:schemeClr val="tx1"/>
                          </a:solidFill>
                          <a:effectLst/>
                          <a:latin typeface="Calibri" panose="020F0502020204030204" pitchFamily="34" charset="0"/>
                          <a:ea typeface="+mn-ea"/>
                          <a:cs typeface="+mn-cs"/>
                        </a:rPr>
                        <a:t>5,343</a:t>
                      </a:r>
                    </a:p>
                  </a:txBody>
                  <a:tcPr marL="4763" marR="4763" marT="476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191306892"/>
                  </a:ext>
                </a:extLst>
              </a:tr>
            </a:tbl>
          </a:graphicData>
        </a:graphic>
      </p:graphicFrame>
      <p:sp>
        <p:nvSpPr>
          <p:cNvPr id="10" name="TextBox 9">
            <a:extLst>
              <a:ext uri="{FF2B5EF4-FFF2-40B4-BE49-F238E27FC236}">
                <a16:creationId xmlns:a16="http://schemas.microsoft.com/office/drawing/2014/main" id="{C326F8F0-947C-869D-CE80-7ECD2198852F}"/>
              </a:ext>
            </a:extLst>
          </p:cNvPr>
          <p:cNvSpPr txBox="1"/>
          <p:nvPr/>
        </p:nvSpPr>
        <p:spPr>
          <a:xfrm>
            <a:off x="6796242" y="1262082"/>
            <a:ext cx="3884639" cy="830997"/>
          </a:xfrm>
          <a:prstGeom prst="rect">
            <a:avLst/>
          </a:prstGeom>
          <a:noFill/>
        </p:spPr>
        <p:txBody>
          <a:bodyPr wrap="square" rtlCol="0">
            <a:spAutoFit/>
          </a:bodyPr>
          <a:lstStyle/>
          <a:p>
            <a:pPr algn="ctr"/>
            <a:r>
              <a:rPr lang="en-US" sz="2400" dirty="0"/>
              <a:t>Outflow </a:t>
            </a:r>
            <a:r>
              <a:rPr lang="en-US" sz="2400" b="1" dirty="0"/>
              <a:t>from Massachusetts </a:t>
            </a:r>
            <a:r>
              <a:rPr lang="en-US" sz="2400" dirty="0"/>
              <a:t>to Other States, 2024</a:t>
            </a:r>
          </a:p>
        </p:txBody>
      </p:sp>
      <p:sp>
        <p:nvSpPr>
          <p:cNvPr id="11" name="TextBox 10">
            <a:extLst>
              <a:ext uri="{FF2B5EF4-FFF2-40B4-BE49-F238E27FC236}">
                <a16:creationId xmlns:a16="http://schemas.microsoft.com/office/drawing/2014/main" id="{7397D34C-D246-794A-4408-42954B9E35BC}"/>
              </a:ext>
            </a:extLst>
          </p:cNvPr>
          <p:cNvSpPr txBox="1"/>
          <p:nvPr/>
        </p:nvSpPr>
        <p:spPr>
          <a:xfrm>
            <a:off x="1921017" y="1262083"/>
            <a:ext cx="3608962" cy="830997"/>
          </a:xfrm>
          <a:prstGeom prst="rect">
            <a:avLst/>
          </a:prstGeom>
          <a:noFill/>
        </p:spPr>
        <p:txBody>
          <a:bodyPr wrap="square" rtlCol="0">
            <a:spAutoFit/>
          </a:bodyPr>
          <a:lstStyle/>
          <a:p>
            <a:pPr algn="ctr"/>
            <a:r>
              <a:rPr lang="en-US" sz="2400" dirty="0"/>
              <a:t>Inflow </a:t>
            </a:r>
            <a:r>
              <a:rPr lang="en-US" sz="2400" b="1" dirty="0"/>
              <a:t>to Massachusetts </a:t>
            </a:r>
            <a:r>
              <a:rPr lang="en-US" sz="2400" dirty="0"/>
              <a:t>from Other States, 2024</a:t>
            </a:r>
          </a:p>
        </p:txBody>
      </p:sp>
      <p:sp>
        <p:nvSpPr>
          <p:cNvPr id="3" name="Text Placeholder 2">
            <a:extLst>
              <a:ext uri="{FF2B5EF4-FFF2-40B4-BE49-F238E27FC236}">
                <a16:creationId xmlns:a16="http://schemas.microsoft.com/office/drawing/2014/main" id="{F47ED488-8C83-CF81-0514-EB29E48B5A52}"/>
              </a:ext>
            </a:extLst>
          </p:cNvPr>
          <p:cNvSpPr txBox="1">
            <a:spLocks noGrp="1"/>
          </p:cNvSpPr>
          <p:nvPr>
            <p:ph type="body" sz="quarter" idx="14"/>
          </p:nvPr>
        </p:nvSpPr>
        <p:spPr>
          <a:xfrm>
            <a:off x="7221538" y="6109304"/>
            <a:ext cx="3760787" cy="590931"/>
          </a:xfrm>
          <a:prstGeom prst="rect">
            <a:avLst/>
          </a:prstGeom>
          <a:noFill/>
        </p:spPr>
        <p:txBody>
          <a:bodyPr wrap="square">
            <a:spAutoFit/>
          </a:bodyPr>
          <a:lstStyle/>
          <a:p>
            <a:r>
              <a:rPr lang="en-US" i="1" dirty="0">
                <a:solidFill>
                  <a:schemeClr val="tx1"/>
                </a:solidFill>
              </a:rPr>
              <a:t>U.S. Census Bureau, 2024 American Community Survey 1-year estimates and 2024 Puerto Rico Community Survey 1-year estimates</a:t>
            </a:r>
          </a:p>
        </p:txBody>
      </p:sp>
    </p:spTree>
    <p:extLst>
      <p:ext uri="{BB962C8B-B14F-4D97-AF65-F5344CB8AC3E}">
        <p14:creationId xmlns:p14="http://schemas.microsoft.com/office/powerpoint/2010/main" val="31613123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4B267-4A30-DDE8-926D-B3DF47C96D86}"/>
              </a:ext>
            </a:extLst>
          </p:cNvPr>
          <p:cNvSpPr>
            <a:spLocks noGrp="1"/>
          </p:cNvSpPr>
          <p:nvPr>
            <p:ph type="title"/>
          </p:nvPr>
        </p:nvSpPr>
        <p:spPr>
          <a:xfrm>
            <a:off x="280021" y="719847"/>
            <a:ext cx="4813246" cy="2205260"/>
          </a:xfrm>
        </p:spPr>
        <p:txBody>
          <a:bodyPr>
            <a:noAutofit/>
          </a:bodyPr>
          <a:lstStyle/>
          <a:p>
            <a:r>
              <a:rPr lang="en-US" sz="3600" dirty="0"/>
              <a:t>Massachusetts regularly sees more domestic outmigration, especially from ages 25 to 34</a:t>
            </a:r>
          </a:p>
        </p:txBody>
      </p:sp>
      <p:sp>
        <p:nvSpPr>
          <p:cNvPr id="6" name="Slide Number Placeholder 5">
            <a:extLst>
              <a:ext uri="{FF2B5EF4-FFF2-40B4-BE49-F238E27FC236}">
                <a16:creationId xmlns:a16="http://schemas.microsoft.com/office/drawing/2014/main" id="{84C415F3-6D15-939D-F2A4-4D463F790FE6}"/>
              </a:ext>
            </a:extLst>
          </p:cNvPr>
          <p:cNvSpPr>
            <a:spLocks noGrp="1"/>
          </p:cNvSpPr>
          <p:nvPr>
            <p:ph type="sldNum" sz="quarter" idx="15"/>
          </p:nvPr>
        </p:nvSpPr>
        <p:spPr/>
        <p:txBody>
          <a:bodyPr/>
          <a:lstStyle/>
          <a:p>
            <a:r>
              <a:rPr lang="en-US" dirty="0"/>
              <a:t>Page </a:t>
            </a:r>
            <a:fld id="{D451C3AF-C182-BB47-A3C0-0AB666CF8761}" type="slidenum">
              <a:rPr lang="en-US" smtClean="0"/>
              <a:pPr/>
              <a:t>43</a:t>
            </a:fld>
            <a:endParaRPr lang="en-US" dirty="0"/>
          </a:p>
        </p:txBody>
      </p:sp>
      <p:graphicFrame>
        <p:nvGraphicFramePr>
          <p:cNvPr id="7" name="Chart 6">
            <a:extLst>
              <a:ext uri="{FF2B5EF4-FFF2-40B4-BE49-F238E27FC236}">
                <a16:creationId xmlns:a16="http://schemas.microsoft.com/office/drawing/2014/main" id="{CE2961ED-16C9-47CF-B9E1-B408AC0045EA}"/>
              </a:ext>
            </a:extLst>
          </p:cNvPr>
          <p:cNvGraphicFramePr/>
          <p:nvPr/>
        </p:nvGraphicFramePr>
        <p:xfrm>
          <a:off x="5406496" y="719847"/>
          <a:ext cx="6379023" cy="4418201"/>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AF22EF6F-CDB7-4F97-5F26-584EB0CF4382}"/>
              </a:ext>
            </a:extLst>
          </p:cNvPr>
          <p:cNvSpPr txBox="1"/>
          <p:nvPr/>
        </p:nvSpPr>
        <p:spPr>
          <a:xfrm>
            <a:off x="5265755" y="268752"/>
            <a:ext cx="6660504" cy="369332"/>
          </a:xfrm>
          <a:prstGeom prst="rect">
            <a:avLst/>
          </a:prstGeom>
          <a:noFill/>
        </p:spPr>
        <p:txBody>
          <a:bodyPr wrap="square" rtlCol="0">
            <a:spAutoFit/>
          </a:bodyPr>
          <a:lstStyle/>
          <a:p>
            <a:r>
              <a:rPr lang="en-US" sz="1800" b="1" dirty="0">
                <a:effectLst/>
                <a:latin typeface="Calibri" panose="020F0502020204030204" pitchFamily="34" charset="0"/>
                <a:ea typeface="Calibri" panose="020F0502020204030204" pitchFamily="34" charset="0"/>
                <a:cs typeface="Times New Roman" panose="02020603050405020304" pitchFamily="18" charset="0"/>
              </a:rPr>
              <a:t>Massachusetts Domestic In- and Outmigration by Age Group in 2022</a:t>
            </a:r>
            <a:endParaRPr lang="en-US" b="1" dirty="0"/>
          </a:p>
        </p:txBody>
      </p:sp>
      <p:sp>
        <p:nvSpPr>
          <p:cNvPr id="3" name="TextBox 2">
            <a:extLst>
              <a:ext uri="{FF2B5EF4-FFF2-40B4-BE49-F238E27FC236}">
                <a16:creationId xmlns:a16="http://schemas.microsoft.com/office/drawing/2014/main" id="{D0F25BB8-9184-2333-0E9B-4DD71E91D823}"/>
              </a:ext>
            </a:extLst>
          </p:cNvPr>
          <p:cNvSpPr txBox="1"/>
          <p:nvPr/>
        </p:nvSpPr>
        <p:spPr>
          <a:xfrm>
            <a:off x="981669" y="3434707"/>
            <a:ext cx="3409950" cy="1477328"/>
          </a:xfrm>
          <a:prstGeom prst="rect">
            <a:avLst/>
          </a:prstGeom>
          <a:noFill/>
        </p:spPr>
        <p:txBody>
          <a:bodyPr wrap="square" rtlCol="0">
            <a:spAutoFit/>
          </a:bodyPr>
          <a:lstStyle/>
          <a:p>
            <a:r>
              <a:rPr lang="en-US" b="1" i="1" dirty="0"/>
              <a:t>How to get younger?</a:t>
            </a:r>
          </a:p>
          <a:p>
            <a:endParaRPr lang="en-US" dirty="0"/>
          </a:p>
          <a:p>
            <a:pPr marL="285750" indent="-285750">
              <a:buFont typeface="Arial" panose="020B0604020202020204" pitchFamily="34" charset="0"/>
              <a:buChar char="•"/>
            </a:pPr>
            <a:r>
              <a:rPr lang="en-US" dirty="0"/>
              <a:t>Stem the flow of Out-movers in the younger age cohorts, especially 25-34</a:t>
            </a:r>
          </a:p>
        </p:txBody>
      </p:sp>
      <p:sp>
        <p:nvSpPr>
          <p:cNvPr id="4" name="Text Placeholder 3">
            <a:extLst>
              <a:ext uri="{FF2B5EF4-FFF2-40B4-BE49-F238E27FC236}">
                <a16:creationId xmlns:a16="http://schemas.microsoft.com/office/drawing/2014/main" id="{18221E46-3FC3-EEFE-143D-A9AAD0E45C9E}"/>
              </a:ext>
            </a:extLst>
          </p:cNvPr>
          <p:cNvSpPr txBox="1">
            <a:spLocks noGrp="1"/>
          </p:cNvSpPr>
          <p:nvPr>
            <p:ph type="body" sz="quarter" idx="14"/>
          </p:nvPr>
        </p:nvSpPr>
        <p:spPr>
          <a:xfrm>
            <a:off x="7221538" y="6192403"/>
            <a:ext cx="3760787" cy="424732"/>
          </a:xfrm>
          <a:prstGeom prst="rect">
            <a:avLst/>
          </a:prstGeom>
          <a:noFill/>
        </p:spPr>
        <p:txBody>
          <a:bodyPr wrap="square">
            <a:spAutoFit/>
          </a:bodyPr>
          <a:lstStyle/>
          <a:p>
            <a:r>
              <a:rPr lang="en-US" i="1" dirty="0">
                <a:solidFill>
                  <a:schemeClr val="tx1"/>
                </a:solidFill>
              </a:rPr>
              <a:t>U.S. Census Bureau, American Community Survey Public Use Microdata Sample via IPUMS. UMDI Calculations.</a:t>
            </a:r>
          </a:p>
        </p:txBody>
      </p:sp>
    </p:spTree>
    <p:extLst>
      <p:ext uri="{BB962C8B-B14F-4D97-AF65-F5344CB8AC3E}">
        <p14:creationId xmlns:p14="http://schemas.microsoft.com/office/powerpoint/2010/main" val="29408061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18D946-B640-D82D-C0E6-BD713F37FC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7860C0-017F-C4D2-46A7-F9D6723E56A4}"/>
              </a:ext>
            </a:extLst>
          </p:cNvPr>
          <p:cNvSpPr>
            <a:spLocks noGrp="1"/>
          </p:cNvSpPr>
          <p:nvPr>
            <p:ph type="title"/>
          </p:nvPr>
        </p:nvSpPr>
        <p:spPr>
          <a:xfrm>
            <a:off x="621290" y="3084537"/>
            <a:ext cx="10945368" cy="685800"/>
          </a:xfrm>
        </p:spPr>
        <p:txBody>
          <a:bodyPr>
            <a:normAutofit fontScale="90000"/>
          </a:bodyPr>
          <a:lstStyle/>
          <a:p>
            <a:pPr algn="ctr"/>
            <a:r>
              <a:rPr lang="en-US" dirty="0">
                <a:ea typeface="Calibri"/>
                <a:cs typeface="Arial"/>
              </a:rPr>
              <a:t>Focus: Immigration</a:t>
            </a:r>
            <a:endParaRPr lang="en-US" dirty="0">
              <a:ea typeface="Calibri" panose="020F0502020204030204"/>
            </a:endParaRPr>
          </a:p>
        </p:txBody>
      </p:sp>
    </p:spTree>
    <p:extLst>
      <p:ext uri="{BB962C8B-B14F-4D97-AF65-F5344CB8AC3E}">
        <p14:creationId xmlns:p14="http://schemas.microsoft.com/office/powerpoint/2010/main" val="26000856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7DAD45-0D55-5A19-6C04-EE1C3C9A159D}"/>
            </a:ext>
          </a:extLst>
        </p:cNvPr>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CA65A7EE-269E-400C-97F6-A2CC2BA9AD8C}"/>
              </a:ext>
            </a:extLst>
          </p:cNvPr>
          <p:cNvGraphicFramePr>
            <a:graphicFrameLocks/>
          </p:cNvGraphicFramePr>
          <p:nvPr/>
        </p:nvGraphicFramePr>
        <p:xfrm>
          <a:off x="630936" y="1638383"/>
          <a:ext cx="10633694" cy="385101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1535AADB-3470-D9E9-195E-59CC90427B32}"/>
              </a:ext>
            </a:extLst>
          </p:cNvPr>
          <p:cNvSpPr>
            <a:spLocks noGrp="1"/>
          </p:cNvSpPr>
          <p:nvPr>
            <p:ph type="title"/>
          </p:nvPr>
        </p:nvSpPr>
        <p:spPr>
          <a:xfrm>
            <a:off x="630936" y="470685"/>
            <a:ext cx="10945368" cy="685800"/>
          </a:xfrm>
        </p:spPr>
        <p:txBody>
          <a:bodyPr>
            <a:noAutofit/>
          </a:bodyPr>
          <a:lstStyle/>
          <a:p>
            <a:r>
              <a:rPr lang="en-US" sz="3200" dirty="0">
                <a:latin typeface="Calibri" panose="020F0502020204030204" pitchFamily="34" charset="0"/>
              </a:rPr>
              <a:t>Massachusetts has the sixth highest proportion of foreign-born residents in the nation</a:t>
            </a:r>
            <a:endParaRPr lang="en-US" sz="3200" dirty="0"/>
          </a:p>
        </p:txBody>
      </p:sp>
      <p:sp>
        <p:nvSpPr>
          <p:cNvPr id="5" name="Slide Number Placeholder 4">
            <a:extLst>
              <a:ext uri="{FF2B5EF4-FFF2-40B4-BE49-F238E27FC236}">
                <a16:creationId xmlns:a16="http://schemas.microsoft.com/office/drawing/2014/main" id="{73C00734-2C14-9BD0-03FC-6F9B0523F670}"/>
              </a:ext>
            </a:extLst>
          </p:cNvPr>
          <p:cNvSpPr>
            <a:spLocks noGrp="1"/>
          </p:cNvSpPr>
          <p:nvPr>
            <p:ph type="sldNum" sz="quarter"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Page </a:t>
            </a:r>
            <a:fld id="{D451C3AF-C182-BB47-A3C0-0AB666CF8761}" type="slidenum">
              <a:rPr kumimoji="0" lang="en-US" sz="12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3" name="Text Placeholder 1">
            <a:extLst>
              <a:ext uri="{FF2B5EF4-FFF2-40B4-BE49-F238E27FC236}">
                <a16:creationId xmlns:a16="http://schemas.microsoft.com/office/drawing/2014/main" id="{8B9B9C3A-720D-E256-E4A9-12D674B70374}"/>
              </a:ext>
            </a:extLst>
          </p:cNvPr>
          <p:cNvSpPr txBox="1">
            <a:spLocks/>
          </p:cNvSpPr>
          <p:nvPr/>
        </p:nvSpPr>
        <p:spPr>
          <a:xfrm>
            <a:off x="630936" y="1284089"/>
            <a:ext cx="10511509" cy="35429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en-US" sz="1600" b="0" i="1" dirty="0">
                <a:solidFill>
                  <a:prstClr val="black"/>
                </a:solidFill>
                <a:latin typeface="Calibri" panose="020F0502020204030204" pitchFamily="34" charset="0"/>
              </a:rPr>
              <a:t>Foreign Born as Percentage of Total Population, All States, 2024</a:t>
            </a:r>
            <a:endParaRPr kumimoji="0" lang="en-US" sz="1600" b="0" i="1"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8" name="Text Placeholder 7">
            <a:extLst>
              <a:ext uri="{FF2B5EF4-FFF2-40B4-BE49-F238E27FC236}">
                <a16:creationId xmlns:a16="http://schemas.microsoft.com/office/drawing/2014/main" id="{379475C5-C665-070F-F1AB-B83F48F0FDB4}"/>
              </a:ext>
            </a:extLst>
          </p:cNvPr>
          <p:cNvSpPr>
            <a:spLocks noGrp="1"/>
          </p:cNvSpPr>
          <p:nvPr>
            <p:ph type="body" sz="quarter" idx="14"/>
          </p:nvPr>
        </p:nvSpPr>
        <p:spPr>
          <a:xfrm>
            <a:off x="7221538" y="6192403"/>
            <a:ext cx="3760787" cy="424732"/>
          </a:xfrm>
          <a:prstGeom prst="rect">
            <a:avLst/>
          </a:prstGeom>
        </p:spPr>
        <p:txBody>
          <a:bodyPr wrap="square">
            <a:spAutoFit/>
          </a:bodyPr>
          <a:lstStyle/>
          <a:p>
            <a:pPr lvl="0" eaLnBrk="0" fontAlgn="base" hangingPunct="0">
              <a:spcBef>
                <a:spcPct val="0"/>
              </a:spcBef>
              <a:spcAft>
                <a:spcPct val="0"/>
              </a:spcAft>
              <a:defRPr/>
            </a:pPr>
            <a:r>
              <a:rPr lang="en-US" altLang="en-US" i="1" dirty="0">
                <a:solidFill>
                  <a:schemeClr val="tx1"/>
                </a:solidFill>
                <a:latin typeface="Calibri" panose="020F0502020204030204" pitchFamily="34" charset="0"/>
                <a:cs typeface="Calibri" panose="020F0502020204030204" pitchFamily="34" charset="0"/>
              </a:rPr>
              <a:t>U.S. Census Bureau, American Community Survey, 2024 1-Year Estimates. Via Social Explorer, table A06001</a:t>
            </a:r>
            <a:endParaRPr kumimoji="0" lang="en-US" altLang="en-US" b="0" i="1"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801550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C7C6AE-4773-5FC2-8CED-DCB2E4DCC9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1B7381-BE91-2BDE-F74E-E875F628E740}"/>
              </a:ext>
            </a:extLst>
          </p:cNvPr>
          <p:cNvSpPr>
            <a:spLocks noGrp="1"/>
          </p:cNvSpPr>
          <p:nvPr>
            <p:ph type="title"/>
          </p:nvPr>
        </p:nvSpPr>
        <p:spPr>
          <a:xfrm>
            <a:off x="630936" y="470685"/>
            <a:ext cx="10945368" cy="685800"/>
          </a:xfrm>
        </p:spPr>
        <p:txBody>
          <a:bodyPr>
            <a:noAutofit/>
          </a:bodyPr>
          <a:lstStyle/>
          <a:p>
            <a:r>
              <a:rPr lang="en-US" sz="3200" dirty="0">
                <a:latin typeface="Calibri" panose="020F0502020204030204" pitchFamily="34" charset="0"/>
              </a:rPr>
              <a:t>Massachusetts immigrants mainly live in Greater Boston, with some clusters in Pioneer Valley and South Coast/Cape &amp; Islands</a:t>
            </a:r>
            <a:endParaRPr lang="en-US" sz="3200" dirty="0"/>
          </a:p>
        </p:txBody>
      </p:sp>
      <p:sp>
        <p:nvSpPr>
          <p:cNvPr id="5" name="Slide Number Placeholder 4">
            <a:extLst>
              <a:ext uri="{FF2B5EF4-FFF2-40B4-BE49-F238E27FC236}">
                <a16:creationId xmlns:a16="http://schemas.microsoft.com/office/drawing/2014/main" id="{9D3E9F03-AB15-70E2-052F-6786042A4EAB}"/>
              </a:ext>
            </a:extLst>
          </p:cNvPr>
          <p:cNvSpPr>
            <a:spLocks noGrp="1"/>
          </p:cNvSpPr>
          <p:nvPr>
            <p:ph type="sldNum" sz="quarter"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Page </a:t>
            </a:r>
            <a:fld id="{D451C3AF-C182-BB47-A3C0-0AB666CF8761}" type="slidenum">
              <a:rPr kumimoji="0" lang="en-US" sz="12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3" name="Text Placeholder 1">
            <a:extLst>
              <a:ext uri="{FF2B5EF4-FFF2-40B4-BE49-F238E27FC236}">
                <a16:creationId xmlns:a16="http://schemas.microsoft.com/office/drawing/2014/main" id="{2335A439-A5BE-2BB8-345C-43BD9F84650C}"/>
              </a:ext>
            </a:extLst>
          </p:cNvPr>
          <p:cNvSpPr txBox="1">
            <a:spLocks/>
          </p:cNvSpPr>
          <p:nvPr/>
        </p:nvSpPr>
        <p:spPr>
          <a:xfrm>
            <a:off x="630936" y="1284089"/>
            <a:ext cx="10511509" cy="35429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1"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Foreign Born as Percentage of Total Population for Massachusetts Towns and Cities, 2023 </a:t>
            </a:r>
          </a:p>
        </p:txBody>
      </p:sp>
      <p:pic>
        <p:nvPicPr>
          <p:cNvPr id="9" name="Picture 8">
            <a:extLst>
              <a:ext uri="{FF2B5EF4-FFF2-40B4-BE49-F238E27FC236}">
                <a16:creationId xmlns:a16="http://schemas.microsoft.com/office/drawing/2014/main" id="{1662C523-331B-900F-B891-DE5223494A76}"/>
              </a:ext>
            </a:extLst>
          </p:cNvPr>
          <p:cNvPicPr>
            <a:picLocks noChangeAspect="1"/>
          </p:cNvPicPr>
          <p:nvPr/>
        </p:nvPicPr>
        <p:blipFill>
          <a:blip r:embed="rId3"/>
          <a:stretch>
            <a:fillRect/>
          </a:stretch>
        </p:blipFill>
        <p:spPr>
          <a:xfrm>
            <a:off x="2386940" y="1564062"/>
            <a:ext cx="7008008" cy="4146456"/>
          </a:xfrm>
          <a:prstGeom prst="rect">
            <a:avLst/>
          </a:prstGeom>
        </p:spPr>
      </p:pic>
      <p:sp>
        <p:nvSpPr>
          <p:cNvPr id="7" name="Text Placeholder 6">
            <a:extLst>
              <a:ext uri="{FF2B5EF4-FFF2-40B4-BE49-F238E27FC236}">
                <a16:creationId xmlns:a16="http://schemas.microsoft.com/office/drawing/2014/main" id="{52DC3990-4D3A-000D-D85A-A1F975C92949}"/>
              </a:ext>
            </a:extLst>
          </p:cNvPr>
          <p:cNvSpPr>
            <a:spLocks noGrp="1"/>
          </p:cNvSpPr>
          <p:nvPr>
            <p:ph type="body" sz="quarter" idx="14"/>
          </p:nvPr>
        </p:nvSpPr>
        <p:spPr>
          <a:xfrm>
            <a:off x="7221538" y="6173937"/>
            <a:ext cx="3760787"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U.S. Census Bureau, American Community Survey 5-Year Estimates, 2019-2023</a:t>
            </a:r>
          </a:p>
        </p:txBody>
      </p:sp>
    </p:spTree>
    <p:extLst>
      <p:ext uri="{BB962C8B-B14F-4D97-AF65-F5344CB8AC3E}">
        <p14:creationId xmlns:p14="http://schemas.microsoft.com/office/powerpoint/2010/main" val="26485004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52B155-C8E7-FDB6-1E7C-113280639F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B94C59-6905-BDBF-2945-08372836B04D}"/>
              </a:ext>
            </a:extLst>
          </p:cNvPr>
          <p:cNvSpPr>
            <a:spLocks noGrp="1"/>
          </p:cNvSpPr>
          <p:nvPr>
            <p:ph type="title"/>
          </p:nvPr>
        </p:nvSpPr>
        <p:spPr>
          <a:xfrm>
            <a:off x="274320" y="274320"/>
            <a:ext cx="10945368" cy="685800"/>
          </a:xfrm>
        </p:spPr>
        <p:txBody>
          <a:bodyPr>
            <a:noAutofit/>
          </a:bodyPr>
          <a:lstStyle/>
          <a:p>
            <a:r>
              <a:rPr lang="en-US" sz="3600" dirty="0">
                <a:latin typeface="Calibri" panose="020F0502020204030204" pitchFamily="34" charset="0"/>
              </a:rPr>
              <a:t>Massachusetts was third in the nation for per capita H1B visas in 2024</a:t>
            </a:r>
            <a:endParaRPr lang="en-US" sz="3600" dirty="0"/>
          </a:p>
        </p:txBody>
      </p:sp>
      <p:sp>
        <p:nvSpPr>
          <p:cNvPr id="5" name="Slide Number Placeholder 4">
            <a:extLst>
              <a:ext uri="{FF2B5EF4-FFF2-40B4-BE49-F238E27FC236}">
                <a16:creationId xmlns:a16="http://schemas.microsoft.com/office/drawing/2014/main" id="{2647252E-4234-0597-E845-67447E91C0FB}"/>
              </a:ext>
            </a:extLst>
          </p:cNvPr>
          <p:cNvSpPr>
            <a:spLocks noGrp="1"/>
          </p:cNvSpPr>
          <p:nvPr>
            <p:ph type="sldNum" sz="quarter"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Page </a:t>
            </a:r>
            <a:fld id="{D451C3AF-C182-BB47-A3C0-0AB666CF8761}" type="slidenum">
              <a:rPr kumimoji="0" lang="en-US" sz="12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3" name="Text Placeholder 1">
            <a:extLst>
              <a:ext uri="{FF2B5EF4-FFF2-40B4-BE49-F238E27FC236}">
                <a16:creationId xmlns:a16="http://schemas.microsoft.com/office/drawing/2014/main" id="{0C799277-D716-A6DA-5DB0-5FDA1D4F9BDA}"/>
              </a:ext>
            </a:extLst>
          </p:cNvPr>
          <p:cNvSpPr txBox="1">
            <a:spLocks/>
          </p:cNvSpPr>
          <p:nvPr/>
        </p:nvSpPr>
        <p:spPr>
          <a:xfrm>
            <a:off x="2751780" y="1284089"/>
            <a:ext cx="6907786" cy="35429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H1B Visas (Initial and Continuing Approvals) Per 1,000 Residents, 2024</a:t>
            </a:r>
          </a:p>
        </p:txBody>
      </p:sp>
      <p:graphicFrame>
        <p:nvGraphicFramePr>
          <p:cNvPr id="8" name="Chart 7">
            <a:extLst>
              <a:ext uri="{FF2B5EF4-FFF2-40B4-BE49-F238E27FC236}">
                <a16:creationId xmlns:a16="http://schemas.microsoft.com/office/drawing/2014/main" id="{CC0C1E5E-DB7A-7120-A677-87F292F40C1F}"/>
              </a:ext>
            </a:extLst>
          </p:cNvPr>
          <p:cNvGraphicFramePr>
            <a:graphicFrameLocks/>
          </p:cNvGraphicFramePr>
          <p:nvPr/>
        </p:nvGraphicFramePr>
        <p:xfrm>
          <a:off x="630935" y="1638381"/>
          <a:ext cx="10352025" cy="393553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6">
            <a:extLst>
              <a:ext uri="{FF2B5EF4-FFF2-40B4-BE49-F238E27FC236}">
                <a16:creationId xmlns:a16="http://schemas.microsoft.com/office/drawing/2014/main" id="{5BA3A792-AAC6-804B-824E-018CD4B3B8B1}"/>
              </a:ext>
            </a:extLst>
          </p:cNvPr>
          <p:cNvSpPr>
            <a:spLocks noGrp="1"/>
          </p:cNvSpPr>
          <p:nvPr>
            <p:ph type="body" sz="quarter" idx="14"/>
          </p:nvPr>
        </p:nvSpPr>
        <p:spPr>
          <a:xfrm>
            <a:off x="7221538" y="6081604"/>
            <a:ext cx="3760787" cy="646331"/>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Department of Homeland Security US Citizenship and Immigration Services. U.S. Census Bureau Population Estimates. UMDI analysis</a:t>
            </a:r>
          </a:p>
        </p:txBody>
      </p:sp>
    </p:spTree>
    <p:extLst>
      <p:ext uri="{BB962C8B-B14F-4D97-AF65-F5344CB8AC3E}">
        <p14:creationId xmlns:p14="http://schemas.microsoft.com/office/powerpoint/2010/main" val="1692529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46E29F-DFD3-4E85-AE66-C2A73EE91EA2}"/>
            </a:ext>
          </a:extLst>
        </p:cNvPr>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89D310C9-E880-DFC0-80F7-F8C45EEA2C1B}"/>
              </a:ext>
            </a:extLst>
          </p:cNvPr>
          <p:cNvGraphicFramePr>
            <a:graphicFrameLocks/>
          </p:cNvGraphicFramePr>
          <p:nvPr/>
        </p:nvGraphicFramePr>
        <p:xfrm>
          <a:off x="1018887" y="1701861"/>
          <a:ext cx="9735605" cy="385101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2EDE2D5E-D798-E899-C9F7-FC820A9A4358}"/>
              </a:ext>
            </a:extLst>
          </p:cNvPr>
          <p:cNvSpPr>
            <a:spLocks noGrp="1"/>
          </p:cNvSpPr>
          <p:nvPr>
            <p:ph type="title"/>
          </p:nvPr>
        </p:nvSpPr>
        <p:spPr>
          <a:xfrm>
            <a:off x="630936" y="470685"/>
            <a:ext cx="10945368" cy="685800"/>
          </a:xfrm>
        </p:spPr>
        <p:txBody>
          <a:bodyPr>
            <a:noAutofit/>
          </a:bodyPr>
          <a:lstStyle/>
          <a:p>
            <a:r>
              <a:rPr lang="en-US" sz="3200" dirty="0"/>
              <a:t>Immigrants in Massachusetts are more likely to have a graduate degree than native born residents</a:t>
            </a:r>
          </a:p>
        </p:txBody>
      </p:sp>
      <p:sp>
        <p:nvSpPr>
          <p:cNvPr id="5" name="Slide Number Placeholder 4">
            <a:extLst>
              <a:ext uri="{FF2B5EF4-FFF2-40B4-BE49-F238E27FC236}">
                <a16:creationId xmlns:a16="http://schemas.microsoft.com/office/drawing/2014/main" id="{FF67361A-47E2-D3FD-E2E8-5C5F2987D8CD}"/>
              </a:ext>
            </a:extLst>
          </p:cNvPr>
          <p:cNvSpPr>
            <a:spLocks noGrp="1"/>
          </p:cNvSpPr>
          <p:nvPr>
            <p:ph type="sldNum" sz="quarter"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Page </a:t>
            </a:r>
            <a:fld id="{D451C3AF-C182-BB47-A3C0-0AB666CF8761}" type="slidenum">
              <a:rPr kumimoji="0" lang="en-US" sz="12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3" name="Text Placeholder 1">
            <a:extLst>
              <a:ext uri="{FF2B5EF4-FFF2-40B4-BE49-F238E27FC236}">
                <a16:creationId xmlns:a16="http://schemas.microsoft.com/office/drawing/2014/main" id="{9DE0F328-BC3C-9465-09CE-5BDD40A9B46D}"/>
              </a:ext>
            </a:extLst>
          </p:cNvPr>
          <p:cNvSpPr txBox="1">
            <a:spLocks/>
          </p:cNvSpPr>
          <p:nvPr/>
        </p:nvSpPr>
        <p:spPr>
          <a:xfrm>
            <a:off x="630936" y="1284089"/>
            <a:ext cx="10511509" cy="35429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1"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Educational Attainment by Foreign Born Status in Massachusetts, 2024</a:t>
            </a:r>
          </a:p>
        </p:txBody>
      </p:sp>
      <p:sp>
        <p:nvSpPr>
          <p:cNvPr id="8" name="Text Placeholder 7">
            <a:extLst>
              <a:ext uri="{FF2B5EF4-FFF2-40B4-BE49-F238E27FC236}">
                <a16:creationId xmlns:a16="http://schemas.microsoft.com/office/drawing/2014/main" id="{C57725A8-FF28-370E-158C-7C7729313A97}"/>
              </a:ext>
            </a:extLst>
          </p:cNvPr>
          <p:cNvSpPr>
            <a:spLocks noGrp="1"/>
          </p:cNvSpPr>
          <p:nvPr>
            <p:ph type="body" sz="quarter" idx="14"/>
          </p:nvPr>
        </p:nvSpPr>
        <p:spPr>
          <a:xfrm>
            <a:off x="7221538" y="6173937"/>
            <a:ext cx="3760787"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U.S. Census Bureau, American Community Survey, 2024 1-Year Estimates. Table B06009</a:t>
            </a:r>
          </a:p>
        </p:txBody>
      </p:sp>
    </p:spTree>
    <p:extLst>
      <p:ext uri="{BB962C8B-B14F-4D97-AF65-F5344CB8AC3E}">
        <p14:creationId xmlns:p14="http://schemas.microsoft.com/office/powerpoint/2010/main" val="7313911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1A46A-5A60-9871-863F-D07A51694635}"/>
              </a:ext>
            </a:extLst>
          </p:cNvPr>
          <p:cNvSpPr>
            <a:spLocks noGrp="1"/>
          </p:cNvSpPr>
          <p:nvPr>
            <p:ph type="title"/>
          </p:nvPr>
        </p:nvSpPr>
        <p:spPr>
          <a:xfrm>
            <a:off x="274320" y="274319"/>
            <a:ext cx="10945368" cy="820201"/>
          </a:xfrm>
        </p:spPr>
        <p:txBody>
          <a:bodyPr>
            <a:noAutofit/>
          </a:bodyPr>
          <a:lstStyle/>
          <a:p>
            <a:r>
              <a:rPr lang="en-US" sz="3600" dirty="0"/>
              <a:t>Foreign-born 2023 migrant population is younger than the U.S. born population in Massachusetts</a:t>
            </a:r>
          </a:p>
        </p:txBody>
      </p:sp>
      <p:sp>
        <p:nvSpPr>
          <p:cNvPr id="3" name="Text Placeholder 2">
            <a:extLst>
              <a:ext uri="{FF2B5EF4-FFF2-40B4-BE49-F238E27FC236}">
                <a16:creationId xmlns:a16="http://schemas.microsoft.com/office/drawing/2014/main" id="{450E1BEF-1AB1-908E-0D74-667A8D75917F}"/>
              </a:ext>
            </a:extLst>
          </p:cNvPr>
          <p:cNvSpPr>
            <a:spLocks noGrp="1"/>
          </p:cNvSpPr>
          <p:nvPr>
            <p:ph type="body" sz="quarter" idx="12"/>
          </p:nvPr>
        </p:nvSpPr>
        <p:spPr>
          <a:xfrm>
            <a:off x="569468" y="1227632"/>
            <a:ext cx="11053064" cy="590359"/>
          </a:xfrm>
        </p:spPr>
        <p:txBody>
          <a:bodyPr>
            <a:normAutofit fontScale="85000" lnSpcReduction="10000"/>
          </a:bodyPr>
          <a:lstStyle/>
          <a:p>
            <a:r>
              <a:rPr lang="en-US" dirty="0"/>
              <a:t>Age Profile of Massachusetts Residents in 2023 based on Residence One Year Ago (ROYA)</a:t>
            </a:r>
          </a:p>
        </p:txBody>
      </p:sp>
      <p:sp>
        <p:nvSpPr>
          <p:cNvPr id="6" name="Slide Number Placeholder 5">
            <a:extLst>
              <a:ext uri="{FF2B5EF4-FFF2-40B4-BE49-F238E27FC236}">
                <a16:creationId xmlns:a16="http://schemas.microsoft.com/office/drawing/2014/main" id="{8560D865-6532-8715-4F52-F3F062F41782}"/>
              </a:ext>
            </a:extLst>
          </p:cNvPr>
          <p:cNvSpPr>
            <a:spLocks noGrp="1"/>
          </p:cNvSpPr>
          <p:nvPr>
            <p:ph type="sldNum" sz="quarter" idx="15"/>
          </p:nvPr>
        </p:nvSpPr>
        <p:spPr/>
        <p:txBody>
          <a:bodyPr/>
          <a:lstStyle/>
          <a:p>
            <a:r>
              <a:rPr lang="en-US" dirty="0"/>
              <a:t>Page </a:t>
            </a:r>
            <a:fld id="{D451C3AF-C182-BB47-A3C0-0AB666CF8761}" type="slidenum">
              <a:rPr lang="en-US" smtClean="0"/>
              <a:pPr/>
              <a:t>49</a:t>
            </a:fld>
            <a:endParaRPr lang="en-US" dirty="0"/>
          </a:p>
        </p:txBody>
      </p:sp>
      <p:graphicFrame>
        <p:nvGraphicFramePr>
          <p:cNvPr id="8" name="Chart 7">
            <a:extLst>
              <a:ext uri="{FF2B5EF4-FFF2-40B4-BE49-F238E27FC236}">
                <a16:creationId xmlns:a16="http://schemas.microsoft.com/office/drawing/2014/main" id="{2274A847-B6C4-5404-6476-A3270A4F85E3}"/>
              </a:ext>
            </a:extLst>
          </p:cNvPr>
          <p:cNvGraphicFramePr>
            <a:graphicFrameLocks/>
          </p:cNvGraphicFramePr>
          <p:nvPr>
            <p:extLst>
              <p:ext uri="{D42A27DB-BD31-4B8C-83A1-F6EECF244321}">
                <p14:modId xmlns:p14="http://schemas.microsoft.com/office/powerpoint/2010/main" val="3295077476"/>
              </p:ext>
            </p:extLst>
          </p:nvPr>
        </p:nvGraphicFramePr>
        <p:xfrm>
          <a:off x="2658794" y="1575582"/>
          <a:ext cx="7188591" cy="4248443"/>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a:extLst>
              <a:ext uri="{FF2B5EF4-FFF2-40B4-BE49-F238E27FC236}">
                <a16:creationId xmlns:a16="http://schemas.microsoft.com/office/drawing/2014/main" id="{5E4F4414-F0C8-8EBA-1C0C-4844AC13FC9D}"/>
              </a:ext>
            </a:extLst>
          </p:cNvPr>
          <p:cNvSpPr txBox="1">
            <a:spLocks noGrp="1"/>
          </p:cNvSpPr>
          <p:nvPr>
            <p:ph type="body" sz="quarter" idx="14"/>
          </p:nvPr>
        </p:nvSpPr>
        <p:spPr>
          <a:xfrm>
            <a:off x="7086600" y="6275504"/>
            <a:ext cx="3895725" cy="258532"/>
          </a:xfrm>
          <a:prstGeom prst="rect">
            <a:avLst/>
          </a:prstGeom>
          <a:noFill/>
        </p:spPr>
        <p:txBody>
          <a:bodyPr wrap="square" rtlCol="0">
            <a:spAutoFit/>
          </a:bodyPr>
          <a:lstStyle/>
          <a:p>
            <a:r>
              <a:rPr lang="en-US" i="1" dirty="0">
                <a:solidFill>
                  <a:schemeClr val="tx1"/>
                </a:solidFill>
              </a:rPr>
              <a:t>ACS PUMS 2019-2023, IPUMS Online Data Analysis System</a:t>
            </a:r>
          </a:p>
        </p:txBody>
      </p:sp>
    </p:spTree>
    <p:extLst>
      <p:ext uri="{BB962C8B-B14F-4D97-AF65-F5344CB8AC3E}">
        <p14:creationId xmlns:p14="http://schemas.microsoft.com/office/powerpoint/2010/main" val="576488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2FCB8D-32A9-3FD4-D958-B7DF4BE729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5C926F-B245-77EE-4785-1195344080E6}"/>
              </a:ext>
            </a:extLst>
          </p:cNvPr>
          <p:cNvSpPr>
            <a:spLocks noGrp="1"/>
          </p:cNvSpPr>
          <p:nvPr>
            <p:ph type="title"/>
          </p:nvPr>
        </p:nvSpPr>
        <p:spPr>
          <a:xfrm>
            <a:off x="765974" y="403069"/>
            <a:ext cx="10945368" cy="685800"/>
          </a:xfrm>
        </p:spPr>
        <p:txBody>
          <a:bodyPr>
            <a:normAutofit fontScale="90000"/>
          </a:bodyPr>
          <a:lstStyle/>
          <a:p>
            <a:r>
              <a:rPr lang="en-US" altLang="en-US" sz="2700" dirty="0">
                <a:solidFill>
                  <a:srgbClr val="910513"/>
                </a:solidFill>
                <a:latin typeface="Calibri" panose="020F0502020204030204" pitchFamily="34" charset="0"/>
                <a:ea typeface="Calibri" panose="020F0502020204030204" pitchFamily="34" charset="0"/>
                <a:cs typeface="Calibri" panose="020F0502020204030204" pitchFamily="34" charset="0"/>
              </a:rPr>
              <a:t>Massachusetts Resident Population and 10-Year Percent Change 1930-2020</a:t>
            </a:r>
            <a:br>
              <a:rPr lang="en-US" altLang="en-US" sz="2800" b="0" dirty="0">
                <a:solidFill>
                  <a:schemeClr val="tx1"/>
                </a:solidFill>
              </a:rPr>
            </a:br>
            <a:endParaRPr lang="en-US" dirty="0"/>
          </a:p>
        </p:txBody>
      </p:sp>
      <p:sp>
        <p:nvSpPr>
          <p:cNvPr id="3" name="Text Placeholder 2">
            <a:extLst>
              <a:ext uri="{FF2B5EF4-FFF2-40B4-BE49-F238E27FC236}">
                <a16:creationId xmlns:a16="http://schemas.microsoft.com/office/drawing/2014/main" id="{785EDA0C-0EA4-AF30-9118-76D369E37DAD}"/>
              </a:ext>
            </a:extLst>
          </p:cNvPr>
          <p:cNvSpPr>
            <a:spLocks noGrp="1"/>
          </p:cNvSpPr>
          <p:nvPr>
            <p:ph type="body" sz="quarter" idx="12"/>
          </p:nvPr>
        </p:nvSpPr>
        <p:spPr>
          <a:xfrm>
            <a:off x="480658" y="1304758"/>
            <a:ext cx="3264428" cy="4247473"/>
          </a:xfrm>
        </p:spPr>
        <p:txBody>
          <a:bodyPr>
            <a:noAutofit/>
          </a:bodyPr>
          <a:lstStyle/>
          <a:p>
            <a:r>
              <a:rPr lang="en-US" sz="1800" b="0" dirty="0"/>
              <a:t>2020 Census, Massachusetts population increased by 482,288 to 7,029,917.</a:t>
            </a:r>
          </a:p>
          <a:p>
            <a:r>
              <a:rPr lang="en-US" sz="1800" b="0" dirty="0"/>
              <a:t>On par with the U.S. average of 7.4%</a:t>
            </a:r>
          </a:p>
          <a:p>
            <a:r>
              <a:rPr lang="en-US" sz="1800" b="0" dirty="0"/>
              <a:t>Highest growth in the Northeast States (average 4.1% growth)</a:t>
            </a:r>
          </a:p>
          <a:p>
            <a:r>
              <a:rPr lang="en-US" sz="1800" b="0" dirty="0"/>
              <a:t>The highest percentage growth the state has experienced since the 1960s. </a:t>
            </a:r>
          </a:p>
          <a:p>
            <a:r>
              <a:rPr lang="en-US" sz="1800" i="1" dirty="0"/>
              <a:t>The final Census 2020 resident pop count came in 136,343 higher than the Bureau’s V2020 estimate of 6,893,574.</a:t>
            </a:r>
          </a:p>
          <a:p>
            <a:endParaRPr lang="en-US" dirty="0"/>
          </a:p>
        </p:txBody>
      </p:sp>
      <p:sp>
        <p:nvSpPr>
          <p:cNvPr id="5" name="Text Placeholder 4">
            <a:extLst>
              <a:ext uri="{FF2B5EF4-FFF2-40B4-BE49-F238E27FC236}">
                <a16:creationId xmlns:a16="http://schemas.microsoft.com/office/drawing/2014/main" id="{C91E5D12-2C42-DB88-668B-C0256C711D5A}"/>
              </a:ext>
            </a:extLst>
          </p:cNvPr>
          <p:cNvSpPr>
            <a:spLocks noGrp="1"/>
          </p:cNvSpPr>
          <p:nvPr>
            <p:ph type="body" sz="quarter" idx="14"/>
          </p:nvPr>
        </p:nvSpPr>
        <p:spPr>
          <a:xfrm>
            <a:off x="7193471" y="6236208"/>
            <a:ext cx="3762057" cy="415735"/>
          </a:xfrm>
        </p:spPr>
        <p:txBody>
          <a:bodyPr/>
          <a:lstStyle/>
          <a:p>
            <a:r>
              <a:rPr lang="en-US" altLang="en-US" i="1" dirty="0">
                <a:solidFill>
                  <a:srgbClr val="211D1E"/>
                </a:solidFill>
                <a:ea typeface="Calibri" panose="020F0502020204030204" pitchFamily="34" charset="0"/>
                <a:cs typeface="Calibri" panose="020F0502020204030204" pitchFamily="34" charset="0"/>
              </a:rPr>
              <a:t>Source Data: U.S. Census Bureau, Change in Resident Population of the 50 States, the District of Columbia, and Puerto Rico: 1910 to 2020, April 26, 2021</a:t>
            </a:r>
            <a:endParaRPr lang="en-US" altLang="en-US" i="1" dirty="0">
              <a:solidFill>
                <a:schemeClr val="tx1"/>
              </a:solidFill>
            </a:endParaRPr>
          </a:p>
          <a:p>
            <a:endParaRPr lang="en-US" sz="1100" i="1" dirty="0"/>
          </a:p>
        </p:txBody>
      </p:sp>
      <p:graphicFrame>
        <p:nvGraphicFramePr>
          <p:cNvPr id="12" name="Chart 11">
            <a:extLst>
              <a:ext uri="{FF2B5EF4-FFF2-40B4-BE49-F238E27FC236}">
                <a16:creationId xmlns:a16="http://schemas.microsoft.com/office/drawing/2014/main" id="{2308A3BF-5AEF-C623-CB7F-587950C6D6D8}"/>
              </a:ext>
            </a:extLst>
          </p:cNvPr>
          <p:cNvGraphicFramePr/>
          <p:nvPr>
            <p:extLst>
              <p:ext uri="{D42A27DB-BD31-4B8C-83A1-F6EECF244321}">
                <p14:modId xmlns:p14="http://schemas.microsoft.com/office/powerpoint/2010/main" val="482850753"/>
              </p:ext>
            </p:extLst>
          </p:nvPr>
        </p:nvGraphicFramePr>
        <p:xfrm>
          <a:off x="3633379" y="740665"/>
          <a:ext cx="8082845" cy="53766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008913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3429E4-8389-39F3-B0F4-0A7243E85B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258C64-E055-0A2D-A67E-3BDBF8E6C5D8}"/>
              </a:ext>
            </a:extLst>
          </p:cNvPr>
          <p:cNvSpPr>
            <a:spLocks noGrp="1"/>
          </p:cNvSpPr>
          <p:nvPr>
            <p:ph type="title"/>
          </p:nvPr>
        </p:nvSpPr>
        <p:spPr>
          <a:xfrm>
            <a:off x="630936" y="470685"/>
            <a:ext cx="10945368" cy="685800"/>
          </a:xfrm>
        </p:spPr>
        <p:txBody>
          <a:bodyPr>
            <a:noAutofit/>
          </a:bodyPr>
          <a:lstStyle/>
          <a:p>
            <a:r>
              <a:rPr lang="en-US" sz="3200" dirty="0">
                <a:latin typeface="Calibri" panose="020F0502020204030204" pitchFamily="34" charset="0"/>
              </a:rPr>
              <a:t>Native-born labor force has grown only 6% since 1990. Foreign-born labor force nearly tripled through 2024</a:t>
            </a:r>
            <a:endParaRPr lang="en-US" sz="3200" dirty="0"/>
          </a:p>
        </p:txBody>
      </p:sp>
      <p:sp>
        <p:nvSpPr>
          <p:cNvPr id="5" name="Slide Number Placeholder 4">
            <a:extLst>
              <a:ext uri="{FF2B5EF4-FFF2-40B4-BE49-F238E27FC236}">
                <a16:creationId xmlns:a16="http://schemas.microsoft.com/office/drawing/2014/main" id="{C517B766-D610-9B05-1027-C325B5C718AA}"/>
              </a:ext>
            </a:extLst>
          </p:cNvPr>
          <p:cNvSpPr>
            <a:spLocks noGrp="1"/>
          </p:cNvSpPr>
          <p:nvPr>
            <p:ph type="sldNum" sz="quarter"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Page </a:t>
            </a:r>
            <a:fld id="{D451C3AF-C182-BB47-A3C0-0AB666CF8761}" type="slidenum">
              <a:rPr kumimoji="0" lang="en-US" sz="12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3" name="Text Placeholder 1">
            <a:extLst>
              <a:ext uri="{FF2B5EF4-FFF2-40B4-BE49-F238E27FC236}">
                <a16:creationId xmlns:a16="http://schemas.microsoft.com/office/drawing/2014/main" id="{24F79782-631E-EBCE-512F-B2873B2CCC83}"/>
              </a:ext>
            </a:extLst>
          </p:cNvPr>
          <p:cNvSpPr txBox="1">
            <a:spLocks/>
          </p:cNvSpPr>
          <p:nvPr/>
        </p:nvSpPr>
        <p:spPr>
          <a:xfrm>
            <a:off x="630936" y="1284089"/>
            <a:ext cx="10511509" cy="35429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en-US" sz="1600" b="0" i="1" dirty="0">
                <a:solidFill>
                  <a:prstClr val="black"/>
                </a:solidFill>
                <a:latin typeface="Calibri" panose="020F0502020204030204" pitchFamily="34" charset="0"/>
              </a:rPr>
              <a:t>Native- and Foreign-Born Labor Force Growth in Massachusetts, 1990-2024 (Indexed to 1990)</a:t>
            </a:r>
            <a:endParaRPr kumimoji="0" lang="en-US" sz="1600" b="0" i="1"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graphicFrame>
        <p:nvGraphicFramePr>
          <p:cNvPr id="7" name="Chart 6">
            <a:extLst>
              <a:ext uri="{FF2B5EF4-FFF2-40B4-BE49-F238E27FC236}">
                <a16:creationId xmlns:a16="http://schemas.microsoft.com/office/drawing/2014/main" id="{9E1956BD-B420-439E-8069-8232662D33DE}"/>
              </a:ext>
            </a:extLst>
          </p:cNvPr>
          <p:cNvGraphicFramePr>
            <a:graphicFrameLocks/>
          </p:cNvGraphicFramePr>
          <p:nvPr>
            <p:extLst>
              <p:ext uri="{D42A27DB-BD31-4B8C-83A1-F6EECF244321}">
                <p14:modId xmlns:p14="http://schemas.microsoft.com/office/powerpoint/2010/main" val="4279489758"/>
              </p:ext>
            </p:extLst>
          </p:nvPr>
        </p:nvGraphicFramePr>
        <p:xfrm>
          <a:off x="1342417" y="1623062"/>
          <a:ext cx="8978630" cy="385101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7">
            <a:extLst>
              <a:ext uri="{FF2B5EF4-FFF2-40B4-BE49-F238E27FC236}">
                <a16:creationId xmlns:a16="http://schemas.microsoft.com/office/drawing/2014/main" id="{4C4AA1E0-DF48-0B31-1261-A82C3E655EA9}"/>
              </a:ext>
            </a:extLst>
          </p:cNvPr>
          <p:cNvSpPr>
            <a:spLocks noGrp="1"/>
          </p:cNvSpPr>
          <p:nvPr>
            <p:ph type="body" sz="quarter" idx="14"/>
          </p:nvPr>
        </p:nvSpPr>
        <p:spPr>
          <a:xfrm>
            <a:off x="7221538" y="6109304"/>
            <a:ext cx="3760787" cy="590931"/>
          </a:xfrm>
          <a:prstGeom prst="rect">
            <a:avLst/>
          </a:prstGeom>
        </p:spPr>
        <p:txBody>
          <a:bodyPr wrap="square">
            <a:spAutoFit/>
          </a:bodyPr>
          <a:lstStyle/>
          <a:p>
            <a:pPr lvl="0" eaLnBrk="0" fontAlgn="base" hangingPunct="0">
              <a:spcBef>
                <a:spcPct val="0"/>
              </a:spcBef>
              <a:spcAft>
                <a:spcPct val="0"/>
              </a:spcAft>
              <a:defRPr/>
            </a:pPr>
            <a:r>
              <a:rPr lang="en-US" altLang="en-US" i="1" dirty="0">
                <a:solidFill>
                  <a:prstClr val="black"/>
                </a:solidFill>
                <a:latin typeface="Calibri" panose="020F0502020204030204" pitchFamily="34" charset="0"/>
                <a:cs typeface="Calibri" panose="020F0502020204030204" pitchFamily="34" charset="0"/>
              </a:rPr>
              <a:t>U.S. Census Bureau, Decennial Census (1990, 2010, &amp; 2020); American Community Survey, 1-Year Estimates (2015, 2021-2024)</a:t>
            </a:r>
            <a:endParaRPr kumimoji="0" lang="en-US" altLang="en-US"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8272623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563FCE-3732-8855-DFA8-3CD306C39FD6}"/>
            </a:ext>
          </a:extLst>
        </p:cNvPr>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E7BC91D8-84E1-D715-BA6C-7851A8C94B09}"/>
              </a:ext>
            </a:extLst>
          </p:cNvPr>
          <p:cNvGraphicFramePr>
            <a:graphicFrameLocks/>
          </p:cNvGraphicFramePr>
          <p:nvPr>
            <p:extLst>
              <p:ext uri="{D42A27DB-BD31-4B8C-83A1-F6EECF244321}">
                <p14:modId xmlns:p14="http://schemas.microsoft.com/office/powerpoint/2010/main" val="1519141635"/>
              </p:ext>
            </p:extLst>
          </p:nvPr>
        </p:nvGraphicFramePr>
        <p:xfrm>
          <a:off x="687066" y="1553866"/>
          <a:ext cx="10507613" cy="3935529"/>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C03D45CD-E880-781F-1641-859D8A15BAAD}"/>
              </a:ext>
            </a:extLst>
          </p:cNvPr>
          <p:cNvSpPr>
            <a:spLocks noGrp="1"/>
          </p:cNvSpPr>
          <p:nvPr>
            <p:ph type="title"/>
          </p:nvPr>
        </p:nvSpPr>
        <p:spPr>
          <a:xfrm>
            <a:off x="630936" y="470685"/>
            <a:ext cx="10945368" cy="685800"/>
          </a:xfrm>
        </p:spPr>
        <p:txBody>
          <a:bodyPr>
            <a:noAutofit/>
          </a:bodyPr>
          <a:lstStyle/>
          <a:p>
            <a:r>
              <a:rPr lang="en-US" sz="3200" dirty="0">
                <a:ea typeface="Calibri"/>
                <a:cs typeface="Arial"/>
              </a:rPr>
              <a:t>Massachusetts Components of Population Change 2000-2025</a:t>
            </a:r>
            <a:endParaRPr lang="en-US" sz="3200" dirty="0"/>
          </a:p>
        </p:txBody>
      </p:sp>
      <p:sp>
        <p:nvSpPr>
          <p:cNvPr id="5" name="Slide Number Placeholder 4">
            <a:extLst>
              <a:ext uri="{FF2B5EF4-FFF2-40B4-BE49-F238E27FC236}">
                <a16:creationId xmlns:a16="http://schemas.microsoft.com/office/drawing/2014/main" id="{B5BB34B5-D473-F74D-2CCF-DEA9D6F78994}"/>
              </a:ext>
            </a:extLst>
          </p:cNvPr>
          <p:cNvSpPr>
            <a:spLocks noGrp="1"/>
          </p:cNvSpPr>
          <p:nvPr>
            <p:ph type="sldNum" sz="quarter"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Page </a:t>
            </a:r>
            <a:fld id="{D451C3AF-C182-BB47-A3C0-0AB666CF8761}" type="slidenum">
              <a:rPr kumimoji="0" lang="en-US" sz="12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8" name="Text Placeholder 7">
            <a:extLst>
              <a:ext uri="{FF2B5EF4-FFF2-40B4-BE49-F238E27FC236}">
                <a16:creationId xmlns:a16="http://schemas.microsoft.com/office/drawing/2014/main" id="{CAE8EBD0-C7EB-0764-5676-2824E10FDAA6}"/>
              </a:ext>
            </a:extLst>
          </p:cNvPr>
          <p:cNvSpPr>
            <a:spLocks noGrp="1"/>
          </p:cNvSpPr>
          <p:nvPr>
            <p:ph type="body" sz="quarter" idx="14"/>
          </p:nvPr>
        </p:nvSpPr>
        <p:spPr>
          <a:xfrm>
            <a:off x="5998464" y="5896939"/>
            <a:ext cx="4983861" cy="1015663"/>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UMass Donahue Institute. Source Data: ST-2000-7; CO-EST2010-ALLDATA; and NST-EST2025-ALLDATA, U.S. Census Bureau Population Division.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Note that the Census Bureau provides only 3 months of component estimates for years 2010 and 2020. These years are excluded from the time-series chart above.</a:t>
            </a:r>
          </a:p>
        </p:txBody>
      </p:sp>
    </p:spTree>
    <p:extLst>
      <p:ext uri="{BB962C8B-B14F-4D97-AF65-F5344CB8AC3E}">
        <p14:creationId xmlns:p14="http://schemas.microsoft.com/office/powerpoint/2010/main" val="16736521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7392CBF2-D8F1-4D79-8FCC-80E0AF7E749B}"/>
              </a:ext>
            </a:extLst>
          </p:cNvPr>
          <p:cNvGraphicFramePr>
            <a:graphicFrameLocks/>
          </p:cNvGraphicFramePr>
          <p:nvPr/>
        </p:nvGraphicFramePr>
        <p:xfrm>
          <a:off x="630936" y="1526067"/>
          <a:ext cx="10511509" cy="396301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ACC801DC-6A3A-934D-FD6F-150BA6867F9D}"/>
              </a:ext>
            </a:extLst>
          </p:cNvPr>
          <p:cNvSpPr>
            <a:spLocks noGrp="1"/>
          </p:cNvSpPr>
          <p:nvPr>
            <p:ph type="title"/>
          </p:nvPr>
        </p:nvSpPr>
        <p:spPr>
          <a:xfrm>
            <a:off x="630936" y="470685"/>
            <a:ext cx="10945368" cy="685800"/>
          </a:xfrm>
        </p:spPr>
        <p:txBody>
          <a:bodyPr>
            <a:noAutofit/>
          </a:bodyPr>
          <a:lstStyle/>
          <a:p>
            <a:r>
              <a:rPr lang="en-US" sz="3200" dirty="0">
                <a:latin typeface="Calibri" panose="020F0502020204030204" pitchFamily="34" charset="0"/>
              </a:rPr>
              <a:t>International immigration has fallen at the start of the second Trump Administration</a:t>
            </a:r>
            <a:endParaRPr lang="en-US" sz="3200" dirty="0"/>
          </a:p>
        </p:txBody>
      </p:sp>
      <p:sp>
        <p:nvSpPr>
          <p:cNvPr id="5" name="Slide Number Placeholder 4">
            <a:extLst>
              <a:ext uri="{FF2B5EF4-FFF2-40B4-BE49-F238E27FC236}">
                <a16:creationId xmlns:a16="http://schemas.microsoft.com/office/drawing/2014/main" id="{FDB9EB88-597D-C3C9-E04E-9A71034161CF}"/>
              </a:ext>
            </a:extLst>
          </p:cNvPr>
          <p:cNvSpPr>
            <a:spLocks noGrp="1"/>
          </p:cNvSpPr>
          <p:nvPr>
            <p:ph type="sldNum" sz="quarter"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Page </a:t>
            </a:r>
            <a:fld id="{D451C3AF-C182-BB47-A3C0-0AB666CF8761}" type="slidenum">
              <a:rPr kumimoji="0" lang="en-US" sz="12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3" name="Text Placeholder 1">
            <a:extLst>
              <a:ext uri="{FF2B5EF4-FFF2-40B4-BE49-F238E27FC236}">
                <a16:creationId xmlns:a16="http://schemas.microsoft.com/office/drawing/2014/main" id="{3CF65405-FA0D-99DF-1DB1-1D116DC41CAF}"/>
              </a:ext>
            </a:extLst>
          </p:cNvPr>
          <p:cNvSpPr txBox="1">
            <a:spLocks/>
          </p:cNvSpPr>
          <p:nvPr/>
        </p:nvSpPr>
        <p:spPr>
          <a:xfrm>
            <a:off x="630936" y="1284089"/>
            <a:ext cx="10511509" cy="35429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1"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International Migration Rates for Massachusetts and the United States, 2001-202</a:t>
            </a:r>
            <a:r>
              <a:rPr lang="en-US" sz="1600" b="0" i="1" dirty="0">
                <a:solidFill>
                  <a:prstClr val="black"/>
                </a:solidFill>
                <a:latin typeface="Calibri" panose="020F0502020204030204" pitchFamily="34" charset="0"/>
              </a:rPr>
              <a:t>5</a:t>
            </a:r>
            <a:r>
              <a:rPr kumimoji="0" lang="en-US" sz="1600" b="0" i="1"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 (Excluding Census Years)</a:t>
            </a:r>
          </a:p>
        </p:txBody>
      </p:sp>
      <p:sp>
        <p:nvSpPr>
          <p:cNvPr id="8" name="Text Placeholder 7">
            <a:extLst>
              <a:ext uri="{FF2B5EF4-FFF2-40B4-BE49-F238E27FC236}">
                <a16:creationId xmlns:a16="http://schemas.microsoft.com/office/drawing/2014/main" id="{008D5C4F-F3AA-393B-49DA-18C5B842B700}"/>
              </a:ext>
            </a:extLst>
          </p:cNvPr>
          <p:cNvSpPr>
            <a:spLocks noGrp="1"/>
          </p:cNvSpPr>
          <p:nvPr>
            <p:ph type="body" sz="quarter" idx="14"/>
          </p:nvPr>
        </p:nvSpPr>
        <p:spPr>
          <a:xfrm>
            <a:off x="6748080" y="5901219"/>
            <a:ext cx="4270440" cy="1200329"/>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en-US"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U.S. Census Bureau, Population Estimates Program; co-est2009-alldata, co-est2019-alldata, NST-EST2025-ALLDATA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Note that the Census Bureau provides only 3 months of component estimates for years 2010 and 2020. These years are excluded from the time-series chart above.</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6362460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5A85D9-695D-CC49-86A9-E2F4E59FA290}"/>
            </a:ext>
          </a:extLst>
        </p:cNvPr>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DB2A8CB9-4D4A-5C3E-9B09-C94CAD424B42}"/>
              </a:ext>
            </a:extLst>
          </p:cNvPr>
          <p:cNvGraphicFramePr>
            <a:graphicFrameLocks/>
          </p:cNvGraphicFramePr>
          <p:nvPr/>
        </p:nvGraphicFramePr>
        <p:xfrm>
          <a:off x="687066" y="1553866"/>
          <a:ext cx="10507613" cy="3935529"/>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804D7FD6-832F-580B-2A37-0DBCE22BED73}"/>
              </a:ext>
            </a:extLst>
          </p:cNvPr>
          <p:cNvSpPr>
            <a:spLocks noGrp="1"/>
          </p:cNvSpPr>
          <p:nvPr>
            <p:ph type="title"/>
          </p:nvPr>
        </p:nvSpPr>
        <p:spPr>
          <a:xfrm>
            <a:off x="630936" y="470685"/>
            <a:ext cx="10945368" cy="685800"/>
          </a:xfrm>
        </p:spPr>
        <p:txBody>
          <a:bodyPr>
            <a:noAutofit/>
          </a:bodyPr>
          <a:lstStyle/>
          <a:p>
            <a:pPr lvl="0">
              <a:spcBef>
                <a:spcPts val="1000"/>
              </a:spcBef>
              <a:defRPr/>
            </a:pPr>
            <a:r>
              <a:rPr lang="en-US" sz="3200" dirty="0">
                <a:ea typeface="Calibri"/>
                <a:cs typeface="Arial"/>
              </a:rPr>
              <a:t>Massachusetts Components of Population Change 2000-2025</a:t>
            </a:r>
            <a:endParaRPr lang="en-US" sz="3200" b="0" i="1" dirty="0">
              <a:solidFill>
                <a:prstClr val="black"/>
              </a:solidFill>
              <a:latin typeface="Calibri" panose="020F0502020204030204" pitchFamily="34" charset="0"/>
            </a:endParaRPr>
          </a:p>
        </p:txBody>
      </p:sp>
      <p:sp>
        <p:nvSpPr>
          <p:cNvPr id="5" name="Slide Number Placeholder 4">
            <a:extLst>
              <a:ext uri="{FF2B5EF4-FFF2-40B4-BE49-F238E27FC236}">
                <a16:creationId xmlns:a16="http://schemas.microsoft.com/office/drawing/2014/main" id="{7EE4D6CD-F853-BE33-CE17-DF23DCBF9871}"/>
              </a:ext>
            </a:extLst>
          </p:cNvPr>
          <p:cNvSpPr>
            <a:spLocks noGrp="1"/>
          </p:cNvSpPr>
          <p:nvPr>
            <p:ph type="sldNum" sz="quarter"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Page </a:t>
            </a:r>
            <a:fld id="{D451C3AF-C182-BB47-A3C0-0AB666CF8761}" type="slidenum">
              <a:rPr kumimoji="0" lang="en-US" sz="12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8" name="Text Placeholder 7">
            <a:extLst>
              <a:ext uri="{FF2B5EF4-FFF2-40B4-BE49-F238E27FC236}">
                <a16:creationId xmlns:a16="http://schemas.microsoft.com/office/drawing/2014/main" id="{A3B05F37-76A9-735A-81F5-B5B78F94D609}"/>
              </a:ext>
            </a:extLst>
          </p:cNvPr>
          <p:cNvSpPr>
            <a:spLocks noGrp="1"/>
          </p:cNvSpPr>
          <p:nvPr>
            <p:ph type="body" sz="quarter" idx="14"/>
          </p:nvPr>
        </p:nvSpPr>
        <p:spPr>
          <a:xfrm>
            <a:off x="5998464" y="5896939"/>
            <a:ext cx="4983861" cy="1015663"/>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UMass Donahue Institute. Source Data: ST-2000-7; CO-EST2010-ALLDATA; and NST-EST2025-ALLDATA, U.S. Census Bureau Population Division.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Note that the Census Bureau provides only 3 months of component estimates for years 2010 and 2020. These years are excluded from the time-series chart above.</a:t>
            </a:r>
          </a:p>
        </p:txBody>
      </p:sp>
    </p:spTree>
    <p:extLst>
      <p:ext uri="{BB962C8B-B14F-4D97-AF65-F5344CB8AC3E}">
        <p14:creationId xmlns:p14="http://schemas.microsoft.com/office/powerpoint/2010/main" val="16952710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B2E723-125E-4CF1-AB35-40FB5F1AED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89D2AE-2527-FF16-7A51-54871AA349E2}"/>
              </a:ext>
            </a:extLst>
          </p:cNvPr>
          <p:cNvSpPr>
            <a:spLocks noGrp="1"/>
          </p:cNvSpPr>
          <p:nvPr>
            <p:ph type="title"/>
          </p:nvPr>
        </p:nvSpPr>
        <p:spPr>
          <a:xfrm>
            <a:off x="621290" y="3084537"/>
            <a:ext cx="10945368" cy="685800"/>
          </a:xfrm>
        </p:spPr>
        <p:txBody>
          <a:bodyPr>
            <a:normAutofit fontScale="90000"/>
          </a:bodyPr>
          <a:lstStyle/>
          <a:p>
            <a:pPr algn="ctr"/>
            <a:r>
              <a:rPr lang="en-US" dirty="0">
                <a:ea typeface="Calibri"/>
                <a:cs typeface="Arial"/>
              </a:rPr>
              <a:t>Consequences</a:t>
            </a:r>
            <a:endParaRPr lang="en-US" dirty="0">
              <a:ea typeface="Calibri" panose="020F0502020204030204"/>
            </a:endParaRPr>
          </a:p>
        </p:txBody>
      </p:sp>
    </p:spTree>
    <p:extLst>
      <p:ext uri="{BB962C8B-B14F-4D97-AF65-F5344CB8AC3E}">
        <p14:creationId xmlns:p14="http://schemas.microsoft.com/office/powerpoint/2010/main" val="10695308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09F6D7-7F2C-7D10-84C7-68CC5527CA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AC51D3-ED74-912B-3D8D-80D5936F2A19}"/>
              </a:ext>
            </a:extLst>
          </p:cNvPr>
          <p:cNvSpPr>
            <a:spLocks noGrp="1"/>
          </p:cNvSpPr>
          <p:nvPr>
            <p:ph type="title"/>
          </p:nvPr>
        </p:nvSpPr>
        <p:spPr>
          <a:xfrm>
            <a:off x="630936" y="470685"/>
            <a:ext cx="10945368" cy="685800"/>
          </a:xfrm>
        </p:spPr>
        <p:txBody>
          <a:bodyPr>
            <a:noAutofit/>
          </a:bodyPr>
          <a:lstStyle/>
          <a:p>
            <a:r>
              <a:rPr lang="en-US" sz="3200" dirty="0">
                <a:ea typeface="Calibri"/>
                <a:cs typeface="Arial"/>
              </a:rPr>
              <a:t>Population Change and Total Migration 2000-2025</a:t>
            </a:r>
            <a:endParaRPr lang="en-US" sz="3200" dirty="0"/>
          </a:p>
        </p:txBody>
      </p:sp>
      <p:sp>
        <p:nvSpPr>
          <p:cNvPr id="5" name="Slide Number Placeholder 4">
            <a:extLst>
              <a:ext uri="{FF2B5EF4-FFF2-40B4-BE49-F238E27FC236}">
                <a16:creationId xmlns:a16="http://schemas.microsoft.com/office/drawing/2014/main" id="{3C234B2F-FE07-3AF2-76FE-D8D93560042C}"/>
              </a:ext>
            </a:extLst>
          </p:cNvPr>
          <p:cNvSpPr>
            <a:spLocks noGrp="1"/>
          </p:cNvSpPr>
          <p:nvPr>
            <p:ph type="sldNum" sz="quarter"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Page </a:t>
            </a:r>
            <a:fld id="{D451C3AF-C182-BB47-A3C0-0AB666CF8761}" type="slidenum">
              <a:rPr kumimoji="0" lang="en-US" sz="12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8" name="Text Placeholder 7">
            <a:extLst>
              <a:ext uri="{FF2B5EF4-FFF2-40B4-BE49-F238E27FC236}">
                <a16:creationId xmlns:a16="http://schemas.microsoft.com/office/drawing/2014/main" id="{4E07E869-54E8-B760-B42F-7AEF69343857}"/>
              </a:ext>
            </a:extLst>
          </p:cNvPr>
          <p:cNvSpPr>
            <a:spLocks noGrp="1"/>
          </p:cNvSpPr>
          <p:nvPr>
            <p:ph type="body" sz="quarter" idx="14"/>
          </p:nvPr>
        </p:nvSpPr>
        <p:spPr>
          <a:xfrm>
            <a:off x="5998464" y="5896939"/>
            <a:ext cx="4983861" cy="1015663"/>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UMass Donahue Institute. Source Data: ST-2000-7; CO-EST2010-ALLDATA; and NST-EST2025-ALLDATA, U.S. Census Bureau Population Division.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Note that the Census Bureau provides only 3 months of component estimates for years 2010 and 2020. These years are excluded from the time-series chart above.</a:t>
            </a:r>
          </a:p>
        </p:txBody>
      </p:sp>
      <p:graphicFrame>
        <p:nvGraphicFramePr>
          <p:cNvPr id="3" name="Chart 2">
            <a:extLst>
              <a:ext uri="{FF2B5EF4-FFF2-40B4-BE49-F238E27FC236}">
                <a16:creationId xmlns:a16="http://schemas.microsoft.com/office/drawing/2014/main" id="{98A96ACB-91B6-4228-9A5D-C34B58BCD47B}"/>
              </a:ext>
            </a:extLst>
          </p:cNvPr>
          <p:cNvGraphicFramePr>
            <a:graphicFrameLocks/>
          </p:cNvGraphicFramePr>
          <p:nvPr/>
        </p:nvGraphicFramePr>
        <p:xfrm>
          <a:off x="1224501" y="1466850"/>
          <a:ext cx="9470003" cy="42024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104938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F90028-5A1D-18D3-F5E1-57765EB947E7}"/>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E9D22D0F-4713-51CA-50F0-DCDF713A32C8}"/>
              </a:ext>
            </a:extLst>
          </p:cNvPr>
          <p:cNvSpPr>
            <a:spLocks noGrp="1"/>
          </p:cNvSpPr>
          <p:nvPr>
            <p:ph type="title"/>
          </p:nvPr>
        </p:nvSpPr>
        <p:spPr>
          <a:xfrm>
            <a:off x="630936" y="413242"/>
            <a:ext cx="10945368" cy="685800"/>
          </a:xfrm>
        </p:spPr>
        <p:txBody>
          <a:bodyPr>
            <a:noAutofit/>
          </a:bodyPr>
          <a:lstStyle/>
          <a:p>
            <a:r>
              <a:rPr lang="en-US" sz="2800" dirty="0"/>
              <a:t>Cumulative Percent Change in Population, April 1, 2020 to July 1, 2025 </a:t>
            </a:r>
          </a:p>
        </p:txBody>
      </p:sp>
      <p:sp>
        <p:nvSpPr>
          <p:cNvPr id="7" name="Text Placeholder 6">
            <a:extLst>
              <a:ext uri="{FF2B5EF4-FFF2-40B4-BE49-F238E27FC236}">
                <a16:creationId xmlns:a16="http://schemas.microsoft.com/office/drawing/2014/main" id="{E1B3DD5D-CFFF-F89D-7931-2D820B4600F6}"/>
              </a:ext>
            </a:extLst>
          </p:cNvPr>
          <p:cNvSpPr>
            <a:spLocks noGrp="1"/>
          </p:cNvSpPr>
          <p:nvPr>
            <p:ph type="body" sz="quarter" idx="12"/>
          </p:nvPr>
        </p:nvSpPr>
        <p:spPr>
          <a:xfrm>
            <a:off x="396240" y="1311564"/>
            <a:ext cx="3178233" cy="4447394"/>
          </a:xfrm>
        </p:spPr>
        <p:txBody>
          <a:bodyPr vert="horz" lIns="91440" tIns="45720" rIns="91440" bIns="45720" rtlCol="0" anchor="t">
            <a:normAutofit/>
          </a:bodyPr>
          <a:lstStyle/>
          <a:p>
            <a:r>
              <a:rPr lang="en-US" dirty="0">
                <a:cs typeface="Arial"/>
              </a:rPr>
              <a:t>Cumulatively</a:t>
            </a:r>
            <a:r>
              <a:rPr lang="en-US" b="0" dirty="0">
                <a:cs typeface="Arial"/>
              </a:rPr>
              <a:t> since the 2020 Census, Massachusetts has gained population along with seven other Northeast States, with New York being the only state to have lost population since 2020. </a:t>
            </a:r>
          </a:p>
          <a:p>
            <a:r>
              <a:rPr lang="en-US" sz="2000" b="0" dirty="0">
                <a:cs typeface="Arial"/>
              </a:rPr>
              <a:t>Gain of </a:t>
            </a:r>
            <a:r>
              <a:rPr lang="en-US" sz="2000" dirty="0">
                <a:cs typeface="Arial"/>
              </a:rPr>
              <a:t>1.7%.</a:t>
            </a:r>
            <a:endParaRPr lang="en-US" dirty="0"/>
          </a:p>
        </p:txBody>
      </p:sp>
      <p:pic>
        <p:nvPicPr>
          <p:cNvPr id="11" name="Picture Placeholder 10">
            <a:extLst>
              <a:ext uri="{FF2B5EF4-FFF2-40B4-BE49-F238E27FC236}">
                <a16:creationId xmlns:a16="http://schemas.microsoft.com/office/drawing/2014/main" id="{F4A20AC4-7434-B30E-7EAE-6F251B6A8BFE}"/>
              </a:ext>
            </a:extLst>
          </p:cNvPr>
          <p:cNvPicPr>
            <a:picLocks noGrp="1" noChangeAspect="1"/>
          </p:cNvPicPr>
          <p:nvPr>
            <p:ph type="pic" sz="quarter" idx="13"/>
          </p:nvPr>
        </p:nvPicPr>
        <p:blipFill>
          <a:blip r:embed="rId3"/>
          <a:srcRect l="6150" t="4186" r="1468" b="4186"/>
          <a:stretch>
            <a:fillRect/>
          </a:stretch>
        </p:blipFill>
        <p:spPr>
          <a:xfrm>
            <a:off x="3554500" y="1311564"/>
            <a:ext cx="8241260" cy="4227938"/>
          </a:xfrm>
          <a:prstGeom prst="rect">
            <a:avLst/>
          </a:prstGeom>
          <a:solidFill>
            <a:srgbClr val="FFFFFF">
              <a:shade val="85000"/>
            </a:srgbClr>
          </a:solidFill>
          <a:ln w="190500" cap="rnd">
            <a:solidFill>
              <a:srgbClr val="FFFFFF"/>
            </a:solidFill>
          </a:ln>
          <a:effectLst/>
          <a:scene3d>
            <a:camera prst="orthographicFront"/>
            <a:lightRig rig="twoPt" dir="t">
              <a:rot lat="0" lon="0" rev="7800000"/>
            </a:lightRig>
          </a:scene3d>
          <a:sp3d contourW="6350">
            <a:bevelT w="50800" h="16510"/>
            <a:contourClr>
              <a:srgbClr val="C0C0C0"/>
            </a:contourClr>
          </a:sp3d>
        </p:spPr>
      </p:pic>
      <p:sp>
        <p:nvSpPr>
          <p:cNvPr id="9" name="Text Placeholder 8">
            <a:extLst>
              <a:ext uri="{FF2B5EF4-FFF2-40B4-BE49-F238E27FC236}">
                <a16:creationId xmlns:a16="http://schemas.microsoft.com/office/drawing/2014/main" id="{BADB05AB-FAAD-C3EF-6AFE-ADE25D6F3CE8}"/>
              </a:ext>
            </a:extLst>
          </p:cNvPr>
          <p:cNvSpPr>
            <a:spLocks noGrp="1"/>
          </p:cNvSpPr>
          <p:nvPr>
            <p:ph type="body" sz="quarter" idx="14"/>
          </p:nvPr>
        </p:nvSpPr>
        <p:spPr/>
        <p:txBody>
          <a:bodyPr/>
          <a:lstStyle/>
          <a:p>
            <a:r>
              <a:rPr lang="fr-FR" i="1" dirty="0">
                <a:solidFill>
                  <a:schemeClr val="tx1"/>
                </a:solidFill>
              </a:rPr>
              <a:t>UMass Donahue Institute. Source data: NST-EST2025-POPCHG2020-2025. U.S. Census Bureau Population Division. January 27, 2026.</a:t>
            </a:r>
            <a:endParaRPr lang="en-US" i="1" dirty="0">
              <a:solidFill>
                <a:schemeClr val="tx1"/>
              </a:solidFill>
            </a:endParaRPr>
          </a:p>
        </p:txBody>
      </p:sp>
    </p:spTree>
    <p:extLst>
      <p:ext uri="{BB962C8B-B14F-4D97-AF65-F5344CB8AC3E}">
        <p14:creationId xmlns:p14="http://schemas.microsoft.com/office/powerpoint/2010/main" val="4097122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59C841D-5E2E-CF60-441F-34705E04D0CE}"/>
              </a:ext>
            </a:extLst>
          </p:cNvPr>
          <p:cNvSpPr>
            <a:spLocks noGrp="1"/>
          </p:cNvSpPr>
          <p:nvPr>
            <p:ph type="title"/>
          </p:nvPr>
        </p:nvSpPr>
        <p:spPr>
          <a:xfrm>
            <a:off x="630936" y="356527"/>
            <a:ext cx="10945368" cy="685800"/>
          </a:xfrm>
          <a:effectLst/>
        </p:spPr>
        <p:txBody>
          <a:bodyPr>
            <a:noAutofit/>
          </a:bodyPr>
          <a:lstStyle/>
          <a:p>
            <a:r>
              <a:rPr lang="en-US" sz="3600" dirty="0">
                <a:cs typeface="Arial"/>
              </a:rPr>
              <a:t>Losing Rank: </a:t>
            </a:r>
            <a:br>
              <a:rPr lang="en-US" sz="2800" dirty="0">
                <a:cs typeface="Arial"/>
              </a:rPr>
            </a:br>
            <a:r>
              <a:rPr lang="en-US" sz="2800" dirty="0">
                <a:cs typeface="Arial"/>
              </a:rPr>
              <a:t>Annual Percent Change in Population, July 1, 2024 to July 1, 2025 </a:t>
            </a:r>
          </a:p>
        </p:txBody>
      </p:sp>
      <p:sp>
        <p:nvSpPr>
          <p:cNvPr id="7" name="Text Placeholder 6">
            <a:extLst>
              <a:ext uri="{FF2B5EF4-FFF2-40B4-BE49-F238E27FC236}">
                <a16:creationId xmlns:a16="http://schemas.microsoft.com/office/drawing/2014/main" id="{27641AFD-6154-8EAF-1DB4-87E299396FC2}"/>
              </a:ext>
            </a:extLst>
          </p:cNvPr>
          <p:cNvSpPr>
            <a:spLocks noGrp="1"/>
          </p:cNvSpPr>
          <p:nvPr>
            <p:ph type="body" sz="quarter" idx="12"/>
          </p:nvPr>
        </p:nvSpPr>
        <p:spPr>
          <a:xfrm>
            <a:off x="396240" y="1645920"/>
            <a:ext cx="2744124" cy="3821696"/>
          </a:xfrm>
        </p:spPr>
        <p:txBody>
          <a:bodyPr>
            <a:normAutofit/>
          </a:bodyPr>
          <a:lstStyle/>
          <a:p>
            <a:r>
              <a:rPr lang="en-US" sz="2400" dirty="0"/>
              <a:t>Nationally, </a:t>
            </a:r>
            <a:r>
              <a:rPr lang="en-US" sz="2400" b="0" dirty="0"/>
              <a:t>Massachusetts ranked 27th in total population change, down from 13th last year.</a:t>
            </a:r>
          </a:p>
          <a:p>
            <a:r>
              <a:rPr lang="en-US" sz="2400" b="0" dirty="0"/>
              <a:t>39th in percent population change, down from 15th last year.</a:t>
            </a:r>
          </a:p>
        </p:txBody>
      </p:sp>
      <p:pic>
        <p:nvPicPr>
          <p:cNvPr id="11" name="Picture Placeholder 10">
            <a:extLst>
              <a:ext uri="{FF2B5EF4-FFF2-40B4-BE49-F238E27FC236}">
                <a16:creationId xmlns:a16="http://schemas.microsoft.com/office/drawing/2014/main" id="{04C5EBA1-B488-A1BA-29CA-CA18EAEFA488}"/>
              </a:ext>
            </a:extLst>
          </p:cNvPr>
          <p:cNvPicPr>
            <a:picLocks noGrp="1" noChangeAspect="1"/>
          </p:cNvPicPr>
          <p:nvPr>
            <p:ph type="pic" sz="quarter" idx="13"/>
          </p:nvPr>
        </p:nvPicPr>
        <p:blipFill>
          <a:blip r:embed="rId3"/>
          <a:srcRect l="6871" t="4221" r="2754" b="4241"/>
          <a:stretch>
            <a:fillRect/>
          </a:stretch>
        </p:blipFill>
        <p:spPr>
          <a:xfrm>
            <a:off x="3602182" y="1333378"/>
            <a:ext cx="8193578" cy="4239394"/>
          </a:xfrm>
          <a:prstGeom prst="rect">
            <a:avLst/>
          </a:prstGeom>
          <a:solidFill>
            <a:srgbClr val="FFFFFF">
              <a:shade val="85000"/>
            </a:srgbClr>
          </a:solidFill>
          <a:ln w="88900" cap="sq">
            <a:solidFill>
              <a:srgbClr val="FFFFFF"/>
            </a:solidFill>
            <a:miter lim="800000"/>
          </a:ln>
          <a:effectLst/>
          <a:scene3d>
            <a:camera prst="orthographicFront"/>
            <a:lightRig rig="twoPt" dir="t">
              <a:rot lat="0" lon="0" rev="7200000"/>
            </a:lightRig>
          </a:scene3d>
          <a:sp3d>
            <a:bevelT w="25400" h="19050"/>
            <a:contourClr>
              <a:srgbClr val="FFFFFF"/>
            </a:contourClr>
          </a:sp3d>
        </p:spPr>
      </p:pic>
      <p:sp>
        <p:nvSpPr>
          <p:cNvPr id="9" name="Text Placeholder 8">
            <a:extLst>
              <a:ext uri="{FF2B5EF4-FFF2-40B4-BE49-F238E27FC236}">
                <a16:creationId xmlns:a16="http://schemas.microsoft.com/office/drawing/2014/main" id="{FD8C7AF7-E47A-7F54-4338-5DB8768D114C}"/>
              </a:ext>
            </a:extLst>
          </p:cNvPr>
          <p:cNvSpPr>
            <a:spLocks noGrp="1"/>
          </p:cNvSpPr>
          <p:nvPr>
            <p:ph type="body" sz="quarter" idx="14"/>
          </p:nvPr>
        </p:nvSpPr>
        <p:spPr/>
        <p:txBody>
          <a:bodyPr/>
          <a:lstStyle/>
          <a:p>
            <a:r>
              <a:rPr lang="fr-FR" i="1" dirty="0">
                <a:solidFill>
                  <a:schemeClr val="tx1"/>
                </a:solidFill>
              </a:rPr>
              <a:t>Source data: NST-EST2025-POPCHG2020-2025. U.S. Census Bureau Population Division. January 27, 2026.</a:t>
            </a:r>
            <a:endParaRPr lang="en-US" i="1" dirty="0">
              <a:solidFill>
                <a:schemeClr val="tx1"/>
              </a:solidFill>
            </a:endParaRPr>
          </a:p>
        </p:txBody>
      </p:sp>
    </p:spTree>
    <p:extLst>
      <p:ext uri="{BB962C8B-B14F-4D97-AF65-F5344CB8AC3E}">
        <p14:creationId xmlns:p14="http://schemas.microsoft.com/office/powerpoint/2010/main" val="36556429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B6B876-4A15-871C-E9C6-94A38A9E09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9567C9-7D1F-289D-2185-54EEB5EB104A}"/>
              </a:ext>
            </a:extLst>
          </p:cNvPr>
          <p:cNvSpPr>
            <a:spLocks noGrp="1"/>
          </p:cNvSpPr>
          <p:nvPr>
            <p:ph type="title"/>
          </p:nvPr>
        </p:nvSpPr>
        <p:spPr>
          <a:xfrm>
            <a:off x="621290" y="3084537"/>
            <a:ext cx="10945368" cy="685800"/>
          </a:xfrm>
        </p:spPr>
        <p:txBody>
          <a:bodyPr>
            <a:normAutofit fontScale="90000"/>
          </a:bodyPr>
          <a:lstStyle/>
          <a:p>
            <a:pPr algn="ctr"/>
            <a:r>
              <a:rPr lang="en-US" dirty="0">
                <a:ea typeface="Calibri"/>
                <a:cs typeface="Arial"/>
              </a:rPr>
              <a:t>Relative to other U.S. states</a:t>
            </a:r>
            <a:endParaRPr lang="en-US" dirty="0">
              <a:ea typeface="Calibri" panose="020F0502020204030204"/>
            </a:endParaRPr>
          </a:p>
        </p:txBody>
      </p:sp>
    </p:spTree>
    <p:extLst>
      <p:ext uri="{BB962C8B-B14F-4D97-AF65-F5344CB8AC3E}">
        <p14:creationId xmlns:p14="http://schemas.microsoft.com/office/powerpoint/2010/main" val="15163201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279B3FE-A2F4-169A-8A1A-18E8F014F6A3}"/>
              </a:ext>
            </a:extLst>
          </p:cNvPr>
          <p:cNvSpPr>
            <a:spLocks noGrp="1"/>
          </p:cNvSpPr>
          <p:nvPr>
            <p:ph type="title"/>
          </p:nvPr>
        </p:nvSpPr>
        <p:spPr>
          <a:xfrm>
            <a:off x="630936" y="274320"/>
            <a:ext cx="10945368" cy="685800"/>
          </a:xfrm>
        </p:spPr>
        <p:txBody>
          <a:bodyPr>
            <a:normAutofit fontScale="90000"/>
          </a:bodyPr>
          <a:lstStyle/>
          <a:p>
            <a:r>
              <a:rPr lang="en-US" dirty="0"/>
              <a:t>Rate of Net International Migration, 2024</a:t>
            </a:r>
          </a:p>
        </p:txBody>
      </p:sp>
      <p:sp>
        <p:nvSpPr>
          <p:cNvPr id="8" name="Text Placeholder 7">
            <a:extLst>
              <a:ext uri="{FF2B5EF4-FFF2-40B4-BE49-F238E27FC236}">
                <a16:creationId xmlns:a16="http://schemas.microsoft.com/office/drawing/2014/main" id="{3E667046-7ECC-D2A3-C566-E3AD5C6063CA}"/>
              </a:ext>
            </a:extLst>
          </p:cNvPr>
          <p:cNvSpPr>
            <a:spLocks noGrp="1"/>
          </p:cNvSpPr>
          <p:nvPr>
            <p:ph type="body" sz="quarter" idx="14"/>
          </p:nvPr>
        </p:nvSpPr>
        <p:spPr>
          <a:xfrm>
            <a:off x="6199633" y="6304471"/>
            <a:ext cx="4783328" cy="123761"/>
          </a:xfrm>
        </p:spPr>
        <p:txBody>
          <a:bodyPr/>
          <a:lstStyle/>
          <a:p>
            <a:r>
              <a:rPr lang="en-US" i="1" dirty="0">
                <a:solidFill>
                  <a:schemeClr val="tx1"/>
                </a:solidFill>
              </a:rPr>
              <a:t>https://donahue.umass.edu/business-groups/economic-public-policy-research/massachusetts-population-estimates-program/population-estimates-by-massachusetts-geography/by-state</a:t>
            </a:r>
          </a:p>
        </p:txBody>
      </p:sp>
      <p:pic>
        <p:nvPicPr>
          <p:cNvPr id="10" name="Picture 9">
            <a:extLst>
              <a:ext uri="{FF2B5EF4-FFF2-40B4-BE49-F238E27FC236}">
                <a16:creationId xmlns:a16="http://schemas.microsoft.com/office/drawing/2014/main" id="{3B0030ED-D9A7-AB2A-4FA8-8B629728B98C}"/>
              </a:ext>
            </a:extLst>
          </p:cNvPr>
          <p:cNvPicPr>
            <a:picLocks noChangeAspect="1"/>
          </p:cNvPicPr>
          <p:nvPr/>
        </p:nvPicPr>
        <p:blipFill>
          <a:blip r:embed="rId2"/>
          <a:stretch>
            <a:fillRect/>
          </a:stretch>
        </p:blipFill>
        <p:spPr>
          <a:xfrm>
            <a:off x="3055620" y="1143000"/>
            <a:ext cx="6096000" cy="4572000"/>
          </a:xfrm>
          <a:prstGeom prst="rect">
            <a:avLst/>
          </a:prstGeom>
          <a:ln w="19050">
            <a:solidFill>
              <a:schemeClr val="bg1"/>
            </a:solidFill>
          </a:ln>
        </p:spPr>
      </p:pic>
      <p:sp>
        <p:nvSpPr>
          <p:cNvPr id="2" name="Rectangle 1">
            <a:extLst>
              <a:ext uri="{FF2B5EF4-FFF2-40B4-BE49-F238E27FC236}">
                <a16:creationId xmlns:a16="http://schemas.microsoft.com/office/drawing/2014/main" id="{5AF60D15-438F-F5BD-7C7F-FB84C914474F}"/>
              </a:ext>
            </a:extLst>
          </p:cNvPr>
          <p:cNvSpPr/>
          <p:nvPr/>
        </p:nvSpPr>
        <p:spPr>
          <a:xfrm>
            <a:off x="3055620" y="5229225"/>
            <a:ext cx="3040380" cy="4034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1491577E-3DD1-2F80-1754-BF6773E479BB}"/>
              </a:ext>
            </a:extLst>
          </p:cNvPr>
          <p:cNvSpPr/>
          <p:nvPr/>
        </p:nvSpPr>
        <p:spPr>
          <a:xfrm>
            <a:off x="7616952" y="5229225"/>
            <a:ext cx="1444752" cy="4034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96344C3E-0B23-27C1-C388-82A14B44D4F8}"/>
              </a:ext>
            </a:extLst>
          </p:cNvPr>
          <p:cNvSpPr txBox="1"/>
          <p:nvPr/>
        </p:nvSpPr>
        <p:spPr>
          <a:xfrm>
            <a:off x="9227312" y="5068669"/>
            <a:ext cx="1755648" cy="646331"/>
          </a:xfrm>
          <a:prstGeom prst="rect">
            <a:avLst/>
          </a:prstGeom>
          <a:noFill/>
        </p:spPr>
        <p:txBody>
          <a:bodyPr wrap="square" rtlCol="0">
            <a:spAutoFit/>
          </a:bodyPr>
          <a:lstStyle/>
          <a:p>
            <a:r>
              <a:rPr lang="en-US" i="1" dirty="0"/>
              <a:t>*Rate per 1,000 residents</a:t>
            </a:r>
          </a:p>
        </p:txBody>
      </p:sp>
    </p:spTree>
    <p:extLst>
      <p:ext uri="{BB962C8B-B14F-4D97-AF65-F5344CB8AC3E}">
        <p14:creationId xmlns:p14="http://schemas.microsoft.com/office/powerpoint/2010/main" val="2849771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2793B6-1624-5E84-C837-F35BFC74C4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044634-1F2C-6231-24A2-83826EB71BD0}"/>
              </a:ext>
            </a:extLst>
          </p:cNvPr>
          <p:cNvSpPr>
            <a:spLocks noGrp="1"/>
          </p:cNvSpPr>
          <p:nvPr>
            <p:ph type="title"/>
          </p:nvPr>
        </p:nvSpPr>
        <p:spPr>
          <a:xfrm>
            <a:off x="621290" y="3084537"/>
            <a:ext cx="10945368" cy="685800"/>
          </a:xfrm>
        </p:spPr>
        <p:txBody>
          <a:bodyPr>
            <a:normAutofit fontScale="90000"/>
          </a:bodyPr>
          <a:lstStyle/>
          <a:p>
            <a:pPr algn="ctr"/>
            <a:r>
              <a:rPr lang="en-US" i="1" dirty="0">
                <a:ea typeface="Calibri"/>
                <a:cs typeface="Arial"/>
              </a:rPr>
              <a:t>What's happened since?</a:t>
            </a:r>
            <a:endParaRPr lang="en-US" i="1" dirty="0"/>
          </a:p>
        </p:txBody>
      </p:sp>
    </p:spTree>
    <p:extLst>
      <p:ext uri="{BB962C8B-B14F-4D97-AF65-F5344CB8AC3E}">
        <p14:creationId xmlns:p14="http://schemas.microsoft.com/office/powerpoint/2010/main" val="331524673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F980969-D10E-96E8-ED1B-D21E23C3C1BE}"/>
              </a:ext>
            </a:extLst>
          </p:cNvPr>
          <p:cNvSpPr>
            <a:spLocks noGrp="1"/>
          </p:cNvSpPr>
          <p:nvPr>
            <p:ph type="title"/>
          </p:nvPr>
        </p:nvSpPr>
        <p:spPr>
          <a:xfrm>
            <a:off x="630936" y="274320"/>
            <a:ext cx="10945368" cy="685800"/>
          </a:xfrm>
        </p:spPr>
        <p:txBody>
          <a:bodyPr>
            <a:normAutofit fontScale="90000"/>
          </a:bodyPr>
          <a:lstStyle/>
          <a:p>
            <a:r>
              <a:rPr lang="en-US" dirty="0"/>
              <a:t>Rate of Net International Migration, 2025</a:t>
            </a:r>
          </a:p>
        </p:txBody>
      </p:sp>
      <p:pic>
        <p:nvPicPr>
          <p:cNvPr id="10" name="Picture 9">
            <a:extLst>
              <a:ext uri="{FF2B5EF4-FFF2-40B4-BE49-F238E27FC236}">
                <a16:creationId xmlns:a16="http://schemas.microsoft.com/office/drawing/2014/main" id="{BB110654-AB4C-4968-E140-CA4A0EF0BE6F}"/>
              </a:ext>
            </a:extLst>
          </p:cNvPr>
          <p:cNvPicPr>
            <a:picLocks noChangeAspect="1"/>
          </p:cNvPicPr>
          <p:nvPr/>
        </p:nvPicPr>
        <p:blipFill>
          <a:blip r:embed="rId2"/>
          <a:stretch>
            <a:fillRect/>
          </a:stretch>
        </p:blipFill>
        <p:spPr>
          <a:xfrm>
            <a:off x="3055620" y="1143000"/>
            <a:ext cx="6096000" cy="4572000"/>
          </a:xfrm>
          <a:prstGeom prst="rect">
            <a:avLst/>
          </a:prstGeom>
          <a:ln w="19050">
            <a:solidFill>
              <a:schemeClr val="bg1"/>
            </a:solidFill>
          </a:ln>
        </p:spPr>
      </p:pic>
      <p:sp>
        <p:nvSpPr>
          <p:cNvPr id="2" name="Rectangle 1">
            <a:extLst>
              <a:ext uri="{FF2B5EF4-FFF2-40B4-BE49-F238E27FC236}">
                <a16:creationId xmlns:a16="http://schemas.microsoft.com/office/drawing/2014/main" id="{D33D15B5-B025-965F-338E-05888FE86FDF}"/>
              </a:ext>
            </a:extLst>
          </p:cNvPr>
          <p:cNvSpPr/>
          <p:nvPr/>
        </p:nvSpPr>
        <p:spPr>
          <a:xfrm>
            <a:off x="3055620" y="5229225"/>
            <a:ext cx="3040380" cy="4034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519ED9AA-FC0C-5166-8648-8C5142DEDC24}"/>
              </a:ext>
            </a:extLst>
          </p:cNvPr>
          <p:cNvSpPr/>
          <p:nvPr/>
        </p:nvSpPr>
        <p:spPr>
          <a:xfrm>
            <a:off x="7616952" y="5229225"/>
            <a:ext cx="1444752" cy="4034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2489E767-2D53-C9CE-CE02-14EB994D0653}"/>
              </a:ext>
            </a:extLst>
          </p:cNvPr>
          <p:cNvSpPr txBox="1"/>
          <p:nvPr/>
        </p:nvSpPr>
        <p:spPr>
          <a:xfrm>
            <a:off x="9227312" y="5068669"/>
            <a:ext cx="1755648" cy="646331"/>
          </a:xfrm>
          <a:prstGeom prst="rect">
            <a:avLst/>
          </a:prstGeom>
          <a:noFill/>
        </p:spPr>
        <p:txBody>
          <a:bodyPr wrap="square" rtlCol="0">
            <a:spAutoFit/>
          </a:bodyPr>
          <a:lstStyle/>
          <a:p>
            <a:r>
              <a:rPr lang="en-US" i="1" dirty="0"/>
              <a:t>*Rate per 1,000 residents</a:t>
            </a:r>
          </a:p>
        </p:txBody>
      </p:sp>
      <p:sp>
        <p:nvSpPr>
          <p:cNvPr id="5" name="Text Placeholder 7">
            <a:extLst>
              <a:ext uri="{FF2B5EF4-FFF2-40B4-BE49-F238E27FC236}">
                <a16:creationId xmlns:a16="http://schemas.microsoft.com/office/drawing/2014/main" id="{23407056-855D-E251-1495-61B2A45C7355}"/>
              </a:ext>
            </a:extLst>
          </p:cNvPr>
          <p:cNvSpPr>
            <a:spLocks noGrp="1"/>
          </p:cNvSpPr>
          <p:nvPr>
            <p:ph type="body" sz="quarter" idx="14"/>
          </p:nvPr>
        </p:nvSpPr>
        <p:spPr>
          <a:xfrm>
            <a:off x="5989320" y="6303963"/>
            <a:ext cx="4993005" cy="69405"/>
          </a:xfrm>
        </p:spPr>
        <p:txBody>
          <a:bodyPr/>
          <a:lstStyle/>
          <a:p>
            <a:r>
              <a:rPr lang="en-US" i="1" dirty="0">
                <a:solidFill>
                  <a:schemeClr val="tx1"/>
                </a:solidFill>
              </a:rPr>
              <a:t>https://donahue.umass.edu/business-groups/economic-public-policy-research/massachusetts-population-estimates-program/population-estimates-by-massachusetts-geography/by-state</a:t>
            </a:r>
          </a:p>
        </p:txBody>
      </p:sp>
    </p:spTree>
    <p:extLst>
      <p:ext uri="{BB962C8B-B14F-4D97-AF65-F5344CB8AC3E}">
        <p14:creationId xmlns:p14="http://schemas.microsoft.com/office/powerpoint/2010/main" val="14978208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94330-1B86-368C-9773-2CE8748157AF}"/>
              </a:ext>
            </a:extLst>
          </p:cNvPr>
          <p:cNvSpPr>
            <a:spLocks noGrp="1"/>
          </p:cNvSpPr>
          <p:nvPr>
            <p:ph type="title"/>
          </p:nvPr>
        </p:nvSpPr>
        <p:spPr>
          <a:xfrm>
            <a:off x="623316" y="212968"/>
            <a:ext cx="10945368" cy="233485"/>
          </a:xfrm>
        </p:spPr>
        <p:txBody>
          <a:bodyPr>
            <a:noAutofit/>
          </a:bodyPr>
          <a:lstStyle/>
          <a:p>
            <a:pPr algn="ctr"/>
            <a:r>
              <a:rPr lang="en-US" sz="2400" dirty="0"/>
              <a:t>Net International Migration by State, 2025</a:t>
            </a:r>
          </a:p>
        </p:txBody>
      </p:sp>
      <p:sp>
        <p:nvSpPr>
          <p:cNvPr id="5" name="Text Placeholder 4">
            <a:extLst>
              <a:ext uri="{FF2B5EF4-FFF2-40B4-BE49-F238E27FC236}">
                <a16:creationId xmlns:a16="http://schemas.microsoft.com/office/drawing/2014/main" id="{E010BAFE-DAC2-63AB-BD9F-B3D4F5DC3F7E}"/>
              </a:ext>
            </a:extLst>
          </p:cNvPr>
          <p:cNvSpPr>
            <a:spLocks noGrp="1"/>
          </p:cNvSpPr>
          <p:nvPr>
            <p:ph type="body" sz="quarter" idx="14"/>
          </p:nvPr>
        </p:nvSpPr>
        <p:spPr>
          <a:xfrm>
            <a:off x="7004305" y="6500373"/>
            <a:ext cx="4015232" cy="233485"/>
          </a:xfrm>
        </p:spPr>
        <p:txBody>
          <a:bodyPr/>
          <a:lstStyle/>
          <a:p>
            <a:r>
              <a:rPr lang="en-US" i="1" dirty="0">
                <a:solidFill>
                  <a:schemeClr val="tx1"/>
                </a:solidFill>
              </a:rPr>
              <a:t>UMass Donahue Institute. Source U.S. Census Bureau Population Division NST_EST2025_ALLDATA. Release Date January 27, 2026. Rates per 1,000 average population. State rankings include District of Columbia.</a:t>
            </a:r>
          </a:p>
          <a:p>
            <a:endParaRPr lang="en-US" dirty="0"/>
          </a:p>
        </p:txBody>
      </p:sp>
      <p:graphicFrame>
        <p:nvGraphicFramePr>
          <p:cNvPr id="7" name="Table 6">
            <a:extLst>
              <a:ext uri="{FF2B5EF4-FFF2-40B4-BE49-F238E27FC236}">
                <a16:creationId xmlns:a16="http://schemas.microsoft.com/office/drawing/2014/main" id="{0F85F4B3-9DFB-48AA-1EF4-8B4F2777F683}"/>
              </a:ext>
            </a:extLst>
          </p:cNvPr>
          <p:cNvGraphicFramePr>
            <a:graphicFrameLocks noGrp="1"/>
          </p:cNvGraphicFramePr>
          <p:nvPr>
            <p:extLst>
              <p:ext uri="{D42A27DB-BD31-4B8C-83A1-F6EECF244321}">
                <p14:modId xmlns:p14="http://schemas.microsoft.com/office/powerpoint/2010/main" val="1968483634"/>
              </p:ext>
            </p:extLst>
          </p:nvPr>
        </p:nvGraphicFramePr>
        <p:xfrm>
          <a:off x="1256698" y="787671"/>
          <a:ext cx="4476590" cy="5025796"/>
        </p:xfrm>
        <a:graphic>
          <a:graphicData uri="http://schemas.openxmlformats.org/drawingml/2006/table">
            <a:tbl>
              <a:tblPr/>
              <a:tblGrid>
                <a:gridCol w="1459070">
                  <a:extLst>
                    <a:ext uri="{9D8B030D-6E8A-4147-A177-3AD203B41FA5}">
                      <a16:colId xmlns:a16="http://schemas.microsoft.com/office/drawing/2014/main" val="1798759330"/>
                    </a:ext>
                  </a:extLst>
                </a:gridCol>
                <a:gridCol w="1920240">
                  <a:extLst>
                    <a:ext uri="{9D8B030D-6E8A-4147-A177-3AD203B41FA5}">
                      <a16:colId xmlns:a16="http://schemas.microsoft.com/office/drawing/2014/main" val="1208021087"/>
                    </a:ext>
                  </a:extLst>
                </a:gridCol>
                <a:gridCol w="1097280">
                  <a:extLst>
                    <a:ext uri="{9D8B030D-6E8A-4147-A177-3AD203B41FA5}">
                      <a16:colId xmlns:a16="http://schemas.microsoft.com/office/drawing/2014/main" val="1395524549"/>
                    </a:ext>
                  </a:extLst>
                </a:gridCol>
              </a:tblGrid>
              <a:tr h="346185">
                <a:tc>
                  <a:txBody>
                    <a:bodyPr/>
                    <a:lstStyle/>
                    <a:p>
                      <a:pPr algn="ctr" rtl="0" fontAlgn="ctr">
                        <a:buNone/>
                      </a:pPr>
                      <a:r>
                        <a:rPr lang="en-US" sz="1200" b="1" i="0" u="none" strike="noStrike" dirty="0">
                          <a:solidFill>
                            <a:srgbClr val="FFFFFF"/>
                          </a:solidFill>
                          <a:effectLst/>
                          <a:latin typeface="Calibri" panose="020F0502020204030204" pitchFamily="34" charset="0"/>
                        </a:rPr>
                        <a:t>State</a:t>
                      </a:r>
                    </a:p>
                  </a:txBody>
                  <a:tcPr marL="3386" marR="3386" marT="338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14"/>
                    </a:solidFill>
                  </a:tcPr>
                </a:tc>
                <a:tc>
                  <a:txBody>
                    <a:bodyPr/>
                    <a:lstStyle/>
                    <a:p>
                      <a:pPr algn="ctr" rtl="0" fontAlgn="ctr">
                        <a:buNone/>
                      </a:pPr>
                      <a:r>
                        <a:rPr lang="en-US" sz="1200" b="1" i="0" u="none" strike="noStrike" dirty="0">
                          <a:solidFill>
                            <a:srgbClr val="FFFFFF"/>
                          </a:solidFill>
                          <a:effectLst/>
                          <a:latin typeface="Calibri" panose="020F0502020204030204" pitchFamily="34" charset="0"/>
                        </a:rPr>
                        <a:t>Rate of Net International Immigration</a:t>
                      </a:r>
                    </a:p>
                  </a:txBody>
                  <a:tcPr marL="3386" marR="3386" marT="338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14"/>
                    </a:solidFill>
                  </a:tcPr>
                </a:tc>
                <a:tc>
                  <a:txBody>
                    <a:bodyPr/>
                    <a:lstStyle/>
                    <a:p>
                      <a:pPr algn="ctr" rtl="0" fontAlgn="ctr">
                        <a:buNone/>
                      </a:pPr>
                      <a:r>
                        <a:rPr lang="en-US" sz="1200" b="1" i="0" u="none" strike="noStrike" dirty="0">
                          <a:solidFill>
                            <a:srgbClr val="FFFFFF"/>
                          </a:solidFill>
                          <a:effectLst/>
                          <a:latin typeface="Calibri" panose="020F0502020204030204" pitchFamily="34" charset="0"/>
                        </a:rPr>
                        <a:t>Ranking</a:t>
                      </a:r>
                    </a:p>
                  </a:txBody>
                  <a:tcPr marL="3386" marR="3386" marT="338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14"/>
                    </a:solidFill>
                  </a:tcPr>
                </a:tc>
                <a:extLst>
                  <a:ext uri="{0D108BD9-81ED-4DB2-BD59-A6C34878D82A}">
                    <a16:rowId xmlns:a16="http://schemas.microsoft.com/office/drawing/2014/main" val="1193231929"/>
                  </a:ext>
                </a:extLst>
              </a:tr>
              <a:tr h="184158">
                <a:tc>
                  <a:txBody>
                    <a:bodyPr/>
                    <a:lstStyle/>
                    <a:p>
                      <a:pPr marL="182880" lvl="0" algn="l" rtl="0" fontAlgn="ctr">
                        <a:buNone/>
                      </a:pPr>
                      <a:r>
                        <a:rPr lang="en-US" sz="1200" b="0" i="0" u="none" strike="noStrike" dirty="0">
                          <a:solidFill>
                            <a:srgbClr val="000000"/>
                          </a:solidFill>
                          <a:effectLst/>
                          <a:latin typeface="Calibri" panose="020F0502020204030204" pitchFamily="34" charset="0"/>
                        </a:rPr>
                        <a:t>Florida</a:t>
                      </a:r>
                    </a:p>
                  </a:txBody>
                  <a:tcPr marL="3386" marR="3386" marT="3386"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tc>
                  <a:txBody>
                    <a:bodyPr/>
                    <a:lstStyle/>
                    <a:p>
                      <a:pPr algn="ctr" rtl="0" fontAlgn="ctr">
                        <a:buNone/>
                      </a:pPr>
                      <a:r>
                        <a:rPr lang="en-US" sz="1200" b="0" i="0" u="none" strike="noStrike" dirty="0">
                          <a:solidFill>
                            <a:srgbClr val="000000"/>
                          </a:solidFill>
                          <a:effectLst/>
                          <a:latin typeface="Calibri" panose="020F0502020204030204" pitchFamily="34" charset="0"/>
                        </a:rPr>
                        <a:t>7.6</a:t>
                      </a:r>
                    </a:p>
                  </a:txBody>
                  <a:tcPr marL="3386" marR="3386" marT="3386"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rtl="0" fontAlgn="ctr">
                        <a:buNone/>
                      </a:pPr>
                      <a:r>
                        <a:rPr lang="en-US" sz="1200" b="0" i="0" u="none" strike="noStrike" dirty="0">
                          <a:solidFill>
                            <a:srgbClr val="000000"/>
                          </a:solidFill>
                          <a:effectLst/>
                          <a:latin typeface="Calibri" panose="020F0502020204030204" pitchFamily="34" charset="0"/>
                        </a:rPr>
                        <a:t>1</a:t>
                      </a:r>
                    </a:p>
                  </a:txBody>
                  <a:tcPr marL="3386" marR="3386" marT="3386"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607795165"/>
                  </a:ext>
                </a:extLst>
              </a:tr>
              <a:tr h="184158">
                <a:tc>
                  <a:txBody>
                    <a:bodyPr/>
                    <a:lstStyle/>
                    <a:p>
                      <a:pPr marL="182880" lvl="0" algn="l" rtl="0" fontAlgn="ctr">
                        <a:buNone/>
                      </a:pPr>
                      <a:r>
                        <a:rPr lang="en-US" sz="1200" b="0" i="0" u="none" strike="noStrike" dirty="0">
                          <a:solidFill>
                            <a:srgbClr val="000000"/>
                          </a:solidFill>
                          <a:effectLst/>
                          <a:latin typeface="Calibri" panose="020F0502020204030204" pitchFamily="34" charset="0"/>
                        </a:rPr>
                        <a:t>Washington</a:t>
                      </a:r>
                    </a:p>
                  </a:txBody>
                  <a:tcPr marL="3386" marR="3386" marT="3386" marB="0" anchor="ctr">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ctr" rtl="0" fontAlgn="ctr">
                        <a:buNone/>
                      </a:pPr>
                      <a:r>
                        <a:rPr lang="en-US" sz="1200" b="0" i="0" u="none" strike="noStrike" dirty="0">
                          <a:solidFill>
                            <a:srgbClr val="000000"/>
                          </a:solidFill>
                          <a:effectLst/>
                          <a:latin typeface="Calibri" panose="020F0502020204030204" pitchFamily="34" charset="0"/>
                        </a:rPr>
                        <a:t>5.8</a:t>
                      </a:r>
                    </a:p>
                  </a:txBody>
                  <a:tcPr marL="3386" marR="3386" marT="3386" marB="0" anchor="ctr">
                    <a:lnL>
                      <a:noFill/>
                    </a:lnL>
                    <a:lnR>
                      <a:noFill/>
                    </a:lnR>
                    <a:lnT>
                      <a:noFill/>
                    </a:lnT>
                    <a:lnB>
                      <a:noFill/>
                    </a:lnB>
                    <a:solidFill>
                      <a:srgbClr val="D9D9D9"/>
                    </a:solidFill>
                  </a:tcPr>
                </a:tc>
                <a:tc>
                  <a:txBody>
                    <a:bodyPr/>
                    <a:lstStyle/>
                    <a:p>
                      <a:pPr algn="ctr" rtl="0" fontAlgn="ctr">
                        <a:buNone/>
                      </a:pPr>
                      <a:r>
                        <a:rPr lang="en-US" sz="1200" b="0" i="0" u="none" strike="noStrike" dirty="0">
                          <a:solidFill>
                            <a:srgbClr val="000000"/>
                          </a:solidFill>
                          <a:effectLst/>
                          <a:latin typeface="Calibri" panose="020F0502020204030204" pitchFamily="34" charset="0"/>
                        </a:rPr>
                        <a:t>2</a:t>
                      </a:r>
                    </a:p>
                  </a:txBody>
                  <a:tcPr marL="3386" marR="3386" marT="3386"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1388833167"/>
                  </a:ext>
                </a:extLst>
              </a:tr>
              <a:tr h="184158">
                <a:tc>
                  <a:txBody>
                    <a:bodyPr/>
                    <a:lstStyle/>
                    <a:p>
                      <a:pPr marL="182880" lvl="0" algn="l" rtl="0" fontAlgn="ctr">
                        <a:buNone/>
                      </a:pPr>
                      <a:r>
                        <a:rPr lang="en-US" sz="1200" b="0" i="0" u="none" strike="noStrike" dirty="0">
                          <a:solidFill>
                            <a:srgbClr val="000000"/>
                          </a:solidFill>
                          <a:effectLst/>
                          <a:latin typeface="Calibri" panose="020F0502020204030204" pitchFamily="34" charset="0"/>
                        </a:rPr>
                        <a:t>District of Columbia</a:t>
                      </a:r>
                    </a:p>
                  </a:txBody>
                  <a:tcPr marL="3386" marR="3386" marT="3386"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rtl="0" fontAlgn="ctr">
                        <a:buNone/>
                      </a:pPr>
                      <a:r>
                        <a:rPr lang="en-US" sz="1200" b="0" i="0" u="none" strike="noStrike" dirty="0">
                          <a:solidFill>
                            <a:srgbClr val="000000"/>
                          </a:solidFill>
                          <a:effectLst/>
                          <a:latin typeface="Calibri" panose="020F0502020204030204" pitchFamily="34" charset="0"/>
                        </a:rPr>
                        <a:t>5.7</a:t>
                      </a:r>
                    </a:p>
                  </a:txBody>
                  <a:tcPr marL="3386" marR="3386" marT="3386" marB="0" anchor="ctr">
                    <a:lnL>
                      <a:noFill/>
                    </a:lnL>
                    <a:lnR>
                      <a:noFill/>
                    </a:lnR>
                    <a:lnT>
                      <a:noFill/>
                    </a:lnT>
                    <a:lnB>
                      <a:noFill/>
                    </a:lnB>
                    <a:noFill/>
                  </a:tcPr>
                </a:tc>
                <a:tc>
                  <a:txBody>
                    <a:bodyPr/>
                    <a:lstStyle/>
                    <a:p>
                      <a:pPr algn="ctr" rtl="0" fontAlgn="ctr">
                        <a:buNone/>
                      </a:pPr>
                      <a:r>
                        <a:rPr lang="en-US" sz="1200" b="0" i="0" u="none" strike="noStrike" dirty="0">
                          <a:solidFill>
                            <a:srgbClr val="000000"/>
                          </a:solidFill>
                          <a:effectLst/>
                          <a:latin typeface="Calibri" panose="020F0502020204030204" pitchFamily="34" charset="0"/>
                        </a:rPr>
                        <a:t>3</a:t>
                      </a:r>
                    </a:p>
                  </a:txBody>
                  <a:tcPr marL="3386" marR="3386" marT="3386" marB="0" anchor="ctr">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418423082"/>
                  </a:ext>
                </a:extLst>
              </a:tr>
              <a:tr h="184158">
                <a:tc>
                  <a:txBody>
                    <a:bodyPr/>
                    <a:lstStyle/>
                    <a:p>
                      <a:pPr marL="182880" lvl="0" algn="l" rtl="0" fontAlgn="ctr">
                        <a:buNone/>
                      </a:pPr>
                      <a:r>
                        <a:rPr lang="en-US" sz="1200" b="1" i="0" u="none" strike="noStrike" dirty="0">
                          <a:solidFill>
                            <a:srgbClr val="000000"/>
                          </a:solidFill>
                          <a:effectLst/>
                          <a:latin typeface="Calibri" panose="020F0502020204030204" pitchFamily="34" charset="0"/>
                        </a:rPr>
                        <a:t>Massachusetts</a:t>
                      </a:r>
                    </a:p>
                  </a:txBody>
                  <a:tcPr marL="3386" marR="3386" marT="3386" marB="0" anchor="ctr">
                    <a:lnL w="12700" cap="flat" cmpd="sng" algn="ctr">
                      <a:solidFill>
                        <a:srgbClr val="000000"/>
                      </a:solidFill>
                      <a:prstDash val="solid"/>
                      <a:round/>
                      <a:headEnd type="none" w="med" len="med"/>
                      <a:tailEnd type="none" w="med" len="med"/>
                    </a:lnL>
                    <a:lnR>
                      <a:noFill/>
                    </a:lnR>
                    <a:lnT>
                      <a:noFill/>
                    </a:lnT>
                    <a:lnB>
                      <a:noFill/>
                    </a:lnB>
                    <a:solidFill>
                      <a:srgbClr val="DEEAF6"/>
                    </a:solidFill>
                  </a:tcPr>
                </a:tc>
                <a:tc>
                  <a:txBody>
                    <a:bodyPr/>
                    <a:lstStyle/>
                    <a:p>
                      <a:pPr algn="ctr" rtl="0" fontAlgn="ctr">
                        <a:buNone/>
                      </a:pPr>
                      <a:r>
                        <a:rPr lang="en-US" sz="1200" b="1" i="0" u="none" strike="noStrike" dirty="0">
                          <a:solidFill>
                            <a:srgbClr val="000000"/>
                          </a:solidFill>
                          <a:effectLst/>
                          <a:latin typeface="Calibri" panose="020F0502020204030204" pitchFamily="34" charset="0"/>
                        </a:rPr>
                        <a:t>5.6</a:t>
                      </a:r>
                    </a:p>
                  </a:txBody>
                  <a:tcPr marL="3386" marR="3386" marT="3386" marB="0" anchor="ctr">
                    <a:lnL>
                      <a:noFill/>
                    </a:lnL>
                    <a:lnR>
                      <a:noFill/>
                    </a:lnR>
                    <a:lnT>
                      <a:noFill/>
                    </a:lnT>
                    <a:lnB>
                      <a:noFill/>
                    </a:lnB>
                    <a:solidFill>
                      <a:srgbClr val="DEEAF6"/>
                    </a:solidFill>
                  </a:tcPr>
                </a:tc>
                <a:tc>
                  <a:txBody>
                    <a:bodyPr/>
                    <a:lstStyle/>
                    <a:p>
                      <a:pPr algn="ctr" rtl="0" fontAlgn="ctr">
                        <a:buNone/>
                      </a:pPr>
                      <a:r>
                        <a:rPr lang="en-US" sz="1200" b="1" i="0" u="none" strike="noStrike" dirty="0">
                          <a:solidFill>
                            <a:srgbClr val="000000"/>
                          </a:solidFill>
                          <a:effectLst/>
                          <a:latin typeface="Calibri" panose="020F0502020204030204" pitchFamily="34" charset="0"/>
                        </a:rPr>
                        <a:t>4</a:t>
                      </a:r>
                    </a:p>
                  </a:txBody>
                  <a:tcPr marL="3386" marR="3386" marT="3386" marB="0" anchor="ctr">
                    <a:lnL>
                      <a:noFill/>
                    </a:lnL>
                    <a:lnR w="12700" cap="flat" cmpd="sng" algn="ctr">
                      <a:solidFill>
                        <a:srgbClr val="000000"/>
                      </a:solidFill>
                      <a:prstDash val="solid"/>
                      <a:round/>
                      <a:headEnd type="none" w="med" len="med"/>
                      <a:tailEnd type="none" w="med" len="med"/>
                    </a:lnR>
                    <a:lnT>
                      <a:noFill/>
                    </a:lnT>
                    <a:lnB>
                      <a:noFill/>
                    </a:lnB>
                    <a:solidFill>
                      <a:srgbClr val="DEEAF6"/>
                    </a:solidFill>
                  </a:tcPr>
                </a:tc>
                <a:extLst>
                  <a:ext uri="{0D108BD9-81ED-4DB2-BD59-A6C34878D82A}">
                    <a16:rowId xmlns:a16="http://schemas.microsoft.com/office/drawing/2014/main" val="2461607020"/>
                  </a:ext>
                </a:extLst>
              </a:tr>
              <a:tr h="184158">
                <a:tc>
                  <a:txBody>
                    <a:bodyPr/>
                    <a:lstStyle/>
                    <a:p>
                      <a:pPr marL="182880" lvl="0" algn="l" rtl="0" fontAlgn="ctr">
                        <a:buNone/>
                      </a:pPr>
                      <a:r>
                        <a:rPr lang="en-US" sz="1200" b="0" i="0" u="none" strike="noStrike" dirty="0">
                          <a:solidFill>
                            <a:srgbClr val="000000"/>
                          </a:solidFill>
                          <a:effectLst/>
                          <a:latin typeface="Calibri" panose="020F0502020204030204" pitchFamily="34" charset="0"/>
                        </a:rPr>
                        <a:t>New Jersey</a:t>
                      </a:r>
                    </a:p>
                  </a:txBody>
                  <a:tcPr marL="3386" marR="3386" marT="3386"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rtl="0" fontAlgn="ctr">
                        <a:buNone/>
                      </a:pPr>
                      <a:r>
                        <a:rPr lang="en-US" sz="1200" b="0" i="0" u="none" strike="noStrike" dirty="0">
                          <a:solidFill>
                            <a:srgbClr val="000000"/>
                          </a:solidFill>
                          <a:effectLst/>
                          <a:latin typeface="Calibri" panose="020F0502020204030204" pitchFamily="34" charset="0"/>
                        </a:rPr>
                        <a:t>5.6</a:t>
                      </a:r>
                    </a:p>
                  </a:txBody>
                  <a:tcPr marL="3386" marR="3386" marT="3386" marB="0" anchor="ctr">
                    <a:lnL>
                      <a:noFill/>
                    </a:lnL>
                    <a:lnR>
                      <a:noFill/>
                    </a:lnR>
                    <a:lnT>
                      <a:noFill/>
                    </a:lnT>
                    <a:lnB>
                      <a:noFill/>
                    </a:lnB>
                    <a:noFill/>
                  </a:tcPr>
                </a:tc>
                <a:tc>
                  <a:txBody>
                    <a:bodyPr/>
                    <a:lstStyle/>
                    <a:p>
                      <a:pPr algn="ctr" rtl="0" fontAlgn="ctr">
                        <a:buNone/>
                      </a:pPr>
                      <a:r>
                        <a:rPr lang="en-US" sz="1200" b="0" i="0" u="none" strike="noStrike" dirty="0">
                          <a:solidFill>
                            <a:srgbClr val="000000"/>
                          </a:solidFill>
                          <a:effectLst/>
                          <a:latin typeface="Calibri" panose="020F0502020204030204" pitchFamily="34" charset="0"/>
                        </a:rPr>
                        <a:t>5</a:t>
                      </a:r>
                    </a:p>
                  </a:txBody>
                  <a:tcPr marL="3386" marR="3386" marT="3386" marB="0" anchor="ctr">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963074098"/>
                  </a:ext>
                </a:extLst>
              </a:tr>
              <a:tr h="184158">
                <a:tc>
                  <a:txBody>
                    <a:bodyPr/>
                    <a:lstStyle/>
                    <a:p>
                      <a:pPr marL="182880" lvl="0" algn="l" rtl="0" fontAlgn="ctr">
                        <a:buNone/>
                      </a:pPr>
                      <a:r>
                        <a:rPr lang="en-US" sz="1200" b="0" i="0" u="none" strike="noStrike" dirty="0">
                          <a:solidFill>
                            <a:srgbClr val="000000"/>
                          </a:solidFill>
                          <a:effectLst/>
                          <a:latin typeface="Calibri" panose="020F0502020204030204" pitchFamily="34" charset="0"/>
                        </a:rPr>
                        <a:t>Rhode Island</a:t>
                      </a:r>
                    </a:p>
                  </a:txBody>
                  <a:tcPr marL="3386" marR="3386" marT="3386" marB="0" anchor="ctr">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ctr" rtl="0" fontAlgn="ctr">
                        <a:buNone/>
                      </a:pPr>
                      <a:r>
                        <a:rPr lang="en-US" sz="1200" b="0" i="0" u="none" strike="noStrike" dirty="0">
                          <a:solidFill>
                            <a:srgbClr val="000000"/>
                          </a:solidFill>
                          <a:effectLst/>
                          <a:latin typeface="Calibri" panose="020F0502020204030204" pitchFamily="34" charset="0"/>
                        </a:rPr>
                        <a:t>5.3</a:t>
                      </a:r>
                    </a:p>
                  </a:txBody>
                  <a:tcPr marL="3386" marR="3386" marT="3386" marB="0" anchor="ctr">
                    <a:lnL>
                      <a:noFill/>
                    </a:lnL>
                    <a:lnR>
                      <a:noFill/>
                    </a:lnR>
                    <a:lnT>
                      <a:noFill/>
                    </a:lnT>
                    <a:lnB>
                      <a:noFill/>
                    </a:lnB>
                    <a:solidFill>
                      <a:srgbClr val="D9D9D9"/>
                    </a:solidFill>
                  </a:tcPr>
                </a:tc>
                <a:tc>
                  <a:txBody>
                    <a:bodyPr/>
                    <a:lstStyle/>
                    <a:p>
                      <a:pPr algn="ctr" rtl="0" fontAlgn="ctr">
                        <a:buNone/>
                      </a:pPr>
                      <a:r>
                        <a:rPr lang="en-US" sz="1200" b="0" i="0" u="none" strike="noStrike" dirty="0">
                          <a:solidFill>
                            <a:srgbClr val="000000"/>
                          </a:solidFill>
                          <a:effectLst/>
                          <a:latin typeface="Calibri" panose="020F0502020204030204" pitchFamily="34" charset="0"/>
                        </a:rPr>
                        <a:t>6</a:t>
                      </a:r>
                    </a:p>
                  </a:txBody>
                  <a:tcPr marL="3386" marR="3386" marT="3386"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2049336165"/>
                  </a:ext>
                </a:extLst>
              </a:tr>
              <a:tr h="184158">
                <a:tc>
                  <a:txBody>
                    <a:bodyPr/>
                    <a:lstStyle/>
                    <a:p>
                      <a:pPr marL="182880" lvl="0" algn="l" rtl="0" fontAlgn="ctr">
                        <a:buNone/>
                      </a:pPr>
                      <a:r>
                        <a:rPr lang="en-US" sz="1200" b="0" i="0" u="none" strike="noStrike" dirty="0">
                          <a:solidFill>
                            <a:srgbClr val="000000"/>
                          </a:solidFill>
                          <a:effectLst/>
                          <a:latin typeface="Calibri" panose="020F0502020204030204" pitchFamily="34" charset="0"/>
                        </a:rPr>
                        <a:t>Texas</a:t>
                      </a:r>
                    </a:p>
                  </a:txBody>
                  <a:tcPr marL="3386" marR="3386" marT="3386"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rtl="0" fontAlgn="ctr">
                        <a:buNone/>
                      </a:pPr>
                      <a:r>
                        <a:rPr lang="en-US" sz="1200" b="0" i="0" u="none" strike="noStrike" dirty="0">
                          <a:solidFill>
                            <a:srgbClr val="000000"/>
                          </a:solidFill>
                          <a:effectLst/>
                          <a:latin typeface="Calibri" panose="020F0502020204030204" pitchFamily="34" charset="0"/>
                        </a:rPr>
                        <a:t>5.3</a:t>
                      </a:r>
                    </a:p>
                  </a:txBody>
                  <a:tcPr marL="3386" marR="3386" marT="3386" marB="0" anchor="ctr">
                    <a:lnL>
                      <a:noFill/>
                    </a:lnL>
                    <a:lnR>
                      <a:noFill/>
                    </a:lnR>
                    <a:lnT>
                      <a:noFill/>
                    </a:lnT>
                    <a:lnB>
                      <a:noFill/>
                    </a:lnB>
                    <a:noFill/>
                  </a:tcPr>
                </a:tc>
                <a:tc>
                  <a:txBody>
                    <a:bodyPr/>
                    <a:lstStyle/>
                    <a:p>
                      <a:pPr algn="ctr" rtl="0" fontAlgn="ctr">
                        <a:buNone/>
                      </a:pPr>
                      <a:r>
                        <a:rPr lang="en-US" sz="1200" b="0" i="0" u="none" strike="noStrike" dirty="0">
                          <a:solidFill>
                            <a:srgbClr val="000000"/>
                          </a:solidFill>
                          <a:effectLst/>
                          <a:latin typeface="Calibri" panose="020F0502020204030204" pitchFamily="34" charset="0"/>
                        </a:rPr>
                        <a:t>7</a:t>
                      </a:r>
                    </a:p>
                  </a:txBody>
                  <a:tcPr marL="3386" marR="3386" marT="3386" marB="0" anchor="ctr">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512380382"/>
                  </a:ext>
                </a:extLst>
              </a:tr>
              <a:tr h="184158">
                <a:tc>
                  <a:txBody>
                    <a:bodyPr/>
                    <a:lstStyle/>
                    <a:p>
                      <a:pPr marL="182880" lvl="0" algn="l" rtl="0" fontAlgn="ctr">
                        <a:buNone/>
                      </a:pPr>
                      <a:r>
                        <a:rPr lang="en-US" sz="1200" b="0" i="0" u="none" strike="noStrike" dirty="0">
                          <a:solidFill>
                            <a:srgbClr val="000000"/>
                          </a:solidFill>
                          <a:effectLst/>
                          <a:latin typeface="Calibri" panose="020F0502020204030204" pitchFamily="34" charset="0"/>
                        </a:rPr>
                        <a:t>New York</a:t>
                      </a:r>
                    </a:p>
                  </a:txBody>
                  <a:tcPr marL="3386" marR="3386" marT="3386" marB="0" anchor="ctr">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ctr" rtl="0" fontAlgn="ctr">
                        <a:buNone/>
                      </a:pPr>
                      <a:r>
                        <a:rPr lang="en-US" sz="1200" b="0" i="0" u="none" strike="noStrike" dirty="0">
                          <a:solidFill>
                            <a:srgbClr val="000000"/>
                          </a:solidFill>
                          <a:effectLst/>
                          <a:latin typeface="Calibri" panose="020F0502020204030204" pitchFamily="34" charset="0"/>
                        </a:rPr>
                        <a:t>4.8</a:t>
                      </a:r>
                    </a:p>
                  </a:txBody>
                  <a:tcPr marL="3386" marR="3386" marT="3386" marB="0" anchor="ctr">
                    <a:lnL>
                      <a:noFill/>
                    </a:lnL>
                    <a:lnR>
                      <a:noFill/>
                    </a:lnR>
                    <a:lnT>
                      <a:noFill/>
                    </a:lnT>
                    <a:lnB>
                      <a:noFill/>
                    </a:lnB>
                    <a:solidFill>
                      <a:srgbClr val="D9D9D9"/>
                    </a:solidFill>
                  </a:tcPr>
                </a:tc>
                <a:tc>
                  <a:txBody>
                    <a:bodyPr/>
                    <a:lstStyle/>
                    <a:p>
                      <a:pPr algn="ctr" rtl="0" fontAlgn="ctr">
                        <a:buNone/>
                      </a:pPr>
                      <a:r>
                        <a:rPr lang="en-US" sz="1200" b="0" i="0" u="none" strike="noStrike" dirty="0">
                          <a:solidFill>
                            <a:srgbClr val="000000"/>
                          </a:solidFill>
                          <a:effectLst/>
                          <a:latin typeface="Calibri" panose="020F0502020204030204" pitchFamily="34" charset="0"/>
                        </a:rPr>
                        <a:t>8</a:t>
                      </a:r>
                    </a:p>
                  </a:txBody>
                  <a:tcPr marL="3386" marR="3386" marT="3386"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3497774698"/>
                  </a:ext>
                </a:extLst>
              </a:tr>
              <a:tr h="184158">
                <a:tc>
                  <a:txBody>
                    <a:bodyPr/>
                    <a:lstStyle/>
                    <a:p>
                      <a:pPr marL="182880" lvl="0" algn="l" rtl="0" fontAlgn="ctr">
                        <a:buNone/>
                      </a:pPr>
                      <a:r>
                        <a:rPr lang="en-US" sz="1200" b="0" i="0" u="none" strike="noStrike" dirty="0">
                          <a:solidFill>
                            <a:srgbClr val="000000"/>
                          </a:solidFill>
                          <a:effectLst/>
                          <a:latin typeface="Calibri" panose="020F0502020204030204" pitchFamily="34" charset="0"/>
                        </a:rPr>
                        <a:t>Connecticut</a:t>
                      </a:r>
                    </a:p>
                  </a:txBody>
                  <a:tcPr marL="3386" marR="3386" marT="3386"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rtl="0" fontAlgn="ctr">
                        <a:buNone/>
                      </a:pPr>
                      <a:r>
                        <a:rPr lang="en-US" sz="1200" b="0" i="0" u="none" strike="noStrike" dirty="0">
                          <a:solidFill>
                            <a:srgbClr val="000000"/>
                          </a:solidFill>
                          <a:effectLst/>
                          <a:latin typeface="Calibri" panose="020F0502020204030204" pitchFamily="34" charset="0"/>
                        </a:rPr>
                        <a:t>4.8</a:t>
                      </a:r>
                    </a:p>
                  </a:txBody>
                  <a:tcPr marL="3386" marR="3386" marT="3386" marB="0" anchor="ctr">
                    <a:lnL>
                      <a:noFill/>
                    </a:lnL>
                    <a:lnR>
                      <a:noFill/>
                    </a:lnR>
                    <a:lnT>
                      <a:noFill/>
                    </a:lnT>
                    <a:lnB>
                      <a:noFill/>
                    </a:lnB>
                    <a:noFill/>
                  </a:tcPr>
                </a:tc>
                <a:tc>
                  <a:txBody>
                    <a:bodyPr/>
                    <a:lstStyle/>
                    <a:p>
                      <a:pPr algn="ctr" rtl="0" fontAlgn="ctr">
                        <a:buNone/>
                      </a:pPr>
                      <a:r>
                        <a:rPr lang="en-US" sz="1200" b="0" i="0" u="none" strike="noStrike" dirty="0">
                          <a:solidFill>
                            <a:srgbClr val="000000"/>
                          </a:solidFill>
                          <a:effectLst/>
                          <a:latin typeface="Calibri" panose="020F0502020204030204" pitchFamily="34" charset="0"/>
                        </a:rPr>
                        <a:t>9</a:t>
                      </a:r>
                    </a:p>
                  </a:txBody>
                  <a:tcPr marL="3386" marR="3386" marT="3386" marB="0" anchor="ctr">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879347804"/>
                  </a:ext>
                </a:extLst>
              </a:tr>
              <a:tr h="184158">
                <a:tc>
                  <a:txBody>
                    <a:bodyPr/>
                    <a:lstStyle/>
                    <a:p>
                      <a:pPr marL="182880" lvl="0" algn="l" rtl="0" fontAlgn="ctr">
                        <a:buNone/>
                      </a:pPr>
                      <a:r>
                        <a:rPr lang="en-US" sz="1200" b="0" i="0" u="none" strike="noStrike" dirty="0">
                          <a:solidFill>
                            <a:srgbClr val="000000"/>
                          </a:solidFill>
                          <a:effectLst/>
                          <a:latin typeface="Calibri" panose="020F0502020204030204" pitchFamily="34" charset="0"/>
                        </a:rPr>
                        <a:t>Virginia</a:t>
                      </a:r>
                    </a:p>
                  </a:txBody>
                  <a:tcPr marL="3386" marR="3386" marT="3386" marB="0" anchor="ctr">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ctr" rtl="0" fontAlgn="ctr">
                        <a:buNone/>
                      </a:pPr>
                      <a:r>
                        <a:rPr lang="en-US" sz="1200" b="0" i="0" u="none" strike="noStrike" dirty="0">
                          <a:solidFill>
                            <a:srgbClr val="000000"/>
                          </a:solidFill>
                          <a:effectLst/>
                          <a:latin typeface="Calibri" panose="020F0502020204030204" pitchFamily="34" charset="0"/>
                        </a:rPr>
                        <a:t>4.6</a:t>
                      </a:r>
                    </a:p>
                  </a:txBody>
                  <a:tcPr marL="3386" marR="3386" marT="3386" marB="0" anchor="ctr">
                    <a:lnL>
                      <a:noFill/>
                    </a:lnL>
                    <a:lnR>
                      <a:noFill/>
                    </a:lnR>
                    <a:lnT>
                      <a:noFill/>
                    </a:lnT>
                    <a:lnB>
                      <a:noFill/>
                    </a:lnB>
                    <a:solidFill>
                      <a:srgbClr val="D9D9D9"/>
                    </a:solidFill>
                  </a:tcPr>
                </a:tc>
                <a:tc>
                  <a:txBody>
                    <a:bodyPr/>
                    <a:lstStyle/>
                    <a:p>
                      <a:pPr algn="ctr" rtl="0" fontAlgn="ctr">
                        <a:buNone/>
                      </a:pPr>
                      <a:r>
                        <a:rPr lang="en-US" sz="1200" b="0" i="0" u="none" strike="noStrike" dirty="0">
                          <a:solidFill>
                            <a:srgbClr val="000000"/>
                          </a:solidFill>
                          <a:effectLst/>
                          <a:latin typeface="Calibri" panose="020F0502020204030204" pitchFamily="34" charset="0"/>
                        </a:rPr>
                        <a:t>10</a:t>
                      </a:r>
                    </a:p>
                  </a:txBody>
                  <a:tcPr marL="3386" marR="3386" marT="3386"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4048347089"/>
                  </a:ext>
                </a:extLst>
              </a:tr>
              <a:tr h="184158">
                <a:tc>
                  <a:txBody>
                    <a:bodyPr/>
                    <a:lstStyle/>
                    <a:p>
                      <a:pPr marL="182880" lvl="0" algn="l" rtl="0" fontAlgn="ctr">
                        <a:buNone/>
                      </a:pPr>
                      <a:r>
                        <a:rPr lang="en-US" sz="1200" b="0" i="0" u="none" strike="noStrike" dirty="0">
                          <a:solidFill>
                            <a:srgbClr val="000000"/>
                          </a:solidFill>
                          <a:effectLst/>
                          <a:latin typeface="Calibri" panose="020F0502020204030204" pitchFamily="34" charset="0"/>
                        </a:rPr>
                        <a:t>North Carolina</a:t>
                      </a:r>
                    </a:p>
                  </a:txBody>
                  <a:tcPr marL="3386" marR="3386" marT="3386"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rtl="0" fontAlgn="ctr">
                        <a:buNone/>
                      </a:pPr>
                      <a:r>
                        <a:rPr lang="en-US" sz="1200" b="0" i="0" u="none" strike="noStrike" dirty="0">
                          <a:solidFill>
                            <a:srgbClr val="000000"/>
                          </a:solidFill>
                          <a:effectLst/>
                          <a:latin typeface="Calibri" panose="020F0502020204030204" pitchFamily="34" charset="0"/>
                        </a:rPr>
                        <a:t>4.2</a:t>
                      </a:r>
                    </a:p>
                  </a:txBody>
                  <a:tcPr marL="3386" marR="3386" marT="3386" marB="0" anchor="ctr">
                    <a:lnL>
                      <a:noFill/>
                    </a:lnL>
                    <a:lnR>
                      <a:noFill/>
                    </a:lnR>
                    <a:lnT>
                      <a:noFill/>
                    </a:lnT>
                    <a:lnB>
                      <a:noFill/>
                    </a:lnB>
                    <a:noFill/>
                  </a:tcPr>
                </a:tc>
                <a:tc>
                  <a:txBody>
                    <a:bodyPr/>
                    <a:lstStyle/>
                    <a:p>
                      <a:pPr algn="ctr" rtl="0" fontAlgn="ctr">
                        <a:buNone/>
                      </a:pPr>
                      <a:r>
                        <a:rPr lang="en-US" sz="1200" b="0" i="0" u="none" strike="noStrike" dirty="0">
                          <a:solidFill>
                            <a:srgbClr val="000000"/>
                          </a:solidFill>
                          <a:effectLst/>
                          <a:latin typeface="Calibri" panose="020F0502020204030204" pitchFamily="34" charset="0"/>
                        </a:rPr>
                        <a:t>11</a:t>
                      </a:r>
                    </a:p>
                  </a:txBody>
                  <a:tcPr marL="3386" marR="3386" marT="3386" marB="0" anchor="ctr">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729731444"/>
                  </a:ext>
                </a:extLst>
              </a:tr>
              <a:tr h="184158">
                <a:tc>
                  <a:txBody>
                    <a:bodyPr/>
                    <a:lstStyle/>
                    <a:p>
                      <a:pPr marL="182880" lvl="0" algn="l" rtl="0" fontAlgn="ctr">
                        <a:buNone/>
                      </a:pPr>
                      <a:r>
                        <a:rPr lang="en-US" sz="1200" b="0" i="0" u="none" strike="noStrike" dirty="0">
                          <a:solidFill>
                            <a:srgbClr val="000000"/>
                          </a:solidFill>
                          <a:effectLst/>
                          <a:latin typeface="Calibri" panose="020F0502020204030204" pitchFamily="34" charset="0"/>
                        </a:rPr>
                        <a:t>Georgia</a:t>
                      </a:r>
                    </a:p>
                  </a:txBody>
                  <a:tcPr marL="3386" marR="3386" marT="3386" marB="0" anchor="ctr">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ctr" rtl="0" fontAlgn="ctr">
                        <a:buNone/>
                      </a:pPr>
                      <a:r>
                        <a:rPr lang="en-US" sz="1200" b="0" i="0" u="none" strike="noStrike" dirty="0">
                          <a:solidFill>
                            <a:srgbClr val="000000"/>
                          </a:solidFill>
                          <a:effectLst/>
                          <a:latin typeface="Calibri" panose="020F0502020204030204" pitchFamily="34" charset="0"/>
                        </a:rPr>
                        <a:t>3.8</a:t>
                      </a:r>
                    </a:p>
                  </a:txBody>
                  <a:tcPr marL="3386" marR="3386" marT="3386" marB="0" anchor="ctr">
                    <a:lnL>
                      <a:noFill/>
                    </a:lnL>
                    <a:lnR>
                      <a:noFill/>
                    </a:lnR>
                    <a:lnT>
                      <a:noFill/>
                    </a:lnT>
                    <a:lnB>
                      <a:noFill/>
                    </a:lnB>
                    <a:solidFill>
                      <a:srgbClr val="D9D9D9"/>
                    </a:solidFill>
                  </a:tcPr>
                </a:tc>
                <a:tc>
                  <a:txBody>
                    <a:bodyPr/>
                    <a:lstStyle/>
                    <a:p>
                      <a:pPr algn="ctr" rtl="0" fontAlgn="ctr">
                        <a:buNone/>
                      </a:pPr>
                      <a:r>
                        <a:rPr lang="en-US" sz="1200" b="0" i="0" u="none" strike="noStrike" dirty="0">
                          <a:solidFill>
                            <a:srgbClr val="000000"/>
                          </a:solidFill>
                          <a:effectLst/>
                          <a:latin typeface="Calibri" panose="020F0502020204030204" pitchFamily="34" charset="0"/>
                        </a:rPr>
                        <a:t>12</a:t>
                      </a:r>
                    </a:p>
                  </a:txBody>
                  <a:tcPr marL="3386" marR="3386" marT="3386"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2512285637"/>
                  </a:ext>
                </a:extLst>
              </a:tr>
              <a:tr h="184158">
                <a:tc>
                  <a:txBody>
                    <a:bodyPr/>
                    <a:lstStyle/>
                    <a:p>
                      <a:pPr marL="182880" lvl="0" algn="l" rtl="0" fontAlgn="ctr">
                        <a:buNone/>
                      </a:pPr>
                      <a:r>
                        <a:rPr lang="en-US" sz="1200" b="0" i="0" u="none" strike="noStrike" dirty="0">
                          <a:solidFill>
                            <a:srgbClr val="000000"/>
                          </a:solidFill>
                          <a:effectLst/>
                          <a:latin typeface="Calibri" panose="020F0502020204030204" pitchFamily="34" charset="0"/>
                        </a:rPr>
                        <a:t>Arizona</a:t>
                      </a:r>
                    </a:p>
                  </a:txBody>
                  <a:tcPr marL="3386" marR="3386" marT="3386"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rtl="0" fontAlgn="ctr">
                        <a:buNone/>
                      </a:pPr>
                      <a:r>
                        <a:rPr lang="en-US" sz="1200" b="0" i="0" u="none" strike="noStrike" dirty="0">
                          <a:solidFill>
                            <a:srgbClr val="000000"/>
                          </a:solidFill>
                          <a:effectLst/>
                          <a:latin typeface="Calibri" panose="020F0502020204030204" pitchFamily="34" charset="0"/>
                        </a:rPr>
                        <a:t>3.7</a:t>
                      </a:r>
                    </a:p>
                  </a:txBody>
                  <a:tcPr marL="3386" marR="3386" marT="3386" marB="0" anchor="ctr">
                    <a:lnL>
                      <a:noFill/>
                    </a:lnL>
                    <a:lnR>
                      <a:noFill/>
                    </a:lnR>
                    <a:lnT>
                      <a:noFill/>
                    </a:lnT>
                    <a:lnB>
                      <a:noFill/>
                    </a:lnB>
                    <a:noFill/>
                  </a:tcPr>
                </a:tc>
                <a:tc>
                  <a:txBody>
                    <a:bodyPr/>
                    <a:lstStyle/>
                    <a:p>
                      <a:pPr algn="ctr" rtl="0" fontAlgn="ctr">
                        <a:buNone/>
                      </a:pPr>
                      <a:r>
                        <a:rPr lang="en-US" sz="1200" b="0" i="0" u="none" strike="noStrike" dirty="0">
                          <a:solidFill>
                            <a:srgbClr val="000000"/>
                          </a:solidFill>
                          <a:effectLst/>
                          <a:latin typeface="Calibri" panose="020F0502020204030204" pitchFamily="34" charset="0"/>
                        </a:rPr>
                        <a:t>13</a:t>
                      </a:r>
                    </a:p>
                  </a:txBody>
                  <a:tcPr marL="3386" marR="3386" marT="3386" marB="0" anchor="ctr">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15108699"/>
                  </a:ext>
                </a:extLst>
              </a:tr>
              <a:tr h="184158">
                <a:tc>
                  <a:txBody>
                    <a:bodyPr/>
                    <a:lstStyle/>
                    <a:p>
                      <a:pPr marL="182880" lvl="0" algn="l" rtl="0" fontAlgn="ctr">
                        <a:buNone/>
                      </a:pPr>
                      <a:r>
                        <a:rPr lang="en-US" sz="1200" b="0" i="0" u="none" strike="noStrike" dirty="0">
                          <a:solidFill>
                            <a:srgbClr val="000000"/>
                          </a:solidFill>
                          <a:effectLst/>
                          <a:latin typeface="Calibri" panose="020F0502020204030204" pitchFamily="34" charset="0"/>
                        </a:rPr>
                        <a:t>North Dakota</a:t>
                      </a:r>
                    </a:p>
                  </a:txBody>
                  <a:tcPr marL="3386" marR="3386" marT="3386" marB="0" anchor="ctr">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ctr" rtl="0" fontAlgn="ctr">
                        <a:buNone/>
                      </a:pPr>
                      <a:r>
                        <a:rPr lang="en-US" sz="1200" b="0" i="0" u="none" strike="noStrike" dirty="0">
                          <a:solidFill>
                            <a:srgbClr val="000000"/>
                          </a:solidFill>
                          <a:effectLst/>
                          <a:latin typeface="Calibri" panose="020F0502020204030204" pitchFamily="34" charset="0"/>
                        </a:rPr>
                        <a:t>3.5</a:t>
                      </a:r>
                    </a:p>
                  </a:txBody>
                  <a:tcPr marL="3386" marR="3386" marT="3386" marB="0" anchor="ctr">
                    <a:lnL>
                      <a:noFill/>
                    </a:lnL>
                    <a:lnR>
                      <a:noFill/>
                    </a:lnR>
                    <a:lnT>
                      <a:noFill/>
                    </a:lnT>
                    <a:lnB>
                      <a:noFill/>
                    </a:lnB>
                    <a:solidFill>
                      <a:srgbClr val="D9D9D9"/>
                    </a:solidFill>
                  </a:tcPr>
                </a:tc>
                <a:tc>
                  <a:txBody>
                    <a:bodyPr/>
                    <a:lstStyle/>
                    <a:p>
                      <a:pPr algn="ctr" rtl="0" fontAlgn="ctr">
                        <a:buNone/>
                      </a:pPr>
                      <a:r>
                        <a:rPr lang="en-US" sz="1200" b="0" i="0" u="none" strike="noStrike" dirty="0">
                          <a:solidFill>
                            <a:srgbClr val="000000"/>
                          </a:solidFill>
                          <a:effectLst/>
                          <a:latin typeface="Calibri" panose="020F0502020204030204" pitchFamily="34" charset="0"/>
                        </a:rPr>
                        <a:t>14</a:t>
                      </a:r>
                    </a:p>
                  </a:txBody>
                  <a:tcPr marL="3386" marR="3386" marT="3386"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1550513024"/>
                  </a:ext>
                </a:extLst>
              </a:tr>
              <a:tr h="184158">
                <a:tc>
                  <a:txBody>
                    <a:bodyPr/>
                    <a:lstStyle/>
                    <a:p>
                      <a:pPr marL="182880" lvl="0" algn="l" rtl="0" fontAlgn="ctr">
                        <a:buNone/>
                      </a:pPr>
                      <a:r>
                        <a:rPr lang="en-US" sz="1200" b="0" i="0" u="none" strike="noStrike" dirty="0">
                          <a:solidFill>
                            <a:srgbClr val="000000"/>
                          </a:solidFill>
                          <a:effectLst/>
                          <a:latin typeface="Calibri" panose="020F0502020204030204" pitchFamily="34" charset="0"/>
                        </a:rPr>
                        <a:t>Illinois</a:t>
                      </a:r>
                    </a:p>
                  </a:txBody>
                  <a:tcPr marL="3386" marR="3386" marT="3386"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rtl="0" fontAlgn="ctr">
                        <a:buNone/>
                      </a:pPr>
                      <a:r>
                        <a:rPr lang="en-US" sz="1200" b="0" i="0" u="none" strike="noStrike" dirty="0">
                          <a:solidFill>
                            <a:srgbClr val="000000"/>
                          </a:solidFill>
                          <a:effectLst/>
                          <a:latin typeface="Calibri" panose="020F0502020204030204" pitchFamily="34" charset="0"/>
                        </a:rPr>
                        <a:t>3.5</a:t>
                      </a:r>
                    </a:p>
                  </a:txBody>
                  <a:tcPr marL="3386" marR="3386" marT="3386" marB="0" anchor="ctr">
                    <a:lnL>
                      <a:noFill/>
                    </a:lnL>
                    <a:lnR>
                      <a:noFill/>
                    </a:lnR>
                    <a:lnT>
                      <a:noFill/>
                    </a:lnT>
                    <a:lnB>
                      <a:noFill/>
                    </a:lnB>
                    <a:noFill/>
                  </a:tcPr>
                </a:tc>
                <a:tc>
                  <a:txBody>
                    <a:bodyPr/>
                    <a:lstStyle/>
                    <a:p>
                      <a:pPr algn="ctr" rtl="0" fontAlgn="ctr">
                        <a:buNone/>
                      </a:pPr>
                      <a:r>
                        <a:rPr lang="en-US" sz="1200" b="0" i="0" u="none" strike="noStrike" dirty="0">
                          <a:solidFill>
                            <a:srgbClr val="000000"/>
                          </a:solidFill>
                          <a:effectLst/>
                          <a:latin typeface="Calibri" panose="020F0502020204030204" pitchFamily="34" charset="0"/>
                        </a:rPr>
                        <a:t>15</a:t>
                      </a:r>
                    </a:p>
                  </a:txBody>
                  <a:tcPr marL="3386" marR="3386" marT="3386" marB="0" anchor="ctr">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834767377"/>
                  </a:ext>
                </a:extLst>
              </a:tr>
              <a:tr h="184158">
                <a:tc>
                  <a:txBody>
                    <a:bodyPr/>
                    <a:lstStyle/>
                    <a:p>
                      <a:pPr marL="182880" lvl="0" algn="l" rtl="0" fontAlgn="ctr">
                        <a:buNone/>
                      </a:pPr>
                      <a:r>
                        <a:rPr lang="en-US" sz="1200" b="0" i="0" u="none" strike="noStrike" dirty="0">
                          <a:solidFill>
                            <a:srgbClr val="000000"/>
                          </a:solidFill>
                          <a:effectLst/>
                          <a:latin typeface="Calibri" panose="020F0502020204030204" pitchFamily="34" charset="0"/>
                        </a:rPr>
                        <a:t>South Dakota</a:t>
                      </a:r>
                    </a:p>
                  </a:txBody>
                  <a:tcPr marL="3386" marR="3386" marT="3386" marB="0" anchor="ctr">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ctr" rtl="0" fontAlgn="ctr">
                        <a:buNone/>
                      </a:pPr>
                      <a:r>
                        <a:rPr lang="en-US" sz="1200" b="0" i="0" u="none" strike="noStrike" dirty="0">
                          <a:solidFill>
                            <a:srgbClr val="000000"/>
                          </a:solidFill>
                          <a:effectLst/>
                          <a:latin typeface="Calibri" panose="020F0502020204030204" pitchFamily="34" charset="0"/>
                        </a:rPr>
                        <a:t>3.4</a:t>
                      </a:r>
                    </a:p>
                  </a:txBody>
                  <a:tcPr marL="3386" marR="3386" marT="3386" marB="0" anchor="ctr">
                    <a:lnL>
                      <a:noFill/>
                    </a:lnL>
                    <a:lnR>
                      <a:noFill/>
                    </a:lnR>
                    <a:lnT>
                      <a:noFill/>
                    </a:lnT>
                    <a:lnB>
                      <a:noFill/>
                    </a:lnB>
                    <a:solidFill>
                      <a:srgbClr val="D9D9D9"/>
                    </a:solidFill>
                  </a:tcPr>
                </a:tc>
                <a:tc>
                  <a:txBody>
                    <a:bodyPr/>
                    <a:lstStyle/>
                    <a:p>
                      <a:pPr algn="ctr" rtl="0" fontAlgn="ctr">
                        <a:buNone/>
                      </a:pPr>
                      <a:r>
                        <a:rPr lang="en-US" sz="1200" b="0" i="0" u="none" strike="noStrike" dirty="0">
                          <a:solidFill>
                            <a:srgbClr val="000000"/>
                          </a:solidFill>
                          <a:effectLst/>
                          <a:latin typeface="Calibri" panose="020F0502020204030204" pitchFamily="34" charset="0"/>
                        </a:rPr>
                        <a:t>16</a:t>
                      </a:r>
                    </a:p>
                  </a:txBody>
                  <a:tcPr marL="3386" marR="3386" marT="3386"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263833341"/>
                  </a:ext>
                </a:extLst>
              </a:tr>
              <a:tr h="184158">
                <a:tc>
                  <a:txBody>
                    <a:bodyPr/>
                    <a:lstStyle/>
                    <a:p>
                      <a:pPr marL="182880" lvl="0" algn="l" rtl="0" fontAlgn="ctr">
                        <a:buNone/>
                      </a:pPr>
                      <a:r>
                        <a:rPr lang="en-US" sz="1200" b="0" i="0" u="none" strike="noStrike" dirty="0">
                          <a:solidFill>
                            <a:srgbClr val="000000"/>
                          </a:solidFill>
                          <a:effectLst/>
                          <a:latin typeface="Calibri" panose="020F0502020204030204" pitchFamily="34" charset="0"/>
                        </a:rPr>
                        <a:t>Kentucky</a:t>
                      </a:r>
                    </a:p>
                  </a:txBody>
                  <a:tcPr marL="3386" marR="3386" marT="3386"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rtl="0" fontAlgn="ctr">
                        <a:buNone/>
                      </a:pPr>
                      <a:r>
                        <a:rPr lang="en-US" sz="1200" b="0" i="0" u="none" strike="noStrike" dirty="0">
                          <a:solidFill>
                            <a:srgbClr val="000000"/>
                          </a:solidFill>
                          <a:effectLst/>
                          <a:latin typeface="Calibri" panose="020F0502020204030204" pitchFamily="34" charset="0"/>
                        </a:rPr>
                        <a:t>3.4</a:t>
                      </a:r>
                    </a:p>
                  </a:txBody>
                  <a:tcPr marL="3386" marR="3386" marT="3386" marB="0" anchor="ctr">
                    <a:lnL>
                      <a:noFill/>
                    </a:lnL>
                    <a:lnR>
                      <a:noFill/>
                    </a:lnR>
                    <a:lnT>
                      <a:noFill/>
                    </a:lnT>
                    <a:lnB>
                      <a:noFill/>
                    </a:lnB>
                    <a:noFill/>
                  </a:tcPr>
                </a:tc>
                <a:tc>
                  <a:txBody>
                    <a:bodyPr/>
                    <a:lstStyle/>
                    <a:p>
                      <a:pPr algn="ctr" rtl="0" fontAlgn="ctr">
                        <a:buNone/>
                      </a:pPr>
                      <a:r>
                        <a:rPr lang="en-US" sz="1200" b="0" i="0" u="none" strike="noStrike" dirty="0">
                          <a:solidFill>
                            <a:srgbClr val="000000"/>
                          </a:solidFill>
                          <a:effectLst/>
                          <a:latin typeface="Calibri" panose="020F0502020204030204" pitchFamily="34" charset="0"/>
                        </a:rPr>
                        <a:t>17</a:t>
                      </a:r>
                    </a:p>
                  </a:txBody>
                  <a:tcPr marL="3386" marR="3386" marT="3386" marB="0" anchor="ctr">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961087786"/>
                  </a:ext>
                </a:extLst>
              </a:tr>
              <a:tr h="184158">
                <a:tc>
                  <a:txBody>
                    <a:bodyPr/>
                    <a:lstStyle/>
                    <a:p>
                      <a:pPr marL="182880" lvl="0" algn="l" rtl="0" fontAlgn="ctr">
                        <a:buNone/>
                      </a:pPr>
                      <a:r>
                        <a:rPr lang="en-US" sz="1200" b="0" i="0" u="none" strike="noStrike" dirty="0">
                          <a:solidFill>
                            <a:srgbClr val="000000"/>
                          </a:solidFill>
                          <a:effectLst/>
                          <a:latin typeface="Calibri" panose="020F0502020204030204" pitchFamily="34" charset="0"/>
                        </a:rPr>
                        <a:t>Hawaii</a:t>
                      </a:r>
                    </a:p>
                  </a:txBody>
                  <a:tcPr marL="3386" marR="3386" marT="3386" marB="0" anchor="ctr">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ctr" rtl="0" fontAlgn="ctr">
                        <a:buNone/>
                      </a:pPr>
                      <a:r>
                        <a:rPr lang="en-US" sz="1200" b="0" i="0" u="none" strike="noStrike" dirty="0">
                          <a:solidFill>
                            <a:srgbClr val="000000"/>
                          </a:solidFill>
                          <a:effectLst/>
                          <a:latin typeface="Calibri" panose="020F0502020204030204" pitchFamily="34" charset="0"/>
                        </a:rPr>
                        <a:t>3.3</a:t>
                      </a:r>
                    </a:p>
                  </a:txBody>
                  <a:tcPr marL="3386" marR="3386" marT="3386" marB="0" anchor="ctr">
                    <a:lnL>
                      <a:noFill/>
                    </a:lnL>
                    <a:lnR>
                      <a:noFill/>
                    </a:lnR>
                    <a:lnT>
                      <a:noFill/>
                    </a:lnT>
                    <a:lnB>
                      <a:noFill/>
                    </a:lnB>
                    <a:solidFill>
                      <a:srgbClr val="D9D9D9"/>
                    </a:solidFill>
                  </a:tcPr>
                </a:tc>
                <a:tc>
                  <a:txBody>
                    <a:bodyPr/>
                    <a:lstStyle/>
                    <a:p>
                      <a:pPr algn="ctr" rtl="0" fontAlgn="ctr">
                        <a:buNone/>
                      </a:pPr>
                      <a:r>
                        <a:rPr lang="en-US" sz="1200" b="0" i="0" u="none" strike="noStrike" dirty="0">
                          <a:solidFill>
                            <a:srgbClr val="000000"/>
                          </a:solidFill>
                          <a:effectLst/>
                          <a:latin typeface="Calibri" panose="020F0502020204030204" pitchFamily="34" charset="0"/>
                        </a:rPr>
                        <a:t>18</a:t>
                      </a:r>
                    </a:p>
                  </a:txBody>
                  <a:tcPr marL="3386" marR="3386" marT="3386"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4288814425"/>
                  </a:ext>
                </a:extLst>
              </a:tr>
              <a:tr h="184158">
                <a:tc>
                  <a:txBody>
                    <a:bodyPr/>
                    <a:lstStyle/>
                    <a:p>
                      <a:pPr marL="182880" lvl="0" algn="l" rtl="0" fontAlgn="ctr">
                        <a:buNone/>
                      </a:pPr>
                      <a:r>
                        <a:rPr lang="en-US" sz="1200" b="0" i="0" u="none" strike="noStrike" dirty="0">
                          <a:solidFill>
                            <a:srgbClr val="000000"/>
                          </a:solidFill>
                          <a:effectLst/>
                          <a:latin typeface="Calibri" panose="020F0502020204030204" pitchFamily="34" charset="0"/>
                        </a:rPr>
                        <a:t>Delaware</a:t>
                      </a:r>
                    </a:p>
                  </a:txBody>
                  <a:tcPr marL="3386" marR="3386" marT="3386"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rtl="0" fontAlgn="ctr">
                        <a:buNone/>
                      </a:pPr>
                      <a:r>
                        <a:rPr lang="en-US" sz="1200" b="0" i="0" u="none" strike="noStrike" dirty="0">
                          <a:solidFill>
                            <a:srgbClr val="000000"/>
                          </a:solidFill>
                          <a:effectLst/>
                          <a:latin typeface="Calibri" panose="020F0502020204030204" pitchFamily="34" charset="0"/>
                        </a:rPr>
                        <a:t>3.3</a:t>
                      </a:r>
                    </a:p>
                  </a:txBody>
                  <a:tcPr marL="3386" marR="3386" marT="3386" marB="0" anchor="ctr">
                    <a:lnL>
                      <a:noFill/>
                    </a:lnL>
                    <a:lnR>
                      <a:noFill/>
                    </a:lnR>
                    <a:lnT>
                      <a:noFill/>
                    </a:lnT>
                    <a:lnB>
                      <a:noFill/>
                    </a:lnB>
                    <a:noFill/>
                  </a:tcPr>
                </a:tc>
                <a:tc>
                  <a:txBody>
                    <a:bodyPr/>
                    <a:lstStyle/>
                    <a:p>
                      <a:pPr algn="ctr" rtl="0" fontAlgn="ctr">
                        <a:buNone/>
                      </a:pPr>
                      <a:r>
                        <a:rPr lang="en-US" sz="1200" b="0" i="0" u="none" strike="noStrike" dirty="0">
                          <a:solidFill>
                            <a:srgbClr val="000000"/>
                          </a:solidFill>
                          <a:effectLst/>
                          <a:latin typeface="Calibri" panose="020F0502020204030204" pitchFamily="34" charset="0"/>
                        </a:rPr>
                        <a:t>19</a:t>
                      </a:r>
                    </a:p>
                  </a:txBody>
                  <a:tcPr marL="3386" marR="3386" marT="3386" marB="0" anchor="ctr">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755013038"/>
                  </a:ext>
                </a:extLst>
              </a:tr>
              <a:tr h="184158">
                <a:tc>
                  <a:txBody>
                    <a:bodyPr/>
                    <a:lstStyle/>
                    <a:p>
                      <a:pPr marL="182880" lvl="0" algn="l" rtl="0" fontAlgn="ctr">
                        <a:buNone/>
                      </a:pPr>
                      <a:r>
                        <a:rPr lang="en-US" sz="1200" b="0" i="0" u="none" strike="noStrike" dirty="0">
                          <a:solidFill>
                            <a:srgbClr val="000000"/>
                          </a:solidFill>
                          <a:effectLst/>
                          <a:latin typeface="Calibri" panose="020F0502020204030204" pitchFamily="34" charset="0"/>
                        </a:rPr>
                        <a:t>Nebraska</a:t>
                      </a:r>
                    </a:p>
                  </a:txBody>
                  <a:tcPr marL="3386" marR="3386" marT="3386" marB="0" anchor="ctr">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ctr" rtl="0" fontAlgn="ctr">
                        <a:buNone/>
                      </a:pPr>
                      <a:r>
                        <a:rPr lang="en-US" sz="1200" b="0" i="0" u="none" strike="noStrike" dirty="0">
                          <a:solidFill>
                            <a:srgbClr val="000000"/>
                          </a:solidFill>
                          <a:effectLst/>
                          <a:latin typeface="Calibri" panose="020F0502020204030204" pitchFamily="34" charset="0"/>
                        </a:rPr>
                        <a:t>3.3</a:t>
                      </a:r>
                    </a:p>
                  </a:txBody>
                  <a:tcPr marL="3386" marR="3386" marT="3386" marB="0" anchor="ctr">
                    <a:lnL>
                      <a:noFill/>
                    </a:lnL>
                    <a:lnR>
                      <a:noFill/>
                    </a:lnR>
                    <a:lnT>
                      <a:noFill/>
                    </a:lnT>
                    <a:lnB>
                      <a:noFill/>
                    </a:lnB>
                    <a:solidFill>
                      <a:srgbClr val="D9D9D9"/>
                    </a:solidFill>
                  </a:tcPr>
                </a:tc>
                <a:tc>
                  <a:txBody>
                    <a:bodyPr/>
                    <a:lstStyle/>
                    <a:p>
                      <a:pPr algn="ctr" rtl="0" fontAlgn="ctr">
                        <a:buNone/>
                      </a:pPr>
                      <a:r>
                        <a:rPr lang="en-US" sz="1200" b="0" i="0" u="none" strike="noStrike" dirty="0">
                          <a:solidFill>
                            <a:srgbClr val="000000"/>
                          </a:solidFill>
                          <a:effectLst/>
                          <a:latin typeface="Calibri" panose="020F0502020204030204" pitchFamily="34" charset="0"/>
                        </a:rPr>
                        <a:t>20</a:t>
                      </a:r>
                    </a:p>
                  </a:txBody>
                  <a:tcPr marL="3386" marR="3386" marT="3386"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694540601"/>
                  </a:ext>
                </a:extLst>
              </a:tr>
              <a:tr h="184158">
                <a:tc>
                  <a:txBody>
                    <a:bodyPr/>
                    <a:lstStyle/>
                    <a:p>
                      <a:pPr marL="182880" lvl="0" algn="l" rtl="0" fontAlgn="ctr">
                        <a:buNone/>
                      </a:pPr>
                      <a:r>
                        <a:rPr lang="en-US" sz="1200" b="0" i="0" u="none" strike="noStrike" dirty="0">
                          <a:solidFill>
                            <a:srgbClr val="000000"/>
                          </a:solidFill>
                          <a:effectLst/>
                          <a:latin typeface="Calibri" panose="020F0502020204030204" pitchFamily="34" charset="0"/>
                        </a:rPr>
                        <a:t>Maryland</a:t>
                      </a:r>
                    </a:p>
                  </a:txBody>
                  <a:tcPr marL="3386" marR="3386" marT="3386"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rtl="0" fontAlgn="ctr">
                        <a:buNone/>
                      </a:pPr>
                      <a:r>
                        <a:rPr lang="en-US" sz="1200" b="0" i="0" u="none" strike="noStrike" dirty="0">
                          <a:solidFill>
                            <a:srgbClr val="000000"/>
                          </a:solidFill>
                          <a:effectLst/>
                          <a:latin typeface="Calibri" panose="020F0502020204030204" pitchFamily="34" charset="0"/>
                        </a:rPr>
                        <a:t>3.3</a:t>
                      </a:r>
                    </a:p>
                  </a:txBody>
                  <a:tcPr marL="3386" marR="3386" marT="3386" marB="0" anchor="ctr">
                    <a:lnL>
                      <a:noFill/>
                    </a:lnL>
                    <a:lnR>
                      <a:noFill/>
                    </a:lnR>
                    <a:lnT>
                      <a:noFill/>
                    </a:lnT>
                    <a:lnB>
                      <a:noFill/>
                    </a:lnB>
                    <a:noFill/>
                  </a:tcPr>
                </a:tc>
                <a:tc>
                  <a:txBody>
                    <a:bodyPr/>
                    <a:lstStyle/>
                    <a:p>
                      <a:pPr algn="ctr" rtl="0" fontAlgn="ctr">
                        <a:buNone/>
                      </a:pPr>
                      <a:r>
                        <a:rPr lang="en-US" sz="1200" b="0" i="0" u="none" strike="noStrike" dirty="0">
                          <a:solidFill>
                            <a:srgbClr val="000000"/>
                          </a:solidFill>
                          <a:effectLst/>
                          <a:latin typeface="Calibri" panose="020F0502020204030204" pitchFamily="34" charset="0"/>
                        </a:rPr>
                        <a:t>21</a:t>
                      </a:r>
                    </a:p>
                  </a:txBody>
                  <a:tcPr marL="3386" marR="3386" marT="3386" marB="0" anchor="ctr">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81370910"/>
                  </a:ext>
                </a:extLst>
              </a:tr>
              <a:tr h="184158">
                <a:tc>
                  <a:txBody>
                    <a:bodyPr/>
                    <a:lstStyle/>
                    <a:p>
                      <a:pPr marL="182880" lvl="0" algn="l" rtl="0" fontAlgn="ctr">
                        <a:buNone/>
                      </a:pPr>
                      <a:r>
                        <a:rPr lang="en-US" sz="1200" b="0" i="0" u="none" strike="noStrike" dirty="0">
                          <a:solidFill>
                            <a:srgbClr val="000000"/>
                          </a:solidFill>
                          <a:effectLst/>
                          <a:latin typeface="Calibri" panose="020F0502020204030204" pitchFamily="34" charset="0"/>
                        </a:rPr>
                        <a:t>Nevada</a:t>
                      </a:r>
                    </a:p>
                  </a:txBody>
                  <a:tcPr marL="3386" marR="3386" marT="3386" marB="0" anchor="ctr">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ctr" rtl="0" fontAlgn="ctr">
                        <a:buNone/>
                      </a:pPr>
                      <a:r>
                        <a:rPr lang="en-US" sz="1200" b="0" i="0" u="none" strike="noStrike" dirty="0">
                          <a:solidFill>
                            <a:srgbClr val="000000"/>
                          </a:solidFill>
                          <a:effectLst/>
                          <a:latin typeface="Calibri" panose="020F0502020204030204" pitchFamily="34" charset="0"/>
                        </a:rPr>
                        <a:t>3.2</a:t>
                      </a:r>
                    </a:p>
                  </a:txBody>
                  <a:tcPr marL="3386" marR="3386" marT="3386" marB="0" anchor="ctr">
                    <a:lnL>
                      <a:noFill/>
                    </a:lnL>
                    <a:lnR>
                      <a:noFill/>
                    </a:lnR>
                    <a:lnT>
                      <a:noFill/>
                    </a:lnT>
                    <a:lnB>
                      <a:noFill/>
                    </a:lnB>
                    <a:solidFill>
                      <a:srgbClr val="D9D9D9"/>
                    </a:solidFill>
                  </a:tcPr>
                </a:tc>
                <a:tc>
                  <a:txBody>
                    <a:bodyPr/>
                    <a:lstStyle/>
                    <a:p>
                      <a:pPr algn="ctr" rtl="0" fontAlgn="ctr">
                        <a:buNone/>
                      </a:pPr>
                      <a:r>
                        <a:rPr lang="en-US" sz="1200" b="0" i="0" u="none" strike="noStrike" dirty="0">
                          <a:solidFill>
                            <a:srgbClr val="000000"/>
                          </a:solidFill>
                          <a:effectLst/>
                          <a:latin typeface="Calibri" panose="020F0502020204030204" pitchFamily="34" charset="0"/>
                        </a:rPr>
                        <a:t>22</a:t>
                      </a:r>
                    </a:p>
                  </a:txBody>
                  <a:tcPr marL="3386" marR="3386" marT="3386"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300246858"/>
                  </a:ext>
                </a:extLst>
              </a:tr>
              <a:tr h="184158">
                <a:tc>
                  <a:txBody>
                    <a:bodyPr/>
                    <a:lstStyle/>
                    <a:p>
                      <a:pPr marL="182880" lvl="0" algn="l" rtl="0" fontAlgn="ctr">
                        <a:buNone/>
                      </a:pPr>
                      <a:r>
                        <a:rPr lang="en-US" sz="1200" b="0" i="0" u="none" strike="noStrike" dirty="0">
                          <a:solidFill>
                            <a:srgbClr val="000000"/>
                          </a:solidFill>
                          <a:effectLst/>
                          <a:latin typeface="Calibri" panose="020F0502020204030204" pitchFamily="34" charset="0"/>
                        </a:rPr>
                        <a:t>Louisiana</a:t>
                      </a:r>
                    </a:p>
                  </a:txBody>
                  <a:tcPr marL="3386" marR="3386" marT="3386"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rtl="0" fontAlgn="ctr">
                        <a:buNone/>
                      </a:pPr>
                      <a:r>
                        <a:rPr lang="en-US" sz="1200" b="0" i="0" u="none" strike="noStrike" dirty="0">
                          <a:solidFill>
                            <a:srgbClr val="000000"/>
                          </a:solidFill>
                          <a:effectLst/>
                          <a:latin typeface="Calibri" panose="020F0502020204030204" pitchFamily="34" charset="0"/>
                        </a:rPr>
                        <a:t>3.2</a:t>
                      </a:r>
                    </a:p>
                  </a:txBody>
                  <a:tcPr marL="3386" marR="3386" marT="3386" marB="0" anchor="ctr">
                    <a:lnL>
                      <a:noFill/>
                    </a:lnL>
                    <a:lnR>
                      <a:noFill/>
                    </a:lnR>
                    <a:lnT>
                      <a:noFill/>
                    </a:lnT>
                    <a:lnB>
                      <a:noFill/>
                    </a:lnB>
                    <a:noFill/>
                  </a:tcPr>
                </a:tc>
                <a:tc>
                  <a:txBody>
                    <a:bodyPr/>
                    <a:lstStyle/>
                    <a:p>
                      <a:pPr algn="ctr" rtl="0" fontAlgn="ctr">
                        <a:buNone/>
                      </a:pPr>
                      <a:r>
                        <a:rPr lang="en-US" sz="1200" b="0" i="0" u="none" strike="noStrike" dirty="0">
                          <a:solidFill>
                            <a:srgbClr val="000000"/>
                          </a:solidFill>
                          <a:effectLst/>
                          <a:latin typeface="Calibri" panose="020F0502020204030204" pitchFamily="34" charset="0"/>
                        </a:rPr>
                        <a:t>23</a:t>
                      </a:r>
                    </a:p>
                  </a:txBody>
                  <a:tcPr marL="3386" marR="3386" marT="3386" marB="0" anchor="ctr">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47005332"/>
                  </a:ext>
                </a:extLst>
              </a:tr>
              <a:tr h="184158">
                <a:tc>
                  <a:txBody>
                    <a:bodyPr/>
                    <a:lstStyle/>
                    <a:p>
                      <a:pPr marL="182880" lvl="0" algn="l" rtl="0" fontAlgn="ctr">
                        <a:buNone/>
                      </a:pPr>
                      <a:r>
                        <a:rPr lang="en-US" sz="1200" b="0" i="0" u="none" strike="noStrike" dirty="0">
                          <a:solidFill>
                            <a:srgbClr val="000000"/>
                          </a:solidFill>
                          <a:effectLst/>
                          <a:latin typeface="Calibri" panose="020F0502020204030204" pitchFamily="34" charset="0"/>
                        </a:rPr>
                        <a:t>Michigan</a:t>
                      </a:r>
                    </a:p>
                  </a:txBody>
                  <a:tcPr marL="3386" marR="3386" marT="3386" marB="0" anchor="ctr">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ctr" rtl="0" fontAlgn="ctr">
                        <a:buNone/>
                      </a:pPr>
                      <a:r>
                        <a:rPr lang="en-US" sz="1200" b="0" i="0" u="none" strike="noStrike" dirty="0">
                          <a:solidFill>
                            <a:srgbClr val="000000"/>
                          </a:solidFill>
                          <a:effectLst/>
                          <a:latin typeface="Calibri" panose="020F0502020204030204" pitchFamily="34" charset="0"/>
                        </a:rPr>
                        <a:t>3.0</a:t>
                      </a:r>
                    </a:p>
                  </a:txBody>
                  <a:tcPr marL="3386" marR="3386" marT="3386" marB="0" anchor="ctr">
                    <a:lnL>
                      <a:noFill/>
                    </a:lnL>
                    <a:lnR>
                      <a:noFill/>
                    </a:lnR>
                    <a:lnT>
                      <a:noFill/>
                    </a:lnT>
                    <a:lnB>
                      <a:noFill/>
                    </a:lnB>
                    <a:solidFill>
                      <a:srgbClr val="D9D9D9"/>
                    </a:solidFill>
                  </a:tcPr>
                </a:tc>
                <a:tc>
                  <a:txBody>
                    <a:bodyPr/>
                    <a:lstStyle/>
                    <a:p>
                      <a:pPr algn="ctr" rtl="0" fontAlgn="ctr">
                        <a:buNone/>
                      </a:pPr>
                      <a:r>
                        <a:rPr lang="en-US" sz="1200" b="0" i="0" u="none" strike="noStrike" dirty="0">
                          <a:solidFill>
                            <a:srgbClr val="000000"/>
                          </a:solidFill>
                          <a:effectLst/>
                          <a:latin typeface="Calibri" panose="020F0502020204030204" pitchFamily="34" charset="0"/>
                        </a:rPr>
                        <a:t>24</a:t>
                      </a:r>
                    </a:p>
                  </a:txBody>
                  <a:tcPr marL="3386" marR="3386" marT="3386"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3331937296"/>
                  </a:ext>
                </a:extLst>
              </a:tr>
              <a:tr h="184158">
                <a:tc>
                  <a:txBody>
                    <a:bodyPr/>
                    <a:lstStyle/>
                    <a:p>
                      <a:pPr marL="182880" lvl="0" algn="l" rtl="0" fontAlgn="ctr">
                        <a:buNone/>
                      </a:pPr>
                      <a:r>
                        <a:rPr lang="en-US" sz="1200" b="0" i="0" u="none" strike="noStrike" dirty="0">
                          <a:solidFill>
                            <a:srgbClr val="000000"/>
                          </a:solidFill>
                          <a:effectLst/>
                          <a:latin typeface="Calibri" panose="020F0502020204030204" pitchFamily="34" charset="0"/>
                        </a:rPr>
                        <a:t>Maine</a:t>
                      </a:r>
                    </a:p>
                  </a:txBody>
                  <a:tcPr marL="3386" marR="3386" marT="3386"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n-US" sz="1200" b="0" i="0" u="none" strike="noStrike" dirty="0">
                          <a:solidFill>
                            <a:srgbClr val="000000"/>
                          </a:solidFill>
                          <a:effectLst/>
                          <a:latin typeface="Calibri" panose="020F0502020204030204" pitchFamily="34" charset="0"/>
                        </a:rPr>
                        <a:t>2.9</a:t>
                      </a:r>
                    </a:p>
                  </a:txBody>
                  <a:tcPr marL="3386" marR="3386" marT="3386"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n-US" sz="1200" b="0" i="0" u="none" strike="noStrike" dirty="0">
                          <a:solidFill>
                            <a:srgbClr val="000000"/>
                          </a:solidFill>
                          <a:effectLst/>
                          <a:latin typeface="Calibri" panose="020F0502020204030204" pitchFamily="34" charset="0"/>
                        </a:rPr>
                        <a:t>25</a:t>
                      </a:r>
                    </a:p>
                  </a:txBody>
                  <a:tcPr marL="3386" marR="3386" marT="3386"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4164953"/>
                  </a:ext>
                </a:extLst>
              </a:tr>
            </a:tbl>
          </a:graphicData>
        </a:graphic>
      </p:graphicFrame>
      <p:graphicFrame>
        <p:nvGraphicFramePr>
          <p:cNvPr id="9" name="Table 8">
            <a:extLst>
              <a:ext uri="{FF2B5EF4-FFF2-40B4-BE49-F238E27FC236}">
                <a16:creationId xmlns:a16="http://schemas.microsoft.com/office/drawing/2014/main" id="{2F4BA3D4-0E6C-50F9-38D0-AA48C86012B0}"/>
              </a:ext>
            </a:extLst>
          </p:cNvPr>
          <p:cNvGraphicFramePr>
            <a:graphicFrameLocks noGrp="1"/>
          </p:cNvGraphicFramePr>
          <p:nvPr>
            <p:extLst>
              <p:ext uri="{D42A27DB-BD31-4B8C-83A1-F6EECF244321}">
                <p14:modId xmlns:p14="http://schemas.microsoft.com/office/powerpoint/2010/main" val="2545716594"/>
              </p:ext>
            </p:extLst>
          </p:nvPr>
        </p:nvGraphicFramePr>
        <p:xfrm>
          <a:off x="6363302" y="787671"/>
          <a:ext cx="4480560" cy="5030267"/>
        </p:xfrm>
        <a:graphic>
          <a:graphicData uri="http://schemas.openxmlformats.org/drawingml/2006/table">
            <a:tbl>
              <a:tblPr/>
              <a:tblGrid>
                <a:gridCol w="1463040">
                  <a:extLst>
                    <a:ext uri="{9D8B030D-6E8A-4147-A177-3AD203B41FA5}">
                      <a16:colId xmlns:a16="http://schemas.microsoft.com/office/drawing/2014/main" val="2232783499"/>
                    </a:ext>
                  </a:extLst>
                </a:gridCol>
                <a:gridCol w="1920240">
                  <a:extLst>
                    <a:ext uri="{9D8B030D-6E8A-4147-A177-3AD203B41FA5}">
                      <a16:colId xmlns:a16="http://schemas.microsoft.com/office/drawing/2014/main" val="760632544"/>
                    </a:ext>
                  </a:extLst>
                </a:gridCol>
                <a:gridCol w="1097280">
                  <a:extLst>
                    <a:ext uri="{9D8B030D-6E8A-4147-A177-3AD203B41FA5}">
                      <a16:colId xmlns:a16="http://schemas.microsoft.com/office/drawing/2014/main" val="361595302"/>
                    </a:ext>
                  </a:extLst>
                </a:gridCol>
              </a:tblGrid>
              <a:tr h="373617">
                <a:tc>
                  <a:txBody>
                    <a:bodyPr/>
                    <a:lstStyle/>
                    <a:p>
                      <a:pPr algn="ctr" rtl="0" fontAlgn="ctr">
                        <a:buNone/>
                      </a:pPr>
                      <a:r>
                        <a:rPr lang="en-US" sz="1200" b="1" i="0" u="none" strike="noStrike" dirty="0">
                          <a:solidFill>
                            <a:srgbClr val="FFFFFF"/>
                          </a:solidFill>
                          <a:effectLst/>
                          <a:latin typeface="Calibri" panose="020F0502020204030204" pitchFamily="34" charset="0"/>
                        </a:rPr>
                        <a:t>State</a:t>
                      </a:r>
                    </a:p>
                  </a:txBody>
                  <a:tcPr marL="3386" marR="3386" marT="338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14"/>
                    </a:solidFill>
                  </a:tcPr>
                </a:tc>
                <a:tc>
                  <a:txBody>
                    <a:bodyPr/>
                    <a:lstStyle/>
                    <a:p>
                      <a:pPr algn="ctr" rtl="0" fontAlgn="ctr">
                        <a:buNone/>
                      </a:pPr>
                      <a:r>
                        <a:rPr lang="en-US" sz="1200" b="1" i="0" u="none" strike="noStrike" dirty="0">
                          <a:solidFill>
                            <a:srgbClr val="FFFFFF"/>
                          </a:solidFill>
                          <a:effectLst/>
                          <a:latin typeface="Calibri" panose="020F0502020204030204" pitchFamily="34" charset="0"/>
                        </a:rPr>
                        <a:t>Net International Immigrants</a:t>
                      </a:r>
                    </a:p>
                  </a:txBody>
                  <a:tcPr marL="3386" marR="3386" marT="338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14"/>
                    </a:solidFill>
                  </a:tcPr>
                </a:tc>
                <a:tc>
                  <a:txBody>
                    <a:bodyPr/>
                    <a:lstStyle/>
                    <a:p>
                      <a:pPr algn="ctr" rtl="0" fontAlgn="ctr">
                        <a:buNone/>
                      </a:pPr>
                      <a:r>
                        <a:rPr lang="en-US" sz="1200" b="1" i="0" u="none" strike="noStrike" dirty="0">
                          <a:solidFill>
                            <a:srgbClr val="FFFFFF"/>
                          </a:solidFill>
                          <a:effectLst/>
                          <a:latin typeface="Calibri" panose="020F0502020204030204" pitchFamily="34" charset="0"/>
                        </a:rPr>
                        <a:t>Ranking</a:t>
                      </a:r>
                    </a:p>
                  </a:txBody>
                  <a:tcPr marL="3386" marR="3386" marT="338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14"/>
                    </a:solidFill>
                  </a:tcPr>
                </a:tc>
                <a:extLst>
                  <a:ext uri="{0D108BD9-81ED-4DB2-BD59-A6C34878D82A}">
                    <a16:rowId xmlns:a16="http://schemas.microsoft.com/office/drawing/2014/main" val="584411802"/>
                  </a:ext>
                </a:extLst>
              </a:tr>
              <a:tr h="180810">
                <a:tc>
                  <a:txBody>
                    <a:bodyPr/>
                    <a:lstStyle/>
                    <a:p>
                      <a:pPr marL="182880" algn="l" rtl="0" fontAlgn="ctr">
                        <a:buNone/>
                      </a:pPr>
                      <a:r>
                        <a:rPr lang="en-US" sz="1200" b="0" i="0" u="none" strike="noStrike" dirty="0">
                          <a:solidFill>
                            <a:srgbClr val="000000"/>
                          </a:solidFill>
                          <a:effectLst/>
                          <a:latin typeface="Calibri" panose="020F0502020204030204" pitchFamily="34" charset="0"/>
                        </a:rPr>
                        <a:t>Florida</a:t>
                      </a:r>
                    </a:p>
                  </a:txBody>
                  <a:tcPr marL="3386" marR="3386" marT="3386"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tc>
                  <a:txBody>
                    <a:bodyPr/>
                    <a:lstStyle/>
                    <a:p>
                      <a:pPr algn="ctr" rtl="0" fontAlgn="ctr">
                        <a:buNone/>
                      </a:pPr>
                      <a:r>
                        <a:rPr lang="en-US" sz="1200" b="0" i="0" u="none" strike="noStrike" dirty="0">
                          <a:solidFill>
                            <a:srgbClr val="000000"/>
                          </a:solidFill>
                          <a:effectLst/>
                          <a:latin typeface="Calibri" panose="020F0502020204030204" pitchFamily="34" charset="0"/>
                        </a:rPr>
                        <a:t>178,674</a:t>
                      </a:r>
                    </a:p>
                  </a:txBody>
                  <a:tcPr marL="3386" marR="3386" marT="3386"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rtl="0" fontAlgn="ctr">
                        <a:buNone/>
                      </a:pPr>
                      <a:r>
                        <a:rPr lang="en-US" sz="1200" b="0" i="0" u="none" strike="noStrike" dirty="0">
                          <a:solidFill>
                            <a:srgbClr val="000000"/>
                          </a:solidFill>
                          <a:effectLst/>
                          <a:latin typeface="Calibri" panose="020F0502020204030204" pitchFamily="34" charset="0"/>
                        </a:rPr>
                        <a:t>1</a:t>
                      </a:r>
                    </a:p>
                  </a:txBody>
                  <a:tcPr marL="3386" marR="3386" marT="3386"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484965226"/>
                  </a:ext>
                </a:extLst>
              </a:tr>
              <a:tr h="180810">
                <a:tc>
                  <a:txBody>
                    <a:bodyPr/>
                    <a:lstStyle/>
                    <a:p>
                      <a:pPr marL="182880" algn="l" rtl="0" fontAlgn="ctr">
                        <a:buNone/>
                      </a:pPr>
                      <a:r>
                        <a:rPr lang="en-US" sz="1200" b="0" i="0" u="none" strike="noStrike" dirty="0">
                          <a:solidFill>
                            <a:srgbClr val="000000"/>
                          </a:solidFill>
                          <a:effectLst/>
                          <a:latin typeface="Calibri" panose="020F0502020204030204" pitchFamily="34" charset="0"/>
                        </a:rPr>
                        <a:t>Texas</a:t>
                      </a:r>
                    </a:p>
                  </a:txBody>
                  <a:tcPr marL="3386" marR="3386" marT="3386" marB="0" anchor="ctr">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ctr" rtl="0" fontAlgn="ctr">
                        <a:buNone/>
                      </a:pPr>
                      <a:r>
                        <a:rPr lang="en-US" sz="1200" b="0" i="0" u="none" strike="noStrike" dirty="0">
                          <a:solidFill>
                            <a:srgbClr val="000000"/>
                          </a:solidFill>
                          <a:effectLst/>
                          <a:latin typeface="Calibri" panose="020F0502020204030204" pitchFamily="34" charset="0"/>
                        </a:rPr>
                        <a:t>167,475</a:t>
                      </a:r>
                    </a:p>
                  </a:txBody>
                  <a:tcPr marL="3386" marR="3386" marT="3386" marB="0" anchor="ctr">
                    <a:lnL>
                      <a:noFill/>
                    </a:lnL>
                    <a:lnR>
                      <a:noFill/>
                    </a:lnR>
                    <a:lnT>
                      <a:noFill/>
                    </a:lnT>
                    <a:lnB>
                      <a:noFill/>
                    </a:lnB>
                    <a:solidFill>
                      <a:srgbClr val="D9D9D9"/>
                    </a:solidFill>
                  </a:tcPr>
                </a:tc>
                <a:tc>
                  <a:txBody>
                    <a:bodyPr/>
                    <a:lstStyle/>
                    <a:p>
                      <a:pPr algn="ctr" rtl="0" fontAlgn="ctr">
                        <a:buNone/>
                      </a:pPr>
                      <a:r>
                        <a:rPr lang="en-US" sz="1200" b="0" i="0" u="none" strike="noStrike" dirty="0">
                          <a:solidFill>
                            <a:srgbClr val="000000"/>
                          </a:solidFill>
                          <a:effectLst/>
                          <a:latin typeface="Calibri" panose="020F0502020204030204" pitchFamily="34" charset="0"/>
                        </a:rPr>
                        <a:t>2</a:t>
                      </a:r>
                    </a:p>
                  </a:txBody>
                  <a:tcPr marL="3386" marR="3386" marT="3386"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3811338567"/>
                  </a:ext>
                </a:extLst>
              </a:tr>
              <a:tr h="180810">
                <a:tc>
                  <a:txBody>
                    <a:bodyPr/>
                    <a:lstStyle/>
                    <a:p>
                      <a:pPr marL="182880" algn="l" rtl="0" fontAlgn="ctr">
                        <a:buNone/>
                      </a:pPr>
                      <a:r>
                        <a:rPr lang="en-US" sz="1200" b="0" i="0" u="none" strike="noStrike" dirty="0">
                          <a:solidFill>
                            <a:srgbClr val="000000"/>
                          </a:solidFill>
                          <a:effectLst/>
                          <a:latin typeface="Calibri" panose="020F0502020204030204" pitchFamily="34" charset="0"/>
                        </a:rPr>
                        <a:t>California</a:t>
                      </a:r>
                    </a:p>
                  </a:txBody>
                  <a:tcPr marL="3386" marR="3386" marT="3386"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rtl="0" fontAlgn="ctr">
                        <a:buNone/>
                      </a:pPr>
                      <a:r>
                        <a:rPr lang="en-US" sz="1200" b="0" i="0" u="none" strike="noStrike" dirty="0">
                          <a:solidFill>
                            <a:srgbClr val="000000"/>
                          </a:solidFill>
                          <a:effectLst/>
                          <a:latin typeface="Calibri" panose="020F0502020204030204" pitchFamily="34" charset="0"/>
                        </a:rPr>
                        <a:t>109,278</a:t>
                      </a:r>
                    </a:p>
                  </a:txBody>
                  <a:tcPr marL="3386" marR="3386" marT="3386" marB="0" anchor="ctr">
                    <a:lnL>
                      <a:noFill/>
                    </a:lnL>
                    <a:lnR>
                      <a:noFill/>
                    </a:lnR>
                    <a:lnT>
                      <a:noFill/>
                    </a:lnT>
                    <a:lnB>
                      <a:noFill/>
                    </a:lnB>
                    <a:noFill/>
                  </a:tcPr>
                </a:tc>
                <a:tc>
                  <a:txBody>
                    <a:bodyPr/>
                    <a:lstStyle/>
                    <a:p>
                      <a:pPr algn="ctr" rtl="0" fontAlgn="ctr">
                        <a:buNone/>
                      </a:pPr>
                      <a:r>
                        <a:rPr lang="en-US" sz="1200" b="0" i="0" u="none" strike="noStrike" dirty="0">
                          <a:solidFill>
                            <a:srgbClr val="000000"/>
                          </a:solidFill>
                          <a:effectLst/>
                          <a:latin typeface="Calibri" panose="020F0502020204030204" pitchFamily="34" charset="0"/>
                        </a:rPr>
                        <a:t>3</a:t>
                      </a:r>
                    </a:p>
                  </a:txBody>
                  <a:tcPr marL="3386" marR="3386" marT="3386" marB="0" anchor="ctr">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152591328"/>
                  </a:ext>
                </a:extLst>
              </a:tr>
              <a:tr h="180810">
                <a:tc>
                  <a:txBody>
                    <a:bodyPr/>
                    <a:lstStyle/>
                    <a:p>
                      <a:pPr marL="182880" algn="l" rtl="0" fontAlgn="ctr">
                        <a:buNone/>
                      </a:pPr>
                      <a:r>
                        <a:rPr lang="en-US" sz="1200" b="0" i="0" u="none" strike="noStrike" dirty="0">
                          <a:solidFill>
                            <a:srgbClr val="000000"/>
                          </a:solidFill>
                          <a:effectLst/>
                          <a:latin typeface="Calibri" panose="020F0502020204030204" pitchFamily="34" charset="0"/>
                        </a:rPr>
                        <a:t>New York</a:t>
                      </a:r>
                    </a:p>
                  </a:txBody>
                  <a:tcPr marL="3386" marR="3386" marT="3386" marB="0" anchor="ctr">
                    <a:lnL w="12700" cap="flat" cmpd="sng" algn="ctr">
                      <a:solidFill>
                        <a:srgbClr val="000000"/>
                      </a:solidFill>
                      <a:prstDash val="solid"/>
                      <a:round/>
                      <a:headEnd type="none" w="med" len="med"/>
                      <a:tailEnd type="none" w="med" len="med"/>
                    </a:lnL>
                    <a:lnR>
                      <a:noFill/>
                    </a:lnR>
                    <a:lnT>
                      <a:noFill/>
                    </a:lnT>
                    <a:lnB>
                      <a:noFill/>
                    </a:lnB>
                    <a:solidFill>
                      <a:schemeClr val="bg2">
                        <a:lumMod val="40000"/>
                        <a:lumOff val="60000"/>
                      </a:schemeClr>
                    </a:solidFill>
                  </a:tcPr>
                </a:tc>
                <a:tc>
                  <a:txBody>
                    <a:bodyPr/>
                    <a:lstStyle/>
                    <a:p>
                      <a:pPr algn="ctr" rtl="0" fontAlgn="ctr">
                        <a:buNone/>
                      </a:pPr>
                      <a:r>
                        <a:rPr lang="en-US" sz="1200" b="0" i="0" u="none" strike="noStrike" dirty="0">
                          <a:solidFill>
                            <a:srgbClr val="000000"/>
                          </a:solidFill>
                          <a:effectLst/>
                          <a:latin typeface="Calibri" panose="020F0502020204030204" pitchFamily="34" charset="0"/>
                        </a:rPr>
                        <a:t>95,634</a:t>
                      </a:r>
                    </a:p>
                  </a:txBody>
                  <a:tcPr marL="3386" marR="3386" marT="3386" marB="0" anchor="ctr">
                    <a:lnL>
                      <a:noFill/>
                    </a:lnL>
                    <a:lnR>
                      <a:noFill/>
                    </a:lnR>
                    <a:lnT>
                      <a:noFill/>
                    </a:lnT>
                    <a:lnB>
                      <a:noFill/>
                    </a:lnB>
                    <a:solidFill>
                      <a:schemeClr val="bg2">
                        <a:lumMod val="40000"/>
                        <a:lumOff val="60000"/>
                      </a:schemeClr>
                    </a:solidFill>
                  </a:tcPr>
                </a:tc>
                <a:tc>
                  <a:txBody>
                    <a:bodyPr/>
                    <a:lstStyle/>
                    <a:p>
                      <a:pPr algn="ctr" rtl="0" fontAlgn="ctr">
                        <a:buNone/>
                      </a:pPr>
                      <a:r>
                        <a:rPr lang="en-US" sz="1200" b="0" i="0" u="none" strike="noStrike" dirty="0">
                          <a:solidFill>
                            <a:srgbClr val="000000"/>
                          </a:solidFill>
                          <a:effectLst/>
                          <a:latin typeface="Calibri" panose="020F0502020204030204" pitchFamily="34" charset="0"/>
                        </a:rPr>
                        <a:t>4</a:t>
                      </a:r>
                    </a:p>
                  </a:txBody>
                  <a:tcPr marL="3386" marR="3386" marT="3386" marB="0" anchor="ctr">
                    <a:lnL>
                      <a:noFill/>
                    </a:lnL>
                    <a:lnR w="12700" cap="flat" cmpd="sng" algn="ctr">
                      <a:solidFill>
                        <a:srgbClr val="000000"/>
                      </a:solidFill>
                      <a:prstDash val="solid"/>
                      <a:round/>
                      <a:headEnd type="none" w="med" len="med"/>
                      <a:tailEnd type="none" w="med" len="med"/>
                    </a:lnR>
                    <a:lnT>
                      <a:noFill/>
                    </a:lnT>
                    <a:lnB>
                      <a:noFill/>
                    </a:lnB>
                    <a:solidFill>
                      <a:schemeClr val="bg2">
                        <a:lumMod val="40000"/>
                        <a:lumOff val="60000"/>
                      </a:schemeClr>
                    </a:solidFill>
                  </a:tcPr>
                </a:tc>
                <a:extLst>
                  <a:ext uri="{0D108BD9-81ED-4DB2-BD59-A6C34878D82A}">
                    <a16:rowId xmlns:a16="http://schemas.microsoft.com/office/drawing/2014/main" val="2438961863"/>
                  </a:ext>
                </a:extLst>
              </a:tr>
              <a:tr h="180810">
                <a:tc>
                  <a:txBody>
                    <a:bodyPr/>
                    <a:lstStyle/>
                    <a:p>
                      <a:pPr marL="182880" algn="l" rtl="0" fontAlgn="ctr">
                        <a:buNone/>
                      </a:pPr>
                      <a:r>
                        <a:rPr lang="en-US" sz="1200" b="0" i="0" u="none" strike="noStrike" dirty="0">
                          <a:solidFill>
                            <a:srgbClr val="000000"/>
                          </a:solidFill>
                          <a:effectLst/>
                          <a:latin typeface="Calibri" panose="020F0502020204030204" pitchFamily="34" charset="0"/>
                        </a:rPr>
                        <a:t>New Jersey</a:t>
                      </a:r>
                    </a:p>
                  </a:txBody>
                  <a:tcPr marL="3386" marR="3386" marT="3386"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rtl="0" fontAlgn="ctr">
                        <a:buNone/>
                      </a:pPr>
                      <a:r>
                        <a:rPr lang="en-US" sz="1200" b="0" i="0" u="none" strike="noStrike" dirty="0">
                          <a:solidFill>
                            <a:srgbClr val="000000"/>
                          </a:solidFill>
                          <a:effectLst/>
                          <a:latin typeface="Calibri" panose="020F0502020204030204" pitchFamily="34" charset="0"/>
                        </a:rPr>
                        <a:t>53,064</a:t>
                      </a:r>
                    </a:p>
                  </a:txBody>
                  <a:tcPr marL="3386" marR="3386" marT="3386" marB="0" anchor="ctr">
                    <a:lnL>
                      <a:noFill/>
                    </a:lnL>
                    <a:lnR>
                      <a:noFill/>
                    </a:lnR>
                    <a:lnT>
                      <a:noFill/>
                    </a:lnT>
                    <a:lnB>
                      <a:noFill/>
                    </a:lnB>
                    <a:noFill/>
                  </a:tcPr>
                </a:tc>
                <a:tc>
                  <a:txBody>
                    <a:bodyPr/>
                    <a:lstStyle/>
                    <a:p>
                      <a:pPr algn="ctr" rtl="0" fontAlgn="ctr">
                        <a:buNone/>
                      </a:pPr>
                      <a:r>
                        <a:rPr lang="en-US" sz="1200" b="0" i="0" u="none" strike="noStrike" dirty="0">
                          <a:solidFill>
                            <a:srgbClr val="000000"/>
                          </a:solidFill>
                          <a:effectLst/>
                          <a:latin typeface="Calibri" panose="020F0502020204030204" pitchFamily="34" charset="0"/>
                        </a:rPr>
                        <a:t>5</a:t>
                      </a:r>
                    </a:p>
                  </a:txBody>
                  <a:tcPr marL="3386" marR="3386" marT="3386" marB="0" anchor="ctr">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00978258"/>
                  </a:ext>
                </a:extLst>
              </a:tr>
              <a:tr h="180810">
                <a:tc>
                  <a:txBody>
                    <a:bodyPr/>
                    <a:lstStyle/>
                    <a:p>
                      <a:pPr marL="182880" algn="l" rtl="0" fontAlgn="ctr">
                        <a:buNone/>
                      </a:pPr>
                      <a:r>
                        <a:rPr lang="en-US" sz="1200" b="0" i="0" u="none" strike="noStrike" dirty="0">
                          <a:solidFill>
                            <a:srgbClr val="000000"/>
                          </a:solidFill>
                          <a:effectLst/>
                          <a:latin typeface="Calibri" panose="020F0502020204030204" pitchFamily="34" charset="0"/>
                        </a:rPr>
                        <a:t>North Carolina</a:t>
                      </a:r>
                    </a:p>
                  </a:txBody>
                  <a:tcPr marL="3386" marR="3386" marT="3386" marB="0" anchor="ctr">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ctr" rtl="0" fontAlgn="ctr">
                        <a:buNone/>
                      </a:pPr>
                      <a:r>
                        <a:rPr lang="en-US" sz="1200" b="0" i="0" u="none" strike="noStrike" dirty="0">
                          <a:solidFill>
                            <a:srgbClr val="000000"/>
                          </a:solidFill>
                          <a:effectLst/>
                          <a:latin typeface="Calibri" panose="020F0502020204030204" pitchFamily="34" charset="0"/>
                        </a:rPr>
                        <a:t>46,890</a:t>
                      </a:r>
                    </a:p>
                  </a:txBody>
                  <a:tcPr marL="3386" marR="3386" marT="3386" marB="0" anchor="ctr">
                    <a:lnL>
                      <a:noFill/>
                    </a:lnL>
                    <a:lnR>
                      <a:noFill/>
                    </a:lnR>
                    <a:lnT>
                      <a:noFill/>
                    </a:lnT>
                    <a:lnB>
                      <a:noFill/>
                    </a:lnB>
                    <a:solidFill>
                      <a:srgbClr val="D9D9D9"/>
                    </a:solidFill>
                  </a:tcPr>
                </a:tc>
                <a:tc>
                  <a:txBody>
                    <a:bodyPr/>
                    <a:lstStyle/>
                    <a:p>
                      <a:pPr algn="ctr" rtl="0" fontAlgn="ctr">
                        <a:buNone/>
                      </a:pPr>
                      <a:r>
                        <a:rPr lang="en-US" sz="1200" b="0" i="0" u="none" strike="noStrike" dirty="0">
                          <a:solidFill>
                            <a:srgbClr val="000000"/>
                          </a:solidFill>
                          <a:effectLst/>
                          <a:latin typeface="Calibri" panose="020F0502020204030204" pitchFamily="34" charset="0"/>
                        </a:rPr>
                        <a:t>6</a:t>
                      </a:r>
                    </a:p>
                  </a:txBody>
                  <a:tcPr marL="3386" marR="3386" marT="3386"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465274468"/>
                  </a:ext>
                </a:extLst>
              </a:tr>
              <a:tr h="180810">
                <a:tc>
                  <a:txBody>
                    <a:bodyPr/>
                    <a:lstStyle/>
                    <a:p>
                      <a:pPr marL="182880" algn="l" rtl="0" fontAlgn="ctr">
                        <a:buNone/>
                      </a:pPr>
                      <a:r>
                        <a:rPr lang="en-US" sz="1200" b="0" i="0" u="none" strike="noStrike" dirty="0">
                          <a:solidFill>
                            <a:srgbClr val="000000"/>
                          </a:solidFill>
                          <a:effectLst/>
                          <a:latin typeface="Calibri" panose="020F0502020204030204" pitchFamily="34" charset="0"/>
                        </a:rPr>
                        <a:t>Washington</a:t>
                      </a:r>
                    </a:p>
                  </a:txBody>
                  <a:tcPr marL="3386" marR="3386" marT="3386"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rtl="0" fontAlgn="ctr">
                        <a:buNone/>
                      </a:pPr>
                      <a:r>
                        <a:rPr lang="en-US" sz="1200" b="0" i="0" u="none" strike="noStrike" dirty="0">
                          <a:solidFill>
                            <a:srgbClr val="000000"/>
                          </a:solidFill>
                          <a:effectLst/>
                          <a:latin typeface="Calibri" panose="020F0502020204030204" pitchFamily="34" charset="0"/>
                        </a:rPr>
                        <a:t>46,202</a:t>
                      </a:r>
                    </a:p>
                  </a:txBody>
                  <a:tcPr marL="3386" marR="3386" marT="3386" marB="0" anchor="ctr">
                    <a:lnL>
                      <a:noFill/>
                    </a:lnL>
                    <a:lnR>
                      <a:noFill/>
                    </a:lnR>
                    <a:lnT>
                      <a:noFill/>
                    </a:lnT>
                    <a:lnB>
                      <a:noFill/>
                    </a:lnB>
                    <a:noFill/>
                  </a:tcPr>
                </a:tc>
                <a:tc>
                  <a:txBody>
                    <a:bodyPr/>
                    <a:lstStyle/>
                    <a:p>
                      <a:pPr algn="ctr" rtl="0" fontAlgn="ctr">
                        <a:buNone/>
                      </a:pPr>
                      <a:r>
                        <a:rPr lang="en-US" sz="1200" b="0" i="0" u="none" strike="noStrike" dirty="0">
                          <a:solidFill>
                            <a:srgbClr val="000000"/>
                          </a:solidFill>
                          <a:effectLst/>
                          <a:latin typeface="Calibri" panose="020F0502020204030204" pitchFamily="34" charset="0"/>
                        </a:rPr>
                        <a:t>7</a:t>
                      </a:r>
                    </a:p>
                  </a:txBody>
                  <a:tcPr marL="3386" marR="3386" marT="3386" marB="0" anchor="ctr">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4070756875"/>
                  </a:ext>
                </a:extLst>
              </a:tr>
              <a:tr h="180810">
                <a:tc>
                  <a:txBody>
                    <a:bodyPr/>
                    <a:lstStyle/>
                    <a:p>
                      <a:pPr marL="182880" algn="l" rtl="0" fontAlgn="ctr">
                        <a:buNone/>
                      </a:pPr>
                      <a:r>
                        <a:rPr lang="en-US" sz="1200" b="0" i="0" u="none" strike="noStrike" dirty="0">
                          <a:solidFill>
                            <a:srgbClr val="000000"/>
                          </a:solidFill>
                          <a:effectLst/>
                          <a:latin typeface="Calibri" panose="020F0502020204030204" pitchFamily="34" charset="0"/>
                        </a:rPr>
                        <a:t>Illinois</a:t>
                      </a:r>
                    </a:p>
                  </a:txBody>
                  <a:tcPr marL="3386" marR="3386" marT="3386" marB="0" anchor="ctr">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ctr" rtl="0" fontAlgn="ctr">
                        <a:buNone/>
                      </a:pPr>
                      <a:r>
                        <a:rPr lang="en-US" sz="1200" b="0" i="0" u="none" strike="noStrike" dirty="0">
                          <a:solidFill>
                            <a:srgbClr val="000000"/>
                          </a:solidFill>
                          <a:effectLst/>
                          <a:latin typeface="Calibri" panose="020F0502020204030204" pitchFamily="34" charset="0"/>
                        </a:rPr>
                        <a:t>44,752</a:t>
                      </a:r>
                    </a:p>
                  </a:txBody>
                  <a:tcPr marL="3386" marR="3386" marT="3386" marB="0" anchor="ctr">
                    <a:lnL>
                      <a:noFill/>
                    </a:lnL>
                    <a:lnR>
                      <a:noFill/>
                    </a:lnR>
                    <a:lnT>
                      <a:noFill/>
                    </a:lnT>
                    <a:lnB>
                      <a:noFill/>
                    </a:lnB>
                    <a:solidFill>
                      <a:srgbClr val="D9D9D9"/>
                    </a:solidFill>
                  </a:tcPr>
                </a:tc>
                <a:tc>
                  <a:txBody>
                    <a:bodyPr/>
                    <a:lstStyle/>
                    <a:p>
                      <a:pPr algn="ctr" rtl="0" fontAlgn="ctr">
                        <a:buNone/>
                      </a:pPr>
                      <a:r>
                        <a:rPr lang="en-US" sz="1200" b="0" i="0" u="none" strike="noStrike" dirty="0">
                          <a:solidFill>
                            <a:srgbClr val="000000"/>
                          </a:solidFill>
                          <a:effectLst/>
                          <a:latin typeface="Calibri" panose="020F0502020204030204" pitchFamily="34" charset="0"/>
                        </a:rPr>
                        <a:t>8</a:t>
                      </a:r>
                    </a:p>
                  </a:txBody>
                  <a:tcPr marL="3386" marR="3386" marT="3386"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3766350813"/>
                  </a:ext>
                </a:extLst>
              </a:tr>
              <a:tr h="180810">
                <a:tc>
                  <a:txBody>
                    <a:bodyPr/>
                    <a:lstStyle/>
                    <a:p>
                      <a:pPr marL="182880" algn="l" rtl="0" fontAlgn="ctr">
                        <a:buNone/>
                      </a:pPr>
                      <a:r>
                        <a:rPr lang="en-US" sz="1200" b="0" i="0" u="none" strike="noStrike" dirty="0">
                          <a:solidFill>
                            <a:srgbClr val="000000"/>
                          </a:solidFill>
                          <a:effectLst/>
                          <a:latin typeface="Calibri" panose="020F0502020204030204" pitchFamily="34" charset="0"/>
                        </a:rPr>
                        <a:t>Georgia</a:t>
                      </a:r>
                    </a:p>
                  </a:txBody>
                  <a:tcPr marL="3386" marR="3386" marT="3386"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rtl="0" fontAlgn="ctr">
                        <a:buNone/>
                      </a:pPr>
                      <a:r>
                        <a:rPr lang="en-US" sz="1200" b="0" i="0" u="none" strike="noStrike" dirty="0">
                          <a:solidFill>
                            <a:srgbClr val="000000"/>
                          </a:solidFill>
                          <a:effectLst/>
                          <a:latin typeface="Calibri" panose="020F0502020204030204" pitchFamily="34" charset="0"/>
                        </a:rPr>
                        <a:t>42,579</a:t>
                      </a:r>
                    </a:p>
                  </a:txBody>
                  <a:tcPr marL="3386" marR="3386" marT="3386" marB="0" anchor="ctr">
                    <a:lnL>
                      <a:noFill/>
                    </a:lnL>
                    <a:lnR>
                      <a:noFill/>
                    </a:lnR>
                    <a:lnT>
                      <a:noFill/>
                    </a:lnT>
                    <a:lnB>
                      <a:noFill/>
                    </a:lnB>
                    <a:noFill/>
                  </a:tcPr>
                </a:tc>
                <a:tc>
                  <a:txBody>
                    <a:bodyPr/>
                    <a:lstStyle/>
                    <a:p>
                      <a:pPr algn="ctr" rtl="0" fontAlgn="ctr">
                        <a:buNone/>
                      </a:pPr>
                      <a:r>
                        <a:rPr lang="en-US" sz="1200" b="0" i="0" u="none" strike="noStrike" dirty="0">
                          <a:solidFill>
                            <a:srgbClr val="000000"/>
                          </a:solidFill>
                          <a:effectLst/>
                          <a:latin typeface="Calibri" panose="020F0502020204030204" pitchFamily="34" charset="0"/>
                        </a:rPr>
                        <a:t>9</a:t>
                      </a:r>
                    </a:p>
                  </a:txBody>
                  <a:tcPr marL="3386" marR="3386" marT="3386" marB="0" anchor="ctr">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853324364"/>
                  </a:ext>
                </a:extLst>
              </a:tr>
              <a:tr h="180810">
                <a:tc>
                  <a:txBody>
                    <a:bodyPr/>
                    <a:lstStyle/>
                    <a:p>
                      <a:pPr marL="182880" algn="l" rtl="0" fontAlgn="ctr">
                        <a:buNone/>
                      </a:pPr>
                      <a:r>
                        <a:rPr lang="en-US" sz="1200" b="0" i="0" u="none" strike="noStrike" dirty="0">
                          <a:solidFill>
                            <a:srgbClr val="000000"/>
                          </a:solidFill>
                          <a:effectLst/>
                          <a:latin typeface="Calibri" panose="020F0502020204030204" pitchFamily="34" charset="0"/>
                        </a:rPr>
                        <a:t>Virginia</a:t>
                      </a:r>
                    </a:p>
                  </a:txBody>
                  <a:tcPr marL="3386" marR="3386" marT="3386" marB="0" anchor="ctr">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ctr" rtl="0" fontAlgn="ctr">
                        <a:buNone/>
                      </a:pPr>
                      <a:r>
                        <a:rPr lang="en-US" sz="1200" b="0" i="0" u="none" strike="noStrike" dirty="0">
                          <a:solidFill>
                            <a:srgbClr val="000000"/>
                          </a:solidFill>
                          <a:effectLst/>
                          <a:latin typeface="Calibri" panose="020F0502020204030204" pitchFamily="34" charset="0"/>
                        </a:rPr>
                        <a:t>40,436</a:t>
                      </a:r>
                    </a:p>
                  </a:txBody>
                  <a:tcPr marL="3386" marR="3386" marT="3386" marB="0" anchor="ctr">
                    <a:lnL>
                      <a:noFill/>
                    </a:lnL>
                    <a:lnR>
                      <a:noFill/>
                    </a:lnR>
                    <a:lnT>
                      <a:noFill/>
                    </a:lnT>
                    <a:lnB>
                      <a:noFill/>
                    </a:lnB>
                    <a:solidFill>
                      <a:srgbClr val="D9D9D9"/>
                    </a:solidFill>
                  </a:tcPr>
                </a:tc>
                <a:tc>
                  <a:txBody>
                    <a:bodyPr/>
                    <a:lstStyle/>
                    <a:p>
                      <a:pPr algn="ctr" rtl="0" fontAlgn="ctr">
                        <a:buNone/>
                      </a:pPr>
                      <a:r>
                        <a:rPr lang="en-US" sz="1200" b="0" i="0" u="none" strike="noStrike" dirty="0">
                          <a:solidFill>
                            <a:srgbClr val="000000"/>
                          </a:solidFill>
                          <a:effectLst/>
                          <a:latin typeface="Calibri" panose="020F0502020204030204" pitchFamily="34" charset="0"/>
                        </a:rPr>
                        <a:t>10</a:t>
                      </a:r>
                    </a:p>
                  </a:txBody>
                  <a:tcPr marL="3386" marR="3386" marT="3386"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3839976042"/>
                  </a:ext>
                </a:extLst>
              </a:tr>
              <a:tr h="180810">
                <a:tc>
                  <a:txBody>
                    <a:bodyPr/>
                    <a:lstStyle/>
                    <a:p>
                      <a:pPr marL="182880" algn="l" rtl="0" fontAlgn="ctr">
                        <a:buNone/>
                      </a:pPr>
                      <a:r>
                        <a:rPr lang="en-US" sz="1200" b="1" i="0" u="none" strike="noStrike" dirty="0">
                          <a:solidFill>
                            <a:srgbClr val="000000"/>
                          </a:solidFill>
                          <a:effectLst/>
                          <a:latin typeface="Calibri" panose="020F0502020204030204" pitchFamily="34" charset="0"/>
                        </a:rPr>
                        <a:t>Massachusetts</a:t>
                      </a:r>
                    </a:p>
                  </a:txBody>
                  <a:tcPr marL="3386" marR="3386" marT="3386" marB="0" anchor="ctr">
                    <a:lnL w="12700" cap="flat" cmpd="sng" algn="ctr">
                      <a:solidFill>
                        <a:srgbClr val="000000"/>
                      </a:solidFill>
                      <a:prstDash val="solid"/>
                      <a:round/>
                      <a:headEnd type="none" w="med" len="med"/>
                      <a:tailEnd type="none" w="med" len="med"/>
                    </a:lnL>
                    <a:lnR>
                      <a:noFill/>
                    </a:lnR>
                    <a:lnT>
                      <a:noFill/>
                    </a:lnT>
                    <a:lnB>
                      <a:noFill/>
                    </a:lnB>
                    <a:solidFill>
                      <a:schemeClr val="accent5">
                        <a:lumMod val="20000"/>
                        <a:lumOff val="80000"/>
                      </a:schemeClr>
                    </a:solidFill>
                  </a:tcPr>
                </a:tc>
                <a:tc>
                  <a:txBody>
                    <a:bodyPr/>
                    <a:lstStyle/>
                    <a:p>
                      <a:pPr algn="ctr" rtl="0" fontAlgn="ctr">
                        <a:buNone/>
                      </a:pPr>
                      <a:r>
                        <a:rPr lang="en-US" sz="1200" b="1" i="0" u="none" strike="noStrike" dirty="0">
                          <a:solidFill>
                            <a:srgbClr val="000000"/>
                          </a:solidFill>
                          <a:effectLst/>
                          <a:latin typeface="Calibri" panose="020F0502020204030204" pitchFamily="34" charset="0"/>
                        </a:rPr>
                        <a:t>40,240</a:t>
                      </a:r>
                    </a:p>
                  </a:txBody>
                  <a:tcPr marL="3386" marR="3386" marT="3386" marB="0" anchor="ctr">
                    <a:lnL>
                      <a:noFill/>
                    </a:lnL>
                    <a:lnR>
                      <a:noFill/>
                    </a:lnR>
                    <a:lnT>
                      <a:noFill/>
                    </a:lnT>
                    <a:lnB>
                      <a:noFill/>
                    </a:lnB>
                    <a:solidFill>
                      <a:schemeClr val="accent5">
                        <a:lumMod val="20000"/>
                        <a:lumOff val="80000"/>
                      </a:schemeClr>
                    </a:solidFill>
                  </a:tcPr>
                </a:tc>
                <a:tc>
                  <a:txBody>
                    <a:bodyPr/>
                    <a:lstStyle/>
                    <a:p>
                      <a:pPr algn="ctr" rtl="0" fontAlgn="ctr">
                        <a:buNone/>
                      </a:pPr>
                      <a:r>
                        <a:rPr lang="en-US" sz="1200" b="1" i="0" u="none" strike="noStrike" dirty="0">
                          <a:solidFill>
                            <a:srgbClr val="000000"/>
                          </a:solidFill>
                          <a:effectLst/>
                          <a:latin typeface="Calibri" panose="020F0502020204030204" pitchFamily="34" charset="0"/>
                        </a:rPr>
                        <a:t>11</a:t>
                      </a:r>
                    </a:p>
                  </a:txBody>
                  <a:tcPr marL="3386" marR="3386" marT="3386" marB="0" anchor="ctr">
                    <a:lnL>
                      <a:noFill/>
                    </a:lnL>
                    <a:lnR w="12700" cap="flat" cmpd="sng" algn="ctr">
                      <a:solidFill>
                        <a:srgbClr val="000000"/>
                      </a:solidFill>
                      <a:prstDash val="solid"/>
                      <a:round/>
                      <a:headEnd type="none" w="med" len="med"/>
                      <a:tailEnd type="none" w="med" len="med"/>
                    </a:lnR>
                    <a:lnT>
                      <a:noFill/>
                    </a:lnT>
                    <a:lnB>
                      <a:noFill/>
                    </a:lnB>
                    <a:solidFill>
                      <a:schemeClr val="accent5">
                        <a:lumMod val="20000"/>
                        <a:lumOff val="80000"/>
                      </a:schemeClr>
                    </a:solidFill>
                  </a:tcPr>
                </a:tc>
                <a:extLst>
                  <a:ext uri="{0D108BD9-81ED-4DB2-BD59-A6C34878D82A}">
                    <a16:rowId xmlns:a16="http://schemas.microsoft.com/office/drawing/2014/main" val="501598934"/>
                  </a:ext>
                </a:extLst>
              </a:tr>
              <a:tr h="180810">
                <a:tc>
                  <a:txBody>
                    <a:bodyPr/>
                    <a:lstStyle/>
                    <a:p>
                      <a:pPr marL="182880" algn="l" rtl="0" fontAlgn="ctr">
                        <a:buNone/>
                      </a:pPr>
                      <a:r>
                        <a:rPr lang="en-US" sz="1200" b="0" i="0" u="none" strike="noStrike" dirty="0">
                          <a:solidFill>
                            <a:srgbClr val="000000"/>
                          </a:solidFill>
                          <a:effectLst/>
                          <a:latin typeface="Calibri" panose="020F0502020204030204" pitchFamily="34" charset="0"/>
                        </a:rPr>
                        <a:t>Michigan</a:t>
                      </a:r>
                    </a:p>
                  </a:txBody>
                  <a:tcPr marL="3386" marR="3386" marT="3386" marB="0" anchor="ctr">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ctr" rtl="0" fontAlgn="ctr">
                        <a:buNone/>
                      </a:pPr>
                      <a:r>
                        <a:rPr lang="en-US" sz="1200" b="0" i="0" u="none" strike="noStrike" dirty="0">
                          <a:solidFill>
                            <a:srgbClr val="000000"/>
                          </a:solidFill>
                          <a:effectLst/>
                          <a:latin typeface="Calibri" panose="020F0502020204030204" pitchFamily="34" charset="0"/>
                        </a:rPr>
                        <a:t>30,706</a:t>
                      </a:r>
                    </a:p>
                  </a:txBody>
                  <a:tcPr marL="3386" marR="3386" marT="3386" marB="0" anchor="ctr">
                    <a:lnL>
                      <a:noFill/>
                    </a:lnL>
                    <a:lnR>
                      <a:noFill/>
                    </a:lnR>
                    <a:lnT>
                      <a:noFill/>
                    </a:lnT>
                    <a:lnB>
                      <a:noFill/>
                    </a:lnB>
                    <a:solidFill>
                      <a:srgbClr val="D9D9D9"/>
                    </a:solidFill>
                  </a:tcPr>
                </a:tc>
                <a:tc>
                  <a:txBody>
                    <a:bodyPr/>
                    <a:lstStyle/>
                    <a:p>
                      <a:pPr algn="ctr" rtl="0" fontAlgn="ctr">
                        <a:buNone/>
                      </a:pPr>
                      <a:r>
                        <a:rPr lang="en-US" sz="1200" b="0" i="0" u="none" strike="noStrike" dirty="0">
                          <a:solidFill>
                            <a:srgbClr val="000000"/>
                          </a:solidFill>
                          <a:effectLst/>
                          <a:latin typeface="Calibri" panose="020F0502020204030204" pitchFamily="34" charset="0"/>
                        </a:rPr>
                        <a:t>12</a:t>
                      </a:r>
                    </a:p>
                  </a:txBody>
                  <a:tcPr marL="3386" marR="3386" marT="3386"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4161494853"/>
                  </a:ext>
                </a:extLst>
              </a:tr>
              <a:tr h="180810">
                <a:tc>
                  <a:txBody>
                    <a:bodyPr/>
                    <a:lstStyle/>
                    <a:p>
                      <a:pPr marL="182880" algn="l" rtl="0" fontAlgn="ctr">
                        <a:buNone/>
                      </a:pPr>
                      <a:r>
                        <a:rPr lang="en-US" sz="1200" b="0" i="0" u="none" strike="noStrike" dirty="0">
                          <a:solidFill>
                            <a:srgbClr val="000000"/>
                          </a:solidFill>
                          <a:effectLst/>
                          <a:latin typeface="Calibri" panose="020F0502020204030204" pitchFamily="34" charset="0"/>
                        </a:rPr>
                        <a:t>Ohio</a:t>
                      </a:r>
                    </a:p>
                  </a:txBody>
                  <a:tcPr marL="3386" marR="3386" marT="3386"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rtl="0" fontAlgn="ctr">
                        <a:buNone/>
                      </a:pPr>
                      <a:r>
                        <a:rPr lang="en-US" sz="1200" b="0" i="0" u="none" strike="noStrike" dirty="0">
                          <a:solidFill>
                            <a:srgbClr val="000000"/>
                          </a:solidFill>
                          <a:effectLst/>
                          <a:latin typeface="Calibri" panose="020F0502020204030204" pitchFamily="34" charset="0"/>
                        </a:rPr>
                        <a:t>28,505</a:t>
                      </a:r>
                    </a:p>
                  </a:txBody>
                  <a:tcPr marL="3386" marR="3386" marT="3386" marB="0" anchor="ctr">
                    <a:lnL>
                      <a:noFill/>
                    </a:lnL>
                    <a:lnR>
                      <a:noFill/>
                    </a:lnR>
                    <a:lnT>
                      <a:noFill/>
                    </a:lnT>
                    <a:lnB>
                      <a:noFill/>
                    </a:lnB>
                    <a:noFill/>
                  </a:tcPr>
                </a:tc>
                <a:tc>
                  <a:txBody>
                    <a:bodyPr/>
                    <a:lstStyle/>
                    <a:p>
                      <a:pPr algn="ctr" rtl="0" fontAlgn="ctr">
                        <a:buNone/>
                      </a:pPr>
                      <a:r>
                        <a:rPr lang="en-US" sz="1200" b="0" i="0" u="none" strike="noStrike" dirty="0">
                          <a:solidFill>
                            <a:srgbClr val="000000"/>
                          </a:solidFill>
                          <a:effectLst/>
                          <a:latin typeface="Calibri" panose="020F0502020204030204" pitchFamily="34" charset="0"/>
                        </a:rPr>
                        <a:t>13</a:t>
                      </a:r>
                    </a:p>
                  </a:txBody>
                  <a:tcPr marL="3386" marR="3386" marT="3386" marB="0" anchor="ctr">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773277906"/>
                  </a:ext>
                </a:extLst>
              </a:tr>
              <a:tr h="180810">
                <a:tc>
                  <a:txBody>
                    <a:bodyPr/>
                    <a:lstStyle/>
                    <a:p>
                      <a:pPr marL="182880" algn="l" rtl="0" fontAlgn="ctr">
                        <a:buNone/>
                      </a:pPr>
                      <a:r>
                        <a:rPr lang="en-US" sz="1200" b="0" i="0" u="none" strike="noStrike" dirty="0">
                          <a:solidFill>
                            <a:srgbClr val="000000"/>
                          </a:solidFill>
                          <a:effectLst/>
                          <a:latin typeface="Calibri" panose="020F0502020204030204" pitchFamily="34" charset="0"/>
                        </a:rPr>
                        <a:t>Arizona</a:t>
                      </a:r>
                    </a:p>
                  </a:txBody>
                  <a:tcPr marL="3386" marR="3386" marT="3386" marB="0" anchor="ctr">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ctr" rtl="0" fontAlgn="ctr">
                        <a:buNone/>
                      </a:pPr>
                      <a:r>
                        <a:rPr lang="en-US" sz="1200" b="0" i="0" u="none" strike="noStrike" dirty="0">
                          <a:solidFill>
                            <a:srgbClr val="000000"/>
                          </a:solidFill>
                          <a:effectLst/>
                          <a:latin typeface="Calibri" panose="020F0502020204030204" pitchFamily="34" charset="0"/>
                        </a:rPr>
                        <a:t>28,219</a:t>
                      </a:r>
                    </a:p>
                  </a:txBody>
                  <a:tcPr marL="3386" marR="3386" marT="3386" marB="0" anchor="ctr">
                    <a:lnL>
                      <a:noFill/>
                    </a:lnL>
                    <a:lnR>
                      <a:noFill/>
                    </a:lnR>
                    <a:lnT>
                      <a:noFill/>
                    </a:lnT>
                    <a:lnB>
                      <a:noFill/>
                    </a:lnB>
                    <a:solidFill>
                      <a:srgbClr val="D9D9D9"/>
                    </a:solidFill>
                  </a:tcPr>
                </a:tc>
                <a:tc>
                  <a:txBody>
                    <a:bodyPr/>
                    <a:lstStyle/>
                    <a:p>
                      <a:pPr algn="ctr" rtl="0" fontAlgn="ctr">
                        <a:buNone/>
                      </a:pPr>
                      <a:r>
                        <a:rPr lang="en-US" sz="1200" b="0" i="0" u="none" strike="noStrike" dirty="0">
                          <a:solidFill>
                            <a:srgbClr val="000000"/>
                          </a:solidFill>
                          <a:effectLst/>
                          <a:latin typeface="Calibri" panose="020F0502020204030204" pitchFamily="34" charset="0"/>
                        </a:rPr>
                        <a:t>14</a:t>
                      </a:r>
                    </a:p>
                  </a:txBody>
                  <a:tcPr marL="3386" marR="3386" marT="3386"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1070965232"/>
                  </a:ext>
                </a:extLst>
              </a:tr>
              <a:tr h="180810">
                <a:tc>
                  <a:txBody>
                    <a:bodyPr/>
                    <a:lstStyle/>
                    <a:p>
                      <a:pPr marL="182880" algn="l" rtl="0" fontAlgn="ctr">
                        <a:buNone/>
                      </a:pPr>
                      <a:r>
                        <a:rPr lang="en-US" sz="1200" b="0" i="0" u="none" strike="noStrike" dirty="0">
                          <a:solidFill>
                            <a:srgbClr val="000000"/>
                          </a:solidFill>
                          <a:effectLst/>
                          <a:latin typeface="Calibri" panose="020F0502020204030204" pitchFamily="34" charset="0"/>
                        </a:rPr>
                        <a:t>Pennsylvania</a:t>
                      </a:r>
                    </a:p>
                  </a:txBody>
                  <a:tcPr marL="3386" marR="3386" marT="3386"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rtl="0" fontAlgn="ctr">
                        <a:buNone/>
                      </a:pPr>
                      <a:r>
                        <a:rPr lang="en-US" sz="1200" b="0" i="0" u="none" strike="noStrike" dirty="0">
                          <a:solidFill>
                            <a:srgbClr val="000000"/>
                          </a:solidFill>
                          <a:effectLst/>
                          <a:latin typeface="Calibri" panose="020F0502020204030204" pitchFamily="34" charset="0"/>
                        </a:rPr>
                        <a:t>26,921</a:t>
                      </a:r>
                    </a:p>
                  </a:txBody>
                  <a:tcPr marL="3386" marR="3386" marT="3386" marB="0" anchor="ctr">
                    <a:lnL>
                      <a:noFill/>
                    </a:lnL>
                    <a:lnR>
                      <a:noFill/>
                    </a:lnR>
                    <a:lnT>
                      <a:noFill/>
                    </a:lnT>
                    <a:lnB>
                      <a:noFill/>
                    </a:lnB>
                    <a:noFill/>
                  </a:tcPr>
                </a:tc>
                <a:tc>
                  <a:txBody>
                    <a:bodyPr/>
                    <a:lstStyle/>
                    <a:p>
                      <a:pPr algn="ctr" rtl="0" fontAlgn="ctr">
                        <a:buNone/>
                      </a:pPr>
                      <a:r>
                        <a:rPr lang="en-US" sz="1200" b="0" i="0" u="none" strike="noStrike" dirty="0">
                          <a:solidFill>
                            <a:srgbClr val="000000"/>
                          </a:solidFill>
                          <a:effectLst/>
                          <a:latin typeface="Calibri" panose="020F0502020204030204" pitchFamily="34" charset="0"/>
                        </a:rPr>
                        <a:t>15</a:t>
                      </a:r>
                    </a:p>
                  </a:txBody>
                  <a:tcPr marL="3386" marR="3386" marT="3386" marB="0" anchor="ctr">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874917336"/>
                  </a:ext>
                </a:extLst>
              </a:tr>
              <a:tr h="180810">
                <a:tc>
                  <a:txBody>
                    <a:bodyPr/>
                    <a:lstStyle/>
                    <a:p>
                      <a:pPr marL="182880" algn="l" rtl="0" fontAlgn="ctr">
                        <a:buNone/>
                      </a:pPr>
                      <a:r>
                        <a:rPr lang="en-US" sz="1200" b="0" i="0" u="none" strike="noStrike" dirty="0">
                          <a:solidFill>
                            <a:srgbClr val="000000"/>
                          </a:solidFill>
                          <a:effectLst/>
                          <a:latin typeface="Calibri" panose="020F0502020204030204" pitchFamily="34" charset="0"/>
                        </a:rPr>
                        <a:t>Maryland</a:t>
                      </a:r>
                    </a:p>
                  </a:txBody>
                  <a:tcPr marL="3386" marR="3386" marT="3386" marB="0" anchor="ctr">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ctr" rtl="0" fontAlgn="ctr">
                        <a:buNone/>
                      </a:pPr>
                      <a:r>
                        <a:rPr lang="en-US" sz="1200" b="0" i="0" u="none" strike="noStrike" dirty="0">
                          <a:solidFill>
                            <a:srgbClr val="000000"/>
                          </a:solidFill>
                          <a:effectLst/>
                          <a:latin typeface="Calibri" panose="020F0502020204030204" pitchFamily="34" charset="0"/>
                        </a:rPr>
                        <a:t>20,503</a:t>
                      </a:r>
                    </a:p>
                  </a:txBody>
                  <a:tcPr marL="3386" marR="3386" marT="3386" marB="0" anchor="ctr">
                    <a:lnL>
                      <a:noFill/>
                    </a:lnL>
                    <a:lnR>
                      <a:noFill/>
                    </a:lnR>
                    <a:lnT>
                      <a:noFill/>
                    </a:lnT>
                    <a:lnB>
                      <a:noFill/>
                    </a:lnB>
                    <a:solidFill>
                      <a:srgbClr val="D9D9D9"/>
                    </a:solidFill>
                  </a:tcPr>
                </a:tc>
                <a:tc>
                  <a:txBody>
                    <a:bodyPr/>
                    <a:lstStyle/>
                    <a:p>
                      <a:pPr algn="ctr" rtl="0" fontAlgn="ctr">
                        <a:buNone/>
                      </a:pPr>
                      <a:r>
                        <a:rPr lang="en-US" sz="1200" b="0" i="0" u="none" strike="noStrike" dirty="0">
                          <a:solidFill>
                            <a:srgbClr val="000000"/>
                          </a:solidFill>
                          <a:effectLst/>
                          <a:latin typeface="Calibri" panose="020F0502020204030204" pitchFamily="34" charset="0"/>
                        </a:rPr>
                        <a:t>16</a:t>
                      </a:r>
                    </a:p>
                  </a:txBody>
                  <a:tcPr marL="3386" marR="3386" marT="3386"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2942469059"/>
                  </a:ext>
                </a:extLst>
              </a:tr>
              <a:tr h="180810">
                <a:tc>
                  <a:txBody>
                    <a:bodyPr/>
                    <a:lstStyle/>
                    <a:p>
                      <a:pPr marL="182880" algn="l" rtl="0" fontAlgn="ctr">
                        <a:buNone/>
                      </a:pPr>
                      <a:r>
                        <a:rPr lang="en-US" sz="1200" b="0" i="0" u="none" strike="noStrike" dirty="0">
                          <a:solidFill>
                            <a:srgbClr val="000000"/>
                          </a:solidFill>
                          <a:effectLst/>
                          <a:latin typeface="Calibri" panose="020F0502020204030204" pitchFamily="34" charset="0"/>
                        </a:rPr>
                        <a:t>Tennessee</a:t>
                      </a:r>
                    </a:p>
                  </a:txBody>
                  <a:tcPr marL="3386" marR="3386" marT="3386"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rtl="0" fontAlgn="ctr">
                        <a:buNone/>
                      </a:pPr>
                      <a:r>
                        <a:rPr lang="en-US" sz="1200" b="0" i="0" u="none" strike="noStrike" dirty="0">
                          <a:solidFill>
                            <a:srgbClr val="000000"/>
                          </a:solidFill>
                          <a:effectLst/>
                          <a:latin typeface="Calibri" panose="020F0502020204030204" pitchFamily="34" charset="0"/>
                        </a:rPr>
                        <a:t>17,990</a:t>
                      </a:r>
                    </a:p>
                  </a:txBody>
                  <a:tcPr marL="3386" marR="3386" marT="3386" marB="0" anchor="ctr">
                    <a:lnL>
                      <a:noFill/>
                    </a:lnL>
                    <a:lnR>
                      <a:noFill/>
                    </a:lnR>
                    <a:lnT>
                      <a:noFill/>
                    </a:lnT>
                    <a:lnB>
                      <a:noFill/>
                    </a:lnB>
                    <a:noFill/>
                  </a:tcPr>
                </a:tc>
                <a:tc>
                  <a:txBody>
                    <a:bodyPr/>
                    <a:lstStyle/>
                    <a:p>
                      <a:pPr algn="ctr" rtl="0" fontAlgn="ctr">
                        <a:buNone/>
                      </a:pPr>
                      <a:r>
                        <a:rPr lang="en-US" sz="1200" b="0" i="0" u="none" strike="noStrike" dirty="0">
                          <a:solidFill>
                            <a:srgbClr val="000000"/>
                          </a:solidFill>
                          <a:effectLst/>
                          <a:latin typeface="Calibri" panose="020F0502020204030204" pitchFamily="34" charset="0"/>
                        </a:rPr>
                        <a:t>17</a:t>
                      </a:r>
                    </a:p>
                  </a:txBody>
                  <a:tcPr marL="3386" marR="3386" marT="3386" marB="0" anchor="ctr">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895759599"/>
                  </a:ext>
                </a:extLst>
              </a:tr>
              <a:tr h="180810">
                <a:tc>
                  <a:txBody>
                    <a:bodyPr/>
                    <a:lstStyle/>
                    <a:p>
                      <a:pPr marL="182880" algn="l" rtl="0" fontAlgn="ctr">
                        <a:buNone/>
                      </a:pPr>
                      <a:r>
                        <a:rPr lang="en-US" sz="1200" b="0" i="0" u="none" strike="noStrike" dirty="0">
                          <a:solidFill>
                            <a:srgbClr val="000000"/>
                          </a:solidFill>
                          <a:effectLst/>
                          <a:latin typeface="Calibri" panose="020F0502020204030204" pitchFamily="34" charset="0"/>
                        </a:rPr>
                        <a:t>Indiana</a:t>
                      </a:r>
                    </a:p>
                  </a:txBody>
                  <a:tcPr marL="3386" marR="3386" marT="3386" marB="0" anchor="ctr">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ctr" rtl="0" fontAlgn="ctr">
                        <a:buNone/>
                      </a:pPr>
                      <a:r>
                        <a:rPr lang="en-US" sz="1200" b="0" i="0" u="none" strike="noStrike" dirty="0">
                          <a:solidFill>
                            <a:srgbClr val="000000"/>
                          </a:solidFill>
                          <a:effectLst/>
                          <a:latin typeface="Calibri" panose="020F0502020204030204" pitchFamily="34" charset="0"/>
                        </a:rPr>
                        <a:t>17,852</a:t>
                      </a:r>
                    </a:p>
                  </a:txBody>
                  <a:tcPr marL="3386" marR="3386" marT="3386" marB="0" anchor="ctr">
                    <a:lnL>
                      <a:noFill/>
                    </a:lnL>
                    <a:lnR>
                      <a:noFill/>
                    </a:lnR>
                    <a:lnT>
                      <a:noFill/>
                    </a:lnT>
                    <a:lnB>
                      <a:noFill/>
                    </a:lnB>
                    <a:solidFill>
                      <a:srgbClr val="D9D9D9"/>
                    </a:solidFill>
                  </a:tcPr>
                </a:tc>
                <a:tc>
                  <a:txBody>
                    <a:bodyPr/>
                    <a:lstStyle/>
                    <a:p>
                      <a:pPr algn="ctr" rtl="0" fontAlgn="ctr">
                        <a:buNone/>
                      </a:pPr>
                      <a:r>
                        <a:rPr lang="en-US" sz="1200" b="0" i="0" u="none" strike="noStrike" dirty="0">
                          <a:solidFill>
                            <a:srgbClr val="000000"/>
                          </a:solidFill>
                          <a:effectLst/>
                          <a:latin typeface="Calibri" panose="020F0502020204030204" pitchFamily="34" charset="0"/>
                        </a:rPr>
                        <a:t>18</a:t>
                      </a:r>
                    </a:p>
                  </a:txBody>
                  <a:tcPr marL="3386" marR="3386" marT="3386"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3970959208"/>
                  </a:ext>
                </a:extLst>
              </a:tr>
              <a:tr h="180810">
                <a:tc>
                  <a:txBody>
                    <a:bodyPr/>
                    <a:lstStyle/>
                    <a:p>
                      <a:pPr marL="182880" algn="l" rtl="0" fontAlgn="ctr">
                        <a:buNone/>
                      </a:pPr>
                      <a:r>
                        <a:rPr lang="en-US" sz="1200" b="0" i="0" u="none" strike="noStrike" dirty="0">
                          <a:solidFill>
                            <a:srgbClr val="000000"/>
                          </a:solidFill>
                          <a:effectLst/>
                          <a:latin typeface="Calibri" panose="020F0502020204030204" pitchFamily="34" charset="0"/>
                        </a:rPr>
                        <a:t>Connecticut</a:t>
                      </a:r>
                    </a:p>
                  </a:txBody>
                  <a:tcPr marL="3386" marR="3386" marT="3386"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rtl="0" fontAlgn="ctr">
                        <a:buNone/>
                      </a:pPr>
                      <a:r>
                        <a:rPr lang="en-US" sz="1200" b="0" i="0" u="none" strike="noStrike" dirty="0">
                          <a:solidFill>
                            <a:srgbClr val="000000"/>
                          </a:solidFill>
                          <a:effectLst/>
                          <a:latin typeface="Calibri" panose="020F0502020204030204" pitchFamily="34" charset="0"/>
                        </a:rPr>
                        <a:t>17,534</a:t>
                      </a:r>
                    </a:p>
                  </a:txBody>
                  <a:tcPr marL="3386" marR="3386" marT="3386" marB="0" anchor="ctr">
                    <a:lnL>
                      <a:noFill/>
                    </a:lnL>
                    <a:lnR>
                      <a:noFill/>
                    </a:lnR>
                    <a:lnT>
                      <a:noFill/>
                    </a:lnT>
                    <a:lnB>
                      <a:noFill/>
                    </a:lnB>
                    <a:noFill/>
                  </a:tcPr>
                </a:tc>
                <a:tc>
                  <a:txBody>
                    <a:bodyPr/>
                    <a:lstStyle/>
                    <a:p>
                      <a:pPr algn="ctr" rtl="0" fontAlgn="ctr">
                        <a:buNone/>
                      </a:pPr>
                      <a:r>
                        <a:rPr lang="en-US" sz="1200" b="0" i="0" u="none" strike="noStrike" dirty="0">
                          <a:solidFill>
                            <a:srgbClr val="000000"/>
                          </a:solidFill>
                          <a:effectLst/>
                          <a:latin typeface="Calibri" panose="020F0502020204030204" pitchFamily="34" charset="0"/>
                        </a:rPr>
                        <a:t>19</a:t>
                      </a:r>
                    </a:p>
                  </a:txBody>
                  <a:tcPr marL="3386" marR="3386" marT="3386" marB="0" anchor="ctr">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142190057"/>
                  </a:ext>
                </a:extLst>
              </a:tr>
              <a:tr h="180810">
                <a:tc>
                  <a:txBody>
                    <a:bodyPr/>
                    <a:lstStyle/>
                    <a:p>
                      <a:pPr marL="182880" algn="l" rtl="0" fontAlgn="ctr">
                        <a:buNone/>
                      </a:pPr>
                      <a:r>
                        <a:rPr lang="en-US" sz="1200" b="0" i="0" u="none" strike="noStrike" dirty="0">
                          <a:solidFill>
                            <a:srgbClr val="000000"/>
                          </a:solidFill>
                          <a:effectLst/>
                          <a:latin typeface="Calibri" panose="020F0502020204030204" pitchFamily="34" charset="0"/>
                        </a:rPr>
                        <a:t>Kentucky</a:t>
                      </a:r>
                    </a:p>
                  </a:txBody>
                  <a:tcPr marL="3386" marR="3386" marT="3386" marB="0" anchor="ctr">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ctr" rtl="0" fontAlgn="ctr">
                        <a:buNone/>
                      </a:pPr>
                      <a:r>
                        <a:rPr lang="en-US" sz="1200" b="0" i="0" u="none" strike="noStrike" dirty="0">
                          <a:solidFill>
                            <a:srgbClr val="000000"/>
                          </a:solidFill>
                          <a:effectLst/>
                          <a:latin typeface="Calibri" panose="020F0502020204030204" pitchFamily="34" charset="0"/>
                        </a:rPr>
                        <a:t>15,709</a:t>
                      </a:r>
                    </a:p>
                  </a:txBody>
                  <a:tcPr marL="3386" marR="3386" marT="3386" marB="0" anchor="ctr">
                    <a:lnL>
                      <a:noFill/>
                    </a:lnL>
                    <a:lnR>
                      <a:noFill/>
                    </a:lnR>
                    <a:lnT>
                      <a:noFill/>
                    </a:lnT>
                    <a:lnB>
                      <a:noFill/>
                    </a:lnB>
                    <a:solidFill>
                      <a:srgbClr val="D9D9D9"/>
                    </a:solidFill>
                  </a:tcPr>
                </a:tc>
                <a:tc>
                  <a:txBody>
                    <a:bodyPr/>
                    <a:lstStyle/>
                    <a:p>
                      <a:pPr algn="ctr" rtl="0" fontAlgn="ctr">
                        <a:buNone/>
                      </a:pPr>
                      <a:r>
                        <a:rPr lang="en-US" sz="1200" b="0" i="0" u="none" strike="noStrike" dirty="0">
                          <a:solidFill>
                            <a:srgbClr val="000000"/>
                          </a:solidFill>
                          <a:effectLst/>
                          <a:latin typeface="Calibri" panose="020F0502020204030204" pitchFamily="34" charset="0"/>
                        </a:rPr>
                        <a:t>20</a:t>
                      </a:r>
                    </a:p>
                  </a:txBody>
                  <a:tcPr marL="3386" marR="3386" marT="3386"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32270372"/>
                  </a:ext>
                </a:extLst>
              </a:tr>
              <a:tr h="180810">
                <a:tc>
                  <a:txBody>
                    <a:bodyPr/>
                    <a:lstStyle/>
                    <a:p>
                      <a:pPr marL="182880" algn="l" rtl="0" fontAlgn="ctr">
                        <a:buNone/>
                      </a:pPr>
                      <a:r>
                        <a:rPr lang="en-US" sz="1200" b="0" i="0" u="none" strike="noStrike" dirty="0">
                          <a:solidFill>
                            <a:srgbClr val="000000"/>
                          </a:solidFill>
                          <a:effectLst/>
                          <a:latin typeface="Calibri" panose="020F0502020204030204" pitchFamily="34" charset="0"/>
                        </a:rPr>
                        <a:t>Colorado</a:t>
                      </a:r>
                    </a:p>
                  </a:txBody>
                  <a:tcPr marL="3386" marR="3386" marT="3386"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rtl="0" fontAlgn="ctr">
                        <a:buNone/>
                      </a:pPr>
                      <a:r>
                        <a:rPr lang="en-US" sz="1200" b="0" i="0" u="none" strike="noStrike" dirty="0">
                          <a:solidFill>
                            <a:srgbClr val="000000"/>
                          </a:solidFill>
                          <a:effectLst/>
                          <a:latin typeface="Calibri" panose="020F0502020204030204" pitchFamily="34" charset="0"/>
                        </a:rPr>
                        <a:t>15,356</a:t>
                      </a:r>
                    </a:p>
                  </a:txBody>
                  <a:tcPr marL="3386" marR="3386" marT="3386" marB="0" anchor="ctr">
                    <a:lnL>
                      <a:noFill/>
                    </a:lnL>
                    <a:lnR>
                      <a:noFill/>
                    </a:lnR>
                    <a:lnT>
                      <a:noFill/>
                    </a:lnT>
                    <a:lnB>
                      <a:noFill/>
                    </a:lnB>
                    <a:noFill/>
                  </a:tcPr>
                </a:tc>
                <a:tc>
                  <a:txBody>
                    <a:bodyPr/>
                    <a:lstStyle/>
                    <a:p>
                      <a:pPr algn="ctr" rtl="0" fontAlgn="ctr">
                        <a:buNone/>
                      </a:pPr>
                      <a:r>
                        <a:rPr lang="en-US" sz="1200" b="0" i="0" u="none" strike="noStrike" dirty="0">
                          <a:solidFill>
                            <a:srgbClr val="000000"/>
                          </a:solidFill>
                          <a:effectLst/>
                          <a:latin typeface="Calibri" panose="020F0502020204030204" pitchFamily="34" charset="0"/>
                        </a:rPr>
                        <a:t>21</a:t>
                      </a:r>
                    </a:p>
                  </a:txBody>
                  <a:tcPr marL="3386" marR="3386" marT="3386" marB="0" anchor="ctr">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435479499"/>
                  </a:ext>
                </a:extLst>
              </a:tr>
              <a:tr h="180810">
                <a:tc>
                  <a:txBody>
                    <a:bodyPr/>
                    <a:lstStyle/>
                    <a:p>
                      <a:pPr marL="182880" algn="l" rtl="0" fontAlgn="ctr">
                        <a:buNone/>
                      </a:pPr>
                      <a:r>
                        <a:rPr lang="en-US" sz="1200" b="0" i="0" u="none" strike="noStrike" dirty="0">
                          <a:solidFill>
                            <a:srgbClr val="000000"/>
                          </a:solidFill>
                          <a:effectLst/>
                          <a:latin typeface="Calibri" panose="020F0502020204030204" pitchFamily="34" charset="0"/>
                        </a:rPr>
                        <a:t>Louisiana</a:t>
                      </a:r>
                    </a:p>
                  </a:txBody>
                  <a:tcPr marL="3386" marR="3386" marT="3386" marB="0" anchor="ctr">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ctr" rtl="0" fontAlgn="ctr">
                        <a:buNone/>
                      </a:pPr>
                      <a:r>
                        <a:rPr lang="en-US" sz="1200" b="0" i="0" u="none" strike="noStrike" dirty="0">
                          <a:solidFill>
                            <a:srgbClr val="000000"/>
                          </a:solidFill>
                          <a:effectLst/>
                          <a:latin typeface="Calibri" panose="020F0502020204030204" pitchFamily="34" charset="0"/>
                        </a:rPr>
                        <a:t>14,900</a:t>
                      </a:r>
                    </a:p>
                  </a:txBody>
                  <a:tcPr marL="3386" marR="3386" marT="3386" marB="0" anchor="ctr">
                    <a:lnL>
                      <a:noFill/>
                    </a:lnL>
                    <a:lnR>
                      <a:noFill/>
                    </a:lnR>
                    <a:lnT>
                      <a:noFill/>
                    </a:lnT>
                    <a:lnB>
                      <a:noFill/>
                    </a:lnB>
                    <a:solidFill>
                      <a:srgbClr val="D9D9D9"/>
                    </a:solidFill>
                  </a:tcPr>
                </a:tc>
                <a:tc>
                  <a:txBody>
                    <a:bodyPr/>
                    <a:lstStyle/>
                    <a:p>
                      <a:pPr algn="ctr" rtl="0" fontAlgn="ctr">
                        <a:buNone/>
                      </a:pPr>
                      <a:r>
                        <a:rPr lang="en-US" sz="1200" b="0" i="0" u="none" strike="noStrike" dirty="0">
                          <a:solidFill>
                            <a:srgbClr val="000000"/>
                          </a:solidFill>
                          <a:effectLst/>
                          <a:latin typeface="Calibri" panose="020F0502020204030204" pitchFamily="34" charset="0"/>
                        </a:rPr>
                        <a:t>22</a:t>
                      </a:r>
                    </a:p>
                  </a:txBody>
                  <a:tcPr marL="3386" marR="3386" marT="3386"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3000588334"/>
                  </a:ext>
                </a:extLst>
              </a:tr>
              <a:tr h="180810">
                <a:tc>
                  <a:txBody>
                    <a:bodyPr/>
                    <a:lstStyle/>
                    <a:p>
                      <a:pPr marL="182880" algn="l" rtl="0" fontAlgn="ctr">
                        <a:buNone/>
                      </a:pPr>
                      <a:r>
                        <a:rPr lang="en-US" sz="1200" b="0" i="0" u="none" strike="noStrike" dirty="0">
                          <a:solidFill>
                            <a:srgbClr val="000000"/>
                          </a:solidFill>
                          <a:effectLst/>
                          <a:latin typeface="Calibri" panose="020F0502020204030204" pitchFamily="34" charset="0"/>
                        </a:rPr>
                        <a:t>South Carolina</a:t>
                      </a:r>
                    </a:p>
                  </a:txBody>
                  <a:tcPr marL="3386" marR="3386" marT="3386"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rtl="0" fontAlgn="ctr">
                        <a:buNone/>
                      </a:pPr>
                      <a:r>
                        <a:rPr lang="en-US" sz="1200" b="0" i="0" u="none" strike="noStrike" dirty="0">
                          <a:solidFill>
                            <a:srgbClr val="000000"/>
                          </a:solidFill>
                          <a:effectLst/>
                          <a:latin typeface="Calibri" panose="020F0502020204030204" pitchFamily="34" charset="0"/>
                        </a:rPr>
                        <a:t>12,930</a:t>
                      </a:r>
                    </a:p>
                  </a:txBody>
                  <a:tcPr marL="3386" marR="3386" marT="3386" marB="0" anchor="ctr">
                    <a:lnL>
                      <a:noFill/>
                    </a:lnL>
                    <a:lnR>
                      <a:noFill/>
                    </a:lnR>
                    <a:lnT>
                      <a:noFill/>
                    </a:lnT>
                    <a:lnB>
                      <a:noFill/>
                    </a:lnB>
                    <a:noFill/>
                  </a:tcPr>
                </a:tc>
                <a:tc>
                  <a:txBody>
                    <a:bodyPr/>
                    <a:lstStyle/>
                    <a:p>
                      <a:pPr algn="ctr" rtl="0" fontAlgn="ctr">
                        <a:buNone/>
                      </a:pPr>
                      <a:r>
                        <a:rPr lang="en-US" sz="1200" b="0" i="0" u="none" strike="noStrike" dirty="0">
                          <a:solidFill>
                            <a:srgbClr val="000000"/>
                          </a:solidFill>
                          <a:effectLst/>
                          <a:latin typeface="Calibri" panose="020F0502020204030204" pitchFamily="34" charset="0"/>
                        </a:rPr>
                        <a:t>23</a:t>
                      </a:r>
                    </a:p>
                  </a:txBody>
                  <a:tcPr marL="3386" marR="3386" marT="3386" marB="0" anchor="ctr">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276377806"/>
                  </a:ext>
                </a:extLst>
              </a:tr>
              <a:tr h="180810">
                <a:tc>
                  <a:txBody>
                    <a:bodyPr/>
                    <a:lstStyle/>
                    <a:p>
                      <a:pPr marL="182880" algn="l" rtl="0" fontAlgn="ctr">
                        <a:buNone/>
                      </a:pPr>
                      <a:r>
                        <a:rPr lang="en-US" sz="1200" b="0" i="0" u="none" strike="noStrike" dirty="0">
                          <a:solidFill>
                            <a:srgbClr val="000000"/>
                          </a:solidFill>
                          <a:effectLst/>
                          <a:latin typeface="Calibri" panose="020F0502020204030204" pitchFamily="34" charset="0"/>
                        </a:rPr>
                        <a:t>Missouri</a:t>
                      </a:r>
                    </a:p>
                  </a:txBody>
                  <a:tcPr marL="3386" marR="3386" marT="3386" marB="0" anchor="ctr">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ctr" rtl="0" fontAlgn="ctr">
                        <a:buNone/>
                      </a:pPr>
                      <a:r>
                        <a:rPr lang="en-US" sz="1200" b="0" i="0" u="none" strike="noStrike" dirty="0">
                          <a:solidFill>
                            <a:srgbClr val="000000"/>
                          </a:solidFill>
                          <a:effectLst/>
                          <a:latin typeface="Calibri" panose="020F0502020204030204" pitchFamily="34" charset="0"/>
                        </a:rPr>
                        <a:t>12,665</a:t>
                      </a:r>
                    </a:p>
                  </a:txBody>
                  <a:tcPr marL="3386" marR="3386" marT="3386" marB="0" anchor="ctr">
                    <a:lnL>
                      <a:noFill/>
                    </a:lnL>
                    <a:lnR>
                      <a:noFill/>
                    </a:lnR>
                    <a:lnT>
                      <a:noFill/>
                    </a:lnT>
                    <a:lnB>
                      <a:noFill/>
                    </a:lnB>
                    <a:solidFill>
                      <a:srgbClr val="D9D9D9"/>
                    </a:solidFill>
                  </a:tcPr>
                </a:tc>
                <a:tc>
                  <a:txBody>
                    <a:bodyPr/>
                    <a:lstStyle/>
                    <a:p>
                      <a:pPr algn="ctr" rtl="0" fontAlgn="ctr">
                        <a:buNone/>
                      </a:pPr>
                      <a:r>
                        <a:rPr lang="en-US" sz="1200" b="0" i="0" u="none" strike="noStrike" dirty="0">
                          <a:solidFill>
                            <a:srgbClr val="000000"/>
                          </a:solidFill>
                          <a:effectLst/>
                          <a:latin typeface="Calibri" panose="020F0502020204030204" pitchFamily="34" charset="0"/>
                        </a:rPr>
                        <a:t>24</a:t>
                      </a:r>
                    </a:p>
                  </a:txBody>
                  <a:tcPr marL="3386" marR="3386" marT="3386" marB="0" anchor="ctr">
                    <a:lnL>
                      <a:noFill/>
                    </a:lnL>
                    <a:lnR w="1270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1599551903"/>
                  </a:ext>
                </a:extLst>
              </a:tr>
              <a:tr h="180810">
                <a:tc>
                  <a:txBody>
                    <a:bodyPr/>
                    <a:lstStyle/>
                    <a:p>
                      <a:pPr marL="182880" algn="l" rtl="0" fontAlgn="ctr">
                        <a:buNone/>
                      </a:pPr>
                      <a:r>
                        <a:rPr lang="en-US" sz="1200" b="0" i="0" u="none" strike="noStrike" dirty="0">
                          <a:solidFill>
                            <a:srgbClr val="000000"/>
                          </a:solidFill>
                          <a:effectLst/>
                          <a:latin typeface="Calibri" panose="020F0502020204030204" pitchFamily="34" charset="0"/>
                        </a:rPr>
                        <a:t>Minnesota</a:t>
                      </a:r>
                    </a:p>
                  </a:txBody>
                  <a:tcPr marL="3386" marR="3386" marT="3386"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n-US" sz="1200" b="0" i="0" u="none" strike="noStrike" dirty="0">
                          <a:solidFill>
                            <a:srgbClr val="000000"/>
                          </a:solidFill>
                          <a:effectLst/>
                          <a:latin typeface="Calibri" panose="020F0502020204030204" pitchFamily="34" charset="0"/>
                        </a:rPr>
                        <a:t>12,486</a:t>
                      </a:r>
                    </a:p>
                  </a:txBody>
                  <a:tcPr marL="3386" marR="3386" marT="3386"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n-US" sz="1200" b="0" i="0" u="none" strike="noStrike" dirty="0">
                          <a:solidFill>
                            <a:srgbClr val="000000"/>
                          </a:solidFill>
                          <a:effectLst/>
                          <a:latin typeface="Calibri" panose="020F0502020204030204" pitchFamily="34" charset="0"/>
                        </a:rPr>
                        <a:t>25</a:t>
                      </a:r>
                    </a:p>
                  </a:txBody>
                  <a:tcPr marL="3386" marR="3386" marT="3386"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26956029"/>
                  </a:ext>
                </a:extLst>
              </a:tr>
            </a:tbl>
          </a:graphicData>
        </a:graphic>
      </p:graphicFrame>
      <p:graphicFrame>
        <p:nvGraphicFramePr>
          <p:cNvPr id="3" name="Table 2">
            <a:extLst>
              <a:ext uri="{FF2B5EF4-FFF2-40B4-BE49-F238E27FC236}">
                <a16:creationId xmlns:a16="http://schemas.microsoft.com/office/drawing/2014/main" id="{1669AA1A-99FF-7E67-842F-24B5E1C84EFD}"/>
              </a:ext>
            </a:extLst>
          </p:cNvPr>
          <p:cNvGraphicFramePr>
            <a:graphicFrameLocks noGrp="1"/>
          </p:cNvGraphicFramePr>
          <p:nvPr>
            <p:extLst>
              <p:ext uri="{D42A27DB-BD31-4B8C-83A1-F6EECF244321}">
                <p14:modId xmlns:p14="http://schemas.microsoft.com/office/powerpoint/2010/main" val="3751244534"/>
              </p:ext>
            </p:extLst>
          </p:nvPr>
        </p:nvGraphicFramePr>
        <p:xfrm>
          <a:off x="1278875" y="516976"/>
          <a:ext cx="9740662" cy="187071"/>
        </p:xfrm>
        <a:graphic>
          <a:graphicData uri="http://schemas.openxmlformats.org/drawingml/2006/table">
            <a:tbl>
              <a:tblPr firstRow="1" firstCol="1" bandRow="1"/>
              <a:tblGrid>
                <a:gridCol w="4638501">
                  <a:extLst>
                    <a:ext uri="{9D8B030D-6E8A-4147-A177-3AD203B41FA5}">
                      <a16:colId xmlns:a16="http://schemas.microsoft.com/office/drawing/2014/main" val="263770213"/>
                    </a:ext>
                  </a:extLst>
                </a:gridCol>
                <a:gridCol w="264946">
                  <a:extLst>
                    <a:ext uri="{9D8B030D-6E8A-4147-A177-3AD203B41FA5}">
                      <a16:colId xmlns:a16="http://schemas.microsoft.com/office/drawing/2014/main" val="2954746880"/>
                    </a:ext>
                  </a:extLst>
                </a:gridCol>
                <a:gridCol w="4837215">
                  <a:extLst>
                    <a:ext uri="{9D8B030D-6E8A-4147-A177-3AD203B41FA5}">
                      <a16:colId xmlns:a16="http://schemas.microsoft.com/office/drawing/2014/main" val="4181648372"/>
                    </a:ext>
                  </a:extLst>
                </a:gridCol>
              </a:tblGrid>
              <a:tr h="174404">
                <a:tc>
                  <a:txBody>
                    <a:bodyPr/>
                    <a:lstStyle/>
                    <a:p>
                      <a:pPr marL="0" marR="0" algn="ctr">
                        <a:lnSpc>
                          <a:spcPct val="107000"/>
                        </a:lnSpc>
                        <a:spcAft>
                          <a:spcPts val="800"/>
                        </a:spcAft>
                        <a:buNone/>
                      </a:pPr>
                      <a:r>
                        <a:rPr lang="en-US" sz="1200" b="1" dirty="0">
                          <a:effectLst/>
                          <a:latin typeface="+mn-lt"/>
                          <a:ea typeface="Calibri" panose="020F0502020204030204" pitchFamily="34" charset="0"/>
                          <a:cs typeface="Calibri" panose="020F0502020204030204" pitchFamily="34" charset="0"/>
                        </a:rPr>
                        <a:t>States With Highest Net International Immigration Rates, 2025</a:t>
                      </a:r>
                      <a:endParaRPr lang="en-US" sz="1200" dirty="0">
                        <a:effectLst/>
                        <a:latin typeface="+mn-lt"/>
                        <a:ea typeface="Calibri" panose="020F0502020204030204" pitchFamily="34" charset="0"/>
                        <a:cs typeface="Times New Roman" panose="02020603050405020304" pitchFamily="18" charset="0"/>
                      </a:endParaRPr>
                    </a:p>
                  </a:txBody>
                  <a:tcPr marL="65401" marR="65401" marT="0" marB="0" anchor="ctr">
                    <a:lnL>
                      <a:noFill/>
                    </a:lnL>
                    <a:lnR>
                      <a:noFill/>
                    </a:lnR>
                    <a:lnT>
                      <a:noFill/>
                    </a:lnT>
                    <a:lnB w="12700" cap="flat" cmpd="sng" algn="ctr">
                      <a:noFill/>
                      <a:prstDash val="solid"/>
                      <a:round/>
                      <a:headEnd type="none" w="med" len="med"/>
                      <a:tailEnd type="none" w="med" len="med"/>
                    </a:lnB>
                    <a:solidFill>
                      <a:schemeClr val="bg1"/>
                    </a:solidFill>
                  </a:tcPr>
                </a:tc>
                <a:tc>
                  <a:txBody>
                    <a:bodyPr/>
                    <a:lstStyle/>
                    <a:p>
                      <a:pPr marL="0" marR="0">
                        <a:lnSpc>
                          <a:spcPct val="107000"/>
                        </a:lnSpc>
                        <a:spcAft>
                          <a:spcPts val="800"/>
                        </a:spcAft>
                        <a:buNone/>
                      </a:pPr>
                      <a:r>
                        <a:rPr lang="en-US" sz="1200" dirty="0">
                          <a:solidFill>
                            <a:srgbClr val="000000"/>
                          </a:solidFill>
                          <a:effectLst/>
                          <a:latin typeface="+mn-lt"/>
                          <a:ea typeface="Times New Roman" panose="02020603050405020304" pitchFamily="18" charset="0"/>
                          <a:cs typeface="Calibri" panose="020F0502020204030204" pitchFamily="34" charset="0"/>
                        </a:rPr>
                        <a:t> </a:t>
                      </a:r>
                      <a:endParaRPr lang="en-US" sz="1200" dirty="0">
                        <a:effectLst/>
                        <a:latin typeface="+mn-lt"/>
                        <a:ea typeface="Calibri" panose="020F0502020204030204" pitchFamily="34" charset="0"/>
                        <a:cs typeface="Times New Roman" panose="02020603050405020304" pitchFamily="18" charset="0"/>
                      </a:endParaRPr>
                    </a:p>
                  </a:txBody>
                  <a:tcPr marL="65401" marR="65401" marT="0" marB="0" anchor="b">
                    <a:lnL>
                      <a:noFill/>
                    </a:lnL>
                    <a:lnR>
                      <a:noFill/>
                    </a:lnR>
                    <a:lnT>
                      <a:noFill/>
                    </a:lnT>
                    <a:lnB>
                      <a:noFill/>
                    </a:lnB>
                    <a:solidFill>
                      <a:schemeClr val="bg1"/>
                    </a:solidFill>
                  </a:tcPr>
                </a:tc>
                <a:tc>
                  <a:txBody>
                    <a:bodyPr/>
                    <a:lstStyle/>
                    <a:p>
                      <a:pPr marL="0" marR="0" algn="ctr">
                        <a:lnSpc>
                          <a:spcPct val="107000"/>
                        </a:lnSpc>
                        <a:spcAft>
                          <a:spcPts val="800"/>
                        </a:spcAft>
                        <a:buNone/>
                      </a:pPr>
                      <a:r>
                        <a:rPr lang="en-US" sz="1200" b="1" dirty="0">
                          <a:effectLst/>
                          <a:latin typeface="+mn-lt"/>
                          <a:ea typeface="Calibri" panose="020F0502020204030204" pitchFamily="34" charset="0"/>
                          <a:cs typeface="Calibri" panose="020F0502020204030204" pitchFamily="34" charset="0"/>
                        </a:rPr>
                        <a:t>States With the Highest Net International Immigration, 2025</a:t>
                      </a:r>
                      <a:endParaRPr lang="en-US" sz="1200" dirty="0">
                        <a:effectLst/>
                        <a:latin typeface="+mn-lt"/>
                        <a:ea typeface="Calibri" panose="020F0502020204030204" pitchFamily="34" charset="0"/>
                        <a:cs typeface="Times New Roman" panose="02020603050405020304" pitchFamily="18" charset="0"/>
                      </a:endParaRPr>
                    </a:p>
                  </a:txBody>
                  <a:tcPr marL="65401" marR="65401" marT="0" marB="0" anchor="ctr">
                    <a:lnL>
                      <a:noFill/>
                    </a:lnL>
                    <a:lnR>
                      <a:noFill/>
                    </a:lnR>
                    <a:lnT>
                      <a:noFill/>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172120468"/>
                  </a:ext>
                </a:extLst>
              </a:tr>
            </a:tbl>
          </a:graphicData>
        </a:graphic>
      </p:graphicFrame>
    </p:spTree>
    <p:extLst>
      <p:ext uri="{BB962C8B-B14F-4D97-AF65-F5344CB8AC3E}">
        <p14:creationId xmlns:p14="http://schemas.microsoft.com/office/powerpoint/2010/main" val="23346757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811375-C2E4-0CFF-B8BF-F07808A9B9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D9E8DE-59F3-379A-21C0-8C2A91AC98F9}"/>
              </a:ext>
            </a:extLst>
          </p:cNvPr>
          <p:cNvSpPr>
            <a:spLocks noGrp="1"/>
          </p:cNvSpPr>
          <p:nvPr>
            <p:ph type="title"/>
          </p:nvPr>
        </p:nvSpPr>
        <p:spPr>
          <a:xfrm>
            <a:off x="630936" y="124142"/>
            <a:ext cx="10945368" cy="685800"/>
          </a:xfrm>
        </p:spPr>
        <p:txBody>
          <a:bodyPr>
            <a:normAutofit fontScale="90000"/>
          </a:bodyPr>
          <a:lstStyle/>
          <a:p>
            <a:r>
              <a:rPr lang="en-US" dirty="0"/>
              <a:t>Net International Migration by State, 2025</a:t>
            </a:r>
          </a:p>
        </p:txBody>
      </p:sp>
      <p:sp>
        <p:nvSpPr>
          <p:cNvPr id="5" name="Text Placeholder 4">
            <a:extLst>
              <a:ext uri="{FF2B5EF4-FFF2-40B4-BE49-F238E27FC236}">
                <a16:creationId xmlns:a16="http://schemas.microsoft.com/office/drawing/2014/main" id="{8C39BE43-1504-9671-44C2-445363CD38BF}"/>
              </a:ext>
            </a:extLst>
          </p:cNvPr>
          <p:cNvSpPr>
            <a:spLocks noGrp="1"/>
          </p:cNvSpPr>
          <p:nvPr>
            <p:ph type="body" sz="quarter" idx="14"/>
          </p:nvPr>
        </p:nvSpPr>
        <p:spPr>
          <a:xfrm>
            <a:off x="6920070" y="6500373"/>
            <a:ext cx="4015232" cy="233485"/>
          </a:xfrm>
        </p:spPr>
        <p:txBody>
          <a:bodyPr/>
          <a:lstStyle/>
          <a:p>
            <a:r>
              <a:rPr lang="en-US" i="1" dirty="0">
                <a:solidFill>
                  <a:schemeClr val="tx1"/>
                </a:solidFill>
              </a:rPr>
              <a:t>UMass Donahue Institute. Source U.S. Census Bureau Population Division NST_EST2025_ALLDATA. Release Date January 27, 2026. Rates per 1,000 average population. State rankings include District of Columbia.</a:t>
            </a:r>
          </a:p>
          <a:p>
            <a:endParaRPr lang="en-US" dirty="0"/>
          </a:p>
        </p:txBody>
      </p:sp>
      <p:graphicFrame>
        <p:nvGraphicFramePr>
          <p:cNvPr id="7" name="Table 6">
            <a:extLst>
              <a:ext uri="{FF2B5EF4-FFF2-40B4-BE49-F238E27FC236}">
                <a16:creationId xmlns:a16="http://schemas.microsoft.com/office/drawing/2014/main" id="{6C059C3E-63D4-B0D0-0DB9-87886379E836}"/>
              </a:ext>
            </a:extLst>
          </p:cNvPr>
          <p:cNvGraphicFramePr>
            <a:graphicFrameLocks noGrp="1"/>
          </p:cNvGraphicFramePr>
          <p:nvPr>
            <p:extLst>
              <p:ext uri="{D42A27DB-BD31-4B8C-83A1-F6EECF244321}">
                <p14:modId xmlns:p14="http://schemas.microsoft.com/office/powerpoint/2010/main" val="3415922852"/>
              </p:ext>
            </p:extLst>
          </p:nvPr>
        </p:nvGraphicFramePr>
        <p:xfrm>
          <a:off x="1256696" y="1971386"/>
          <a:ext cx="4480560" cy="2521273"/>
        </p:xfrm>
        <a:graphic>
          <a:graphicData uri="http://schemas.openxmlformats.org/drawingml/2006/table">
            <a:tbl>
              <a:tblPr/>
              <a:tblGrid>
                <a:gridCol w="1463040">
                  <a:extLst>
                    <a:ext uri="{9D8B030D-6E8A-4147-A177-3AD203B41FA5}">
                      <a16:colId xmlns:a16="http://schemas.microsoft.com/office/drawing/2014/main" val="1798759330"/>
                    </a:ext>
                  </a:extLst>
                </a:gridCol>
                <a:gridCol w="1920240">
                  <a:extLst>
                    <a:ext uri="{9D8B030D-6E8A-4147-A177-3AD203B41FA5}">
                      <a16:colId xmlns:a16="http://schemas.microsoft.com/office/drawing/2014/main" val="1208021087"/>
                    </a:ext>
                  </a:extLst>
                </a:gridCol>
                <a:gridCol w="1097280">
                  <a:extLst>
                    <a:ext uri="{9D8B030D-6E8A-4147-A177-3AD203B41FA5}">
                      <a16:colId xmlns:a16="http://schemas.microsoft.com/office/drawing/2014/main" val="1395524549"/>
                    </a:ext>
                  </a:extLst>
                </a:gridCol>
              </a:tblGrid>
              <a:tr h="457200">
                <a:tc>
                  <a:txBody>
                    <a:bodyPr/>
                    <a:lstStyle/>
                    <a:p>
                      <a:pPr algn="ctr" rtl="0" fontAlgn="ctr">
                        <a:buNone/>
                      </a:pPr>
                      <a:r>
                        <a:rPr lang="en-US" sz="1400" b="1" i="0" u="none" strike="noStrike" dirty="0">
                          <a:solidFill>
                            <a:srgbClr val="FFFFFF"/>
                          </a:solidFill>
                          <a:effectLst/>
                          <a:latin typeface="Calibri" panose="020F0502020204030204" pitchFamily="34" charset="0"/>
                        </a:rPr>
                        <a:t>State</a:t>
                      </a:r>
                    </a:p>
                  </a:txBody>
                  <a:tcPr marL="3386" marR="3386" marT="3386"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14"/>
                    </a:solidFill>
                  </a:tcPr>
                </a:tc>
                <a:tc>
                  <a:txBody>
                    <a:bodyPr/>
                    <a:lstStyle/>
                    <a:p>
                      <a:pPr algn="ctr" rtl="0" fontAlgn="ctr">
                        <a:buNone/>
                      </a:pPr>
                      <a:r>
                        <a:rPr lang="en-US" sz="1400" b="1" i="0" u="none" strike="noStrike" dirty="0">
                          <a:solidFill>
                            <a:srgbClr val="FFFFFF"/>
                          </a:solidFill>
                          <a:effectLst/>
                          <a:latin typeface="Calibri" panose="020F0502020204030204" pitchFamily="34" charset="0"/>
                        </a:rPr>
                        <a:t>Rate of Net International Immigration</a:t>
                      </a:r>
                    </a:p>
                  </a:txBody>
                  <a:tcPr marL="3386" marR="3386" marT="338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14"/>
                    </a:solidFill>
                  </a:tcPr>
                </a:tc>
                <a:tc>
                  <a:txBody>
                    <a:bodyPr/>
                    <a:lstStyle/>
                    <a:p>
                      <a:pPr algn="ctr" rtl="0" fontAlgn="ctr">
                        <a:buNone/>
                      </a:pPr>
                      <a:r>
                        <a:rPr lang="en-US" sz="1400" b="1" i="0" u="none" strike="noStrike" dirty="0">
                          <a:solidFill>
                            <a:srgbClr val="FFFFFF"/>
                          </a:solidFill>
                          <a:effectLst/>
                          <a:latin typeface="Calibri" panose="020F0502020204030204" pitchFamily="34" charset="0"/>
                        </a:rPr>
                        <a:t>Ranking</a:t>
                      </a:r>
                    </a:p>
                  </a:txBody>
                  <a:tcPr marL="3386" marR="3386" marT="3386"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14"/>
                    </a:solidFill>
                  </a:tcPr>
                </a:tc>
                <a:extLst>
                  <a:ext uri="{0D108BD9-81ED-4DB2-BD59-A6C34878D82A}">
                    <a16:rowId xmlns:a16="http://schemas.microsoft.com/office/drawing/2014/main" val="1193231929"/>
                  </a:ext>
                </a:extLst>
              </a:tr>
              <a:tr h="176137">
                <a:tc>
                  <a:txBody>
                    <a:bodyPr/>
                    <a:lstStyle/>
                    <a:p>
                      <a:pPr marL="182880" algn="l" rtl="0" fontAlgn="ctr">
                        <a:buNone/>
                      </a:pPr>
                      <a:r>
                        <a:rPr lang="en-US" sz="1200" b="0" i="0" u="none" strike="noStrike" dirty="0">
                          <a:solidFill>
                            <a:srgbClr val="000000"/>
                          </a:solidFill>
                          <a:effectLst/>
                          <a:latin typeface="Calibri" panose="020F0502020204030204" pitchFamily="34" charset="0"/>
                        </a:rPr>
                        <a:t>West Virginia</a:t>
                      </a:r>
                    </a:p>
                  </a:txBody>
                  <a:tcPr marL="4763" marR="4763" marT="4763" marB="0" anchor="ctr">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tc>
                  <a:txBody>
                    <a:bodyPr/>
                    <a:lstStyle/>
                    <a:p>
                      <a:pPr algn="ctr" rtl="0" fontAlgn="ctr">
                        <a:buNone/>
                      </a:pPr>
                      <a:r>
                        <a:rPr lang="en-US" sz="1200" b="0" i="0" u="none" strike="noStrike" dirty="0">
                          <a:solidFill>
                            <a:srgbClr val="000000"/>
                          </a:solidFill>
                          <a:effectLst/>
                          <a:latin typeface="Calibri" panose="020F0502020204030204" pitchFamily="34" charset="0"/>
                        </a:rPr>
                        <a:t>0.1</a:t>
                      </a:r>
                    </a:p>
                  </a:txBody>
                  <a:tcPr marL="4763" marR="4763" marT="4763"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rtl="0" fontAlgn="ctr">
                        <a:buNone/>
                      </a:pPr>
                      <a:r>
                        <a:rPr lang="en-US" sz="1200" b="0" i="0" u="none" strike="noStrike" dirty="0">
                          <a:solidFill>
                            <a:srgbClr val="000000"/>
                          </a:solidFill>
                          <a:effectLst/>
                          <a:latin typeface="Calibri" panose="020F0502020204030204" pitchFamily="34" charset="0"/>
                        </a:rPr>
                        <a:t>51</a:t>
                      </a:r>
                    </a:p>
                  </a:txBody>
                  <a:tcPr marL="4763" marR="4763" marT="4763" marB="0" anchor="ctr">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607795165"/>
                  </a:ext>
                </a:extLst>
              </a:tr>
              <a:tr h="176137">
                <a:tc>
                  <a:txBody>
                    <a:bodyPr/>
                    <a:lstStyle/>
                    <a:p>
                      <a:pPr marL="182880" algn="l" rtl="0" fontAlgn="ctr">
                        <a:buNone/>
                      </a:pPr>
                      <a:r>
                        <a:rPr lang="en-US" sz="1200" b="0" i="0" u="none" strike="noStrike" dirty="0">
                          <a:solidFill>
                            <a:srgbClr val="000000"/>
                          </a:solidFill>
                          <a:effectLst/>
                          <a:latin typeface="Calibri" panose="020F0502020204030204" pitchFamily="34" charset="0"/>
                        </a:rPr>
                        <a:t>Wyoming</a:t>
                      </a:r>
                    </a:p>
                  </a:txBody>
                  <a:tcPr marL="4763" marR="4763" marT="4763" marB="0" anchor="ctr">
                    <a:lnL w="12700" cap="flat" cmpd="sng" algn="ctr">
                      <a:solidFill>
                        <a:schemeClr val="tx1"/>
                      </a:solidFill>
                      <a:prstDash val="solid"/>
                      <a:round/>
                      <a:headEnd type="none" w="med" len="med"/>
                      <a:tailEnd type="none" w="med" len="med"/>
                    </a:lnL>
                    <a:lnR>
                      <a:noFill/>
                    </a:lnR>
                    <a:lnT>
                      <a:noFill/>
                    </a:lnT>
                    <a:lnB>
                      <a:noFill/>
                    </a:lnB>
                    <a:solidFill>
                      <a:srgbClr val="D9D9D9"/>
                    </a:solidFill>
                  </a:tcPr>
                </a:tc>
                <a:tc>
                  <a:txBody>
                    <a:bodyPr/>
                    <a:lstStyle/>
                    <a:p>
                      <a:pPr algn="ctr" rtl="0" fontAlgn="ctr">
                        <a:buNone/>
                      </a:pPr>
                      <a:r>
                        <a:rPr lang="en-US" sz="1200" b="0" i="0" u="none" strike="noStrike" dirty="0">
                          <a:solidFill>
                            <a:srgbClr val="000000"/>
                          </a:solidFill>
                          <a:effectLst/>
                          <a:latin typeface="Calibri" panose="020F0502020204030204" pitchFamily="34" charset="0"/>
                        </a:rPr>
                        <a:t>0.4</a:t>
                      </a:r>
                    </a:p>
                  </a:txBody>
                  <a:tcPr marL="4763" marR="4763" marT="4763" marB="0" anchor="ctr">
                    <a:lnL>
                      <a:noFill/>
                    </a:lnL>
                    <a:lnR>
                      <a:noFill/>
                    </a:lnR>
                    <a:lnT>
                      <a:noFill/>
                    </a:lnT>
                    <a:lnB>
                      <a:noFill/>
                    </a:lnB>
                    <a:solidFill>
                      <a:srgbClr val="D9D9D9"/>
                    </a:solidFill>
                  </a:tcPr>
                </a:tc>
                <a:tc>
                  <a:txBody>
                    <a:bodyPr/>
                    <a:lstStyle/>
                    <a:p>
                      <a:pPr algn="ctr" rtl="0" fontAlgn="ctr">
                        <a:buNone/>
                      </a:pPr>
                      <a:r>
                        <a:rPr lang="en-US" sz="1200" b="0" i="0" u="none" strike="noStrike" dirty="0">
                          <a:solidFill>
                            <a:srgbClr val="000000"/>
                          </a:solidFill>
                          <a:effectLst/>
                          <a:latin typeface="Calibri" panose="020F0502020204030204" pitchFamily="34" charset="0"/>
                        </a:rPr>
                        <a:t>50</a:t>
                      </a:r>
                    </a:p>
                  </a:txBody>
                  <a:tcPr marL="4763" marR="4763" marT="4763" marB="0" anchor="ctr">
                    <a:lnL>
                      <a:noFill/>
                    </a:lnL>
                    <a:lnR w="12700" cap="flat" cmpd="sng" algn="ctr">
                      <a:solidFill>
                        <a:schemeClr val="tx1"/>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1388833167"/>
                  </a:ext>
                </a:extLst>
              </a:tr>
              <a:tr h="176137">
                <a:tc>
                  <a:txBody>
                    <a:bodyPr/>
                    <a:lstStyle/>
                    <a:p>
                      <a:pPr marL="182880" algn="l" rtl="0" fontAlgn="ctr">
                        <a:buNone/>
                      </a:pPr>
                      <a:r>
                        <a:rPr lang="en-US" sz="1200" b="0" i="0" u="none" strike="noStrike" dirty="0">
                          <a:solidFill>
                            <a:srgbClr val="000000"/>
                          </a:solidFill>
                          <a:effectLst/>
                          <a:latin typeface="Calibri" panose="020F0502020204030204" pitchFamily="34" charset="0"/>
                        </a:rPr>
                        <a:t>Montana</a:t>
                      </a:r>
                    </a:p>
                  </a:txBody>
                  <a:tcPr marL="4763" marR="4763" marT="4763" marB="0" anchor="ctr">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ctr" rtl="0" fontAlgn="ctr">
                        <a:buNone/>
                      </a:pPr>
                      <a:r>
                        <a:rPr lang="en-US" sz="1200" b="0" i="0" u="none" strike="noStrike" dirty="0">
                          <a:solidFill>
                            <a:srgbClr val="000000"/>
                          </a:solidFill>
                          <a:effectLst/>
                          <a:latin typeface="Calibri" panose="020F0502020204030204" pitchFamily="34" charset="0"/>
                        </a:rPr>
                        <a:t>0.8</a:t>
                      </a:r>
                    </a:p>
                  </a:txBody>
                  <a:tcPr marL="4763" marR="4763" marT="4763" marB="0" anchor="ctr">
                    <a:lnL>
                      <a:noFill/>
                    </a:lnL>
                    <a:lnR>
                      <a:noFill/>
                    </a:lnR>
                    <a:lnT>
                      <a:noFill/>
                    </a:lnT>
                    <a:lnB>
                      <a:noFill/>
                    </a:lnB>
                    <a:noFill/>
                  </a:tcPr>
                </a:tc>
                <a:tc>
                  <a:txBody>
                    <a:bodyPr/>
                    <a:lstStyle/>
                    <a:p>
                      <a:pPr algn="ctr" rtl="0" fontAlgn="ctr">
                        <a:buNone/>
                      </a:pPr>
                      <a:r>
                        <a:rPr lang="en-US" sz="1200" b="0" i="0" u="none" strike="noStrike" dirty="0">
                          <a:solidFill>
                            <a:srgbClr val="000000"/>
                          </a:solidFill>
                          <a:effectLst/>
                          <a:latin typeface="Calibri" panose="020F0502020204030204" pitchFamily="34" charset="0"/>
                        </a:rPr>
                        <a:t>49</a:t>
                      </a:r>
                    </a:p>
                  </a:txBody>
                  <a:tcPr marL="4763" marR="4763" marT="4763" marB="0" anchor="ctr">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418423082"/>
                  </a:ext>
                </a:extLst>
              </a:tr>
              <a:tr h="176137">
                <a:tc>
                  <a:txBody>
                    <a:bodyPr/>
                    <a:lstStyle/>
                    <a:p>
                      <a:pPr marL="182880" algn="l" rtl="0" fontAlgn="ctr">
                        <a:buNone/>
                      </a:pPr>
                      <a:r>
                        <a:rPr lang="en-US" sz="1200" b="0" i="0" u="none" strike="noStrike" dirty="0">
                          <a:solidFill>
                            <a:srgbClr val="000000"/>
                          </a:solidFill>
                          <a:effectLst/>
                          <a:latin typeface="Calibri" panose="020F0502020204030204" pitchFamily="34" charset="0"/>
                        </a:rPr>
                        <a:t>Vermont</a:t>
                      </a:r>
                    </a:p>
                  </a:txBody>
                  <a:tcPr marL="4763" marR="4763" marT="4763" marB="0" anchor="ctr">
                    <a:lnL w="12700" cap="flat" cmpd="sng" algn="ctr">
                      <a:solidFill>
                        <a:schemeClr val="tx1"/>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ctr">
                        <a:buNone/>
                      </a:pPr>
                      <a:r>
                        <a:rPr lang="en-US" sz="1200" b="0" i="0" u="none" strike="noStrike" dirty="0">
                          <a:solidFill>
                            <a:srgbClr val="000000"/>
                          </a:solidFill>
                          <a:effectLst/>
                          <a:latin typeface="Calibri" panose="020F0502020204030204" pitchFamily="34" charset="0"/>
                        </a:rPr>
                        <a:t>1.0</a:t>
                      </a:r>
                    </a:p>
                  </a:txBody>
                  <a:tcPr marL="4763" marR="4763" marT="4763" marB="0" anchor="ctr">
                    <a:lnL>
                      <a:noFill/>
                    </a:lnL>
                    <a:lnR>
                      <a:noFill/>
                    </a:lnR>
                    <a:lnT>
                      <a:noFill/>
                    </a:lnT>
                    <a:lnB>
                      <a:noFill/>
                    </a:lnB>
                    <a:solidFill>
                      <a:schemeClr val="bg1">
                        <a:lumMod val="85000"/>
                      </a:schemeClr>
                    </a:solidFill>
                  </a:tcPr>
                </a:tc>
                <a:tc>
                  <a:txBody>
                    <a:bodyPr/>
                    <a:lstStyle/>
                    <a:p>
                      <a:pPr algn="ctr" rtl="0" fontAlgn="ctr">
                        <a:buNone/>
                      </a:pPr>
                      <a:r>
                        <a:rPr lang="en-US" sz="1200" b="0" i="0" u="none" strike="noStrike" dirty="0">
                          <a:solidFill>
                            <a:srgbClr val="000000"/>
                          </a:solidFill>
                          <a:effectLst/>
                          <a:latin typeface="Calibri" panose="020F0502020204030204" pitchFamily="34" charset="0"/>
                        </a:rPr>
                        <a:t>48</a:t>
                      </a:r>
                    </a:p>
                  </a:txBody>
                  <a:tcPr marL="4763" marR="4763" marT="4763" marB="0" anchor="ctr">
                    <a:lnL>
                      <a:noFill/>
                    </a:lnL>
                    <a:lnR w="12700" cap="flat" cmpd="sng" algn="ctr">
                      <a:solidFill>
                        <a:schemeClr val="tx1"/>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2461607020"/>
                  </a:ext>
                </a:extLst>
              </a:tr>
              <a:tr h="176137">
                <a:tc>
                  <a:txBody>
                    <a:bodyPr/>
                    <a:lstStyle/>
                    <a:p>
                      <a:pPr marL="182880" algn="l" rtl="0" fontAlgn="ctr">
                        <a:buNone/>
                      </a:pPr>
                      <a:r>
                        <a:rPr lang="en-US" sz="1200" b="0" i="0" u="none" strike="noStrike" dirty="0">
                          <a:solidFill>
                            <a:srgbClr val="000000"/>
                          </a:solidFill>
                          <a:effectLst/>
                          <a:latin typeface="Calibri" panose="020F0502020204030204" pitchFamily="34" charset="0"/>
                        </a:rPr>
                        <a:t>Idaho</a:t>
                      </a:r>
                    </a:p>
                  </a:txBody>
                  <a:tcPr marL="4763" marR="4763" marT="4763" marB="0" anchor="ctr">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ctr" rtl="0" fontAlgn="ctr">
                        <a:buNone/>
                      </a:pPr>
                      <a:r>
                        <a:rPr lang="en-US" sz="1200" b="0" i="0" u="none" strike="noStrike" dirty="0">
                          <a:solidFill>
                            <a:srgbClr val="000000"/>
                          </a:solidFill>
                          <a:effectLst/>
                          <a:latin typeface="Calibri" panose="020F0502020204030204" pitchFamily="34" charset="0"/>
                        </a:rPr>
                        <a:t>1.1</a:t>
                      </a:r>
                    </a:p>
                  </a:txBody>
                  <a:tcPr marL="4763" marR="4763" marT="4763" marB="0" anchor="ctr">
                    <a:lnL>
                      <a:noFill/>
                    </a:lnL>
                    <a:lnR>
                      <a:noFill/>
                    </a:lnR>
                    <a:lnT>
                      <a:noFill/>
                    </a:lnT>
                    <a:lnB>
                      <a:noFill/>
                    </a:lnB>
                    <a:noFill/>
                  </a:tcPr>
                </a:tc>
                <a:tc>
                  <a:txBody>
                    <a:bodyPr/>
                    <a:lstStyle/>
                    <a:p>
                      <a:pPr algn="ctr" rtl="0" fontAlgn="ctr">
                        <a:buNone/>
                      </a:pPr>
                      <a:r>
                        <a:rPr lang="en-US" sz="1200" b="0" i="0" u="none" strike="noStrike" dirty="0">
                          <a:solidFill>
                            <a:srgbClr val="000000"/>
                          </a:solidFill>
                          <a:effectLst/>
                          <a:latin typeface="Calibri" panose="020F0502020204030204" pitchFamily="34" charset="0"/>
                        </a:rPr>
                        <a:t>47</a:t>
                      </a:r>
                    </a:p>
                  </a:txBody>
                  <a:tcPr marL="4763" marR="4763" marT="4763" marB="0" anchor="ctr">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3963074098"/>
                  </a:ext>
                </a:extLst>
              </a:tr>
              <a:tr h="176137">
                <a:tc>
                  <a:txBody>
                    <a:bodyPr/>
                    <a:lstStyle/>
                    <a:p>
                      <a:pPr marL="182880" algn="l" rtl="0" fontAlgn="ctr">
                        <a:buNone/>
                      </a:pPr>
                      <a:r>
                        <a:rPr lang="en-US" sz="1200" b="0" i="0" u="none" strike="noStrike" dirty="0">
                          <a:solidFill>
                            <a:srgbClr val="000000"/>
                          </a:solidFill>
                          <a:effectLst/>
                          <a:latin typeface="Calibri" panose="020F0502020204030204" pitchFamily="34" charset="0"/>
                        </a:rPr>
                        <a:t>Wisconsin</a:t>
                      </a:r>
                    </a:p>
                  </a:txBody>
                  <a:tcPr marL="4763" marR="4763" marT="4763" marB="0" anchor="ctr">
                    <a:lnL w="12700" cap="flat" cmpd="sng" algn="ctr">
                      <a:solidFill>
                        <a:schemeClr val="tx1"/>
                      </a:solidFill>
                      <a:prstDash val="solid"/>
                      <a:round/>
                      <a:headEnd type="none" w="med" len="med"/>
                      <a:tailEnd type="none" w="med" len="med"/>
                    </a:lnL>
                    <a:lnR>
                      <a:noFill/>
                    </a:lnR>
                    <a:lnT>
                      <a:noFill/>
                    </a:lnT>
                    <a:lnB>
                      <a:noFill/>
                    </a:lnB>
                    <a:solidFill>
                      <a:srgbClr val="D9D9D9"/>
                    </a:solidFill>
                  </a:tcPr>
                </a:tc>
                <a:tc>
                  <a:txBody>
                    <a:bodyPr/>
                    <a:lstStyle/>
                    <a:p>
                      <a:pPr algn="ctr" rtl="0" fontAlgn="ctr">
                        <a:buNone/>
                      </a:pPr>
                      <a:r>
                        <a:rPr lang="en-US" sz="1200" b="0" i="0" u="none" strike="noStrike" dirty="0">
                          <a:solidFill>
                            <a:srgbClr val="000000"/>
                          </a:solidFill>
                          <a:effectLst/>
                          <a:latin typeface="Calibri" panose="020F0502020204030204" pitchFamily="34" charset="0"/>
                        </a:rPr>
                        <a:t>1.2</a:t>
                      </a:r>
                    </a:p>
                  </a:txBody>
                  <a:tcPr marL="4763" marR="4763" marT="4763" marB="0" anchor="ctr">
                    <a:lnL>
                      <a:noFill/>
                    </a:lnL>
                    <a:lnR>
                      <a:noFill/>
                    </a:lnR>
                    <a:lnT>
                      <a:noFill/>
                    </a:lnT>
                    <a:lnB>
                      <a:noFill/>
                    </a:lnB>
                    <a:solidFill>
                      <a:srgbClr val="D9D9D9"/>
                    </a:solidFill>
                  </a:tcPr>
                </a:tc>
                <a:tc>
                  <a:txBody>
                    <a:bodyPr/>
                    <a:lstStyle/>
                    <a:p>
                      <a:pPr algn="ctr" rtl="0" fontAlgn="ctr">
                        <a:buNone/>
                      </a:pPr>
                      <a:r>
                        <a:rPr lang="en-US" sz="1200" b="0" i="0" u="none" strike="noStrike" dirty="0">
                          <a:solidFill>
                            <a:srgbClr val="000000"/>
                          </a:solidFill>
                          <a:effectLst/>
                          <a:latin typeface="Calibri" panose="020F0502020204030204" pitchFamily="34" charset="0"/>
                        </a:rPr>
                        <a:t>46</a:t>
                      </a:r>
                    </a:p>
                  </a:txBody>
                  <a:tcPr marL="4763" marR="4763" marT="4763" marB="0" anchor="ctr">
                    <a:lnL>
                      <a:noFill/>
                    </a:lnL>
                    <a:lnR w="12700" cap="flat" cmpd="sng" algn="ctr">
                      <a:solidFill>
                        <a:schemeClr val="tx1"/>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2049336165"/>
                  </a:ext>
                </a:extLst>
              </a:tr>
              <a:tr h="176137">
                <a:tc>
                  <a:txBody>
                    <a:bodyPr/>
                    <a:lstStyle/>
                    <a:p>
                      <a:pPr marL="182880" algn="l" rtl="0" fontAlgn="ctr">
                        <a:buNone/>
                      </a:pPr>
                      <a:r>
                        <a:rPr lang="en-US" sz="1200" b="0" i="0" u="none" strike="noStrike" dirty="0">
                          <a:solidFill>
                            <a:srgbClr val="000000"/>
                          </a:solidFill>
                          <a:effectLst/>
                          <a:latin typeface="Calibri" panose="020F0502020204030204" pitchFamily="34" charset="0"/>
                        </a:rPr>
                        <a:t>New Mexico</a:t>
                      </a:r>
                    </a:p>
                  </a:txBody>
                  <a:tcPr marL="4763" marR="4763" marT="4763" marB="0" anchor="ctr">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ctr" rtl="0" fontAlgn="ctr">
                        <a:buNone/>
                      </a:pPr>
                      <a:r>
                        <a:rPr lang="en-US" sz="1200" b="0" i="0" u="none" strike="noStrike" dirty="0">
                          <a:solidFill>
                            <a:srgbClr val="000000"/>
                          </a:solidFill>
                          <a:effectLst/>
                          <a:latin typeface="Calibri" panose="020F0502020204030204" pitchFamily="34" charset="0"/>
                        </a:rPr>
                        <a:t>1.4</a:t>
                      </a:r>
                    </a:p>
                  </a:txBody>
                  <a:tcPr marL="4763" marR="4763" marT="4763" marB="0" anchor="ctr">
                    <a:lnL>
                      <a:noFill/>
                    </a:lnL>
                    <a:lnR>
                      <a:noFill/>
                    </a:lnR>
                    <a:lnT>
                      <a:noFill/>
                    </a:lnT>
                    <a:lnB>
                      <a:noFill/>
                    </a:lnB>
                    <a:noFill/>
                  </a:tcPr>
                </a:tc>
                <a:tc>
                  <a:txBody>
                    <a:bodyPr/>
                    <a:lstStyle/>
                    <a:p>
                      <a:pPr algn="ctr" rtl="0" fontAlgn="ctr">
                        <a:buNone/>
                      </a:pPr>
                      <a:r>
                        <a:rPr lang="en-US" sz="1200" b="0" i="0" u="none" strike="noStrike" dirty="0">
                          <a:solidFill>
                            <a:srgbClr val="000000"/>
                          </a:solidFill>
                          <a:effectLst/>
                          <a:latin typeface="Calibri" panose="020F0502020204030204" pitchFamily="34" charset="0"/>
                        </a:rPr>
                        <a:t>45</a:t>
                      </a:r>
                    </a:p>
                  </a:txBody>
                  <a:tcPr marL="4763" marR="4763" marT="4763" marB="0" anchor="ctr">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3512380382"/>
                  </a:ext>
                </a:extLst>
              </a:tr>
              <a:tr h="176137">
                <a:tc>
                  <a:txBody>
                    <a:bodyPr/>
                    <a:lstStyle/>
                    <a:p>
                      <a:pPr marL="182880" algn="l" rtl="0" fontAlgn="ctr">
                        <a:buNone/>
                      </a:pPr>
                      <a:r>
                        <a:rPr lang="en-US" sz="1200" b="0" i="0" u="none" strike="noStrike" dirty="0">
                          <a:solidFill>
                            <a:srgbClr val="000000"/>
                          </a:solidFill>
                          <a:effectLst/>
                          <a:latin typeface="Calibri" panose="020F0502020204030204" pitchFamily="34" charset="0"/>
                        </a:rPr>
                        <a:t>New Hampshire</a:t>
                      </a:r>
                    </a:p>
                  </a:txBody>
                  <a:tcPr marL="4763" marR="4763" marT="4763" marB="0" anchor="ctr">
                    <a:lnL w="12700" cap="flat" cmpd="sng" algn="ctr">
                      <a:solidFill>
                        <a:schemeClr val="tx1"/>
                      </a:solidFill>
                      <a:prstDash val="solid"/>
                      <a:round/>
                      <a:headEnd type="none" w="med" len="med"/>
                      <a:tailEnd type="none" w="med" len="med"/>
                    </a:lnL>
                    <a:lnR>
                      <a:noFill/>
                    </a:lnR>
                    <a:lnT>
                      <a:noFill/>
                    </a:lnT>
                    <a:lnB>
                      <a:noFill/>
                    </a:lnB>
                    <a:solidFill>
                      <a:srgbClr val="D9D9D9"/>
                    </a:solidFill>
                  </a:tcPr>
                </a:tc>
                <a:tc>
                  <a:txBody>
                    <a:bodyPr/>
                    <a:lstStyle/>
                    <a:p>
                      <a:pPr algn="ctr" rtl="0" fontAlgn="ctr">
                        <a:buNone/>
                      </a:pPr>
                      <a:r>
                        <a:rPr lang="en-US" sz="1200" b="0" i="0" u="none" strike="noStrike" dirty="0">
                          <a:solidFill>
                            <a:srgbClr val="000000"/>
                          </a:solidFill>
                          <a:effectLst/>
                          <a:latin typeface="Calibri" panose="020F0502020204030204" pitchFamily="34" charset="0"/>
                        </a:rPr>
                        <a:t>1.7</a:t>
                      </a:r>
                    </a:p>
                  </a:txBody>
                  <a:tcPr marL="4763" marR="4763" marT="4763" marB="0" anchor="ctr">
                    <a:lnL>
                      <a:noFill/>
                    </a:lnL>
                    <a:lnR>
                      <a:noFill/>
                    </a:lnR>
                    <a:lnT>
                      <a:noFill/>
                    </a:lnT>
                    <a:lnB>
                      <a:noFill/>
                    </a:lnB>
                    <a:solidFill>
                      <a:srgbClr val="D9D9D9"/>
                    </a:solidFill>
                  </a:tcPr>
                </a:tc>
                <a:tc>
                  <a:txBody>
                    <a:bodyPr/>
                    <a:lstStyle/>
                    <a:p>
                      <a:pPr algn="ctr" rtl="0" fontAlgn="ctr">
                        <a:buNone/>
                      </a:pPr>
                      <a:r>
                        <a:rPr lang="en-US" sz="1200" b="0" i="0" u="none" strike="noStrike" dirty="0">
                          <a:solidFill>
                            <a:srgbClr val="000000"/>
                          </a:solidFill>
                          <a:effectLst/>
                          <a:latin typeface="Calibri" panose="020F0502020204030204" pitchFamily="34" charset="0"/>
                        </a:rPr>
                        <a:t>44</a:t>
                      </a:r>
                    </a:p>
                  </a:txBody>
                  <a:tcPr marL="4763" marR="4763" marT="4763" marB="0" anchor="ctr">
                    <a:lnL>
                      <a:noFill/>
                    </a:lnL>
                    <a:lnR w="12700" cap="flat" cmpd="sng" algn="ctr">
                      <a:solidFill>
                        <a:schemeClr val="tx1"/>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3497774698"/>
                  </a:ext>
                </a:extLst>
              </a:tr>
              <a:tr h="176137">
                <a:tc>
                  <a:txBody>
                    <a:bodyPr/>
                    <a:lstStyle/>
                    <a:p>
                      <a:pPr marL="182880" algn="l" rtl="0" fontAlgn="ctr">
                        <a:buNone/>
                      </a:pPr>
                      <a:r>
                        <a:rPr lang="en-US" sz="1200" b="0" i="0" u="none" strike="noStrike" dirty="0">
                          <a:solidFill>
                            <a:srgbClr val="000000"/>
                          </a:solidFill>
                          <a:effectLst/>
                          <a:latin typeface="Calibri" panose="020F0502020204030204" pitchFamily="34" charset="0"/>
                        </a:rPr>
                        <a:t>Alabama</a:t>
                      </a:r>
                    </a:p>
                  </a:txBody>
                  <a:tcPr marL="4763" marR="4763" marT="4763" marB="0" anchor="ctr">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ctr" rtl="0" fontAlgn="ctr">
                        <a:buNone/>
                      </a:pPr>
                      <a:r>
                        <a:rPr lang="en-US" sz="1200" b="0" i="0" u="none" strike="noStrike" dirty="0">
                          <a:solidFill>
                            <a:srgbClr val="000000"/>
                          </a:solidFill>
                          <a:effectLst/>
                          <a:latin typeface="Calibri" panose="020F0502020204030204" pitchFamily="34" charset="0"/>
                        </a:rPr>
                        <a:t>1.7</a:t>
                      </a:r>
                    </a:p>
                  </a:txBody>
                  <a:tcPr marL="4763" marR="4763" marT="4763" marB="0" anchor="ctr">
                    <a:lnL>
                      <a:noFill/>
                    </a:lnL>
                    <a:lnR>
                      <a:noFill/>
                    </a:lnR>
                    <a:lnT>
                      <a:noFill/>
                    </a:lnT>
                    <a:lnB>
                      <a:noFill/>
                    </a:lnB>
                    <a:noFill/>
                  </a:tcPr>
                </a:tc>
                <a:tc>
                  <a:txBody>
                    <a:bodyPr/>
                    <a:lstStyle/>
                    <a:p>
                      <a:pPr algn="ctr" rtl="0" fontAlgn="ctr">
                        <a:buNone/>
                      </a:pPr>
                      <a:r>
                        <a:rPr lang="en-US" sz="1200" b="0" i="0" u="none" strike="noStrike" dirty="0">
                          <a:solidFill>
                            <a:srgbClr val="000000"/>
                          </a:solidFill>
                          <a:effectLst/>
                          <a:latin typeface="Calibri" panose="020F0502020204030204" pitchFamily="34" charset="0"/>
                        </a:rPr>
                        <a:t>43</a:t>
                      </a:r>
                    </a:p>
                  </a:txBody>
                  <a:tcPr marL="4763" marR="4763" marT="4763" marB="0" anchor="ctr">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879347804"/>
                  </a:ext>
                </a:extLst>
              </a:tr>
              <a:tr h="176137">
                <a:tc>
                  <a:txBody>
                    <a:bodyPr/>
                    <a:lstStyle/>
                    <a:p>
                      <a:pPr marL="182880" algn="l" rtl="0" fontAlgn="ctr">
                        <a:buNone/>
                      </a:pPr>
                      <a:r>
                        <a:rPr lang="en-US" sz="1200" b="0" i="0" u="none" strike="noStrike" dirty="0">
                          <a:solidFill>
                            <a:srgbClr val="000000"/>
                          </a:solidFill>
                          <a:effectLst/>
                          <a:latin typeface="Calibri" panose="020F0502020204030204" pitchFamily="34" charset="0"/>
                        </a:rPr>
                        <a:t>Arkansas</a:t>
                      </a:r>
                    </a:p>
                  </a:txBody>
                  <a:tcPr marL="4763" marR="4763" marT="4763" marB="0" anchor="ctr">
                    <a:lnL w="12700" cap="flat" cmpd="sng" algn="ctr">
                      <a:solidFill>
                        <a:schemeClr val="tx1"/>
                      </a:solidFill>
                      <a:prstDash val="solid"/>
                      <a:round/>
                      <a:headEnd type="none" w="med" len="med"/>
                      <a:tailEnd type="none" w="med" len="med"/>
                    </a:lnL>
                    <a:lnR>
                      <a:noFill/>
                    </a:lnR>
                    <a:lnT>
                      <a:noFill/>
                    </a:lnT>
                    <a:lnB>
                      <a:noFill/>
                    </a:lnB>
                    <a:solidFill>
                      <a:srgbClr val="D9D9D9"/>
                    </a:solidFill>
                  </a:tcPr>
                </a:tc>
                <a:tc>
                  <a:txBody>
                    <a:bodyPr/>
                    <a:lstStyle/>
                    <a:p>
                      <a:pPr algn="ctr" rtl="0" fontAlgn="ctr">
                        <a:buNone/>
                      </a:pPr>
                      <a:r>
                        <a:rPr lang="en-US" sz="1200" b="0" i="0" u="none" strike="noStrike" dirty="0">
                          <a:solidFill>
                            <a:srgbClr val="000000"/>
                          </a:solidFill>
                          <a:effectLst/>
                          <a:latin typeface="Calibri" panose="020F0502020204030204" pitchFamily="34" charset="0"/>
                        </a:rPr>
                        <a:t>1.8</a:t>
                      </a:r>
                    </a:p>
                  </a:txBody>
                  <a:tcPr marL="4763" marR="4763" marT="4763" marB="0" anchor="ctr">
                    <a:lnL>
                      <a:noFill/>
                    </a:lnL>
                    <a:lnR>
                      <a:noFill/>
                    </a:lnR>
                    <a:lnT>
                      <a:noFill/>
                    </a:lnT>
                    <a:lnB>
                      <a:noFill/>
                    </a:lnB>
                    <a:solidFill>
                      <a:srgbClr val="D9D9D9"/>
                    </a:solidFill>
                  </a:tcPr>
                </a:tc>
                <a:tc>
                  <a:txBody>
                    <a:bodyPr/>
                    <a:lstStyle/>
                    <a:p>
                      <a:pPr algn="ctr" rtl="0" fontAlgn="ctr">
                        <a:buNone/>
                      </a:pPr>
                      <a:r>
                        <a:rPr lang="en-US" sz="1200" b="0" i="0" u="none" strike="noStrike" dirty="0">
                          <a:solidFill>
                            <a:srgbClr val="000000"/>
                          </a:solidFill>
                          <a:effectLst/>
                          <a:latin typeface="Calibri" panose="020F0502020204030204" pitchFamily="34" charset="0"/>
                        </a:rPr>
                        <a:t>42</a:t>
                      </a:r>
                    </a:p>
                  </a:txBody>
                  <a:tcPr marL="4763" marR="4763" marT="4763" marB="0" anchor="ctr">
                    <a:lnL>
                      <a:noFill/>
                    </a:lnL>
                    <a:lnR w="12700" cap="flat" cmpd="sng" algn="ctr">
                      <a:solidFill>
                        <a:schemeClr val="tx1"/>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4048347089"/>
                  </a:ext>
                </a:extLst>
              </a:tr>
              <a:tr h="176137">
                <a:tc>
                  <a:txBody>
                    <a:bodyPr/>
                    <a:lstStyle/>
                    <a:p>
                      <a:pPr marL="182880" algn="l" rtl="0" fontAlgn="ctr">
                        <a:buNone/>
                      </a:pPr>
                      <a:r>
                        <a:rPr lang="en-US" sz="1200" b="0" i="0" u="none" strike="noStrike" dirty="0">
                          <a:solidFill>
                            <a:srgbClr val="000000"/>
                          </a:solidFill>
                          <a:effectLst/>
                          <a:latin typeface="Calibri" panose="020F0502020204030204" pitchFamily="34" charset="0"/>
                        </a:rPr>
                        <a:t>Iowa</a:t>
                      </a:r>
                    </a:p>
                  </a:txBody>
                  <a:tcPr marL="4763" marR="4763" marT="4763" marB="0"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noFill/>
                  </a:tcPr>
                </a:tc>
                <a:tc>
                  <a:txBody>
                    <a:bodyPr/>
                    <a:lstStyle/>
                    <a:p>
                      <a:pPr algn="ctr" rtl="0" fontAlgn="ctr">
                        <a:buNone/>
                      </a:pPr>
                      <a:r>
                        <a:rPr lang="en-US" sz="1200" b="0" i="0" u="none" strike="noStrike" dirty="0">
                          <a:solidFill>
                            <a:srgbClr val="000000"/>
                          </a:solidFill>
                          <a:effectLst/>
                          <a:latin typeface="Calibri" panose="020F0502020204030204" pitchFamily="34" charset="0"/>
                        </a:rPr>
                        <a:t>1.8</a:t>
                      </a:r>
                    </a:p>
                  </a:txBody>
                  <a:tcPr marL="4763" marR="4763" marT="4763" marB="0" anchor="ctr">
                    <a:lnL>
                      <a:noFill/>
                    </a:lnL>
                    <a:lnR>
                      <a:noFill/>
                    </a:lnR>
                    <a:lnT>
                      <a:noFill/>
                    </a:lnT>
                    <a:lnB w="12700" cap="flat" cmpd="sng" algn="ctr">
                      <a:solidFill>
                        <a:schemeClr val="tx1"/>
                      </a:solidFill>
                      <a:prstDash val="solid"/>
                      <a:round/>
                      <a:headEnd type="none" w="med" len="med"/>
                      <a:tailEnd type="none" w="med" len="med"/>
                    </a:lnB>
                    <a:noFill/>
                  </a:tcPr>
                </a:tc>
                <a:tc>
                  <a:txBody>
                    <a:bodyPr/>
                    <a:lstStyle/>
                    <a:p>
                      <a:pPr algn="ctr" rtl="0" fontAlgn="ctr">
                        <a:buNone/>
                      </a:pPr>
                      <a:r>
                        <a:rPr lang="en-US" sz="1200" b="0" i="0" u="none" strike="noStrike" dirty="0">
                          <a:solidFill>
                            <a:srgbClr val="000000"/>
                          </a:solidFill>
                          <a:effectLst/>
                          <a:latin typeface="Calibri" panose="020F0502020204030204" pitchFamily="34" charset="0"/>
                        </a:rPr>
                        <a:t>41</a:t>
                      </a:r>
                    </a:p>
                  </a:txBody>
                  <a:tcPr marL="4763" marR="4763" marT="4763"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29731444"/>
                  </a:ext>
                </a:extLst>
              </a:tr>
            </a:tbl>
          </a:graphicData>
        </a:graphic>
      </p:graphicFrame>
      <p:graphicFrame>
        <p:nvGraphicFramePr>
          <p:cNvPr id="9" name="Table 8">
            <a:extLst>
              <a:ext uri="{FF2B5EF4-FFF2-40B4-BE49-F238E27FC236}">
                <a16:creationId xmlns:a16="http://schemas.microsoft.com/office/drawing/2014/main" id="{E189BF0B-9486-4D8A-EEEE-FA82A61C34F2}"/>
              </a:ext>
            </a:extLst>
          </p:cNvPr>
          <p:cNvGraphicFramePr>
            <a:graphicFrameLocks noGrp="1"/>
          </p:cNvGraphicFramePr>
          <p:nvPr>
            <p:extLst>
              <p:ext uri="{D42A27DB-BD31-4B8C-83A1-F6EECF244321}">
                <p14:modId xmlns:p14="http://schemas.microsoft.com/office/powerpoint/2010/main" val="2135074070"/>
              </p:ext>
            </p:extLst>
          </p:nvPr>
        </p:nvGraphicFramePr>
        <p:xfrm>
          <a:off x="6454742" y="1971385"/>
          <a:ext cx="4480560" cy="2521273"/>
        </p:xfrm>
        <a:graphic>
          <a:graphicData uri="http://schemas.openxmlformats.org/drawingml/2006/table">
            <a:tbl>
              <a:tblPr/>
              <a:tblGrid>
                <a:gridCol w="1463040">
                  <a:extLst>
                    <a:ext uri="{9D8B030D-6E8A-4147-A177-3AD203B41FA5}">
                      <a16:colId xmlns:a16="http://schemas.microsoft.com/office/drawing/2014/main" val="2232783499"/>
                    </a:ext>
                  </a:extLst>
                </a:gridCol>
                <a:gridCol w="1920240">
                  <a:extLst>
                    <a:ext uri="{9D8B030D-6E8A-4147-A177-3AD203B41FA5}">
                      <a16:colId xmlns:a16="http://schemas.microsoft.com/office/drawing/2014/main" val="760632544"/>
                    </a:ext>
                  </a:extLst>
                </a:gridCol>
                <a:gridCol w="1097280">
                  <a:extLst>
                    <a:ext uri="{9D8B030D-6E8A-4147-A177-3AD203B41FA5}">
                      <a16:colId xmlns:a16="http://schemas.microsoft.com/office/drawing/2014/main" val="361595302"/>
                    </a:ext>
                  </a:extLst>
                </a:gridCol>
              </a:tblGrid>
              <a:tr h="457200">
                <a:tc>
                  <a:txBody>
                    <a:bodyPr/>
                    <a:lstStyle/>
                    <a:p>
                      <a:pPr algn="ctr" rtl="0" fontAlgn="ctr">
                        <a:buNone/>
                      </a:pPr>
                      <a:r>
                        <a:rPr lang="en-US" sz="1400" b="1" i="0" u="none" strike="noStrike" dirty="0">
                          <a:solidFill>
                            <a:srgbClr val="FFFFFF"/>
                          </a:solidFill>
                          <a:effectLst/>
                          <a:latin typeface="Calibri" panose="020F0502020204030204" pitchFamily="34" charset="0"/>
                        </a:rPr>
                        <a:t>State</a:t>
                      </a:r>
                    </a:p>
                  </a:txBody>
                  <a:tcPr marL="3386" marR="3386" marT="3386"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14"/>
                    </a:solidFill>
                  </a:tcPr>
                </a:tc>
                <a:tc>
                  <a:txBody>
                    <a:bodyPr/>
                    <a:lstStyle/>
                    <a:p>
                      <a:pPr algn="ctr" rtl="0" fontAlgn="ctr">
                        <a:buNone/>
                      </a:pPr>
                      <a:r>
                        <a:rPr lang="en-US" sz="1400" b="1" i="0" u="none" strike="noStrike" dirty="0">
                          <a:solidFill>
                            <a:srgbClr val="FFFFFF"/>
                          </a:solidFill>
                          <a:effectLst/>
                          <a:latin typeface="Calibri" panose="020F0502020204030204" pitchFamily="34" charset="0"/>
                        </a:rPr>
                        <a:t>Net International Immigrants</a:t>
                      </a:r>
                    </a:p>
                  </a:txBody>
                  <a:tcPr marL="3386" marR="3386" marT="338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14"/>
                    </a:solidFill>
                  </a:tcPr>
                </a:tc>
                <a:tc>
                  <a:txBody>
                    <a:bodyPr/>
                    <a:lstStyle/>
                    <a:p>
                      <a:pPr algn="ctr" rtl="0" fontAlgn="ctr">
                        <a:buNone/>
                      </a:pPr>
                      <a:r>
                        <a:rPr lang="en-US" sz="1400" b="1" i="0" u="none" strike="noStrike" dirty="0">
                          <a:solidFill>
                            <a:srgbClr val="FFFFFF"/>
                          </a:solidFill>
                          <a:effectLst/>
                          <a:latin typeface="Calibri" panose="020F0502020204030204" pitchFamily="34" charset="0"/>
                        </a:rPr>
                        <a:t>Ranking</a:t>
                      </a:r>
                    </a:p>
                  </a:txBody>
                  <a:tcPr marL="3386" marR="3386" marT="3386"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14"/>
                    </a:solidFill>
                  </a:tcPr>
                </a:tc>
                <a:extLst>
                  <a:ext uri="{0D108BD9-81ED-4DB2-BD59-A6C34878D82A}">
                    <a16:rowId xmlns:a16="http://schemas.microsoft.com/office/drawing/2014/main" val="584411802"/>
                  </a:ext>
                </a:extLst>
              </a:tr>
              <a:tr h="176137">
                <a:tc>
                  <a:txBody>
                    <a:bodyPr/>
                    <a:lstStyle/>
                    <a:p>
                      <a:pPr marL="182880" algn="l" rtl="0" fontAlgn="ctr">
                        <a:buNone/>
                      </a:pPr>
                      <a:r>
                        <a:rPr lang="en-US" sz="1200" b="0" i="0" u="none" strike="noStrike" dirty="0">
                          <a:solidFill>
                            <a:srgbClr val="000000"/>
                          </a:solidFill>
                          <a:effectLst/>
                          <a:latin typeface="Calibri" panose="020F0502020204030204" pitchFamily="34" charset="0"/>
                        </a:rPr>
                        <a:t>West Virginia</a:t>
                      </a:r>
                    </a:p>
                  </a:txBody>
                  <a:tcPr marL="4763" marR="4763" marT="4763" marB="0" anchor="ctr">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tc>
                  <a:txBody>
                    <a:bodyPr/>
                    <a:lstStyle/>
                    <a:p>
                      <a:pPr algn="ctr" rtl="0" fontAlgn="ctr">
                        <a:buNone/>
                      </a:pPr>
                      <a:r>
                        <a:rPr lang="en-US" sz="1200" b="0" i="0" u="none" strike="noStrike" dirty="0">
                          <a:solidFill>
                            <a:srgbClr val="000000"/>
                          </a:solidFill>
                          <a:effectLst/>
                          <a:latin typeface="Calibri" panose="020F0502020204030204" pitchFamily="34" charset="0"/>
                        </a:rPr>
                        <a:t>244</a:t>
                      </a:r>
                    </a:p>
                  </a:txBody>
                  <a:tcPr marL="4763" marR="4763" marT="4763"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rtl="0" fontAlgn="ctr">
                        <a:buNone/>
                      </a:pPr>
                      <a:r>
                        <a:rPr lang="en-US" sz="1200" b="0" i="0" u="none" strike="noStrike" dirty="0">
                          <a:solidFill>
                            <a:srgbClr val="000000"/>
                          </a:solidFill>
                          <a:effectLst/>
                          <a:latin typeface="Calibri" panose="020F0502020204030204" pitchFamily="34" charset="0"/>
                        </a:rPr>
                        <a:t>51</a:t>
                      </a:r>
                    </a:p>
                  </a:txBody>
                  <a:tcPr marL="4763" marR="4763" marT="4763" marB="0" anchor="ctr">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484965226"/>
                  </a:ext>
                </a:extLst>
              </a:tr>
              <a:tr h="176137">
                <a:tc>
                  <a:txBody>
                    <a:bodyPr/>
                    <a:lstStyle/>
                    <a:p>
                      <a:pPr marL="182880" algn="l" rtl="0" fontAlgn="ctr">
                        <a:buNone/>
                      </a:pPr>
                      <a:r>
                        <a:rPr lang="en-US" sz="1200" b="0" i="0" u="none" strike="noStrike" dirty="0">
                          <a:solidFill>
                            <a:srgbClr val="000000"/>
                          </a:solidFill>
                          <a:effectLst/>
                          <a:latin typeface="Calibri" panose="020F0502020204030204" pitchFamily="34" charset="0"/>
                        </a:rPr>
                        <a:t>Wyoming</a:t>
                      </a:r>
                    </a:p>
                  </a:txBody>
                  <a:tcPr marL="4763" marR="4763" marT="4763" marB="0" anchor="ctr">
                    <a:lnL w="12700" cap="flat" cmpd="sng" algn="ctr">
                      <a:solidFill>
                        <a:schemeClr val="tx1"/>
                      </a:solidFill>
                      <a:prstDash val="solid"/>
                      <a:round/>
                      <a:headEnd type="none" w="med" len="med"/>
                      <a:tailEnd type="none" w="med" len="med"/>
                    </a:lnL>
                    <a:lnR>
                      <a:noFill/>
                    </a:lnR>
                    <a:lnT>
                      <a:noFill/>
                    </a:lnT>
                    <a:lnB>
                      <a:noFill/>
                    </a:lnB>
                    <a:solidFill>
                      <a:srgbClr val="D9D9D9"/>
                    </a:solidFill>
                  </a:tcPr>
                </a:tc>
                <a:tc>
                  <a:txBody>
                    <a:bodyPr/>
                    <a:lstStyle/>
                    <a:p>
                      <a:pPr algn="ctr" rtl="0" fontAlgn="ctr">
                        <a:buNone/>
                      </a:pPr>
                      <a:r>
                        <a:rPr lang="en-US" sz="1200" b="0" i="0" u="none" strike="noStrike" dirty="0">
                          <a:solidFill>
                            <a:srgbClr val="000000"/>
                          </a:solidFill>
                          <a:effectLst/>
                          <a:latin typeface="Calibri" panose="020F0502020204030204" pitchFamily="34" charset="0"/>
                        </a:rPr>
                        <a:t>258</a:t>
                      </a:r>
                    </a:p>
                  </a:txBody>
                  <a:tcPr marL="4763" marR="4763" marT="4763" marB="0" anchor="ctr">
                    <a:lnL>
                      <a:noFill/>
                    </a:lnL>
                    <a:lnR>
                      <a:noFill/>
                    </a:lnR>
                    <a:lnT>
                      <a:noFill/>
                    </a:lnT>
                    <a:lnB>
                      <a:noFill/>
                    </a:lnB>
                    <a:solidFill>
                      <a:srgbClr val="D9D9D9"/>
                    </a:solidFill>
                  </a:tcPr>
                </a:tc>
                <a:tc>
                  <a:txBody>
                    <a:bodyPr/>
                    <a:lstStyle/>
                    <a:p>
                      <a:pPr algn="ctr" rtl="0" fontAlgn="ctr">
                        <a:buNone/>
                      </a:pPr>
                      <a:r>
                        <a:rPr lang="en-US" sz="1200" b="0" i="0" u="none" strike="noStrike" dirty="0">
                          <a:solidFill>
                            <a:srgbClr val="000000"/>
                          </a:solidFill>
                          <a:effectLst/>
                          <a:latin typeface="Calibri" panose="020F0502020204030204" pitchFamily="34" charset="0"/>
                        </a:rPr>
                        <a:t>50</a:t>
                      </a:r>
                    </a:p>
                  </a:txBody>
                  <a:tcPr marL="4763" marR="4763" marT="4763" marB="0" anchor="ctr">
                    <a:lnL>
                      <a:noFill/>
                    </a:lnL>
                    <a:lnR w="12700" cap="flat" cmpd="sng" algn="ctr">
                      <a:solidFill>
                        <a:schemeClr val="tx1"/>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3811338567"/>
                  </a:ext>
                </a:extLst>
              </a:tr>
              <a:tr h="176137">
                <a:tc>
                  <a:txBody>
                    <a:bodyPr/>
                    <a:lstStyle/>
                    <a:p>
                      <a:pPr marL="182880" algn="l" rtl="0" fontAlgn="ctr">
                        <a:buNone/>
                      </a:pPr>
                      <a:r>
                        <a:rPr lang="en-US" sz="1200" b="0" i="0" u="none" strike="noStrike" dirty="0">
                          <a:solidFill>
                            <a:srgbClr val="000000"/>
                          </a:solidFill>
                          <a:effectLst/>
                          <a:latin typeface="Calibri" panose="020F0502020204030204" pitchFamily="34" charset="0"/>
                        </a:rPr>
                        <a:t>Vermont</a:t>
                      </a:r>
                    </a:p>
                  </a:txBody>
                  <a:tcPr marL="4763" marR="4763" marT="4763" marB="0" anchor="ctr">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ctr" rtl="0" fontAlgn="ctr">
                        <a:buNone/>
                      </a:pPr>
                      <a:r>
                        <a:rPr lang="en-US" sz="1200" b="0" i="0" u="none" strike="noStrike" dirty="0">
                          <a:solidFill>
                            <a:srgbClr val="000000"/>
                          </a:solidFill>
                          <a:effectLst/>
                          <a:latin typeface="Calibri" panose="020F0502020204030204" pitchFamily="34" charset="0"/>
                        </a:rPr>
                        <a:t>623</a:t>
                      </a:r>
                    </a:p>
                  </a:txBody>
                  <a:tcPr marL="4763" marR="4763" marT="4763" marB="0" anchor="ctr">
                    <a:lnL>
                      <a:noFill/>
                    </a:lnL>
                    <a:lnR>
                      <a:noFill/>
                    </a:lnR>
                    <a:lnT>
                      <a:noFill/>
                    </a:lnT>
                    <a:lnB>
                      <a:noFill/>
                    </a:lnB>
                    <a:noFill/>
                  </a:tcPr>
                </a:tc>
                <a:tc>
                  <a:txBody>
                    <a:bodyPr/>
                    <a:lstStyle/>
                    <a:p>
                      <a:pPr algn="ctr" rtl="0" fontAlgn="ctr">
                        <a:buNone/>
                      </a:pPr>
                      <a:r>
                        <a:rPr lang="en-US" sz="1200" b="0" i="0" u="none" strike="noStrike" dirty="0">
                          <a:solidFill>
                            <a:srgbClr val="000000"/>
                          </a:solidFill>
                          <a:effectLst/>
                          <a:latin typeface="Calibri" panose="020F0502020204030204" pitchFamily="34" charset="0"/>
                        </a:rPr>
                        <a:t>49</a:t>
                      </a:r>
                    </a:p>
                  </a:txBody>
                  <a:tcPr marL="4763" marR="4763" marT="4763" marB="0" anchor="ctr">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2152591328"/>
                  </a:ext>
                </a:extLst>
              </a:tr>
              <a:tr h="176137">
                <a:tc>
                  <a:txBody>
                    <a:bodyPr/>
                    <a:lstStyle/>
                    <a:p>
                      <a:pPr marL="182880" algn="l" rtl="0" fontAlgn="ctr">
                        <a:buNone/>
                      </a:pPr>
                      <a:r>
                        <a:rPr lang="en-US" sz="1200" b="0" i="0" u="none" strike="noStrike" dirty="0">
                          <a:solidFill>
                            <a:srgbClr val="000000"/>
                          </a:solidFill>
                          <a:effectLst/>
                          <a:latin typeface="Calibri" panose="020F0502020204030204" pitchFamily="34" charset="0"/>
                        </a:rPr>
                        <a:t>Montana</a:t>
                      </a:r>
                    </a:p>
                  </a:txBody>
                  <a:tcPr marL="4763" marR="4763" marT="4763" marB="0" anchor="ctr">
                    <a:lnL w="12700" cap="flat" cmpd="sng" algn="ctr">
                      <a:solidFill>
                        <a:schemeClr val="tx1"/>
                      </a:solidFill>
                      <a:prstDash val="solid"/>
                      <a:round/>
                      <a:headEnd type="none" w="med" len="med"/>
                      <a:tailEnd type="none" w="med" len="med"/>
                    </a:lnL>
                    <a:lnR>
                      <a:noFill/>
                    </a:lnR>
                    <a:lnT>
                      <a:noFill/>
                    </a:lnT>
                    <a:lnB>
                      <a:noFill/>
                    </a:lnB>
                    <a:solidFill>
                      <a:schemeClr val="bg2">
                        <a:lumMod val="40000"/>
                        <a:lumOff val="60000"/>
                      </a:schemeClr>
                    </a:solidFill>
                  </a:tcPr>
                </a:tc>
                <a:tc>
                  <a:txBody>
                    <a:bodyPr/>
                    <a:lstStyle/>
                    <a:p>
                      <a:pPr algn="ctr" rtl="0" fontAlgn="ctr">
                        <a:buNone/>
                      </a:pPr>
                      <a:r>
                        <a:rPr lang="en-US" sz="1200" b="0" i="0" u="none" strike="noStrike" dirty="0">
                          <a:solidFill>
                            <a:srgbClr val="000000"/>
                          </a:solidFill>
                          <a:effectLst/>
                          <a:latin typeface="Calibri" panose="020F0502020204030204" pitchFamily="34" charset="0"/>
                        </a:rPr>
                        <a:t>899</a:t>
                      </a:r>
                    </a:p>
                  </a:txBody>
                  <a:tcPr marL="4763" marR="4763" marT="4763" marB="0" anchor="ctr">
                    <a:lnL>
                      <a:noFill/>
                    </a:lnL>
                    <a:lnR>
                      <a:noFill/>
                    </a:lnR>
                    <a:lnT>
                      <a:noFill/>
                    </a:lnT>
                    <a:lnB>
                      <a:noFill/>
                    </a:lnB>
                    <a:solidFill>
                      <a:schemeClr val="bg2">
                        <a:lumMod val="40000"/>
                        <a:lumOff val="60000"/>
                      </a:schemeClr>
                    </a:solidFill>
                  </a:tcPr>
                </a:tc>
                <a:tc>
                  <a:txBody>
                    <a:bodyPr/>
                    <a:lstStyle/>
                    <a:p>
                      <a:pPr algn="ctr" rtl="0" fontAlgn="ctr">
                        <a:buNone/>
                      </a:pPr>
                      <a:r>
                        <a:rPr lang="en-US" sz="1200" b="0" i="0" u="none" strike="noStrike" dirty="0">
                          <a:solidFill>
                            <a:srgbClr val="000000"/>
                          </a:solidFill>
                          <a:effectLst/>
                          <a:latin typeface="Calibri" panose="020F0502020204030204" pitchFamily="34" charset="0"/>
                        </a:rPr>
                        <a:t>48</a:t>
                      </a:r>
                    </a:p>
                  </a:txBody>
                  <a:tcPr marL="4763" marR="4763" marT="4763" marB="0" anchor="ctr">
                    <a:lnL>
                      <a:noFill/>
                    </a:lnL>
                    <a:lnR w="12700" cap="flat" cmpd="sng" algn="ctr">
                      <a:solidFill>
                        <a:schemeClr val="tx1"/>
                      </a:solidFill>
                      <a:prstDash val="solid"/>
                      <a:round/>
                      <a:headEnd type="none" w="med" len="med"/>
                      <a:tailEnd type="none" w="med" len="med"/>
                    </a:lnR>
                    <a:lnT>
                      <a:noFill/>
                    </a:lnT>
                    <a:lnB>
                      <a:noFill/>
                    </a:lnB>
                    <a:solidFill>
                      <a:schemeClr val="bg2">
                        <a:lumMod val="40000"/>
                        <a:lumOff val="60000"/>
                      </a:schemeClr>
                    </a:solidFill>
                  </a:tcPr>
                </a:tc>
                <a:extLst>
                  <a:ext uri="{0D108BD9-81ED-4DB2-BD59-A6C34878D82A}">
                    <a16:rowId xmlns:a16="http://schemas.microsoft.com/office/drawing/2014/main" val="2438961863"/>
                  </a:ext>
                </a:extLst>
              </a:tr>
              <a:tr h="176137">
                <a:tc>
                  <a:txBody>
                    <a:bodyPr/>
                    <a:lstStyle/>
                    <a:p>
                      <a:pPr marL="182880" algn="l" rtl="0" fontAlgn="ctr">
                        <a:buNone/>
                      </a:pPr>
                      <a:r>
                        <a:rPr lang="en-US" sz="1200" b="0" i="0" u="none" strike="noStrike" dirty="0">
                          <a:solidFill>
                            <a:srgbClr val="000000"/>
                          </a:solidFill>
                          <a:effectLst/>
                          <a:latin typeface="Calibri" panose="020F0502020204030204" pitchFamily="34" charset="0"/>
                        </a:rPr>
                        <a:t>Alaska</a:t>
                      </a:r>
                    </a:p>
                  </a:txBody>
                  <a:tcPr marL="4763" marR="4763" marT="4763" marB="0" anchor="ctr">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ctr" rtl="0" fontAlgn="ctr">
                        <a:buNone/>
                      </a:pPr>
                      <a:r>
                        <a:rPr lang="en-US" sz="1200" b="0" i="0" u="none" strike="noStrike" dirty="0">
                          <a:solidFill>
                            <a:srgbClr val="000000"/>
                          </a:solidFill>
                          <a:effectLst/>
                          <a:latin typeface="Calibri" panose="020F0502020204030204" pitchFamily="34" charset="0"/>
                        </a:rPr>
                        <a:t>1,959</a:t>
                      </a:r>
                    </a:p>
                  </a:txBody>
                  <a:tcPr marL="4763" marR="4763" marT="4763" marB="0" anchor="ctr">
                    <a:lnL>
                      <a:noFill/>
                    </a:lnL>
                    <a:lnR>
                      <a:noFill/>
                    </a:lnR>
                    <a:lnT>
                      <a:noFill/>
                    </a:lnT>
                    <a:lnB>
                      <a:noFill/>
                    </a:lnB>
                    <a:noFill/>
                  </a:tcPr>
                </a:tc>
                <a:tc>
                  <a:txBody>
                    <a:bodyPr/>
                    <a:lstStyle/>
                    <a:p>
                      <a:pPr algn="ctr" rtl="0" fontAlgn="ctr">
                        <a:buNone/>
                      </a:pPr>
                      <a:r>
                        <a:rPr lang="en-US" sz="1200" b="0" i="0" u="none" strike="noStrike" dirty="0">
                          <a:solidFill>
                            <a:srgbClr val="000000"/>
                          </a:solidFill>
                          <a:effectLst/>
                          <a:latin typeface="Calibri" panose="020F0502020204030204" pitchFamily="34" charset="0"/>
                        </a:rPr>
                        <a:t>47</a:t>
                      </a:r>
                    </a:p>
                  </a:txBody>
                  <a:tcPr marL="4763" marR="4763" marT="4763" marB="0" anchor="ctr">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100978258"/>
                  </a:ext>
                </a:extLst>
              </a:tr>
              <a:tr h="176137">
                <a:tc>
                  <a:txBody>
                    <a:bodyPr/>
                    <a:lstStyle/>
                    <a:p>
                      <a:pPr marL="182880" algn="l" rtl="0" fontAlgn="ctr">
                        <a:buNone/>
                      </a:pPr>
                      <a:r>
                        <a:rPr lang="en-US" sz="1200" b="0" i="0" u="none" strike="noStrike" dirty="0">
                          <a:solidFill>
                            <a:srgbClr val="000000"/>
                          </a:solidFill>
                          <a:effectLst/>
                          <a:latin typeface="Calibri" panose="020F0502020204030204" pitchFamily="34" charset="0"/>
                        </a:rPr>
                        <a:t>Idaho</a:t>
                      </a:r>
                    </a:p>
                  </a:txBody>
                  <a:tcPr marL="4763" marR="4763" marT="4763" marB="0" anchor="ctr">
                    <a:lnL w="12700" cap="flat" cmpd="sng" algn="ctr">
                      <a:solidFill>
                        <a:schemeClr val="tx1"/>
                      </a:solidFill>
                      <a:prstDash val="solid"/>
                      <a:round/>
                      <a:headEnd type="none" w="med" len="med"/>
                      <a:tailEnd type="none" w="med" len="med"/>
                    </a:lnL>
                    <a:lnR>
                      <a:noFill/>
                    </a:lnR>
                    <a:lnT>
                      <a:noFill/>
                    </a:lnT>
                    <a:lnB>
                      <a:noFill/>
                    </a:lnB>
                    <a:solidFill>
                      <a:srgbClr val="D9D9D9"/>
                    </a:solidFill>
                  </a:tcPr>
                </a:tc>
                <a:tc>
                  <a:txBody>
                    <a:bodyPr/>
                    <a:lstStyle/>
                    <a:p>
                      <a:pPr algn="ctr" rtl="0" fontAlgn="ctr">
                        <a:buNone/>
                      </a:pPr>
                      <a:r>
                        <a:rPr lang="en-US" sz="1200" b="0" i="0" u="none" strike="noStrike" dirty="0">
                          <a:solidFill>
                            <a:srgbClr val="000000"/>
                          </a:solidFill>
                          <a:effectLst/>
                          <a:latin typeface="Calibri" panose="020F0502020204030204" pitchFamily="34" charset="0"/>
                        </a:rPr>
                        <a:t>2,148</a:t>
                      </a:r>
                    </a:p>
                  </a:txBody>
                  <a:tcPr marL="4763" marR="4763" marT="4763" marB="0" anchor="ctr">
                    <a:lnL>
                      <a:noFill/>
                    </a:lnL>
                    <a:lnR>
                      <a:noFill/>
                    </a:lnR>
                    <a:lnT>
                      <a:noFill/>
                    </a:lnT>
                    <a:lnB>
                      <a:noFill/>
                    </a:lnB>
                    <a:solidFill>
                      <a:srgbClr val="D9D9D9"/>
                    </a:solidFill>
                  </a:tcPr>
                </a:tc>
                <a:tc>
                  <a:txBody>
                    <a:bodyPr/>
                    <a:lstStyle/>
                    <a:p>
                      <a:pPr algn="ctr" rtl="0" fontAlgn="ctr">
                        <a:buNone/>
                      </a:pPr>
                      <a:r>
                        <a:rPr lang="en-US" sz="1200" b="0" i="0" u="none" strike="noStrike" dirty="0">
                          <a:solidFill>
                            <a:srgbClr val="000000"/>
                          </a:solidFill>
                          <a:effectLst/>
                          <a:latin typeface="Calibri" panose="020F0502020204030204" pitchFamily="34" charset="0"/>
                        </a:rPr>
                        <a:t>46</a:t>
                      </a:r>
                    </a:p>
                  </a:txBody>
                  <a:tcPr marL="4763" marR="4763" marT="4763" marB="0" anchor="ctr">
                    <a:lnL>
                      <a:noFill/>
                    </a:lnL>
                    <a:lnR w="12700" cap="flat" cmpd="sng" algn="ctr">
                      <a:solidFill>
                        <a:schemeClr val="tx1"/>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465274468"/>
                  </a:ext>
                </a:extLst>
              </a:tr>
              <a:tr h="176137">
                <a:tc>
                  <a:txBody>
                    <a:bodyPr/>
                    <a:lstStyle/>
                    <a:p>
                      <a:pPr marL="182880" algn="l" rtl="0" fontAlgn="ctr">
                        <a:buNone/>
                      </a:pPr>
                      <a:r>
                        <a:rPr lang="en-US" sz="1200" b="0" i="0" u="none" strike="noStrike" dirty="0">
                          <a:solidFill>
                            <a:srgbClr val="000000"/>
                          </a:solidFill>
                          <a:effectLst/>
                          <a:latin typeface="Calibri" panose="020F0502020204030204" pitchFamily="34" charset="0"/>
                        </a:rPr>
                        <a:t>New Hampshire</a:t>
                      </a:r>
                    </a:p>
                  </a:txBody>
                  <a:tcPr marL="4763" marR="4763" marT="4763" marB="0" anchor="ctr">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ctr" rtl="0" fontAlgn="ctr">
                        <a:buNone/>
                      </a:pPr>
                      <a:r>
                        <a:rPr lang="en-US" sz="1200" b="0" i="0" u="none" strike="noStrike" dirty="0">
                          <a:solidFill>
                            <a:srgbClr val="000000"/>
                          </a:solidFill>
                          <a:effectLst/>
                          <a:latin typeface="Calibri" panose="020F0502020204030204" pitchFamily="34" charset="0"/>
                        </a:rPr>
                        <a:t>2,403</a:t>
                      </a:r>
                    </a:p>
                  </a:txBody>
                  <a:tcPr marL="4763" marR="4763" marT="4763" marB="0" anchor="ctr">
                    <a:lnL>
                      <a:noFill/>
                    </a:lnL>
                    <a:lnR>
                      <a:noFill/>
                    </a:lnR>
                    <a:lnT>
                      <a:noFill/>
                    </a:lnT>
                    <a:lnB>
                      <a:noFill/>
                    </a:lnB>
                    <a:noFill/>
                  </a:tcPr>
                </a:tc>
                <a:tc>
                  <a:txBody>
                    <a:bodyPr/>
                    <a:lstStyle/>
                    <a:p>
                      <a:pPr algn="ctr" rtl="0" fontAlgn="ctr">
                        <a:buNone/>
                      </a:pPr>
                      <a:r>
                        <a:rPr lang="en-US" sz="1200" b="0" i="0" u="none" strike="noStrike" dirty="0">
                          <a:solidFill>
                            <a:srgbClr val="000000"/>
                          </a:solidFill>
                          <a:effectLst/>
                          <a:latin typeface="Calibri" panose="020F0502020204030204" pitchFamily="34" charset="0"/>
                        </a:rPr>
                        <a:t>45</a:t>
                      </a:r>
                    </a:p>
                  </a:txBody>
                  <a:tcPr marL="4763" marR="4763" marT="4763" marB="0" anchor="ctr">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4070756875"/>
                  </a:ext>
                </a:extLst>
              </a:tr>
              <a:tr h="176137">
                <a:tc>
                  <a:txBody>
                    <a:bodyPr/>
                    <a:lstStyle/>
                    <a:p>
                      <a:pPr marL="182880" algn="l" rtl="0" fontAlgn="ctr">
                        <a:buNone/>
                      </a:pPr>
                      <a:r>
                        <a:rPr lang="en-US" sz="1200" b="0" i="0" u="none" strike="noStrike" dirty="0">
                          <a:solidFill>
                            <a:srgbClr val="000000"/>
                          </a:solidFill>
                          <a:effectLst/>
                          <a:latin typeface="Calibri" panose="020F0502020204030204" pitchFamily="34" charset="0"/>
                        </a:rPr>
                        <a:t>North Dakota</a:t>
                      </a:r>
                    </a:p>
                  </a:txBody>
                  <a:tcPr marL="4763" marR="4763" marT="4763" marB="0" anchor="ctr">
                    <a:lnL w="12700" cap="flat" cmpd="sng" algn="ctr">
                      <a:solidFill>
                        <a:schemeClr val="tx1"/>
                      </a:solidFill>
                      <a:prstDash val="solid"/>
                      <a:round/>
                      <a:headEnd type="none" w="med" len="med"/>
                      <a:tailEnd type="none" w="med" len="med"/>
                    </a:lnL>
                    <a:lnR>
                      <a:noFill/>
                    </a:lnR>
                    <a:lnT>
                      <a:noFill/>
                    </a:lnT>
                    <a:lnB>
                      <a:noFill/>
                    </a:lnB>
                    <a:solidFill>
                      <a:srgbClr val="D9D9D9"/>
                    </a:solidFill>
                  </a:tcPr>
                </a:tc>
                <a:tc>
                  <a:txBody>
                    <a:bodyPr/>
                    <a:lstStyle/>
                    <a:p>
                      <a:pPr algn="ctr" rtl="0" fontAlgn="ctr">
                        <a:buNone/>
                      </a:pPr>
                      <a:r>
                        <a:rPr lang="en-US" sz="1200" b="0" i="0" u="none" strike="noStrike" dirty="0">
                          <a:solidFill>
                            <a:srgbClr val="000000"/>
                          </a:solidFill>
                          <a:effectLst/>
                          <a:latin typeface="Calibri" panose="020F0502020204030204" pitchFamily="34" charset="0"/>
                        </a:rPr>
                        <a:t>2,810</a:t>
                      </a:r>
                    </a:p>
                  </a:txBody>
                  <a:tcPr marL="4763" marR="4763" marT="4763" marB="0" anchor="ctr">
                    <a:lnL>
                      <a:noFill/>
                    </a:lnL>
                    <a:lnR>
                      <a:noFill/>
                    </a:lnR>
                    <a:lnT>
                      <a:noFill/>
                    </a:lnT>
                    <a:lnB>
                      <a:noFill/>
                    </a:lnB>
                    <a:solidFill>
                      <a:srgbClr val="D9D9D9"/>
                    </a:solidFill>
                  </a:tcPr>
                </a:tc>
                <a:tc>
                  <a:txBody>
                    <a:bodyPr/>
                    <a:lstStyle/>
                    <a:p>
                      <a:pPr algn="ctr" rtl="0" fontAlgn="ctr">
                        <a:buNone/>
                      </a:pPr>
                      <a:r>
                        <a:rPr lang="en-US" sz="1200" b="0" i="0" u="none" strike="noStrike" dirty="0">
                          <a:solidFill>
                            <a:srgbClr val="000000"/>
                          </a:solidFill>
                          <a:effectLst/>
                          <a:latin typeface="Calibri" panose="020F0502020204030204" pitchFamily="34" charset="0"/>
                        </a:rPr>
                        <a:t>44</a:t>
                      </a:r>
                    </a:p>
                  </a:txBody>
                  <a:tcPr marL="4763" marR="4763" marT="4763" marB="0" anchor="ctr">
                    <a:lnL>
                      <a:noFill/>
                    </a:lnL>
                    <a:lnR w="12700" cap="flat" cmpd="sng" algn="ctr">
                      <a:solidFill>
                        <a:schemeClr val="tx1"/>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3766350813"/>
                  </a:ext>
                </a:extLst>
              </a:tr>
              <a:tr h="176137">
                <a:tc>
                  <a:txBody>
                    <a:bodyPr/>
                    <a:lstStyle/>
                    <a:p>
                      <a:pPr marL="182880" algn="l" rtl="0" fontAlgn="ctr">
                        <a:buNone/>
                      </a:pPr>
                      <a:r>
                        <a:rPr lang="en-US" sz="1200" b="0" i="0" u="none" strike="noStrike" dirty="0">
                          <a:solidFill>
                            <a:srgbClr val="000000"/>
                          </a:solidFill>
                          <a:effectLst/>
                          <a:latin typeface="Calibri" panose="020F0502020204030204" pitchFamily="34" charset="0"/>
                        </a:rPr>
                        <a:t>New Mexico</a:t>
                      </a:r>
                    </a:p>
                  </a:txBody>
                  <a:tcPr marL="4763" marR="4763" marT="4763" marB="0" anchor="ctr">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ctr" rtl="0" fontAlgn="ctr">
                        <a:buNone/>
                      </a:pPr>
                      <a:r>
                        <a:rPr lang="en-US" sz="1200" b="0" i="0" u="none" strike="noStrike" dirty="0">
                          <a:solidFill>
                            <a:srgbClr val="000000"/>
                          </a:solidFill>
                          <a:effectLst/>
                          <a:latin typeface="Calibri" panose="020F0502020204030204" pitchFamily="34" charset="0"/>
                        </a:rPr>
                        <a:t>2,879</a:t>
                      </a:r>
                    </a:p>
                  </a:txBody>
                  <a:tcPr marL="4763" marR="4763" marT="4763" marB="0" anchor="ctr">
                    <a:lnL>
                      <a:noFill/>
                    </a:lnL>
                    <a:lnR>
                      <a:noFill/>
                    </a:lnR>
                    <a:lnT>
                      <a:noFill/>
                    </a:lnT>
                    <a:lnB>
                      <a:noFill/>
                    </a:lnB>
                    <a:noFill/>
                  </a:tcPr>
                </a:tc>
                <a:tc>
                  <a:txBody>
                    <a:bodyPr/>
                    <a:lstStyle/>
                    <a:p>
                      <a:pPr algn="ctr" rtl="0" fontAlgn="ctr">
                        <a:buNone/>
                      </a:pPr>
                      <a:r>
                        <a:rPr lang="en-US" sz="1200" b="0" i="0" u="none" strike="noStrike" dirty="0">
                          <a:solidFill>
                            <a:srgbClr val="000000"/>
                          </a:solidFill>
                          <a:effectLst/>
                          <a:latin typeface="Calibri" panose="020F0502020204030204" pitchFamily="34" charset="0"/>
                        </a:rPr>
                        <a:t>43</a:t>
                      </a:r>
                    </a:p>
                  </a:txBody>
                  <a:tcPr marL="4763" marR="4763" marT="4763" marB="0" anchor="ctr">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2853324364"/>
                  </a:ext>
                </a:extLst>
              </a:tr>
              <a:tr h="176137">
                <a:tc>
                  <a:txBody>
                    <a:bodyPr/>
                    <a:lstStyle/>
                    <a:p>
                      <a:pPr marL="182880" algn="l" rtl="0" fontAlgn="ctr">
                        <a:buNone/>
                      </a:pPr>
                      <a:r>
                        <a:rPr lang="en-US" sz="1200" b="0" i="0" u="none" strike="noStrike" dirty="0">
                          <a:solidFill>
                            <a:srgbClr val="000000"/>
                          </a:solidFill>
                          <a:effectLst/>
                          <a:latin typeface="Calibri" panose="020F0502020204030204" pitchFamily="34" charset="0"/>
                        </a:rPr>
                        <a:t>South Dakota</a:t>
                      </a:r>
                    </a:p>
                  </a:txBody>
                  <a:tcPr marL="4763" marR="4763" marT="4763" marB="0" anchor="ctr">
                    <a:lnL w="12700" cap="flat" cmpd="sng" algn="ctr">
                      <a:solidFill>
                        <a:schemeClr val="tx1"/>
                      </a:solidFill>
                      <a:prstDash val="solid"/>
                      <a:round/>
                      <a:headEnd type="none" w="med" len="med"/>
                      <a:tailEnd type="none" w="med" len="med"/>
                    </a:lnL>
                    <a:lnR>
                      <a:noFill/>
                    </a:lnR>
                    <a:lnT>
                      <a:noFill/>
                    </a:lnT>
                    <a:lnB>
                      <a:noFill/>
                    </a:lnB>
                    <a:solidFill>
                      <a:srgbClr val="D9D9D9"/>
                    </a:solidFill>
                  </a:tcPr>
                </a:tc>
                <a:tc>
                  <a:txBody>
                    <a:bodyPr/>
                    <a:lstStyle/>
                    <a:p>
                      <a:pPr algn="ctr" rtl="0" fontAlgn="ctr">
                        <a:buNone/>
                      </a:pPr>
                      <a:r>
                        <a:rPr lang="en-US" sz="1200" b="0" i="0" u="none" strike="noStrike" dirty="0">
                          <a:solidFill>
                            <a:srgbClr val="000000"/>
                          </a:solidFill>
                          <a:effectLst/>
                          <a:latin typeface="Calibri" panose="020F0502020204030204" pitchFamily="34" charset="0"/>
                        </a:rPr>
                        <a:t>3,183</a:t>
                      </a:r>
                    </a:p>
                  </a:txBody>
                  <a:tcPr marL="4763" marR="4763" marT="4763" marB="0" anchor="ctr">
                    <a:lnL>
                      <a:noFill/>
                    </a:lnL>
                    <a:lnR>
                      <a:noFill/>
                    </a:lnR>
                    <a:lnT>
                      <a:noFill/>
                    </a:lnT>
                    <a:lnB>
                      <a:noFill/>
                    </a:lnB>
                    <a:solidFill>
                      <a:srgbClr val="D9D9D9"/>
                    </a:solidFill>
                  </a:tcPr>
                </a:tc>
                <a:tc>
                  <a:txBody>
                    <a:bodyPr/>
                    <a:lstStyle/>
                    <a:p>
                      <a:pPr algn="ctr" rtl="0" fontAlgn="ctr">
                        <a:buNone/>
                      </a:pPr>
                      <a:r>
                        <a:rPr lang="en-US" sz="1200" b="0" i="0" u="none" strike="noStrike" dirty="0">
                          <a:solidFill>
                            <a:srgbClr val="000000"/>
                          </a:solidFill>
                          <a:effectLst/>
                          <a:latin typeface="Calibri" panose="020F0502020204030204" pitchFamily="34" charset="0"/>
                        </a:rPr>
                        <a:t>42</a:t>
                      </a:r>
                    </a:p>
                  </a:txBody>
                  <a:tcPr marL="4763" marR="4763" marT="4763" marB="0" anchor="ctr">
                    <a:lnL>
                      <a:noFill/>
                    </a:lnL>
                    <a:lnR w="12700" cap="flat" cmpd="sng" algn="ctr">
                      <a:solidFill>
                        <a:schemeClr val="tx1"/>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3839976042"/>
                  </a:ext>
                </a:extLst>
              </a:tr>
              <a:tr h="176137">
                <a:tc>
                  <a:txBody>
                    <a:bodyPr/>
                    <a:lstStyle/>
                    <a:p>
                      <a:pPr marL="182880" algn="l" rtl="0" fontAlgn="ctr">
                        <a:buNone/>
                      </a:pPr>
                      <a:r>
                        <a:rPr lang="en-US" sz="1200" b="0" i="0" u="none" strike="noStrike" dirty="0">
                          <a:solidFill>
                            <a:srgbClr val="000000"/>
                          </a:solidFill>
                          <a:effectLst/>
                          <a:latin typeface="Calibri" panose="020F0502020204030204" pitchFamily="34" charset="0"/>
                        </a:rPr>
                        <a:t>Delaware</a:t>
                      </a:r>
                    </a:p>
                  </a:txBody>
                  <a:tcPr marL="4763" marR="4763" marT="4763" marB="0"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buNone/>
                      </a:pPr>
                      <a:r>
                        <a:rPr lang="en-US" sz="1200" b="0" i="0" u="none" strike="noStrike" dirty="0">
                          <a:solidFill>
                            <a:srgbClr val="000000"/>
                          </a:solidFill>
                          <a:effectLst/>
                          <a:latin typeface="Calibri" panose="020F0502020204030204" pitchFamily="34" charset="0"/>
                        </a:rPr>
                        <a:t>3,473</a:t>
                      </a:r>
                    </a:p>
                  </a:txBody>
                  <a:tcPr marL="4763" marR="4763" marT="4763"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buNone/>
                      </a:pPr>
                      <a:r>
                        <a:rPr lang="en-US" sz="1200" b="0" i="0" u="none" strike="noStrike" dirty="0">
                          <a:solidFill>
                            <a:srgbClr val="000000"/>
                          </a:solidFill>
                          <a:effectLst/>
                          <a:latin typeface="Calibri" panose="020F0502020204030204" pitchFamily="34" charset="0"/>
                        </a:rPr>
                        <a:t>41</a:t>
                      </a:r>
                    </a:p>
                  </a:txBody>
                  <a:tcPr marL="4763" marR="4763" marT="4763"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01598934"/>
                  </a:ext>
                </a:extLst>
              </a:tr>
            </a:tbl>
          </a:graphicData>
        </a:graphic>
      </p:graphicFrame>
      <p:graphicFrame>
        <p:nvGraphicFramePr>
          <p:cNvPr id="3" name="Table 2">
            <a:extLst>
              <a:ext uri="{FF2B5EF4-FFF2-40B4-BE49-F238E27FC236}">
                <a16:creationId xmlns:a16="http://schemas.microsoft.com/office/drawing/2014/main" id="{0DDAF2CB-90C1-077E-494E-D8297B8C4092}"/>
              </a:ext>
            </a:extLst>
          </p:cNvPr>
          <p:cNvGraphicFramePr>
            <a:graphicFrameLocks noGrp="1"/>
          </p:cNvGraphicFramePr>
          <p:nvPr>
            <p:extLst>
              <p:ext uri="{D42A27DB-BD31-4B8C-83A1-F6EECF244321}">
                <p14:modId xmlns:p14="http://schemas.microsoft.com/office/powerpoint/2010/main" val="2006680654"/>
              </p:ext>
            </p:extLst>
          </p:nvPr>
        </p:nvGraphicFramePr>
        <p:xfrm>
          <a:off x="1194640" y="1303576"/>
          <a:ext cx="9833024" cy="510223"/>
        </p:xfrm>
        <a:graphic>
          <a:graphicData uri="http://schemas.openxmlformats.org/drawingml/2006/table">
            <a:tbl>
              <a:tblPr firstRow="1" firstCol="1" bandRow="1"/>
              <a:tblGrid>
                <a:gridCol w="4682484">
                  <a:extLst>
                    <a:ext uri="{9D8B030D-6E8A-4147-A177-3AD203B41FA5}">
                      <a16:colId xmlns:a16="http://schemas.microsoft.com/office/drawing/2014/main" val="263770213"/>
                    </a:ext>
                  </a:extLst>
                </a:gridCol>
                <a:gridCol w="267458">
                  <a:extLst>
                    <a:ext uri="{9D8B030D-6E8A-4147-A177-3AD203B41FA5}">
                      <a16:colId xmlns:a16="http://schemas.microsoft.com/office/drawing/2014/main" val="2954746880"/>
                    </a:ext>
                  </a:extLst>
                </a:gridCol>
                <a:gridCol w="4883082">
                  <a:extLst>
                    <a:ext uri="{9D8B030D-6E8A-4147-A177-3AD203B41FA5}">
                      <a16:colId xmlns:a16="http://schemas.microsoft.com/office/drawing/2014/main" val="4181648372"/>
                    </a:ext>
                  </a:extLst>
                </a:gridCol>
              </a:tblGrid>
              <a:tr h="174404">
                <a:tc>
                  <a:txBody>
                    <a:bodyPr/>
                    <a:lstStyle/>
                    <a:p>
                      <a:pPr marL="0" marR="0" algn="ctr">
                        <a:lnSpc>
                          <a:spcPct val="107000"/>
                        </a:lnSpc>
                        <a:spcAft>
                          <a:spcPts val="800"/>
                        </a:spcAft>
                        <a:buNone/>
                      </a:pPr>
                      <a:r>
                        <a:rPr lang="en-US" sz="1600" b="1" dirty="0">
                          <a:effectLst/>
                          <a:latin typeface="+mn-lt"/>
                          <a:ea typeface="Calibri" panose="020F0502020204030204" pitchFamily="34" charset="0"/>
                          <a:cs typeface="Calibri" panose="020F0502020204030204" pitchFamily="34" charset="0"/>
                        </a:rPr>
                        <a:t>States With </a:t>
                      </a:r>
                      <a:r>
                        <a:rPr lang="en-US" sz="1600" b="1" dirty="0">
                          <a:solidFill>
                            <a:srgbClr val="FF0000"/>
                          </a:solidFill>
                          <a:effectLst/>
                          <a:latin typeface="+mn-lt"/>
                          <a:ea typeface="Calibri" panose="020F0502020204030204" pitchFamily="34" charset="0"/>
                          <a:cs typeface="Calibri" panose="020F0502020204030204" pitchFamily="34" charset="0"/>
                        </a:rPr>
                        <a:t>Lowest</a:t>
                      </a:r>
                      <a:r>
                        <a:rPr lang="en-US" sz="1600" b="1" dirty="0">
                          <a:effectLst/>
                          <a:latin typeface="+mn-lt"/>
                          <a:ea typeface="Calibri" panose="020F0502020204030204" pitchFamily="34" charset="0"/>
                          <a:cs typeface="Calibri" panose="020F0502020204030204" pitchFamily="34" charset="0"/>
                        </a:rPr>
                        <a:t> Net International Immigration Rates, 2025</a:t>
                      </a:r>
                      <a:endParaRPr lang="en-US" sz="1600" dirty="0">
                        <a:effectLst/>
                        <a:latin typeface="+mn-lt"/>
                        <a:ea typeface="Calibri" panose="020F0502020204030204" pitchFamily="34" charset="0"/>
                        <a:cs typeface="Times New Roman" panose="02020603050405020304" pitchFamily="18" charset="0"/>
                      </a:endParaRPr>
                    </a:p>
                  </a:txBody>
                  <a:tcPr marL="65401" marR="65401" marT="0" marB="0" anchor="ctr">
                    <a:lnL>
                      <a:noFill/>
                    </a:lnL>
                    <a:lnR>
                      <a:noFill/>
                    </a:lnR>
                    <a:lnT>
                      <a:noFill/>
                    </a:lnT>
                    <a:lnB w="12700" cap="flat" cmpd="sng" algn="ctr">
                      <a:noFill/>
                      <a:prstDash val="solid"/>
                      <a:round/>
                      <a:headEnd type="none" w="med" len="med"/>
                      <a:tailEnd type="none" w="med" len="med"/>
                    </a:lnB>
                    <a:solidFill>
                      <a:schemeClr val="bg1"/>
                    </a:solidFill>
                  </a:tcPr>
                </a:tc>
                <a:tc>
                  <a:txBody>
                    <a:bodyPr/>
                    <a:lstStyle/>
                    <a:p>
                      <a:pPr marL="0" marR="0">
                        <a:lnSpc>
                          <a:spcPct val="107000"/>
                        </a:lnSpc>
                        <a:spcAft>
                          <a:spcPts val="800"/>
                        </a:spcAft>
                        <a:buNone/>
                      </a:pPr>
                      <a:r>
                        <a:rPr lang="en-US" sz="1600" dirty="0">
                          <a:solidFill>
                            <a:srgbClr val="000000"/>
                          </a:solidFill>
                          <a:effectLst/>
                          <a:latin typeface="+mn-lt"/>
                          <a:ea typeface="Times New Roman" panose="02020603050405020304" pitchFamily="18" charset="0"/>
                          <a:cs typeface="Calibri" panose="020F0502020204030204" pitchFamily="34" charset="0"/>
                        </a:rPr>
                        <a:t> </a:t>
                      </a:r>
                      <a:endParaRPr lang="en-US" sz="1600" dirty="0">
                        <a:effectLst/>
                        <a:latin typeface="+mn-lt"/>
                        <a:ea typeface="Calibri" panose="020F0502020204030204" pitchFamily="34" charset="0"/>
                        <a:cs typeface="Times New Roman" panose="02020603050405020304" pitchFamily="18" charset="0"/>
                      </a:endParaRPr>
                    </a:p>
                  </a:txBody>
                  <a:tcPr marL="65401" marR="65401" marT="0" marB="0" anchor="b">
                    <a:lnL>
                      <a:noFill/>
                    </a:lnL>
                    <a:lnR>
                      <a:noFill/>
                    </a:lnR>
                    <a:lnT>
                      <a:noFill/>
                    </a:lnT>
                    <a:lnB>
                      <a:noFill/>
                    </a:lnB>
                    <a:solidFill>
                      <a:schemeClr val="bg1"/>
                    </a:solidFill>
                  </a:tcPr>
                </a:tc>
                <a:tc>
                  <a:txBody>
                    <a:bodyPr/>
                    <a:lstStyle/>
                    <a:p>
                      <a:pPr marL="0" marR="0" algn="ctr">
                        <a:lnSpc>
                          <a:spcPct val="107000"/>
                        </a:lnSpc>
                        <a:spcAft>
                          <a:spcPts val="800"/>
                        </a:spcAft>
                        <a:buNone/>
                      </a:pPr>
                      <a:r>
                        <a:rPr lang="en-US" sz="1600" b="1" dirty="0">
                          <a:effectLst/>
                          <a:latin typeface="+mn-lt"/>
                          <a:ea typeface="Calibri" panose="020F0502020204030204" pitchFamily="34" charset="0"/>
                          <a:cs typeface="Calibri" panose="020F0502020204030204" pitchFamily="34" charset="0"/>
                        </a:rPr>
                        <a:t>   States With the </a:t>
                      </a:r>
                      <a:r>
                        <a:rPr lang="en-US" sz="1600" b="1" dirty="0">
                          <a:solidFill>
                            <a:srgbClr val="FF0000"/>
                          </a:solidFill>
                          <a:effectLst/>
                          <a:latin typeface="+mn-lt"/>
                          <a:ea typeface="Calibri" panose="020F0502020204030204" pitchFamily="34" charset="0"/>
                          <a:cs typeface="Calibri" panose="020F0502020204030204" pitchFamily="34" charset="0"/>
                        </a:rPr>
                        <a:t>Lowest</a:t>
                      </a:r>
                      <a:r>
                        <a:rPr lang="en-US" sz="1600" b="1" dirty="0">
                          <a:effectLst/>
                          <a:latin typeface="+mn-lt"/>
                          <a:ea typeface="Calibri" panose="020F0502020204030204" pitchFamily="34" charset="0"/>
                          <a:cs typeface="Calibri" panose="020F0502020204030204" pitchFamily="34" charset="0"/>
                        </a:rPr>
                        <a:t> Net International Immigration, 2025</a:t>
                      </a:r>
                      <a:endParaRPr lang="en-US" sz="1600" dirty="0">
                        <a:effectLst/>
                        <a:latin typeface="+mn-lt"/>
                        <a:ea typeface="Calibri" panose="020F0502020204030204" pitchFamily="34" charset="0"/>
                        <a:cs typeface="Times New Roman" panose="02020603050405020304" pitchFamily="18" charset="0"/>
                      </a:endParaRPr>
                    </a:p>
                  </a:txBody>
                  <a:tcPr marL="65401" marR="65401" marT="0" marB="0" anchor="ctr">
                    <a:lnL>
                      <a:noFill/>
                    </a:lnL>
                    <a:lnR>
                      <a:noFill/>
                    </a:lnR>
                    <a:lnT>
                      <a:noFill/>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172120468"/>
                  </a:ext>
                </a:extLst>
              </a:tr>
            </a:tbl>
          </a:graphicData>
        </a:graphic>
      </p:graphicFrame>
    </p:spTree>
    <p:extLst>
      <p:ext uri="{BB962C8B-B14F-4D97-AF65-F5344CB8AC3E}">
        <p14:creationId xmlns:p14="http://schemas.microsoft.com/office/powerpoint/2010/main" val="16913463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BD1187-3466-CF75-4BBE-B10EA5FC18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72BED5-4E5C-399D-0043-FE8280DD9977}"/>
              </a:ext>
            </a:extLst>
          </p:cNvPr>
          <p:cNvSpPr>
            <a:spLocks noGrp="1"/>
          </p:cNvSpPr>
          <p:nvPr>
            <p:ph type="title"/>
          </p:nvPr>
        </p:nvSpPr>
        <p:spPr>
          <a:xfrm>
            <a:off x="319278" y="0"/>
            <a:ext cx="11568684" cy="685800"/>
          </a:xfrm>
        </p:spPr>
        <p:txBody>
          <a:bodyPr>
            <a:noAutofit/>
          </a:bodyPr>
          <a:lstStyle/>
          <a:p>
            <a:r>
              <a:rPr lang="en-US" sz="2800" dirty="0"/>
              <a:t>Net International Immigration as a Percent of Population Change, 2011-2020</a:t>
            </a:r>
          </a:p>
        </p:txBody>
      </p:sp>
      <p:sp>
        <p:nvSpPr>
          <p:cNvPr id="5" name="Text Placeholder 4">
            <a:extLst>
              <a:ext uri="{FF2B5EF4-FFF2-40B4-BE49-F238E27FC236}">
                <a16:creationId xmlns:a16="http://schemas.microsoft.com/office/drawing/2014/main" id="{04BAC00C-382A-8BDD-A7C8-94F1992BCA84}"/>
              </a:ext>
            </a:extLst>
          </p:cNvPr>
          <p:cNvSpPr>
            <a:spLocks noGrp="1"/>
          </p:cNvSpPr>
          <p:nvPr>
            <p:ph type="body" sz="quarter" idx="14"/>
          </p:nvPr>
        </p:nvSpPr>
        <p:spPr>
          <a:xfrm>
            <a:off x="7022084" y="6266888"/>
            <a:ext cx="4015232" cy="233485"/>
          </a:xfrm>
        </p:spPr>
        <p:txBody>
          <a:bodyPr/>
          <a:lstStyle/>
          <a:p>
            <a:r>
              <a:rPr lang="en-US" i="1" dirty="0">
                <a:solidFill>
                  <a:schemeClr val="tx1"/>
                </a:solidFill>
              </a:rPr>
              <a:t>UMass Donahue Institute. Source U.S. Census Bureau Population Division NST_EST2020_ALLDATA. Release Date May 2021.</a:t>
            </a:r>
            <a:endParaRPr lang="en-US" dirty="0"/>
          </a:p>
        </p:txBody>
      </p:sp>
      <p:graphicFrame>
        <p:nvGraphicFramePr>
          <p:cNvPr id="7" name="Table 6">
            <a:extLst>
              <a:ext uri="{FF2B5EF4-FFF2-40B4-BE49-F238E27FC236}">
                <a16:creationId xmlns:a16="http://schemas.microsoft.com/office/drawing/2014/main" id="{4B7055DA-AC3B-FC73-5611-75B64E86BB87}"/>
              </a:ext>
            </a:extLst>
          </p:cNvPr>
          <p:cNvGraphicFramePr>
            <a:graphicFrameLocks noGrp="1"/>
          </p:cNvGraphicFramePr>
          <p:nvPr>
            <p:extLst>
              <p:ext uri="{D42A27DB-BD31-4B8C-83A1-F6EECF244321}">
                <p14:modId xmlns:p14="http://schemas.microsoft.com/office/powerpoint/2010/main" val="3015262228"/>
              </p:ext>
            </p:extLst>
          </p:nvPr>
        </p:nvGraphicFramePr>
        <p:xfrm>
          <a:off x="3768471" y="603267"/>
          <a:ext cx="5852160" cy="5244478"/>
        </p:xfrm>
        <a:graphic>
          <a:graphicData uri="http://schemas.openxmlformats.org/drawingml/2006/table">
            <a:tbl>
              <a:tblPr/>
              <a:tblGrid>
                <a:gridCol w="1463040">
                  <a:extLst>
                    <a:ext uri="{9D8B030D-6E8A-4147-A177-3AD203B41FA5}">
                      <a16:colId xmlns:a16="http://schemas.microsoft.com/office/drawing/2014/main" val="1798759330"/>
                    </a:ext>
                  </a:extLst>
                </a:gridCol>
                <a:gridCol w="1463040">
                  <a:extLst>
                    <a:ext uri="{9D8B030D-6E8A-4147-A177-3AD203B41FA5}">
                      <a16:colId xmlns:a16="http://schemas.microsoft.com/office/drawing/2014/main" val="3775602805"/>
                    </a:ext>
                  </a:extLst>
                </a:gridCol>
                <a:gridCol w="1463040">
                  <a:extLst>
                    <a:ext uri="{9D8B030D-6E8A-4147-A177-3AD203B41FA5}">
                      <a16:colId xmlns:a16="http://schemas.microsoft.com/office/drawing/2014/main" val="4247297046"/>
                    </a:ext>
                  </a:extLst>
                </a:gridCol>
                <a:gridCol w="1463040">
                  <a:extLst>
                    <a:ext uri="{9D8B030D-6E8A-4147-A177-3AD203B41FA5}">
                      <a16:colId xmlns:a16="http://schemas.microsoft.com/office/drawing/2014/main" val="1208021087"/>
                    </a:ext>
                  </a:extLst>
                </a:gridCol>
              </a:tblGrid>
              <a:tr h="457200">
                <a:tc>
                  <a:txBody>
                    <a:bodyPr/>
                    <a:lstStyle/>
                    <a:p>
                      <a:pPr marL="91440" algn="ctr" fontAlgn="ctr">
                        <a:buNone/>
                      </a:pPr>
                      <a:r>
                        <a:rPr lang="en-US" sz="1200" b="1" i="0" u="none" strike="noStrike" dirty="0">
                          <a:solidFill>
                            <a:schemeClr val="bg1"/>
                          </a:solidFill>
                          <a:effectLst/>
                          <a:latin typeface="Calibri" panose="020F0502020204030204" pitchFamily="34" charset="0"/>
                        </a:rPr>
                        <a:t>State</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14"/>
                    </a:solidFill>
                  </a:tcPr>
                </a:tc>
                <a:tc>
                  <a:txBody>
                    <a:bodyPr/>
                    <a:lstStyle/>
                    <a:p>
                      <a:pPr algn="ctr" fontAlgn="ctr">
                        <a:buNone/>
                      </a:pPr>
                      <a:r>
                        <a:rPr lang="en-US" sz="1200" b="1" i="0" u="none" strike="noStrike" dirty="0">
                          <a:solidFill>
                            <a:schemeClr val="bg1"/>
                          </a:solidFill>
                          <a:effectLst/>
                          <a:latin typeface="Calibri" panose="020F0502020204030204" pitchFamily="34" charset="0"/>
                        </a:rPr>
                        <a:t>Population Change 2010 to 2020</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14"/>
                    </a:solidFill>
                  </a:tcPr>
                </a:tc>
                <a:tc>
                  <a:txBody>
                    <a:bodyPr/>
                    <a:lstStyle/>
                    <a:p>
                      <a:pPr algn="ctr" fontAlgn="b">
                        <a:buNone/>
                      </a:pPr>
                      <a:r>
                        <a:rPr lang="en-US" sz="1200" b="1" i="0" u="none" strike="noStrike" dirty="0">
                          <a:solidFill>
                            <a:schemeClr val="bg1"/>
                          </a:solidFill>
                          <a:effectLst/>
                          <a:latin typeface="Calibri" panose="020F0502020204030204" pitchFamily="34" charset="0"/>
                        </a:rPr>
                        <a:t>2011 to 2020 Immigration</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14"/>
                    </a:solidFill>
                  </a:tcPr>
                </a:tc>
                <a:tc>
                  <a:txBody>
                    <a:bodyPr/>
                    <a:lstStyle/>
                    <a:p>
                      <a:pPr algn="ctr" fontAlgn="ctr">
                        <a:buNone/>
                      </a:pPr>
                      <a:r>
                        <a:rPr lang="en-US" sz="1200" b="1" i="0" u="none" strike="noStrike" dirty="0">
                          <a:solidFill>
                            <a:schemeClr val="bg1"/>
                          </a:solidFill>
                          <a:effectLst/>
                          <a:latin typeface="Calibri" panose="020F0502020204030204" pitchFamily="34" charset="0"/>
                        </a:rPr>
                        <a:t>Share of 2010 to 2020 Population Growth Driven by Immigration</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14"/>
                    </a:solidFill>
                  </a:tcPr>
                </a:tc>
                <a:extLst>
                  <a:ext uri="{0D108BD9-81ED-4DB2-BD59-A6C34878D82A}">
                    <a16:rowId xmlns:a16="http://schemas.microsoft.com/office/drawing/2014/main" val="1193231929"/>
                  </a:ext>
                </a:extLst>
              </a:tr>
              <a:tr h="184158">
                <a:tc>
                  <a:txBody>
                    <a:bodyPr/>
                    <a:lstStyle/>
                    <a:p>
                      <a:pPr marL="91440" algn="l" fontAlgn="b">
                        <a:buNone/>
                      </a:pPr>
                      <a:r>
                        <a:rPr lang="en-US" sz="1200" b="0" i="0" u="none" strike="noStrike" dirty="0">
                          <a:solidFill>
                            <a:srgbClr val="000000"/>
                          </a:solidFill>
                          <a:effectLst/>
                          <a:latin typeface="Calibri" panose="020F0502020204030204" pitchFamily="34" charset="0"/>
                        </a:rPr>
                        <a:t>Florida</a:t>
                      </a:r>
                    </a:p>
                  </a:txBody>
                  <a:tcPr marL="4763" marR="4763" marT="4763"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b">
                        <a:buNone/>
                      </a:pPr>
                      <a:r>
                        <a:rPr lang="en-US" sz="1200" b="0" i="0" u="none" strike="noStrike" dirty="0">
                          <a:solidFill>
                            <a:srgbClr val="000000"/>
                          </a:solidFill>
                          <a:effectLst/>
                          <a:latin typeface="Calibri" panose="020F0502020204030204" pitchFamily="34" charset="0"/>
                        </a:rPr>
                        <a:t>2,736,877</a:t>
                      </a:r>
                    </a:p>
                  </a:txBody>
                  <a:tcPr marL="4763" marR="4763" marT="4763"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b">
                        <a:buNone/>
                      </a:pPr>
                      <a:r>
                        <a:rPr lang="en-US" sz="1200" b="0" i="0" u="none" strike="noStrike" dirty="0">
                          <a:solidFill>
                            <a:srgbClr val="000000"/>
                          </a:solidFill>
                          <a:effectLst/>
                          <a:latin typeface="Calibri" panose="020F0502020204030204" pitchFamily="34" charset="0"/>
                        </a:rPr>
                        <a:t>       1,176,364 </a:t>
                      </a:r>
                    </a:p>
                  </a:txBody>
                  <a:tcPr marL="4763" marR="4763" marT="4763"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b">
                        <a:buNone/>
                      </a:pPr>
                      <a:r>
                        <a:rPr lang="en-US" sz="1200" b="0" i="0" u="none" strike="noStrike" dirty="0">
                          <a:solidFill>
                            <a:srgbClr val="000000"/>
                          </a:solidFill>
                          <a:effectLst/>
                          <a:latin typeface="Calibri" panose="020F0502020204030204" pitchFamily="34" charset="0"/>
                        </a:rPr>
                        <a:t>43.0%</a:t>
                      </a:r>
                    </a:p>
                  </a:txBody>
                  <a:tcPr marL="4763" marR="4763" marT="4763" marB="0" anchor="b">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607795165"/>
                  </a:ext>
                </a:extLst>
              </a:tr>
              <a:tr h="184158">
                <a:tc>
                  <a:txBody>
                    <a:bodyPr/>
                    <a:lstStyle/>
                    <a:p>
                      <a:pPr marL="91440" algn="l" fontAlgn="b">
                        <a:buNone/>
                      </a:pPr>
                      <a:r>
                        <a:rPr lang="en-US" sz="1200" b="0" i="0" u="none" strike="noStrike" dirty="0">
                          <a:solidFill>
                            <a:srgbClr val="000000"/>
                          </a:solidFill>
                          <a:effectLst/>
                          <a:latin typeface="Calibri" panose="020F0502020204030204" pitchFamily="34" charset="0"/>
                        </a:rPr>
                        <a:t>California</a:t>
                      </a:r>
                    </a:p>
                  </a:txBody>
                  <a:tcPr marL="4763" marR="4763" marT="4763" marB="0" anchor="b">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ctr" fontAlgn="b">
                        <a:buNone/>
                      </a:pPr>
                      <a:r>
                        <a:rPr lang="en-US" sz="1200" b="0" i="0" u="none" strike="noStrike" dirty="0">
                          <a:solidFill>
                            <a:srgbClr val="000000"/>
                          </a:solidFill>
                          <a:effectLst/>
                          <a:latin typeface="Calibri" panose="020F0502020204030204" pitchFamily="34" charset="0"/>
                        </a:rPr>
                        <a:t>2,284,267</a:t>
                      </a:r>
                    </a:p>
                  </a:txBody>
                  <a:tcPr marL="4763" marR="4763" marT="4763" marB="0" anchor="b">
                    <a:lnL>
                      <a:noFill/>
                    </a:lnL>
                    <a:lnR>
                      <a:noFill/>
                    </a:lnR>
                    <a:lnT>
                      <a:noFill/>
                    </a:lnT>
                    <a:lnB>
                      <a:noFill/>
                    </a:lnB>
                    <a:solidFill>
                      <a:srgbClr val="D9D9D9"/>
                    </a:solidFill>
                  </a:tcPr>
                </a:tc>
                <a:tc>
                  <a:txBody>
                    <a:bodyPr/>
                    <a:lstStyle/>
                    <a:p>
                      <a:pPr algn="ctr" fontAlgn="b">
                        <a:buNone/>
                      </a:pPr>
                      <a:r>
                        <a:rPr lang="en-US" sz="1200" b="0" i="0" u="none" strike="noStrike" dirty="0">
                          <a:solidFill>
                            <a:srgbClr val="000000"/>
                          </a:solidFill>
                          <a:effectLst/>
                          <a:latin typeface="Calibri" panose="020F0502020204030204" pitchFamily="34" charset="0"/>
                        </a:rPr>
                        <a:t>          966,666 </a:t>
                      </a:r>
                    </a:p>
                  </a:txBody>
                  <a:tcPr marL="4763" marR="4763" marT="4763" marB="0" anchor="b">
                    <a:lnL>
                      <a:noFill/>
                    </a:lnL>
                    <a:lnR>
                      <a:noFill/>
                    </a:lnR>
                    <a:lnT>
                      <a:noFill/>
                    </a:lnT>
                    <a:lnB>
                      <a:noFill/>
                    </a:lnB>
                    <a:solidFill>
                      <a:srgbClr val="D9D9D9"/>
                    </a:solidFill>
                  </a:tcPr>
                </a:tc>
                <a:tc>
                  <a:txBody>
                    <a:bodyPr/>
                    <a:lstStyle/>
                    <a:p>
                      <a:pPr algn="ctr" fontAlgn="b">
                        <a:buNone/>
                      </a:pPr>
                      <a:r>
                        <a:rPr lang="en-US" sz="1200" b="0" i="0" u="none" strike="noStrike" dirty="0">
                          <a:solidFill>
                            <a:srgbClr val="000000"/>
                          </a:solidFill>
                          <a:effectLst/>
                          <a:latin typeface="Calibri" panose="020F0502020204030204" pitchFamily="34" charset="0"/>
                        </a:rPr>
                        <a:t>42.3%</a:t>
                      </a:r>
                    </a:p>
                  </a:txBody>
                  <a:tcPr marL="4763" marR="4763" marT="4763" marB="0" anchor="b">
                    <a:lnL>
                      <a:noFill/>
                    </a:lnL>
                    <a:lnR>
                      <a:noFill/>
                    </a:lnR>
                    <a:lnT>
                      <a:noFill/>
                    </a:lnT>
                    <a:lnB>
                      <a:noFill/>
                    </a:lnB>
                    <a:solidFill>
                      <a:srgbClr val="D9D9D9"/>
                    </a:solidFill>
                  </a:tcPr>
                </a:tc>
                <a:extLst>
                  <a:ext uri="{0D108BD9-81ED-4DB2-BD59-A6C34878D82A}">
                    <a16:rowId xmlns:a16="http://schemas.microsoft.com/office/drawing/2014/main" val="1388833167"/>
                  </a:ext>
                </a:extLst>
              </a:tr>
              <a:tr h="184158">
                <a:tc>
                  <a:txBody>
                    <a:bodyPr/>
                    <a:lstStyle/>
                    <a:p>
                      <a:pPr marL="91440" algn="l" fontAlgn="b">
                        <a:buNone/>
                      </a:pPr>
                      <a:r>
                        <a:rPr lang="en-US" sz="1200" b="0" i="0" u="none" strike="noStrike" dirty="0">
                          <a:solidFill>
                            <a:srgbClr val="000000"/>
                          </a:solidFill>
                          <a:effectLst/>
                          <a:latin typeface="Calibri" panose="020F0502020204030204" pitchFamily="34" charset="0"/>
                        </a:rPr>
                        <a:t>Texas</a:t>
                      </a:r>
                    </a:p>
                  </a:txBody>
                  <a:tcPr marL="4763" marR="4763" marT="4763"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n-US" sz="1200" b="0" i="0" u="none" strike="noStrike" dirty="0">
                          <a:solidFill>
                            <a:srgbClr val="000000"/>
                          </a:solidFill>
                          <a:effectLst/>
                          <a:latin typeface="Calibri" panose="020F0502020204030204" pitchFamily="34" charset="0"/>
                        </a:rPr>
                        <a:t>3,999,944</a:t>
                      </a:r>
                    </a:p>
                  </a:txBody>
                  <a:tcPr marL="4763" marR="4763" marT="4763" marB="0" anchor="b">
                    <a:lnL>
                      <a:noFill/>
                    </a:lnL>
                    <a:lnR>
                      <a:noFill/>
                    </a:lnR>
                    <a:lnT>
                      <a:noFill/>
                    </a:lnT>
                    <a:lnB>
                      <a:noFill/>
                    </a:lnB>
                    <a:noFill/>
                  </a:tcPr>
                </a:tc>
                <a:tc>
                  <a:txBody>
                    <a:bodyPr/>
                    <a:lstStyle/>
                    <a:p>
                      <a:pPr algn="ctr" fontAlgn="b">
                        <a:buNone/>
                      </a:pPr>
                      <a:r>
                        <a:rPr lang="en-US" sz="1200" b="0" i="0" u="none" strike="noStrike" dirty="0">
                          <a:solidFill>
                            <a:srgbClr val="000000"/>
                          </a:solidFill>
                          <a:effectLst/>
                          <a:latin typeface="Calibri" panose="020F0502020204030204" pitchFamily="34" charset="0"/>
                        </a:rPr>
                        <a:t>          854,732 </a:t>
                      </a:r>
                    </a:p>
                  </a:txBody>
                  <a:tcPr marL="4763" marR="4763" marT="4763" marB="0" anchor="b">
                    <a:lnL>
                      <a:noFill/>
                    </a:lnL>
                    <a:lnR>
                      <a:noFill/>
                    </a:lnR>
                    <a:lnT>
                      <a:noFill/>
                    </a:lnT>
                    <a:lnB>
                      <a:noFill/>
                    </a:lnB>
                    <a:noFill/>
                  </a:tcPr>
                </a:tc>
                <a:tc>
                  <a:txBody>
                    <a:bodyPr/>
                    <a:lstStyle/>
                    <a:p>
                      <a:pPr algn="ctr" fontAlgn="b">
                        <a:buNone/>
                      </a:pPr>
                      <a:r>
                        <a:rPr lang="en-US" sz="1200" b="0" i="0" u="none" strike="noStrike" dirty="0">
                          <a:solidFill>
                            <a:srgbClr val="000000"/>
                          </a:solidFill>
                          <a:effectLst/>
                          <a:latin typeface="Calibri" panose="020F0502020204030204" pitchFamily="34" charset="0"/>
                        </a:rPr>
                        <a:t>21.4%</a:t>
                      </a:r>
                    </a:p>
                  </a:txBody>
                  <a:tcPr marL="4763" marR="4763" marT="4763" marB="0" anchor="b">
                    <a:lnL>
                      <a:noFill/>
                    </a:lnL>
                    <a:lnR>
                      <a:noFill/>
                    </a:lnR>
                    <a:lnT>
                      <a:noFill/>
                    </a:lnT>
                    <a:lnB>
                      <a:noFill/>
                    </a:lnB>
                    <a:noFill/>
                  </a:tcPr>
                </a:tc>
                <a:extLst>
                  <a:ext uri="{0D108BD9-81ED-4DB2-BD59-A6C34878D82A}">
                    <a16:rowId xmlns:a16="http://schemas.microsoft.com/office/drawing/2014/main" val="418423082"/>
                  </a:ext>
                </a:extLst>
              </a:tr>
              <a:tr h="184158">
                <a:tc>
                  <a:txBody>
                    <a:bodyPr/>
                    <a:lstStyle/>
                    <a:p>
                      <a:pPr marL="91440" algn="l" fontAlgn="b">
                        <a:buNone/>
                      </a:pPr>
                      <a:r>
                        <a:rPr lang="en-US" sz="1200" b="0" i="0" u="none" strike="noStrike" dirty="0">
                          <a:solidFill>
                            <a:srgbClr val="000000"/>
                          </a:solidFill>
                          <a:effectLst/>
                          <a:latin typeface="Calibri" panose="020F0502020204030204" pitchFamily="34" charset="0"/>
                        </a:rPr>
                        <a:t>New York</a:t>
                      </a:r>
                    </a:p>
                  </a:txBody>
                  <a:tcPr marL="4763" marR="4763" marT="4763"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fontAlgn="b">
                        <a:buNone/>
                      </a:pPr>
                      <a:r>
                        <a:rPr lang="en-US" sz="1200" b="0" i="0" u="none" strike="noStrike" dirty="0">
                          <a:solidFill>
                            <a:srgbClr val="000000"/>
                          </a:solidFill>
                          <a:effectLst/>
                          <a:latin typeface="Calibri" panose="020F0502020204030204" pitchFamily="34" charset="0"/>
                        </a:rPr>
                        <a:t>823,147</a:t>
                      </a:r>
                    </a:p>
                  </a:txBody>
                  <a:tcPr marL="4763" marR="4763" marT="4763" marB="0" anchor="b">
                    <a:lnL>
                      <a:noFill/>
                    </a:lnL>
                    <a:lnR>
                      <a:noFill/>
                    </a:lnR>
                    <a:lnT>
                      <a:noFill/>
                    </a:lnT>
                    <a:lnB>
                      <a:noFill/>
                    </a:lnB>
                    <a:solidFill>
                      <a:schemeClr val="bg1">
                        <a:lumMod val="85000"/>
                      </a:schemeClr>
                    </a:solidFill>
                  </a:tcPr>
                </a:tc>
                <a:tc>
                  <a:txBody>
                    <a:bodyPr/>
                    <a:lstStyle/>
                    <a:p>
                      <a:pPr algn="ctr" fontAlgn="b">
                        <a:buNone/>
                      </a:pPr>
                      <a:r>
                        <a:rPr lang="en-US" sz="1200" b="0" i="0" u="none" strike="noStrike" dirty="0">
                          <a:solidFill>
                            <a:srgbClr val="000000"/>
                          </a:solidFill>
                          <a:effectLst/>
                          <a:latin typeface="Calibri" panose="020F0502020204030204" pitchFamily="34" charset="0"/>
                        </a:rPr>
                        <a:t>          717,364 </a:t>
                      </a:r>
                    </a:p>
                  </a:txBody>
                  <a:tcPr marL="4763" marR="4763" marT="4763" marB="0" anchor="b">
                    <a:lnL>
                      <a:noFill/>
                    </a:lnL>
                    <a:lnR>
                      <a:noFill/>
                    </a:lnR>
                    <a:lnT>
                      <a:noFill/>
                    </a:lnT>
                    <a:lnB>
                      <a:noFill/>
                    </a:lnB>
                    <a:solidFill>
                      <a:schemeClr val="bg1">
                        <a:lumMod val="85000"/>
                      </a:schemeClr>
                    </a:solidFill>
                  </a:tcPr>
                </a:tc>
                <a:tc>
                  <a:txBody>
                    <a:bodyPr/>
                    <a:lstStyle/>
                    <a:p>
                      <a:pPr algn="ctr" fontAlgn="b">
                        <a:buNone/>
                      </a:pPr>
                      <a:r>
                        <a:rPr lang="en-US" sz="1200" b="0" i="0" u="none" strike="noStrike" dirty="0">
                          <a:solidFill>
                            <a:srgbClr val="000000"/>
                          </a:solidFill>
                          <a:effectLst/>
                          <a:latin typeface="Calibri" panose="020F0502020204030204" pitchFamily="34" charset="0"/>
                        </a:rPr>
                        <a:t>87.1%</a:t>
                      </a:r>
                    </a:p>
                  </a:txBody>
                  <a:tcPr marL="4763" marR="4763" marT="4763" marB="0" anchor="b">
                    <a:lnL>
                      <a:noFill/>
                    </a:lnL>
                    <a:lnR>
                      <a:noFill/>
                    </a:lnR>
                    <a:lnT>
                      <a:noFill/>
                    </a:lnT>
                    <a:lnB>
                      <a:noFill/>
                    </a:lnB>
                    <a:solidFill>
                      <a:schemeClr val="bg1">
                        <a:lumMod val="85000"/>
                      </a:schemeClr>
                    </a:solidFill>
                  </a:tcPr>
                </a:tc>
                <a:extLst>
                  <a:ext uri="{0D108BD9-81ED-4DB2-BD59-A6C34878D82A}">
                    <a16:rowId xmlns:a16="http://schemas.microsoft.com/office/drawing/2014/main" val="2461607020"/>
                  </a:ext>
                </a:extLst>
              </a:tr>
              <a:tr h="184158">
                <a:tc>
                  <a:txBody>
                    <a:bodyPr/>
                    <a:lstStyle/>
                    <a:p>
                      <a:pPr marL="91440" algn="l" fontAlgn="b">
                        <a:buNone/>
                      </a:pPr>
                      <a:r>
                        <a:rPr lang="en-US" sz="1200" b="0" i="0" u="none" strike="noStrike" dirty="0">
                          <a:solidFill>
                            <a:srgbClr val="000000"/>
                          </a:solidFill>
                          <a:effectLst/>
                          <a:latin typeface="Calibri" panose="020F0502020204030204" pitchFamily="34" charset="0"/>
                        </a:rPr>
                        <a:t>Massachusetts</a:t>
                      </a:r>
                    </a:p>
                  </a:txBody>
                  <a:tcPr marL="4763" marR="4763" marT="4763" marB="0" anchor="b">
                    <a:lnL w="12700" cap="flat" cmpd="sng" algn="ctr">
                      <a:solidFill>
                        <a:srgbClr val="000000"/>
                      </a:solidFill>
                      <a:prstDash val="solid"/>
                      <a:round/>
                      <a:headEnd type="none" w="med" len="med"/>
                      <a:tailEnd type="none" w="med" len="med"/>
                    </a:lnL>
                    <a:lnR>
                      <a:noFill/>
                    </a:lnR>
                    <a:lnT>
                      <a:noFill/>
                    </a:lnT>
                    <a:lnB>
                      <a:noFill/>
                    </a:lnB>
                    <a:solidFill>
                      <a:schemeClr val="accent5">
                        <a:lumMod val="20000"/>
                        <a:lumOff val="80000"/>
                      </a:schemeClr>
                    </a:solidFill>
                  </a:tcPr>
                </a:tc>
                <a:tc>
                  <a:txBody>
                    <a:bodyPr/>
                    <a:lstStyle/>
                    <a:p>
                      <a:pPr algn="ctr" fontAlgn="b">
                        <a:buNone/>
                      </a:pPr>
                      <a:r>
                        <a:rPr lang="en-US" sz="1200" b="0" i="0" u="none" strike="noStrike" dirty="0">
                          <a:solidFill>
                            <a:srgbClr val="000000"/>
                          </a:solidFill>
                          <a:effectLst/>
                          <a:latin typeface="Calibri" panose="020F0502020204030204" pitchFamily="34" charset="0"/>
                        </a:rPr>
                        <a:t>482,288</a:t>
                      </a:r>
                    </a:p>
                  </a:txBody>
                  <a:tcPr marL="4763" marR="4763" marT="4763" marB="0" anchor="b">
                    <a:lnL>
                      <a:noFill/>
                    </a:lnL>
                    <a:lnR>
                      <a:noFill/>
                    </a:lnR>
                    <a:lnT>
                      <a:noFill/>
                    </a:lnT>
                    <a:lnB>
                      <a:noFill/>
                    </a:lnB>
                    <a:solidFill>
                      <a:schemeClr val="accent5">
                        <a:lumMod val="20000"/>
                        <a:lumOff val="80000"/>
                      </a:schemeClr>
                    </a:solidFill>
                  </a:tcPr>
                </a:tc>
                <a:tc>
                  <a:txBody>
                    <a:bodyPr/>
                    <a:lstStyle/>
                    <a:p>
                      <a:pPr algn="ctr" fontAlgn="b">
                        <a:buNone/>
                      </a:pPr>
                      <a:r>
                        <a:rPr lang="en-US" sz="1200" b="0" i="0" u="none" strike="noStrike" dirty="0">
                          <a:solidFill>
                            <a:srgbClr val="000000"/>
                          </a:solidFill>
                          <a:effectLst/>
                          <a:latin typeface="Calibri" panose="020F0502020204030204" pitchFamily="34" charset="0"/>
                        </a:rPr>
                        <a:t>          382,377 </a:t>
                      </a:r>
                    </a:p>
                  </a:txBody>
                  <a:tcPr marL="4763" marR="4763" marT="4763" marB="0" anchor="b">
                    <a:lnL>
                      <a:noFill/>
                    </a:lnL>
                    <a:lnR>
                      <a:noFill/>
                    </a:lnR>
                    <a:lnT>
                      <a:noFill/>
                    </a:lnT>
                    <a:lnB>
                      <a:noFill/>
                    </a:lnB>
                    <a:solidFill>
                      <a:schemeClr val="accent5">
                        <a:lumMod val="20000"/>
                        <a:lumOff val="80000"/>
                      </a:schemeClr>
                    </a:solidFill>
                  </a:tcPr>
                </a:tc>
                <a:tc>
                  <a:txBody>
                    <a:bodyPr/>
                    <a:lstStyle/>
                    <a:p>
                      <a:pPr algn="ctr" fontAlgn="b">
                        <a:buNone/>
                      </a:pPr>
                      <a:r>
                        <a:rPr lang="en-US" sz="1200" b="0" i="0" u="none" strike="noStrike" dirty="0">
                          <a:solidFill>
                            <a:srgbClr val="000000"/>
                          </a:solidFill>
                          <a:effectLst/>
                          <a:latin typeface="Calibri" panose="020F0502020204030204" pitchFamily="34" charset="0"/>
                        </a:rPr>
                        <a:t>79.3%</a:t>
                      </a:r>
                    </a:p>
                  </a:txBody>
                  <a:tcPr marL="4763" marR="4763" marT="4763" marB="0" anchor="b">
                    <a:lnL>
                      <a:noFill/>
                    </a:lnL>
                    <a:lnR>
                      <a:noFill/>
                    </a:lnR>
                    <a:lnT>
                      <a:noFill/>
                    </a:lnT>
                    <a:lnB>
                      <a:noFill/>
                    </a:lnB>
                    <a:solidFill>
                      <a:schemeClr val="accent5">
                        <a:lumMod val="20000"/>
                        <a:lumOff val="80000"/>
                      </a:schemeClr>
                    </a:solidFill>
                  </a:tcPr>
                </a:tc>
                <a:extLst>
                  <a:ext uri="{0D108BD9-81ED-4DB2-BD59-A6C34878D82A}">
                    <a16:rowId xmlns:a16="http://schemas.microsoft.com/office/drawing/2014/main" val="3963074098"/>
                  </a:ext>
                </a:extLst>
              </a:tr>
              <a:tr h="184158">
                <a:tc>
                  <a:txBody>
                    <a:bodyPr/>
                    <a:lstStyle/>
                    <a:p>
                      <a:pPr marL="91440" algn="l" fontAlgn="b">
                        <a:buNone/>
                      </a:pPr>
                      <a:r>
                        <a:rPr lang="en-US" sz="1200" b="0" i="0" u="none" strike="noStrike" dirty="0">
                          <a:solidFill>
                            <a:srgbClr val="000000"/>
                          </a:solidFill>
                          <a:effectLst/>
                          <a:latin typeface="Calibri" panose="020F0502020204030204" pitchFamily="34" charset="0"/>
                        </a:rPr>
                        <a:t>New Jersey</a:t>
                      </a:r>
                    </a:p>
                  </a:txBody>
                  <a:tcPr marL="4763" marR="4763" marT="4763" marB="0" anchor="b">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ctr" fontAlgn="b">
                        <a:buNone/>
                      </a:pPr>
                      <a:r>
                        <a:rPr lang="en-US" sz="1200" b="0" i="0" u="none" strike="noStrike" dirty="0">
                          <a:solidFill>
                            <a:srgbClr val="000000"/>
                          </a:solidFill>
                          <a:effectLst/>
                          <a:latin typeface="Calibri" panose="020F0502020204030204" pitchFamily="34" charset="0"/>
                        </a:rPr>
                        <a:t>497,100</a:t>
                      </a:r>
                    </a:p>
                  </a:txBody>
                  <a:tcPr marL="4763" marR="4763" marT="4763" marB="0" anchor="b">
                    <a:lnL>
                      <a:noFill/>
                    </a:lnL>
                    <a:lnR>
                      <a:noFill/>
                    </a:lnR>
                    <a:lnT>
                      <a:noFill/>
                    </a:lnT>
                    <a:lnB>
                      <a:noFill/>
                    </a:lnB>
                    <a:solidFill>
                      <a:srgbClr val="D9D9D9"/>
                    </a:solidFill>
                  </a:tcPr>
                </a:tc>
                <a:tc>
                  <a:txBody>
                    <a:bodyPr/>
                    <a:lstStyle/>
                    <a:p>
                      <a:pPr algn="ctr" fontAlgn="b">
                        <a:buNone/>
                      </a:pPr>
                      <a:r>
                        <a:rPr lang="en-US" sz="1200" b="0" i="0" u="none" strike="noStrike" dirty="0">
                          <a:solidFill>
                            <a:srgbClr val="000000"/>
                          </a:solidFill>
                          <a:effectLst/>
                          <a:latin typeface="Calibri" panose="020F0502020204030204" pitchFamily="34" charset="0"/>
                        </a:rPr>
                        <a:t>          317,226 </a:t>
                      </a:r>
                    </a:p>
                  </a:txBody>
                  <a:tcPr marL="4763" marR="4763" marT="4763" marB="0" anchor="b">
                    <a:lnL>
                      <a:noFill/>
                    </a:lnL>
                    <a:lnR>
                      <a:noFill/>
                    </a:lnR>
                    <a:lnT>
                      <a:noFill/>
                    </a:lnT>
                    <a:lnB>
                      <a:noFill/>
                    </a:lnB>
                    <a:solidFill>
                      <a:srgbClr val="D9D9D9"/>
                    </a:solidFill>
                  </a:tcPr>
                </a:tc>
                <a:tc>
                  <a:txBody>
                    <a:bodyPr/>
                    <a:lstStyle/>
                    <a:p>
                      <a:pPr algn="ctr" fontAlgn="b">
                        <a:buNone/>
                      </a:pPr>
                      <a:r>
                        <a:rPr lang="en-US" sz="1200" b="0" i="0" u="none" strike="noStrike" dirty="0">
                          <a:solidFill>
                            <a:srgbClr val="000000"/>
                          </a:solidFill>
                          <a:effectLst/>
                          <a:latin typeface="Calibri" panose="020F0502020204030204" pitchFamily="34" charset="0"/>
                        </a:rPr>
                        <a:t>63.8%</a:t>
                      </a:r>
                    </a:p>
                  </a:txBody>
                  <a:tcPr marL="4763" marR="4763" marT="4763" marB="0" anchor="b">
                    <a:lnL>
                      <a:noFill/>
                    </a:lnL>
                    <a:lnR>
                      <a:noFill/>
                    </a:lnR>
                    <a:lnT>
                      <a:noFill/>
                    </a:lnT>
                    <a:lnB>
                      <a:noFill/>
                    </a:lnB>
                    <a:solidFill>
                      <a:srgbClr val="D9D9D9"/>
                    </a:solidFill>
                  </a:tcPr>
                </a:tc>
                <a:extLst>
                  <a:ext uri="{0D108BD9-81ED-4DB2-BD59-A6C34878D82A}">
                    <a16:rowId xmlns:a16="http://schemas.microsoft.com/office/drawing/2014/main" val="2049336165"/>
                  </a:ext>
                </a:extLst>
              </a:tr>
              <a:tr h="184158">
                <a:tc>
                  <a:txBody>
                    <a:bodyPr/>
                    <a:lstStyle/>
                    <a:p>
                      <a:pPr marL="91440" algn="l" fontAlgn="b">
                        <a:buNone/>
                      </a:pPr>
                      <a:r>
                        <a:rPr lang="en-US" sz="1200" b="0" i="0" u="none" strike="noStrike" dirty="0">
                          <a:solidFill>
                            <a:srgbClr val="000000"/>
                          </a:solidFill>
                          <a:effectLst/>
                          <a:latin typeface="Calibri" panose="020F0502020204030204" pitchFamily="34" charset="0"/>
                        </a:rPr>
                        <a:t>Virginia</a:t>
                      </a:r>
                    </a:p>
                  </a:txBody>
                  <a:tcPr marL="4763" marR="4763" marT="4763"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n-US" sz="1200" b="0" i="0" u="none" strike="noStrike" dirty="0">
                          <a:solidFill>
                            <a:srgbClr val="000000"/>
                          </a:solidFill>
                          <a:effectLst/>
                          <a:latin typeface="Calibri" panose="020F0502020204030204" pitchFamily="34" charset="0"/>
                        </a:rPr>
                        <a:t>630,369</a:t>
                      </a:r>
                    </a:p>
                  </a:txBody>
                  <a:tcPr marL="4763" marR="4763" marT="4763" marB="0" anchor="b">
                    <a:lnL>
                      <a:noFill/>
                    </a:lnL>
                    <a:lnR>
                      <a:noFill/>
                    </a:lnR>
                    <a:lnT>
                      <a:noFill/>
                    </a:lnT>
                    <a:lnB>
                      <a:noFill/>
                    </a:lnB>
                    <a:noFill/>
                  </a:tcPr>
                </a:tc>
                <a:tc>
                  <a:txBody>
                    <a:bodyPr/>
                    <a:lstStyle/>
                    <a:p>
                      <a:pPr algn="ctr" fontAlgn="b">
                        <a:buNone/>
                      </a:pPr>
                      <a:r>
                        <a:rPr lang="en-US" sz="1200" b="0" i="0" u="none" strike="noStrike" dirty="0">
                          <a:solidFill>
                            <a:srgbClr val="000000"/>
                          </a:solidFill>
                          <a:effectLst/>
                          <a:latin typeface="Calibri" panose="020F0502020204030204" pitchFamily="34" charset="0"/>
                        </a:rPr>
                        <a:t>          296,238 </a:t>
                      </a:r>
                    </a:p>
                  </a:txBody>
                  <a:tcPr marL="4763" marR="4763" marT="4763" marB="0" anchor="b">
                    <a:lnL>
                      <a:noFill/>
                    </a:lnL>
                    <a:lnR>
                      <a:noFill/>
                    </a:lnR>
                    <a:lnT>
                      <a:noFill/>
                    </a:lnT>
                    <a:lnB>
                      <a:noFill/>
                    </a:lnB>
                    <a:noFill/>
                  </a:tcPr>
                </a:tc>
                <a:tc>
                  <a:txBody>
                    <a:bodyPr/>
                    <a:lstStyle/>
                    <a:p>
                      <a:pPr algn="ctr" fontAlgn="b">
                        <a:buNone/>
                      </a:pPr>
                      <a:r>
                        <a:rPr lang="en-US" sz="1200" b="0" i="0" u="none" strike="noStrike" dirty="0">
                          <a:solidFill>
                            <a:srgbClr val="000000"/>
                          </a:solidFill>
                          <a:effectLst/>
                          <a:latin typeface="Calibri" panose="020F0502020204030204" pitchFamily="34" charset="0"/>
                        </a:rPr>
                        <a:t>47.0%</a:t>
                      </a:r>
                    </a:p>
                  </a:txBody>
                  <a:tcPr marL="4763" marR="4763" marT="4763" marB="0" anchor="b">
                    <a:lnL>
                      <a:noFill/>
                    </a:lnL>
                    <a:lnR>
                      <a:noFill/>
                    </a:lnR>
                    <a:lnT>
                      <a:noFill/>
                    </a:lnT>
                    <a:lnB>
                      <a:noFill/>
                    </a:lnB>
                    <a:noFill/>
                  </a:tcPr>
                </a:tc>
                <a:extLst>
                  <a:ext uri="{0D108BD9-81ED-4DB2-BD59-A6C34878D82A}">
                    <a16:rowId xmlns:a16="http://schemas.microsoft.com/office/drawing/2014/main" val="3512380382"/>
                  </a:ext>
                </a:extLst>
              </a:tr>
              <a:tr h="184158">
                <a:tc>
                  <a:txBody>
                    <a:bodyPr/>
                    <a:lstStyle/>
                    <a:p>
                      <a:pPr marL="91440" algn="l" fontAlgn="b">
                        <a:buNone/>
                      </a:pPr>
                      <a:r>
                        <a:rPr lang="en-US" sz="1200" b="0" i="0" u="none" strike="noStrike" dirty="0">
                          <a:solidFill>
                            <a:srgbClr val="000000"/>
                          </a:solidFill>
                          <a:effectLst/>
                          <a:latin typeface="Calibri" panose="020F0502020204030204" pitchFamily="34" charset="0"/>
                        </a:rPr>
                        <a:t>Pennsylvania</a:t>
                      </a:r>
                    </a:p>
                  </a:txBody>
                  <a:tcPr marL="4763" marR="4763" marT="4763" marB="0" anchor="b">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ctr" fontAlgn="b">
                        <a:buNone/>
                      </a:pPr>
                      <a:r>
                        <a:rPr lang="en-US" sz="1200" b="0" i="0" u="none" strike="noStrike" dirty="0">
                          <a:solidFill>
                            <a:srgbClr val="000000"/>
                          </a:solidFill>
                          <a:effectLst/>
                          <a:latin typeface="Calibri" panose="020F0502020204030204" pitchFamily="34" charset="0"/>
                        </a:rPr>
                        <a:t>300,321</a:t>
                      </a:r>
                    </a:p>
                  </a:txBody>
                  <a:tcPr marL="4763" marR="4763" marT="4763" marB="0" anchor="b">
                    <a:lnL>
                      <a:noFill/>
                    </a:lnL>
                    <a:lnR>
                      <a:noFill/>
                    </a:lnR>
                    <a:lnT>
                      <a:noFill/>
                    </a:lnT>
                    <a:lnB>
                      <a:noFill/>
                    </a:lnB>
                    <a:solidFill>
                      <a:srgbClr val="D9D9D9"/>
                    </a:solidFill>
                  </a:tcPr>
                </a:tc>
                <a:tc>
                  <a:txBody>
                    <a:bodyPr/>
                    <a:lstStyle/>
                    <a:p>
                      <a:pPr algn="ctr" fontAlgn="b">
                        <a:buNone/>
                      </a:pPr>
                      <a:r>
                        <a:rPr lang="en-US" sz="1200" b="0" i="0" u="none" strike="noStrike" dirty="0">
                          <a:solidFill>
                            <a:srgbClr val="000000"/>
                          </a:solidFill>
                          <a:effectLst/>
                          <a:latin typeface="Calibri" panose="020F0502020204030204" pitchFamily="34" charset="0"/>
                        </a:rPr>
                        <a:t>          286,870 </a:t>
                      </a:r>
                    </a:p>
                  </a:txBody>
                  <a:tcPr marL="4763" marR="4763" marT="4763" marB="0" anchor="b">
                    <a:lnL>
                      <a:noFill/>
                    </a:lnL>
                    <a:lnR>
                      <a:noFill/>
                    </a:lnR>
                    <a:lnT>
                      <a:noFill/>
                    </a:lnT>
                    <a:lnB>
                      <a:noFill/>
                    </a:lnB>
                    <a:solidFill>
                      <a:srgbClr val="D9D9D9"/>
                    </a:solidFill>
                  </a:tcPr>
                </a:tc>
                <a:tc>
                  <a:txBody>
                    <a:bodyPr/>
                    <a:lstStyle/>
                    <a:p>
                      <a:pPr algn="ctr" fontAlgn="b">
                        <a:buNone/>
                      </a:pPr>
                      <a:r>
                        <a:rPr lang="en-US" sz="1200" b="0" i="0" u="none" strike="noStrike" dirty="0">
                          <a:solidFill>
                            <a:srgbClr val="000000"/>
                          </a:solidFill>
                          <a:effectLst/>
                          <a:latin typeface="Calibri" panose="020F0502020204030204" pitchFamily="34" charset="0"/>
                        </a:rPr>
                        <a:t>95.5%</a:t>
                      </a:r>
                    </a:p>
                  </a:txBody>
                  <a:tcPr marL="4763" marR="4763" marT="4763" marB="0" anchor="b">
                    <a:lnL>
                      <a:noFill/>
                    </a:lnL>
                    <a:lnR>
                      <a:noFill/>
                    </a:lnR>
                    <a:lnT>
                      <a:noFill/>
                    </a:lnT>
                    <a:lnB>
                      <a:noFill/>
                    </a:lnB>
                    <a:solidFill>
                      <a:srgbClr val="D9D9D9"/>
                    </a:solidFill>
                  </a:tcPr>
                </a:tc>
                <a:extLst>
                  <a:ext uri="{0D108BD9-81ED-4DB2-BD59-A6C34878D82A}">
                    <a16:rowId xmlns:a16="http://schemas.microsoft.com/office/drawing/2014/main" val="3497774698"/>
                  </a:ext>
                </a:extLst>
              </a:tr>
              <a:tr h="184158">
                <a:tc>
                  <a:txBody>
                    <a:bodyPr/>
                    <a:lstStyle/>
                    <a:p>
                      <a:pPr marL="91440" algn="l" fontAlgn="b">
                        <a:buNone/>
                      </a:pPr>
                      <a:r>
                        <a:rPr lang="en-US" sz="1200" b="0" i="0" u="none" strike="noStrike" dirty="0">
                          <a:solidFill>
                            <a:srgbClr val="000000"/>
                          </a:solidFill>
                          <a:effectLst/>
                          <a:latin typeface="Calibri" panose="020F0502020204030204" pitchFamily="34" charset="0"/>
                        </a:rPr>
                        <a:t>Washington</a:t>
                      </a:r>
                    </a:p>
                  </a:txBody>
                  <a:tcPr marL="4763" marR="4763" marT="4763"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n-US" sz="1200" b="0" i="0" u="none" strike="noStrike" dirty="0">
                          <a:solidFill>
                            <a:srgbClr val="000000"/>
                          </a:solidFill>
                          <a:effectLst/>
                          <a:latin typeface="Calibri" panose="020F0502020204030204" pitchFamily="34" charset="0"/>
                        </a:rPr>
                        <a:t>980,741</a:t>
                      </a:r>
                    </a:p>
                  </a:txBody>
                  <a:tcPr marL="4763" marR="4763" marT="4763" marB="0" anchor="b">
                    <a:lnL>
                      <a:noFill/>
                    </a:lnL>
                    <a:lnR>
                      <a:noFill/>
                    </a:lnR>
                    <a:lnT>
                      <a:noFill/>
                    </a:lnT>
                    <a:lnB>
                      <a:noFill/>
                    </a:lnB>
                    <a:noFill/>
                  </a:tcPr>
                </a:tc>
                <a:tc>
                  <a:txBody>
                    <a:bodyPr/>
                    <a:lstStyle/>
                    <a:p>
                      <a:pPr algn="ctr" fontAlgn="b">
                        <a:buNone/>
                      </a:pPr>
                      <a:r>
                        <a:rPr lang="en-US" sz="1200" b="0" i="0" u="none" strike="noStrike" dirty="0">
                          <a:solidFill>
                            <a:srgbClr val="000000"/>
                          </a:solidFill>
                          <a:effectLst/>
                          <a:latin typeface="Calibri" panose="020F0502020204030204" pitchFamily="34" charset="0"/>
                        </a:rPr>
                        <a:t>          251,045 </a:t>
                      </a:r>
                    </a:p>
                  </a:txBody>
                  <a:tcPr marL="4763" marR="4763" marT="4763" marB="0" anchor="b">
                    <a:lnL>
                      <a:noFill/>
                    </a:lnL>
                    <a:lnR>
                      <a:noFill/>
                    </a:lnR>
                    <a:lnT>
                      <a:noFill/>
                    </a:lnT>
                    <a:lnB>
                      <a:noFill/>
                    </a:lnB>
                    <a:noFill/>
                  </a:tcPr>
                </a:tc>
                <a:tc>
                  <a:txBody>
                    <a:bodyPr/>
                    <a:lstStyle/>
                    <a:p>
                      <a:pPr algn="ctr" fontAlgn="b">
                        <a:buNone/>
                      </a:pPr>
                      <a:r>
                        <a:rPr lang="en-US" sz="1200" b="0" i="0" u="none" strike="noStrike" dirty="0">
                          <a:solidFill>
                            <a:srgbClr val="000000"/>
                          </a:solidFill>
                          <a:effectLst/>
                          <a:latin typeface="Calibri" panose="020F0502020204030204" pitchFamily="34" charset="0"/>
                        </a:rPr>
                        <a:t>25.6%</a:t>
                      </a:r>
                    </a:p>
                  </a:txBody>
                  <a:tcPr marL="4763" marR="4763" marT="4763" marB="0" anchor="b">
                    <a:lnL>
                      <a:noFill/>
                    </a:lnL>
                    <a:lnR>
                      <a:noFill/>
                    </a:lnR>
                    <a:lnT>
                      <a:noFill/>
                    </a:lnT>
                    <a:lnB>
                      <a:noFill/>
                    </a:lnB>
                    <a:noFill/>
                  </a:tcPr>
                </a:tc>
                <a:extLst>
                  <a:ext uri="{0D108BD9-81ED-4DB2-BD59-A6C34878D82A}">
                    <a16:rowId xmlns:a16="http://schemas.microsoft.com/office/drawing/2014/main" val="879347804"/>
                  </a:ext>
                </a:extLst>
              </a:tr>
              <a:tr h="184158">
                <a:tc>
                  <a:txBody>
                    <a:bodyPr/>
                    <a:lstStyle/>
                    <a:p>
                      <a:pPr marL="91440" algn="l" fontAlgn="b">
                        <a:buNone/>
                      </a:pPr>
                      <a:r>
                        <a:rPr lang="en-US" sz="1200" b="0" i="0" u="none" strike="noStrike" dirty="0">
                          <a:solidFill>
                            <a:srgbClr val="000000"/>
                          </a:solidFill>
                          <a:effectLst/>
                          <a:latin typeface="Calibri" panose="020F0502020204030204" pitchFamily="34" charset="0"/>
                        </a:rPr>
                        <a:t>Illinois</a:t>
                      </a:r>
                    </a:p>
                  </a:txBody>
                  <a:tcPr marL="4763" marR="4763" marT="4763" marB="0" anchor="b">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ctr" fontAlgn="b">
                        <a:buNone/>
                      </a:pPr>
                      <a:r>
                        <a:rPr lang="en-US" sz="1200" b="0" i="0" u="none" strike="noStrike" dirty="0">
                          <a:solidFill>
                            <a:srgbClr val="000000"/>
                          </a:solidFill>
                          <a:effectLst/>
                          <a:latin typeface="Calibri" panose="020F0502020204030204" pitchFamily="34" charset="0"/>
                        </a:rPr>
                        <a:t>-18,124</a:t>
                      </a:r>
                    </a:p>
                  </a:txBody>
                  <a:tcPr marL="4763" marR="4763" marT="4763" marB="0" anchor="b">
                    <a:lnL>
                      <a:noFill/>
                    </a:lnL>
                    <a:lnR>
                      <a:noFill/>
                    </a:lnR>
                    <a:lnT>
                      <a:noFill/>
                    </a:lnT>
                    <a:lnB>
                      <a:noFill/>
                    </a:lnB>
                    <a:solidFill>
                      <a:srgbClr val="D9D9D9"/>
                    </a:solidFill>
                  </a:tcPr>
                </a:tc>
                <a:tc>
                  <a:txBody>
                    <a:bodyPr/>
                    <a:lstStyle/>
                    <a:p>
                      <a:pPr algn="ctr" fontAlgn="b">
                        <a:buNone/>
                      </a:pPr>
                      <a:r>
                        <a:rPr lang="en-US" sz="1200" b="0" i="0" u="none" strike="noStrike" dirty="0">
                          <a:solidFill>
                            <a:srgbClr val="000000"/>
                          </a:solidFill>
                          <a:effectLst/>
                          <a:latin typeface="Calibri" panose="020F0502020204030204" pitchFamily="34" charset="0"/>
                        </a:rPr>
                        <a:t>          245,230 </a:t>
                      </a:r>
                    </a:p>
                  </a:txBody>
                  <a:tcPr marL="4763" marR="4763" marT="4763" marB="0" anchor="b">
                    <a:lnL>
                      <a:noFill/>
                    </a:lnL>
                    <a:lnR>
                      <a:noFill/>
                    </a:lnR>
                    <a:lnT>
                      <a:noFill/>
                    </a:lnT>
                    <a:lnB>
                      <a:noFill/>
                    </a:lnB>
                    <a:solidFill>
                      <a:srgbClr val="D9D9D9"/>
                    </a:solidFill>
                  </a:tcPr>
                </a:tc>
                <a:tc>
                  <a:txBody>
                    <a:bodyPr/>
                    <a:lstStyle/>
                    <a:p>
                      <a:pPr algn="ctr" fontAlgn="b">
                        <a:buNone/>
                      </a:pPr>
                      <a:r>
                        <a:rPr lang="en-US" sz="1200" b="0" i="0" u="none" strike="noStrike" dirty="0">
                          <a:solidFill>
                            <a:srgbClr val="000000"/>
                          </a:solidFill>
                          <a:effectLst/>
                          <a:latin typeface="Calibri" panose="020F0502020204030204" pitchFamily="34" charset="0"/>
                        </a:rPr>
                        <a:t>N/A</a:t>
                      </a:r>
                    </a:p>
                  </a:txBody>
                  <a:tcPr marL="4763" marR="4763" marT="4763" marB="0" anchor="b">
                    <a:lnL>
                      <a:noFill/>
                    </a:lnL>
                    <a:lnR>
                      <a:noFill/>
                    </a:lnR>
                    <a:lnT>
                      <a:noFill/>
                    </a:lnT>
                    <a:lnB>
                      <a:noFill/>
                    </a:lnB>
                    <a:solidFill>
                      <a:srgbClr val="D9D9D9"/>
                    </a:solidFill>
                  </a:tcPr>
                </a:tc>
                <a:extLst>
                  <a:ext uri="{0D108BD9-81ED-4DB2-BD59-A6C34878D82A}">
                    <a16:rowId xmlns:a16="http://schemas.microsoft.com/office/drawing/2014/main" val="4048347089"/>
                  </a:ext>
                </a:extLst>
              </a:tr>
              <a:tr h="184158">
                <a:tc>
                  <a:txBody>
                    <a:bodyPr/>
                    <a:lstStyle/>
                    <a:p>
                      <a:pPr marL="91440" algn="l" fontAlgn="b">
                        <a:buNone/>
                      </a:pPr>
                      <a:r>
                        <a:rPr lang="en-US" sz="1200" b="0" i="0" u="none" strike="noStrike" dirty="0">
                          <a:solidFill>
                            <a:srgbClr val="000000"/>
                          </a:solidFill>
                          <a:effectLst/>
                          <a:latin typeface="Calibri" panose="020F0502020204030204" pitchFamily="34" charset="0"/>
                        </a:rPr>
                        <a:t>Maryland</a:t>
                      </a:r>
                    </a:p>
                  </a:txBody>
                  <a:tcPr marL="4763" marR="4763" marT="4763"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n-US" sz="1200" b="0" i="0" u="none" strike="noStrike" dirty="0">
                          <a:solidFill>
                            <a:srgbClr val="000000"/>
                          </a:solidFill>
                          <a:effectLst/>
                          <a:latin typeface="Calibri" panose="020F0502020204030204" pitchFamily="34" charset="0"/>
                        </a:rPr>
                        <a:t>403,672</a:t>
                      </a:r>
                    </a:p>
                  </a:txBody>
                  <a:tcPr marL="4763" marR="4763" marT="4763" marB="0" anchor="b">
                    <a:lnL>
                      <a:noFill/>
                    </a:lnL>
                    <a:lnR>
                      <a:noFill/>
                    </a:lnR>
                    <a:lnT>
                      <a:noFill/>
                    </a:lnT>
                    <a:lnB>
                      <a:noFill/>
                    </a:lnB>
                    <a:noFill/>
                  </a:tcPr>
                </a:tc>
                <a:tc>
                  <a:txBody>
                    <a:bodyPr/>
                    <a:lstStyle/>
                    <a:p>
                      <a:pPr algn="ctr" fontAlgn="b">
                        <a:buNone/>
                      </a:pPr>
                      <a:r>
                        <a:rPr lang="en-US" sz="1200" b="0" i="0" u="none" strike="noStrike" dirty="0">
                          <a:solidFill>
                            <a:srgbClr val="000000"/>
                          </a:solidFill>
                          <a:effectLst/>
                          <a:latin typeface="Calibri" panose="020F0502020204030204" pitchFamily="34" charset="0"/>
                        </a:rPr>
                        <a:t>          212,722 </a:t>
                      </a:r>
                    </a:p>
                  </a:txBody>
                  <a:tcPr marL="4763" marR="4763" marT="4763" marB="0" anchor="b">
                    <a:lnL>
                      <a:noFill/>
                    </a:lnL>
                    <a:lnR>
                      <a:noFill/>
                    </a:lnR>
                    <a:lnT>
                      <a:noFill/>
                    </a:lnT>
                    <a:lnB>
                      <a:noFill/>
                    </a:lnB>
                    <a:noFill/>
                  </a:tcPr>
                </a:tc>
                <a:tc>
                  <a:txBody>
                    <a:bodyPr/>
                    <a:lstStyle/>
                    <a:p>
                      <a:pPr algn="ctr" fontAlgn="b">
                        <a:buNone/>
                      </a:pPr>
                      <a:r>
                        <a:rPr lang="en-US" sz="1200" b="0" i="0" u="none" strike="noStrike" dirty="0">
                          <a:solidFill>
                            <a:srgbClr val="000000"/>
                          </a:solidFill>
                          <a:effectLst/>
                          <a:latin typeface="Calibri" panose="020F0502020204030204" pitchFamily="34" charset="0"/>
                        </a:rPr>
                        <a:t>52.7%</a:t>
                      </a:r>
                    </a:p>
                  </a:txBody>
                  <a:tcPr marL="4763" marR="4763" marT="4763" marB="0" anchor="b">
                    <a:lnL>
                      <a:noFill/>
                    </a:lnL>
                    <a:lnR>
                      <a:noFill/>
                    </a:lnR>
                    <a:lnT>
                      <a:noFill/>
                    </a:lnT>
                    <a:lnB>
                      <a:noFill/>
                    </a:lnB>
                    <a:noFill/>
                  </a:tcPr>
                </a:tc>
                <a:extLst>
                  <a:ext uri="{0D108BD9-81ED-4DB2-BD59-A6C34878D82A}">
                    <a16:rowId xmlns:a16="http://schemas.microsoft.com/office/drawing/2014/main" val="2729731444"/>
                  </a:ext>
                </a:extLst>
              </a:tr>
              <a:tr h="184158">
                <a:tc>
                  <a:txBody>
                    <a:bodyPr/>
                    <a:lstStyle/>
                    <a:p>
                      <a:pPr marL="91440" algn="l" fontAlgn="b">
                        <a:buNone/>
                      </a:pPr>
                      <a:r>
                        <a:rPr lang="en-US" sz="1200" b="0" i="0" u="none" strike="noStrike" dirty="0">
                          <a:solidFill>
                            <a:srgbClr val="000000"/>
                          </a:solidFill>
                          <a:effectLst/>
                          <a:latin typeface="Calibri" panose="020F0502020204030204" pitchFamily="34" charset="0"/>
                        </a:rPr>
                        <a:t>Georgia</a:t>
                      </a:r>
                    </a:p>
                  </a:txBody>
                  <a:tcPr marL="4763" marR="4763" marT="4763" marB="0" anchor="b">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ctr" fontAlgn="b">
                        <a:buNone/>
                      </a:pPr>
                      <a:r>
                        <a:rPr lang="en-US" sz="1200" b="0" i="0" u="none" strike="noStrike" dirty="0">
                          <a:solidFill>
                            <a:srgbClr val="000000"/>
                          </a:solidFill>
                          <a:effectLst/>
                          <a:latin typeface="Calibri" panose="020F0502020204030204" pitchFamily="34" charset="0"/>
                        </a:rPr>
                        <a:t>1,024,255</a:t>
                      </a:r>
                    </a:p>
                  </a:txBody>
                  <a:tcPr marL="4763" marR="4763" marT="4763" marB="0" anchor="b">
                    <a:lnL>
                      <a:noFill/>
                    </a:lnL>
                    <a:lnR>
                      <a:noFill/>
                    </a:lnR>
                    <a:lnT>
                      <a:noFill/>
                    </a:lnT>
                    <a:lnB>
                      <a:noFill/>
                    </a:lnB>
                    <a:solidFill>
                      <a:srgbClr val="D9D9D9"/>
                    </a:solidFill>
                  </a:tcPr>
                </a:tc>
                <a:tc>
                  <a:txBody>
                    <a:bodyPr/>
                    <a:lstStyle/>
                    <a:p>
                      <a:pPr algn="ctr" fontAlgn="b">
                        <a:buNone/>
                      </a:pPr>
                      <a:r>
                        <a:rPr lang="en-US" sz="1200" b="0" i="0" u="none" strike="noStrike" dirty="0">
                          <a:solidFill>
                            <a:srgbClr val="000000"/>
                          </a:solidFill>
                          <a:effectLst/>
                          <a:latin typeface="Calibri" panose="020F0502020204030204" pitchFamily="34" charset="0"/>
                        </a:rPr>
                        <a:t>          206,647 </a:t>
                      </a:r>
                    </a:p>
                  </a:txBody>
                  <a:tcPr marL="4763" marR="4763" marT="4763" marB="0" anchor="b">
                    <a:lnL>
                      <a:noFill/>
                    </a:lnL>
                    <a:lnR>
                      <a:noFill/>
                    </a:lnR>
                    <a:lnT>
                      <a:noFill/>
                    </a:lnT>
                    <a:lnB>
                      <a:noFill/>
                    </a:lnB>
                    <a:solidFill>
                      <a:srgbClr val="D9D9D9"/>
                    </a:solidFill>
                  </a:tcPr>
                </a:tc>
                <a:tc>
                  <a:txBody>
                    <a:bodyPr/>
                    <a:lstStyle/>
                    <a:p>
                      <a:pPr algn="ctr" fontAlgn="b">
                        <a:buNone/>
                      </a:pPr>
                      <a:r>
                        <a:rPr lang="en-US" sz="1200" b="0" i="0" u="none" strike="noStrike" dirty="0">
                          <a:solidFill>
                            <a:srgbClr val="000000"/>
                          </a:solidFill>
                          <a:effectLst/>
                          <a:latin typeface="Calibri" panose="020F0502020204030204" pitchFamily="34" charset="0"/>
                        </a:rPr>
                        <a:t>20.2%</a:t>
                      </a:r>
                    </a:p>
                  </a:txBody>
                  <a:tcPr marL="4763" marR="4763" marT="4763" marB="0" anchor="b">
                    <a:lnL>
                      <a:noFill/>
                    </a:lnL>
                    <a:lnR>
                      <a:noFill/>
                    </a:lnR>
                    <a:lnT>
                      <a:noFill/>
                    </a:lnT>
                    <a:lnB>
                      <a:noFill/>
                    </a:lnB>
                    <a:solidFill>
                      <a:srgbClr val="D9D9D9"/>
                    </a:solidFill>
                  </a:tcPr>
                </a:tc>
                <a:extLst>
                  <a:ext uri="{0D108BD9-81ED-4DB2-BD59-A6C34878D82A}">
                    <a16:rowId xmlns:a16="http://schemas.microsoft.com/office/drawing/2014/main" val="2512285637"/>
                  </a:ext>
                </a:extLst>
              </a:tr>
              <a:tr h="184158">
                <a:tc>
                  <a:txBody>
                    <a:bodyPr/>
                    <a:lstStyle/>
                    <a:p>
                      <a:pPr marL="91440" algn="l" fontAlgn="b">
                        <a:buNone/>
                      </a:pPr>
                      <a:r>
                        <a:rPr lang="en-US" sz="1200" b="0" i="0" u="none" strike="noStrike" dirty="0">
                          <a:solidFill>
                            <a:srgbClr val="000000"/>
                          </a:solidFill>
                          <a:effectLst/>
                          <a:latin typeface="Calibri" panose="020F0502020204030204" pitchFamily="34" charset="0"/>
                        </a:rPr>
                        <a:t>Michigan</a:t>
                      </a:r>
                    </a:p>
                  </a:txBody>
                  <a:tcPr marL="4763" marR="4763" marT="4763"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n-US" sz="1200" b="0" i="0" u="none" strike="noStrike" dirty="0">
                          <a:solidFill>
                            <a:srgbClr val="000000"/>
                          </a:solidFill>
                          <a:effectLst/>
                          <a:latin typeface="Calibri" panose="020F0502020204030204" pitchFamily="34" charset="0"/>
                        </a:rPr>
                        <a:t>193,691</a:t>
                      </a:r>
                    </a:p>
                  </a:txBody>
                  <a:tcPr marL="4763" marR="4763" marT="4763" marB="0" anchor="b">
                    <a:lnL>
                      <a:noFill/>
                    </a:lnL>
                    <a:lnR>
                      <a:noFill/>
                    </a:lnR>
                    <a:lnT>
                      <a:noFill/>
                    </a:lnT>
                    <a:lnB>
                      <a:noFill/>
                    </a:lnB>
                    <a:noFill/>
                  </a:tcPr>
                </a:tc>
                <a:tc>
                  <a:txBody>
                    <a:bodyPr/>
                    <a:lstStyle/>
                    <a:p>
                      <a:pPr algn="ctr" fontAlgn="b">
                        <a:buNone/>
                      </a:pPr>
                      <a:r>
                        <a:rPr lang="en-US" sz="1200" b="0" i="0" u="none" strike="noStrike" dirty="0">
                          <a:solidFill>
                            <a:srgbClr val="000000"/>
                          </a:solidFill>
                          <a:effectLst/>
                          <a:latin typeface="Calibri" panose="020F0502020204030204" pitchFamily="34" charset="0"/>
                        </a:rPr>
                        <a:t>          196,527 </a:t>
                      </a:r>
                    </a:p>
                  </a:txBody>
                  <a:tcPr marL="4763" marR="4763" marT="4763" marB="0" anchor="b">
                    <a:lnL>
                      <a:noFill/>
                    </a:lnL>
                    <a:lnR>
                      <a:noFill/>
                    </a:lnR>
                    <a:lnT>
                      <a:noFill/>
                    </a:lnT>
                    <a:lnB>
                      <a:noFill/>
                    </a:lnB>
                    <a:noFill/>
                  </a:tcPr>
                </a:tc>
                <a:tc>
                  <a:txBody>
                    <a:bodyPr/>
                    <a:lstStyle/>
                    <a:p>
                      <a:pPr algn="ctr" fontAlgn="b">
                        <a:buNone/>
                      </a:pPr>
                      <a:r>
                        <a:rPr lang="en-US" sz="1200" b="0" i="0" u="none" strike="noStrike" dirty="0">
                          <a:solidFill>
                            <a:srgbClr val="000000"/>
                          </a:solidFill>
                          <a:effectLst/>
                          <a:latin typeface="Calibri" panose="020F0502020204030204" pitchFamily="34" charset="0"/>
                        </a:rPr>
                        <a:t>101.5%</a:t>
                      </a:r>
                    </a:p>
                  </a:txBody>
                  <a:tcPr marL="4763" marR="4763" marT="4763" marB="0" anchor="b">
                    <a:lnL>
                      <a:noFill/>
                    </a:lnL>
                    <a:lnR>
                      <a:noFill/>
                    </a:lnR>
                    <a:lnT>
                      <a:noFill/>
                    </a:lnT>
                    <a:lnB>
                      <a:noFill/>
                    </a:lnB>
                    <a:noFill/>
                  </a:tcPr>
                </a:tc>
                <a:extLst>
                  <a:ext uri="{0D108BD9-81ED-4DB2-BD59-A6C34878D82A}">
                    <a16:rowId xmlns:a16="http://schemas.microsoft.com/office/drawing/2014/main" val="215108699"/>
                  </a:ext>
                </a:extLst>
              </a:tr>
              <a:tr h="184158">
                <a:tc>
                  <a:txBody>
                    <a:bodyPr/>
                    <a:lstStyle/>
                    <a:p>
                      <a:pPr marL="91440" algn="l" fontAlgn="b">
                        <a:buNone/>
                      </a:pPr>
                      <a:r>
                        <a:rPr lang="en-US" sz="1200" b="0" i="0" u="none" strike="noStrike" dirty="0">
                          <a:solidFill>
                            <a:srgbClr val="000000"/>
                          </a:solidFill>
                          <a:effectLst/>
                          <a:latin typeface="Calibri" panose="020F0502020204030204" pitchFamily="34" charset="0"/>
                        </a:rPr>
                        <a:t>Ohio</a:t>
                      </a:r>
                    </a:p>
                  </a:txBody>
                  <a:tcPr marL="4763" marR="4763" marT="4763" marB="0" anchor="b">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ctr" fontAlgn="b">
                        <a:buNone/>
                      </a:pPr>
                      <a:r>
                        <a:rPr lang="en-US" sz="1200" b="0" i="0" u="none" strike="noStrike" dirty="0">
                          <a:solidFill>
                            <a:srgbClr val="000000"/>
                          </a:solidFill>
                          <a:effectLst/>
                          <a:latin typeface="Calibri" panose="020F0502020204030204" pitchFamily="34" charset="0"/>
                        </a:rPr>
                        <a:t>262,944</a:t>
                      </a:r>
                    </a:p>
                  </a:txBody>
                  <a:tcPr marL="4763" marR="4763" marT="4763" marB="0" anchor="b">
                    <a:lnL>
                      <a:noFill/>
                    </a:lnL>
                    <a:lnR>
                      <a:noFill/>
                    </a:lnR>
                    <a:lnT>
                      <a:noFill/>
                    </a:lnT>
                    <a:lnB>
                      <a:noFill/>
                    </a:lnB>
                    <a:solidFill>
                      <a:srgbClr val="D9D9D9"/>
                    </a:solidFill>
                  </a:tcPr>
                </a:tc>
                <a:tc>
                  <a:txBody>
                    <a:bodyPr/>
                    <a:lstStyle/>
                    <a:p>
                      <a:pPr algn="ctr" fontAlgn="b">
                        <a:buNone/>
                      </a:pPr>
                      <a:r>
                        <a:rPr lang="en-US" sz="1200" b="0" i="0" u="none" strike="noStrike" dirty="0">
                          <a:solidFill>
                            <a:srgbClr val="000000"/>
                          </a:solidFill>
                          <a:effectLst/>
                          <a:latin typeface="Calibri" panose="020F0502020204030204" pitchFamily="34" charset="0"/>
                        </a:rPr>
                        <a:t>          193,937 </a:t>
                      </a:r>
                    </a:p>
                  </a:txBody>
                  <a:tcPr marL="4763" marR="4763" marT="4763" marB="0" anchor="b">
                    <a:lnL>
                      <a:noFill/>
                    </a:lnL>
                    <a:lnR>
                      <a:noFill/>
                    </a:lnR>
                    <a:lnT>
                      <a:noFill/>
                    </a:lnT>
                    <a:lnB>
                      <a:noFill/>
                    </a:lnB>
                    <a:solidFill>
                      <a:srgbClr val="D9D9D9"/>
                    </a:solidFill>
                  </a:tcPr>
                </a:tc>
                <a:tc>
                  <a:txBody>
                    <a:bodyPr/>
                    <a:lstStyle/>
                    <a:p>
                      <a:pPr algn="ctr" fontAlgn="b">
                        <a:buNone/>
                      </a:pPr>
                      <a:r>
                        <a:rPr lang="en-US" sz="1200" b="0" i="0" u="none" strike="noStrike" dirty="0">
                          <a:solidFill>
                            <a:srgbClr val="000000"/>
                          </a:solidFill>
                          <a:effectLst/>
                          <a:latin typeface="Calibri" panose="020F0502020204030204" pitchFamily="34" charset="0"/>
                        </a:rPr>
                        <a:t>73.8%</a:t>
                      </a:r>
                    </a:p>
                  </a:txBody>
                  <a:tcPr marL="4763" marR="4763" marT="4763" marB="0" anchor="b">
                    <a:lnL>
                      <a:noFill/>
                    </a:lnL>
                    <a:lnR>
                      <a:noFill/>
                    </a:lnR>
                    <a:lnT>
                      <a:noFill/>
                    </a:lnT>
                    <a:lnB>
                      <a:noFill/>
                    </a:lnB>
                    <a:solidFill>
                      <a:srgbClr val="D9D9D9"/>
                    </a:solidFill>
                  </a:tcPr>
                </a:tc>
                <a:extLst>
                  <a:ext uri="{0D108BD9-81ED-4DB2-BD59-A6C34878D82A}">
                    <a16:rowId xmlns:a16="http://schemas.microsoft.com/office/drawing/2014/main" val="1550513024"/>
                  </a:ext>
                </a:extLst>
              </a:tr>
              <a:tr h="184158">
                <a:tc>
                  <a:txBody>
                    <a:bodyPr/>
                    <a:lstStyle/>
                    <a:p>
                      <a:pPr marL="91440" algn="l" fontAlgn="b">
                        <a:buNone/>
                      </a:pPr>
                      <a:r>
                        <a:rPr lang="en-US" sz="1200" b="0" i="0" u="none" strike="noStrike" dirty="0">
                          <a:solidFill>
                            <a:srgbClr val="000000"/>
                          </a:solidFill>
                          <a:effectLst/>
                          <a:latin typeface="Calibri" panose="020F0502020204030204" pitchFamily="34" charset="0"/>
                        </a:rPr>
                        <a:t>North Carolina</a:t>
                      </a:r>
                    </a:p>
                  </a:txBody>
                  <a:tcPr marL="4763" marR="4763" marT="4763"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n-US" sz="1200" b="0" i="0" u="none" strike="noStrike" dirty="0">
                          <a:solidFill>
                            <a:srgbClr val="000000"/>
                          </a:solidFill>
                          <a:effectLst/>
                          <a:latin typeface="Calibri" panose="020F0502020204030204" pitchFamily="34" charset="0"/>
                        </a:rPr>
                        <a:t>903,905</a:t>
                      </a:r>
                    </a:p>
                  </a:txBody>
                  <a:tcPr marL="4763" marR="4763" marT="4763" marB="0" anchor="b">
                    <a:lnL>
                      <a:noFill/>
                    </a:lnL>
                    <a:lnR>
                      <a:noFill/>
                    </a:lnR>
                    <a:lnT>
                      <a:noFill/>
                    </a:lnT>
                    <a:lnB>
                      <a:noFill/>
                    </a:lnB>
                    <a:noFill/>
                  </a:tcPr>
                </a:tc>
                <a:tc>
                  <a:txBody>
                    <a:bodyPr/>
                    <a:lstStyle/>
                    <a:p>
                      <a:pPr algn="ctr" fontAlgn="b">
                        <a:buNone/>
                      </a:pPr>
                      <a:r>
                        <a:rPr lang="en-US" sz="1200" b="0" i="0" u="none" strike="noStrike" dirty="0">
                          <a:solidFill>
                            <a:srgbClr val="000000"/>
                          </a:solidFill>
                          <a:effectLst/>
                          <a:latin typeface="Calibri" panose="020F0502020204030204" pitchFamily="34" charset="0"/>
                        </a:rPr>
                        <a:t>          183,827 </a:t>
                      </a:r>
                    </a:p>
                  </a:txBody>
                  <a:tcPr marL="4763" marR="4763" marT="4763" marB="0" anchor="b">
                    <a:lnL>
                      <a:noFill/>
                    </a:lnL>
                    <a:lnR>
                      <a:noFill/>
                    </a:lnR>
                    <a:lnT>
                      <a:noFill/>
                    </a:lnT>
                    <a:lnB>
                      <a:noFill/>
                    </a:lnB>
                    <a:noFill/>
                  </a:tcPr>
                </a:tc>
                <a:tc>
                  <a:txBody>
                    <a:bodyPr/>
                    <a:lstStyle/>
                    <a:p>
                      <a:pPr algn="ctr" fontAlgn="b">
                        <a:buNone/>
                      </a:pPr>
                      <a:r>
                        <a:rPr lang="en-US" sz="1200" b="0" i="0" u="none" strike="noStrike" dirty="0">
                          <a:solidFill>
                            <a:srgbClr val="000000"/>
                          </a:solidFill>
                          <a:effectLst/>
                          <a:latin typeface="Calibri" panose="020F0502020204030204" pitchFamily="34" charset="0"/>
                        </a:rPr>
                        <a:t>20.3%</a:t>
                      </a:r>
                    </a:p>
                  </a:txBody>
                  <a:tcPr marL="4763" marR="4763" marT="4763" marB="0" anchor="b">
                    <a:lnL>
                      <a:noFill/>
                    </a:lnL>
                    <a:lnR>
                      <a:noFill/>
                    </a:lnR>
                    <a:lnT>
                      <a:noFill/>
                    </a:lnT>
                    <a:lnB>
                      <a:noFill/>
                    </a:lnB>
                    <a:noFill/>
                  </a:tcPr>
                </a:tc>
                <a:extLst>
                  <a:ext uri="{0D108BD9-81ED-4DB2-BD59-A6C34878D82A}">
                    <a16:rowId xmlns:a16="http://schemas.microsoft.com/office/drawing/2014/main" val="1834767377"/>
                  </a:ext>
                </a:extLst>
              </a:tr>
              <a:tr h="184158">
                <a:tc>
                  <a:txBody>
                    <a:bodyPr/>
                    <a:lstStyle/>
                    <a:p>
                      <a:pPr marL="91440" algn="l" fontAlgn="b">
                        <a:buNone/>
                      </a:pPr>
                      <a:r>
                        <a:rPr lang="en-US" sz="1200" b="0" i="0" u="none" strike="noStrike" dirty="0">
                          <a:solidFill>
                            <a:srgbClr val="000000"/>
                          </a:solidFill>
                          <a:effectLst/>
                          <a:latin typeface="Calibri" panose="020F0502020204030204" pitchFamily="34" charset="0"/>
                        </a:rPr>
                        <a:t>Arizona</a:t>
                      </a:r>
                    </a:p>
                  </a:txBody>
                  <a:tcPr marL="4763" marR="4763" marT="4763" marB="0" anchor="b">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ctr" fontAlgn="b">
                        <a:buNone/>
                      </a:pPr>
                      <a:r>
                        <a:rPr lang="en-US" sz="1200" b="0" i="0" u="none" strike="noStrike" dirty="0">
                          <a:solidFill>
                            <a:srgbClr val="000000"/>
                          </a:solidFill>
                          <a:effectLst/>
                          <a:latin typeface="Calibri" panose="020F0502020204030204" pitchFamily="34" charset="0"/>
                        </a:rPr>
                        <a:t>759,485</a:t>
                      </a:r>
                    </a:p>
                  </a:txBody>
                  <a:tcPr marL="4763" marR="4763" marT="4763" marB="0" anchor="b">
                    <a:lnL>
                      <a:noFill/>
                    </a:lnL>
                    <a:lnR>
                      <a:noFill/>
                    </a:lnR>
                    <a:lnT>
                      <a:noFill/>
                    </a:lnT>
                    <a:lnB>
                      <a:noFill/>
                    </a:lnB>
                    <a:solidFill>
                      <a:srgbClr val="D9D9D9"/>
                    </a:solidFill>
                  </a:tcPr>
                </a:tc>
                <a:tc>
                  <a:txBody>
                    <a:bodyPr/>
                    <a:lstStyle/>
                    <a:p>
                      <a:pPr algn="ctr" fontAlgn="b">
                        <a:buNone/>
                      </a:pPr>
                      <a:r>
                        <a:rPr lang="en-US" sz="1200" b="0" i="0" u="none" strike="noStrike" dirty="0">
                          <a:solidFill>
                            <a:srgbClr val="000000"/>
                          </a:solidFill>
                          <a:effectLst/>
                          <a:latin typeface="Calibri" panose="020F0502020204030204" pitchFamily="34" charset="0"/>
                        </a:rPr>
                        <a:t>          156,791 </a:t>
                      </a:r>
                    </a:p>
                  </a:txBody>
                  <a:tcPr marL="4763" marR="4763" marT="4763" marB="0" anchor="b">
                    <a:lnL>
                      <a:noFill/>
                    </a:lnL>
                    <a:lnR>
                      <a:noFill/>
                    </a:lnR>
                    <a:lnT>
                      <a:noFill/>
                    </a:lnT>
                    <a:lnB>
                      <a:noFill/>
                    </a:lnB>
                    <a:solidFill>
                      <a:srgbClr val="D9D9D9"/>
                    </a:solidFill>
                  </a:tcPr>
                </a:tc>
                <a:tc>
                  <a:txBody>
                    <a:bodyPr/>
                    <a:lstStyle/>
                    <a:p>
                      <a:pPr algn="ctr" fontAlgn="b">
                        <a:buNone/>
                      </a:pPr>
                      <a:r>
                        <a:rPr lang="en-US" sz="1200" b="0" i="0" u="none" strike="noStrike" dirty="0">
                          <a:solidFill>
                            <a:srgbClr val="000000"/>
                          </a:solidFill>
                          <a:effectLst/>
                          <a:latin typeface="Calibri" panose="020F0502020204030204" pitchFamily="34" charset="0"/>
                        </a:rPr>
                        <a:t>20.6%</a:t>
                      </a:r>
                    </a:p>
                  </a:txBody>
                  <a:tcPr marL="4763" marR="4763" marT="4763" marB="0" anchor="b">
                    <a:lnL>
                      <a:noFill/>
                    </a:lnL>
                    <a:lnR>
                      <a:noFill/>
                    </a:lnR>
                    <a:lnT>
                      <a:noFill/>
                    </a:lnT>
                    <a:lnB>
                      <a:noFill/>
                    </a:lnB>
                    <a:solidFill>
                      <a:srgbClr val="D9D9D9"/>
                    </a:solidFill>
                  </a:tcPr>
                </a:tc>
                <a:extLst>
                  <a:ext uri="{0D108BD9-81ED-4DB2-BD59-A6C34878D82A}">
                    <a16:rowId xmlns:a16="http://schemas.microsoft.com/office/drawing/2014/main" val="263833341"/>
                  </a:ext>
                </a:extLst>
              </a:tr>
              <a:tr h="184158">
                <a:tc>
                  <a:txBody>
                    <a:bodyPr/>
                    <a:lstStyle/>
                    <a:p>
                      <a:pPr marL="91440" algn="l" fontAlgn="b">
                        <a:buNone/>
                      </a:pPr>
                      <a:r>
                        <a:rPr lang="en-US" sz="1200" b="0" i="0" u="none" strike="noStrike" dirty="0">
                          <a:solidFill>
                            <a:srgbClr val="000000"/>
                          </a:solidFill>
                          <a:effectLst/>
                          <a:latin typeface="Calibri" panose="020F0502020204030204" pitchFamily="34" charset="0"/>
                        </a:rPr>
                        <a:t>Connecticut</a:t>
                      </a:r>
                    </a:p>
                  </a:txBody>
                  <a:tcPr marL="4763" marR="4763" marT="4763"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n-US" sz="1200" b="0" i="0" u="none" strike="noStrike" dirty="0">
                          <a:solidFill>
                            <a:srgbClr val="000000"/>
                          </a:solidFill>
                          <a:effectLst/>
                          <a:latin typeface="Calibri" panose="020F0502020204030204" pitchFamily="34" charset="0"/>
                        </a:rPr>
                        <a:t>31,847</a:t>
                      </a:r>
                    </a:p>
                  </a:txBody>
                  <a:tcPr marL="4763" marR="4763" marT="4763" marB="0" anchor="b">
                    <a:lnL>
                      <a:noFill/>
                    </a:lnL>
                    <a:lnR>
                      <a:noFill/>
                    </a:lnR>
                    <a:lnT>
                      <a:noFill/>
                    </a:lnT>
                    <a:lnB>
                      <a:noFill/>
                    </a:lnB>
                    <a:noFill/>
                  </a:tcPr>
                </a:tc>
                <a:tc>
                  <a:txBody>
                    <a:bodyPr/>
                    <a:lstStyle/>
                    <a:p>
                      <a:pPr algn="ctr" fontAlgn="b">
                        <a:buNone/>
                      </a:pPr>
                      <a:r>
                        <a:rPr lang="en-US" sz="1200" b="0" i="0" u="none" strike="noStrike" dirty="0">
                          <a:solidFill>
                            <a:srgbClr val="000000"/>
                          </a:solidFill>
                          <a:effectLst/>
                          <a:latin typeface="Calibri" panose="020F0502020204030204" pitchFamily="34" charset="0"/>
                        </a:rPr>
                        <a:t>          143,872 </a:t>
                      </a:r>
                    </a:p>
                  </a:txBody>
                  <a:tcPr marL="4763" marR="4763" marT="4763" marB="0" anchor="b">
                    <a:lnL>
                      <a:noFill/>
                    </a:lnL>
                    <a:lnR>
                      <a:noFill/>
                    </a:lnR>
                    <a:lnT>
                      <a:noFill/>
                    </a:lnT>
                    <a:lnB>
                      <a:noFill/>
                    </a:lnB>
                    <a:noFill/>
                  </a:tcPr>
                </a:tc>
                <a:tc>
                  <a:txBody>
                    <a:bodyPr/>
                    <a:lstStyle/>
                    <a:p>
                      <a:pPr algn="ctr" fontAlgn="b">
                        <a:buNone/>
                      </a:pPr>
                      <a:r>
                        <a:rPr lang="en-US" sz="1200" b="0" i="0" u="none" strike="noStrike" dirty="0">
                          <a:solidFill>
                            <a:srgbClr val="000000"/>
                          </a:solidFill>
                          <a:effectLst/>
                          <a:latin typeface="Calibri" panose="020F0502020204030204" pitchFamily="34" charset="0"/>
                        </a:rPr>
                        <a:t>451.8%</a:t>
                      </a:r>
                    </a:p>
                  </a:txBody>
                  <a:tcPr marL="4763" marR="4763" marT="4763" marB="0" anchor="b">
                    <a:lnL>
                      <a:noFill/>
                    </a:lnL>
                    <a:lnR>
                      <a:noFill/>
                    </a:lnR>
                    <a:lnT>
                      <a:noFill/>
                    </a:lnT>
                    <a:lnB>
                      <a:noFill/>
                    </a:lnB>
                    <a:noFill/>
                  </a:tcPr>
                </a:tc>
                <a:extLst>
                  <a:ext uri="{0D108BD9-81ED-4DB2-BD59-A6C34878D82A}">
                    <a16:rowId xmlns:a16="http://schemas.microsoft.com/office/drawing/2014/main" val="2961087786"/>
                  </a:ext>
                </a:extLst>
              </a:tr>
              <a:tr h="184158">
                <a:tc>
                  <a:txBody>
                    <a:bodyPr/>
                    <a:lstStyle/>
                    <a:p>
                      <a:pPr marL="91440" algn="l" fontAlgn="b">
                        <a:buNone/>
                      </a:pPr>
                      <a:r>
                        <a:rPr lang="en-US" sz="1200" b="0" i="0" u="none" strike="noStrike" dirty="0">
                          <a:solidFill>
                            <a:srgbClr val="000000"/>
                          </a:solidFill>
                          <a:effectLst/>
                          <a:latin typeface="Calibri" panose="020F0502020204030204" pitchFamily="34" charset="0"/>
                        </a:rPr>
                        <a:t>Minnesota</a:t>
                      </a:r>
                    </a:p>
                  </a:txBody>
                  <a:tcPr marL="4763" marR="4763" marT="4763" marB="0" anchor="b">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ctr" fontAlgn="b">
                        <a:buNone/>
                      </a:pPr>
                      <a:r>
                        <a:rPr lang="en-US" sz="1200" b="0" i="0" u="none" strike="noStrike" dirty="0">
                          <a:solidFill>
                            <a:srgbClr val="000000"/>
                          </a:solidFill>
                          <a:effectLst/>
                          <a:latin typeface="Calibri" panose="020F0502020204030204" pitchFamily="34" charset="0"/>
                        </a:rPr>
                        <a:t>402,569</a:t>
                      </a:r>
                    </a:p>
                  </a:txBody>
                  <a:tcPr marL="4763" marR="4763" marT="4763" marB="0" anchor="b">
                    <a:lnL>
                      <a:noFill/>
                    </a:lnL>
                    <a:lnR>
                      <a:noFill/>
                    </a:lnR>
                    <a:lnT>
                      <a:noFill/>
                    </a:lnT>
                    <a:lnB>
                      <a:noFill/>
                    </a:lnB>
                    <a:solidFill>
                      <a:srgbClr val="D9D9D9"/>
                    </a:solidFill>
                  </a:tcPr>
                </a:tc>
                <a:tc>
                  <a:txBody>
                    <a:bodyPr/>
                    <a:lstStyle/>
                    <a:p>
                      <a:pPr algn="ctr" fontAlgn="b">
                        <a:buNone/>
                      </a:pPr>
                      <a:r>
                        <a:rPr lang="en-US" sz="1200" b="0" i="0" u="none" strike="noStrike" dirty="0">
                          <a:solidFill>
                            <a:srgbClr val="000000"/>
                          </a:solidFill>
                          <a:effectLst/>
                          <a:latin typeface="Calibri" panose="020F0502020204030204" pitchFamily="34" charset="0"/>
                        </a:rPr>
                        <a:t>          122,973 </a:t>
                      </a:r>
                    </a:p>
                  </a:txBody>
                  <a:tcPr marL="4763" marR="4763" marT="4763" marB="0" anchor="b">
                    <a:lnL>
                      <a:noFill/>
                    </a:lnL>
                    <a:lnR>
                      <a:noFill/>
                    </a:lnR>
                    <a:lnT>
                      <a:noFill/>
                    </a:lnT>
                    <a:lnB>
                      <a:noFill/>
                    </a:lnB>
                    <a:solidFill>
                      <a:srgbClr val="D9D9D9"/>
                    </a:solidFill>
                  </a:tcPr>
                </a:tc>
                <a:tc>
                  <a:txBody>
                    <a:bodyPr/>
                    <a:lstStyle/>
                    <a:p>
                      <a:pPr algn="ctr" fontAlgn="b">
                        <a:buNone/>
                      </a:pPr>
                      <a:r>
                        <a:rPr lang="en-US" sz="1200" b="0" i="0" u="none" strike="noStrike" dirty="0">
                          <a:solidFill>
                            <a:srgbClr val="000000"/>
                          </a:solidFill>
                          <a:effectLst/>
                          <a:latin typeface="Calibri" panose="020F0502020204030204" pitchFamily="34" charset="0"/>
                        </a:rPr>
                        <a:t>30.5%</a:t>
                      </a:r>
                    </a:p>
                  </a:txBody>
                  <a:tcPr marL="4763" marR="4763" marT="4763" marB="0" anchor="b">
                    <a:lnL>
                      <a:noFill/>
                    </a:lnL>
                    <a:lnR>
                      <a:noFill/>
                    </a:lnR>
                    <a:lnT>
                      <a:noFill/>
                    </a:lnT>
                    <a:lnB>
                      <a:noFill/>
                    </a:lnB>
                    <a:solidFill>
                      <a:srgbClr val="D9D9D9"/>
                    </a:solidFill>
                  </a:tcPr>
                </a:tc>
                <a:extLst>
                  <a:ext uri="{0D108BD9-81ED-4DB2-BD59-A6C34878D82A}">
                    <a16:rowId xmlns:a16="http://schemas.microsoft.com/office/drawing/2014/main" val="4288814425"/>
                  </a:ext>
                </a:extLst>
              </a:tr>
              <a:tr h="184158">
                <a:tc>
                  <a:txBody>
                    <a:bodyPr/>
                    <a:lstStyle/>
                    <a:p>
                      <a:pPr marL="91440" algn="l" fontAlgn="b">
                        <a:buNone/>
                      </a:pPr>
                      <a:r>
                        <a:rPr lang="en-US" sz="1200" b="0" i="0" u="none" strike="noStrike" dirty="0">
                          <a:solidFill>
                            <a:srgbClr val="000000"/>
                          </a:solidFill>
                          <a:effectLst/>
                          <a:latin typeface="Calibri" panose="020F0502020204030204" pitchFamily="34" charset="0"/>
                        </a:rPr>
                        <a:t>Indiana</a:t>
                      </a:r>
                    </a:p>
                  </a:txBody>
                  <a:tcPr marL="4763" marR="4763" marT="4763"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n-US" sz="1200" b="0" i="0" u="none" strike="noStrike" dirty="0">
                          <a:solidFill>
                            <a:srgbClr val="000000"/>
                          </a:solidFill>
                          <a:effectLst/>
                          <a:latin typeface="Calibri" panose="020F0502020204030204" pitchFamily="34" charset="0"/>
                        </a:rPr>
                        <a:t>301,726</a:t>
                      </a:r>
                    </a:p>
                  </a:txBody>
                  <a:tcPr marL="4763" marR="4763" marT="4763" marB="0" anchor="b">
                    <a:lnL>
                      <a:noFill/>
                    </a:lnL>
                    <a:lnR>
                      <a:noFill/>
                    </a:lnR>
                    <a:lnT>
                      <a:noFill/>
                    </a:lnT>
                    <a:lnB>
                      <a:noFill/>
                    </a:lnB>
                    <a:noFill/>
                  </a:tcPr>
                </a:tc>
                <a:tc>
                  <a:txBody>
                    <a:bodyPr/>
                    <a:lstStyle/>
                    <a:p>
                      <a:pPr algn="ctr" fontAlgn="b">
                        <a:buNone/>
                      </a:pPr>
                      <a:r>
                        <a:rPr lang="en-US" sz="1200" b="0" i="0" u="none" strike="noStrike" dirty="0">
                          <a:solidFill>
                            <a:srgbClr val="000000"/>
                          </a:solidFill>
                          <a:effectLst/>
                          <a:latin typeface="Calibri" panose="020F0502020204030204" pitchFamily="34" charset="0"/>
                        </a:rPr>
                        <a:t>          106,538 </a:t>
                      </a:r>
                    </a:p>
                  </a:txBody>
                  <a:tcPr marL="4763" marR="4763" marT="4763" marB="0" anchor="b">
                    <a:lnL>
                      <a:noFill/>
                    </a:lnL>
                    <a:lnR>
                      <a:noFill/>
                    </a:lnR>
                    <a:lnT>
                      <a:noFill/>
                    </a:lnT>
                    <a:lnB>
                      <a:noFill/>
                    </a:lnB>
                    <a:noFill/>
                  </a:tcPr>
                </a:tc>
                <a:tc>
                  <a:txBody>
                    <a:bodyPr/>
                    <a:lstStyle/>
                    <a:p>
                      <a:pPr algn="ctr" fontAlgn="b">
                        <a:buNone/>
                      </a:pPr>
                      <a:r>
                        <a:rPr lang="en-US" sz="1200" b="0" i="0" u="none" strike="noStrike" dirty="0">
                          <a:solidFill>
                            <a:srgbClr val="000000"/>
                          </a:solidFill>
                          <a:effectLst/>
                          <a:latin typeface="Calibri" panose="020F0502020204030204" pitchFamily="34" charset="0"/>
                        </a:rPr>
                        <a:t>35.3%</a:t>
                      </a:r>
                    </a:p>
                  </a:txBody>
                  <a:tcPr marL="4763" marR="4763" marT="4763" marB="0" anchor="b">
                    <a:lnL>
                      <a:noFill/>
                    </a:lnL>
                    <a:lnR>
                      <a:noFill/>
                    </a:lnR>
                    <a:lnT>
                      <a:noFill/>
                    </a:lnT>
                    <a:lnB>
                      <a:noFill/>
                    </a:lnB>
                    <a:noFill/>
                  </a:tcPr>
                </a:tc>
                <a:extLst>
                  <a:ext uri="{0D108BD9-81ED-4DB2-BD59-A6C34878D82A}">
                    <a16:rowId xmlns:a16="http://schemas.microsoft.com/office/drawing/2014/main" val="755013038"/>
                  </a:ext>
                </a:extLst>
              </a:tr>
              <a:tr h="184158">
                <a:tc>
                  <a:txBody>
                    <a:bodyPr/>
                    <a:lstStyle/>
                    <a:p>
                      <a:pPr marL="91440" algn="l" fontAlgn="b">
                        <a:buNone/>
                      </a:pPr>
                      <a:r>
                        <a:rPr lang="en-US" sz="1200" b="0" i="0" u="none" strike="noStrike" dirty="0">
                          <a:solidFill>
                            <a:srgbClr val="000000"/>
                          </a:solidFill>
                          <a:effectLst/>
                          <a:latin typeface="Calibri" panose="020F0502020204030204" pitchFamily="34" charset="0"/>
                        </a:rPr>
                        <a:t>Colorado</a:t>
                      </a:r>
                    </a:p>
                  </a:txBody>
                  <a:tcPr marL="4763" marR="4763" marT="4763" marB="0" anchor="b">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ctr" fontAlgn="b">
                        <a:buNone/>
                      </a:pPr>
                      <a:r>
                        <a:rPr lang="en-US" sz="1200" b="0" i="0" u="none" strike="noStrike" dirty="0">
                          <a:solidFill>
                            <a:srgbClr val="000000"/>
                          </a:solidFill>
                          <a:effectLst/>
                          <a:latin typeface="Calibri" panose="020F0502020204030204" pitchFamily="34" charset="0"/>
                        </a:rPr>
                        <a:t>744,518</a:t>
                      </a:r>
                    </a:p>
                  </a:txBody>
                  <a:tcPr marL="4763" marR="4763" marT="4763" marB="0" anchor="b">
                    <a:lnL>
                      <a:noFill/>
                    </a:lnL>
                    <a:lnR>
                      <a:noFill/>
                    </a:lnR>
                    <a:lnT>
                      <a:noFill/>
                    </a:lnT>
                    <a:lnB>
                      <a:noFill/>
                    </a:lnB>
                    <a:solidFill>
                      <a:srgbClr val="D9D9D9"/>
                    </a:solidFill>
                  </a:tcPr>
                </a:tc>
                <a:tc>
                  <a:txBody>
                    <a:bodyPr/>
                    <a:lstStyle/>
                    <a:p>
                      <a:pPr algn="ctr" fontAlgn="b">
                        <a:buNone/>
                      </a:pPr>
                      <a:r>
                        <a:rPr lang="en-US" sz="1200" b="0" i="0" u="none" strike="noStrike" dirty="0">
                          <a:solidFill>
                            <a:srgbClr val="000000"/>
                          </a:solidFill>
                          <a:effectLst/>
                          <a:latin typeface="Calibri" panose="020F0502020204030204" pitchFamily="34" charset="0"/>
                        </a:rPr>
                        <a:t>            95,443 </a:t>
                      </a:r>
                    </a:p>
                  </a:txBody>
                  <a:tcPr marL="4763" marR="4763" marT="4763" marB="0" anchor="b">
                    <a:lnL>
                      <a:noFill/>
                    </a:lnL>
                    <a:lnR>
                      <a:noFill/>
                    </a:lnR>
                    <a:lnT>
                      <a:noFill/>
                    </a:lnT>
                    <a:lnB>
                      <a:noFill/>
                    </a:lnB>
                    <a:solidFill>
                      <a:srgbClr val="D9D9D9"/>
                    </a:solidFill>
                  </a:tcPr>
                </a:tc>
                <a:tc>
                  <a:txBody>
                    <a:bodyPr/>
                    <a:lstStyle/>
                    <a:p>
                      <a:pPr algn="ctr" fontAlgn="b">
                        <a:buNone/>
                      </a:pPr>
                      <a:r>
                        <a:rPr lang="en-US" sz="1200" b="0" i="0" u="none" strike="noStrike" dirty="0">
                          <a:solidFill>
                            <a:srgbClr val="000000"/>
                          </a:solidFill>
                          <a:effectLst/>
                          <a:latin typeface="Calibri" panose="020F0502020204030204" pitchFamily="34" charset="0"/>
                        </a:rPr>
                        <a:t>12.8%</a:t>
                      </a:r>
                    </a:p>
                  </a:txBody>
                  <a:tcPr marL="4763" marR="4763" marT="4763" marB="0" anchor="b">
                    <a:lnL>
                      <a:noFill/>
                    </a:lnL>
                    <a:lnR>
                      <a:noFill/>
                    </a:lnR>
                    <a:lnT>
                      <a:noFill/>
                    </a:lnT>
                    <a:lnB>
                      <a:noFill/>
                    </a:lnB>
                    <a:solidFill>
                      <a:srgbClr val="D9D9D9"/>
                    </a:solidFill>
                  </a:tcPr>
                </a:tc>
                <a:extLst>
                  <a:ext uri="{0D108BD9-81ED-4DB2-BD59-A6C34878D82A}">
                    <a16:rowId xmlns:a16="http://schemas.microsoft.com/office/drawing/2014/main" val="694540601"/>
                  </a:ext>
                </a:extLst>
              </a:tr>
              <a:tr h="184158">
                <a:tc>
                  <a:txBody>
                    <a:bodyPr/>
                    <a:lstStyle/>
                    <a:p>
                      <a:pPr marL="91440" algn="l" fontAlgn="b">
                        <a:buNone/>
                      </a:pPr>
                      <a:r>
                        <a:rPr lang="en-US" sz="1200" b="0" i="0" u="none" strike="noStrike" dirty="0">
                          <a:solidFill>
                            <a:srgbClr val="000000"/>
                          </a:solidFill>
                          <a:effectLst/>
                          <a:latin typeface="Calibri" panose="020F0502020204030204" pitchFamily="34" charset="0"/>
                        </a:rPr>
                        <a:t>Tennessee</a:t>
                      </a:r>
                    </a:p>
                  </a:txBody>
                  <a:tcPr marL="4763" marR="4763" marT="4763"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n-US" sz="1200" b="0" i="0" u="none" strike="noStrike" dirty="0">
                          <a:solidFill>
                            <a:srgbClr val="000000"/>
                          </a:solidFill>
                          <a:effectLst/>
                          <a:latin typeface="Calibri" panose="020F0502020204030204" pitchFamily="34" charset="0"/>
                        </a:rPr>
                        <a:t>564,735</a:t>
                      </a:r>
                    </a:p>
                  </a:txBody>
                  <a:tcPr marL="4763" marR="4763" marT="4763" marB="0" anchor="b">
                    <a:lnL>
                      <a:noFill/>
                    </a:lnL>
                    <a:lnR>
                      <a:noFill/>
                    </a:lnR>
                    <a:lnT>
                      <a:noFill/>
                    </a:lnT>
                    <a:lnB>
                      <a:noFill/>
                    </a:lnB>
                    <a:noFill/>
                  </a:tcPr>
                </a:tc>
                <a:tc>
                  <a:txBody>
                    <a:bodyPr/>
                    <a:lstStyle/>
                    <a:p>
                      <a:pPr algn="ctr" fontAlgn="b">
                        <a:buNone/>
                      </a:pPr>
                      <a:r>
                        <a:rPr lang="en-US" sz="1200" b="0" i="0" u="none" strike="noStrike" dirty="0">
                          <a:solidFill>
                            <a:srgbClr val="000000"/>
                          </a:solidFill>
                          <a:effectLst/>
                          <a:latin typeface="Calibri" panose="020F0502020204030204" pitchFamily="34" charset="0"/>
                        </a:rPr>
                        <a:t>            82,602 </a:t>
                      </a:r>
                    </a:p>
                  </a:txBody>
                  <a:tcPr marL="4763" marR="4763" marT="4763" marB="0" anchor="b">
                    <a:lnL>
                      <a:noFill/>
                    </a:lnL>
                    <a:lnR>
                      <a:noFill/>
                    </a:lnR>
                    <a:lnT>
                      <a:noFill/>
                    </a:lnT>
                    <a:lnB>
                      <a:noFill/>
                    </a:lnB>
                    <a:noFill/>
                  </a:tcPr>
                </a:tc>
                <a:tc>
                  <a:txBody>
                    <a:bodyPr/>
                    <a:lstStyle/>
                    <a:p>
                      <a:pPr algn="ctr" fontAlgn="b">
                        <a:buNone/>
                      </a:pPr>
                      <a:r>
                        <a:rPr lang="en-US" sz="1200" b="0" i="0" u="none" strike="noStrike" dirty="0">
                          <a:solidFill>
                            <a:srgbClr val="000000"/>
                          </a:solidFill>
                          <a:effectLst/>
                          <a:latin typeface="Calibri" panose="020F0502020204030204" pitchFamily="34" charset="0"/>
                        </a:rPr>
                        <a:t>14.6%</a:t>
                      </a:r>
                    </a:p>
                  </a:txBody>
                  <a:tcPr marL="4763" marR="4763" marT="4763" marB="0" anchor="b">
                    <a:lnL>
                      <a:noFill/>
                    </a:lnL>
                    <a:lnR>
                      <a:noFill/>
                    </a:lnR>
                    <a:lnT>
                      <a:noFill/>
                    </a:lnT>
                    <a:lnB>
                      <a:noFill/>
                    </a:lnB>
                    <a:noFill/>
                  </a:tcPr>
                </a:tc>
                <a:extLst>
                  <a:ext uri="{0D108BD9-81ED-4DB2-BD59-A6C34878D82A}">
                    <a16:rowId xmlns:a16="http://schemas.microsoft.com/office/drawing/2014/main" val="381370910"/>
                  </a:ext>
                </a:extLst>
              </a:tr>
              <a:tr h="184158">
                <a:tc>
                  <a:txBody>
                    <a:bodyPr/>
                    <a:lstStyle/>
                    <a:p>
                      <a:pPr marL="91440" algn="l" fontAlgn="b">
                        <a:buNone/>
                      </a:pPr>
                      <a:r>
                        <a:rPr lang="en-US" sz="1200" b="0" i="0" u="none" strike="noStrike" dirty="0">
                          <a:solidFill>
                            <a:srgbClr val="000000"/>
                          </a:solidFill>
                          <a:effectLst/>
                          <a:latin typeface="Calibri" panose="020F0502020204030204" pitchFamily="34" charset="0"/>
                        </a:rPr>
                        <a:t>Missouri</a:t>
                      </a:r>
                    </a:p>
                  </a:txBody>
                  <a:tcPr marL="4763" marR="4763" marT="4763" marB="0" anchor="b">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ctr" fontAlgn="b">
                        <a:buNone/>
                      </a:pPr>
                      <a:r>
                        <a:rPr lang="en-US" sz="1200" b="0" i="0" u="none" strike="noStrike" dirty="0">
                          <a:solidFill>
                            <a:srgbClr val="000000"/>
                          </a:solidFill>
                          <a:effectLst/>
                          <a:latin typeface="Calibri" panose="020F0502020204030204" pitchFamily="34" charset="0"/>
                        </a:rPr>
                        <a:t>165,986</a:t>
                      </a:r>
                    </a:p>
                  </a:txBody>
                  <a:tcPr marL="4763" marR="4763" marT="4763" marB="0" anchor="b">
                    <a:lnL>
                      <a:noFill/>
                    </a:lnL>
                    <a:lnR>
                      <a:noFill/>
                    </a:lnR>
                    <a:lnT>
                      <a:noFill/>
                    </a:lnT>
                    <a:lnB>
                      <a:noFill/>
                    </a:lnB>
                    <a:solidFill>
                      <a:srgbClr val="D9D9D9"/>
                    </a:solidFill>
                  </a:tcPr>
                </a:tc>
                <a:tc>
                  <a:txBody>
                    <a:bodyPr/>
                    <a:lstStyle/>
                    <a:p>
                      <a:pPr algn="ctr" fontAlgn="b">
                        <a:buNone/>
                      </a:pPr>
                      <a:r>
                        <a:rPr lang="en-US" sz="1200" b="0" i="0" u="none" strike="noStrike" dirty="0">
                          <a:solidFill>
                            <a:srgbClr val="000000"/>
                          </a:solidFill>
                          <a:effectLst/>
                          <a:latin typeface="Calibri" panose="020F0502020204030204" pitchFamily="34" charset="0"/>
                        </a:rPr>
                        <a:t>            72,443 </a:t>
                      </a:r>
                    </a:p>
                  </a:txBody>
                  <a:tcPr marL="4763" marR="4763" marT="4763" marB="0" anchor="b">
                    <a:lnL>
                      <a:noFill/>
                    </a:lnL>
                    <a:lnR>
                      <a:noFill/>
                    </a:lnR>
                    <a:lnT>
                      <a:noFill/>
                    </a:lnT>
                    <a:lnB>
                      <a:noFill/>
                    </a:lnB>
                    <a:solidFill>
                      <a:srgbClr val="D9D9D9"/>
                    </a:solidFill>
                  </a:tcPr>
                </a:tc>
                <a:tc>
                  <a:txBody>
                    <a:bodyPr/>
                    <a:lstStyle/>
                    <a:p>
                      <a:pPr algn="ctr" fontAlgn="b">
                        <a:buNone/>
                      </a:pPr>
                      <a:r>
                        <a:rPr lang="en-US" sz="1200" b="0" i="0" u="none" strike="noStrike" dirty="0">
                          <a:solidFill>
                            <a:srgbClr val="000000"/>
                          </a:solidFill>
                          <a:effectLst/>
                          <a:latin typeface="Calibri" panose="020F0502020204030204" pitchFamily="34" charset="0"/>
                        </a:rPr>
                        <a:t>43.6%</a:t>
                      </a:r>
                    </a:p>
                  </a:txBody>
                  <a:tcPr marL="4763" marR="4763" marT="4763" marB="0" anchor="b">
                    <a:lnL>
                      <a:noFill/>
                    </a:lnL>
                    <a:lnR>
                      <a:noFill/>
                    </a:lnR>
                    <a:lnT>
                      <a:noFill/>
                    </a:lnT>
                    <a:lnB>
                      <a:noFill/>
                    </a:lnB>
                    <a:solidFill>
                      <a:srgbClr val="D9D9D9"/>
                    </a:solidFill>
                  </a:tcPr>
                </a:tc>
                <a:extLst>
                  <a:ext uri="{0D108BD9-81ED-4DB2-BD59-A6C34878D82A}">
                    <a16:rowId xmlns:a16="http://schemas.microsoft.com/office/drawing/2014/main" val="300246858"/>
                  </a:ext>
                </a:extLst>
              </a:tr>
              <a:tr h="184158">
                <a:tc>
                  <a:txBody>
                    <a:bodyPr/>
                    <a:lstStyle/>
                    <a:p>
                      <a:pPr marL="91440" algn="l" fontAlgn="b">
                        <a:buNone/>
                      </a:pPr>
                      <a:r>
                        <a:rPr lang="en-US" sz="1200" b="0" i="0" u="none" strike="noStrike" dirty="0">
                          <a:solidFill>
                            <a:srgbClr val="000000"/>
                          </a:solidFill>
                          <a:effectLst/>
                          <a:latin typeface="Calibri" panose="020F0502020204030204" pitchFamily="34" charset="0"/>
                        </a:rPr>
                        <a:t>Wisconsin</a:t>
                      </a:r>
                    </a:p>
                  </a:txBody>
                  <a:tcPr marL="4763" marR="4763" marT="4763"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n-US" sz="1200" b="0" i="0" u="none" strike="noStrike" dirty="0">
                          <a:solidFill>
                            <a:srgbClr val="000000"/>
                          </a:solidFill>
                          <a:effectLst/>
                          <a:latin typeface="Calibri" panose="020F0502020204030204" pitchFamily="34" charset="0"/>
                        </a:rPr>
                        <a:t>206,732</a:t>
                      </a:r>
                    </a:p>
                  </a:txBody>
                  <a:tcPr marL="4763" marR="4763" marT="4763" marB="0" anchor="b">
                    <a:lnL>
                      <a:noFill/>
                    </a:lnL>
                    <a:lnR>
                      <a:noFill/>
                    </a:lnR>
                    <a:lnT>
                      <a:noFill/>
                    </a:lnT>
                    <a:lnB>
                      <a:noFill/>
                    </a:lnB>
                    <a:noFill/>
                  </a:tcPr>
                </a:tc>
                <a:tc>
                  <a:txBody>
                    <a:bodyPr/>
                    <a:lstStyle/>
                    <a:p>
                      <a:pPr algn="ctr" fontAlgn="b">
                        <a:buNone/>
                      </a:pPr>
                      <a:r>
                        <a:rPr lang="en-US" sz="1200" b="0" i="0" u="none" strike="noStrike" dirty="0">
                          <a:solidFill>
                            <a:srgbClr val="000000"/>
                          </a:solidFill>
                          <a:effectLst/>
                          <a:latin typeface="Calibri" panose="020F0502020204030204" pitchFamily="34" charset="0"/>
                        </a:rPr>
                        <a:t>            67,138 </a:t>
                      </a:r>
                    </a:p>
                  </a:txBody>
                  <a:tcPr marL="4763" marR="4763" marT="4763" marB="0" anchor="b">
                    <a:lnL>
                      <a:noFill/>
                    </a:lnL>
                    <a:lnR>
                      <a:noFill/>
                    </a:lnR>
                    <a:lnT>
                      <a:noFill/>
                    </a:lnT>
                    <a:lnB>
                      <a:noFill/>
                    </a:lnB>
                    <a:noFill/>
                  </a:tcPr>
                </a:tc>
                <a:tc>
                  <a:txBody>
                    <a:bodyPr/>
                    <a:lstStyle/>
                    <a:p>
                      <a:pPr algn="ctr" fontAlgn="b">
                        <a:buNone/>
                      </a:pPr>
                      <a:r>
                        <a:rPr lang="en-US" sz="1200" b="0" i="0" u="none" strike="noStrike" dirty="0">
                          <a:solidFill>
                            <a:srgbClr val="000000"/>
                          </a:solidFill>
                          <a:effectLst/>
                          <a:latin typeface="Calibri" panose="020F0502020204030204" pitchFamily="34" charset="0"/>
                        </a:rPr>
                        <a:t>32.5%</a:t>
                      </a:r>
                    </a:p>
                  </a:txBody>
                  <a:tcPr marL="4763" marR="4763" marT="4763" marB="0" anchor="b">
                    <a:lnL>
                      <a:noFill/>
                    </a:lnL>
                    <a:lnR>
                      <a:noFill/>
                    </a:lnR>
                    <a:lnT>
                      <a:noFill/>
                    </a:lnT>
                    <a:lnB>
                      <a:noFill/>
                    </a:lnB>
                    <a:noFill/>
                  </a:tcPr>
                </a:tc>
                <a:extLst>
                  <a:ext uri="{0D108BD9-81ED-4DB2-BD59-A6C34878D82A}">
                    <a16:rowId xmlns:a16="http://schemas.microsoft.com/office/drawing/2014/main" val="147005332"/>
                  </a:ext>
                </a:extLst>
              </a:tr>
              <a:tr h="184158">
                <a:tc>
                  <a:txBody>
                    <a:bodyPr/>
                    <a:lstStyle/>
                    <a:p>
                      <a:pPr marL="91440" algn="l" fontAlgn="b">
                        <a:buNone/>
                      </a:pPr>
                      <a:r>
                        <a:rPr lang="en-US" sz="1200" b="0" i="0" u="none" strike="noStrike" dirty="0">
                          <a:solidFill>
                            <a:srgbClr val="000000"/>
                          </a:solidFill>
                          <a:effectLst/>
                          <a:latin typeface="Calibri" panose="020F0502020204030204" pitchFamily="34" charset="0"/>
                        </a:rPr>
                        <a:t>South Carolina</a:t>
                      </a:r>
                    </a:p>
                  </a:txBody>
                  <a:tcPr marL="4763" marR="4763" marT="4763" marB="0" anchor="b">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ctr" fontAlgn="b">
                        <a:buNone/>
                      </a:pPr>
                      <a:r>
                        <a:rPr lang="en-US" sz="1200" b="0" i="0" u="none" strike="noStrike" dirty="0">
                          <a:solidFill>
                            <a:srgbClr val="000000"/>
                          </a:solidFill>
                          <a:effectLst/>
                          <a:latin typeface="Calibri" panose="020F0502020204030204" pitchFamily="34" charset="0"/>
                        </a:rPr>
                        <a:t>493,061</a:t>
                      </a:r>
                    </a:p>
                  </a:txBody>
                  <a:tcPr marL="4763" marR="4763" marT="4763" marB="0" anchor="b">
                    <a:lnL>
                      <a:noFill/>
                    </a:lnL>
                    <a:lnR>
                      <a:noFill/>
                    </a:lnR>
                    <a:lnT>
                      <a:noFill/>
                    </a:lnT>
                    <a:lnB>
                      <a:noFill/>
                    </a:lnB>
                    <a:solidFill>
                      <a:srgbClr val="D9D9D9"/>
                    </a:solidFill>
                  </a:tcPr>
                </a:tc>
                <a:tc>
                  <a:txBody>
                    <a:bodyPr/>
                    <a:lstStyle/>
                    <a:p>
                      <a:pPr algn="ctr" fontAlgn="b">
                        <a:buNone/>
                      </a:pPr>
                      <a:r>
                        <a:rPr lang="en-US" sz="1200" b="0" i="0" u="none" strike="noStrike" dirty="0">
                          <a:solidFill>
                            <a:srgbClr val="000000"/>
                          </a:solidFill>
                          <a:effectLst/>
                          <a:latin typeface="Calibri" panose="020F0502020204030204" pitchFamily="34" charset="0"/>
                        </a:rPr>
                        <a:t>            63,087 </a:t>
                      </a:r>
                    </a:p>
                  </a:txBody>
                  <a:tcPr marL="4763" marR="4763" marT="4763" marB="0" anchor="b">
                    <a:lnL>
                      <a:noFill/>
                    </a:lnL>
                    <a:lnR>
                      <a:noFill/>
                    </a:lnR>
                    <a:lnT>
                      <a:noFill/>
                    </a:lnT>
                    <a:lnB>
                      <a:noFill/>
                    </a:lnB>
                    <a:solidFill>
                      <a:srgbClr val="D9D9D9"/>
                    </a:solidFill>
                  </a:tcPr>
                </a:tc>
                <a:tc>
                  <a:txBody>
                    <a:bodyPr/>
                    <a:lstStyle/>
                    <a:p>
                      <a:pPr algn="ctr" fontAlgn="b">
                        <a:buNone/>
                      </a:pPr>
                      <a:r>
                        <a:rPr lang="en-US" sz="1200" b="0" i="0" u="none" strike="noStrike" dirty="0">
                          <a:solidFill>
                            <a:srgbClr val="000000"/>
                          </a:solidFill>
                          <a:effectLst/>
                          <a:latin typeface="Calibri" panose="020F0502020204030204" pitchFamily="34" charset="0"/>
                        </a:rPr>
                        <a:t>12.8%</a:t>
                      </a:r>
                    </a:p>
                  </a:txBody>
                  <a:tcPr marL="4763" marR="4763" marT="4763" marB="0" anchor="b">
                    <a:lnL>
                      <a:noFill/>
                    </a:lnL>
                    <a:lnR>
                      <a:noFill/>
                    </a:lnR>
                    <a:lnT>
                      <a:noFill/>
                    </a:lnT>
                    <a:lnB>
                      <a:noFill/>
                    </a:lnB>
                    <a:solidFill>
                      <a:srgbClr val="D9D9D9"/>
                    </a:solidFill>
                  </a:tcPr>
                </a:tc>
                <a:extLst>
                  <a:ext uri="{0D108BD9-81ED-4DB2-BD59-A6C34878D82A}">
                    <a16:rowId xmlns:a16="http://schemas.microsoft.com/office/drawing/2014/main" val="3331937296"/>
                  </a:ext>
                </a:extLst>
              </a:tr>
              <a:tr h="184158">
                <a:tc>
                  <a:txBody>
                    <a:bodyPr/>
                    <a:lstStyle/>
                    <a:p>
                      <a:pPr marL="91440" algn="l" fontAlgn="b">
                        <a:buNone/>
                      </a:pPr>
                      <a:r>
                        <a:rPr lang="en-US" sz="1200" b="0" i="0" u="none" strike="noStrike" dirty="0">
                          <a:solidFill>
                            <a:srgbClr val="000000"/>
                          </a:solidFill>
                          <a:effectLst/>
                          <a:latin typeface="Calibri" panose="020F0502020204030204" pitchFamily="34" charset="0"/>
                        </a:rPr>
                        <a:t>Oregon</a:t>
                      </a:r>
                    </a:p>
                  </a:txBody>
                  <a:tcPr marL="4763" marR="4763" marT="4763"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b">
                        <a:buNone/>
                      </a:pPr>
                      <a:r>
                        <a:rPr lang="en-US" sz="1200" b="0" i="0" u="none" strike="noStrike" dirty="0">
                          <a:solidFill>
                            <a:srgbClr val="000000"/>
                          </a:solidFill>
                          <a:effectLst/>
                          <a:latin typeface="Calibri" panose="020F0502020204030204" pitchFamily="34" charset="0"/>
                        </a:rPr>
                        <a:t>406,182</a:t>
                      </a:r>
                    </a:p>
                  </a:txBody>
                  <a:tcPr marL="4763" marR="4763" marT="4763"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b">
                        <a:buNone/>
                      </a:pPr>
                      <a:r>
                        <a:rPr lang="en-US" sz="1200" b="0" i="0" u="none" strike="noStrike" dirty="0">
                          <a:solidFill>
                            <a:srgbClr val="000000"/>
                          </a:solidFill>
                          <a:effectLst/>
                          <a:latin typeface="Calibri" panose="020F0502020204030204" pitchFamily="34" charset="0"/>
                        </a:rPr>
                        <a:t>            61,147 </a:t>
                      </a:r>
                    </a:p>
                  </a:txBody>
                  <a:tcPr marL="4763" marR="4763" marT="4763"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b">
                        <a:buNone/>
                      </a:pPr>
                      <a:r>
                        <a:rPr lang="en-US" sz="1200" b="0" i="0" u="none" strike="noStrike" dirty="0">
                          <a:solidFill>
                            <a:srgbClr val="000000"/>
                          </a:solidFill>
                          <a:effectLst/>
                          <a:latin typeface="Calibri" panose="020F0502020204030204" pitchFamily="34" charset="0"/>
                        </a:rPr>
                        <a:t>15.1%</a:t>
                      </a:r>
                    </a:p>
                  </a:txBody>
                  <a:tcPr marL="4763" marR="4763" marT="4763" marB="0" anchor="b">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4164953"/>
                  </a:ext>
                </a:extLst>
              </a:tr>
            </a:tbl>
          </a:graphicData>
        </a:graphic>
      </p:graphicFrame>
      <p:sp>
        <p:nvSpPr>
          <p:cNvPr id="4" name="TextBox 3">
            <a:extLst>
              <a:ext uri="{FF2B5EF4-FFF2-40B4-BE49-F238E27FC236}">
                <a16:creationId xmlns:a16="http://schemas.microsoft.com/office/drawing/2014/main" id="{6278CC2E-555B-128A-570E-24A0AA27586F}"/>
              </a:ext>
            </a:extLst>
          </p:cNvPr>
          <p:cNvSpPr txBox="1"/>
          <p:nvPr/>
        </p:nvSpPr>
        <p:spPr>
          <a:xfrm>
            <a:off x="-117349" y="1293851"/>
            <a:ext cx="4364926" cy="2400657"/>
          </a:xfrm>
          <a:prstGeom prst="rect">
            <a:avLst/>
          </a:prstGeom>
          <a:noFill/>
        </p:spPr>
        <p:txBody>
          <a:bodyPr wrap="square" rtlCol="0">
            <a:spAutoFit/>
          </a:bodyPr>
          <a:lstStyle/>
          <a:p>
            <a:pPr algn="ctr"/>
            <a:r>
              <a:rPr lang="en-US" sz="2400" b="1" dirty="0"/>
              <a:t>Top 25 States:</a:t>
            </a:r>
          </a:p>
          <a:p>
            <a:pPr algn="ctr"/>
            <a:r>
              <a:rPr lang="en-US" sz="2400" b="1" dirty="0"/>
              <a:t> 2011-2020 </a:t>
            </a:r>
          </a:p>
          <a:p>
            <a:pPr algn="ctr"/>
            <a:r>
              <a:rPr lang="en-US" sz="2400" b="1" dirty="0"/>
              <a:t>Total Net Immigration </a:t>
            </a:r>
          </a:p>
          <a:p>
            <a:pPr algn="ctr"/>
            <a:r>
              <a:rPr lang="en-US" sz="2400" b="1" dirty="0"/>
              <a:t>Count Estimate</a:t>
            </a:r>
          </a:p>
          <a:p>
            <a:endParaRPr lang="en-US" dirty="0"/>
          </a:p>
          <a:p>
            <a:endParaRPr lang="en-US" dirty="0"/>
          </a:p>
          <a:p>
            <a:endParaRPr lang="en-US" dirty="0"/>
          </a:p>
        </p:txBody>
      </p:sp>
      <p:sp>
        <p:nvSpPr>
          <p:cNvPr id="6" name="TextBox 5">
            <a:extLst>
              <a:ext uri="{FF2B5EF4-FFF2-40B4-BE49-F238E27FC236}">
                <a16:creationId xmlns:a16="http://schemas.microsoft.com/office/drawing/2014/main" id="{C57166F6-7BCF-2797-06A9-1AA1AA614240}"/>
              </a:ext>
            </a:extLst>
          </p:cNvPr>
          <p:cNvSpPr txBox="1"/>
          <p:nvPr/>
        </p:nvSpPr>
        <p:spPr>
          <a:xfrm>
            <a:off x="9701594" y="1523315"/>
            <a:ext cx="1514474" cy="646331"/>
          </a:xfrm>
          <a:prstGeom prst="rect">
            <a:avLst/>
          </a:prstGeom>
          <a:noFill/>
        </p:spPr>
        <p:txBody>
          <a:bodyPr wrap="square" rtlCol="0">
            <a:spAutoFit/>
          </a:bodyPr>
          <a:lstStyle/>
          <a:p>
            <a:endParaRPr lang="en-US" dirty="0"/>
          </a:p>
          <a:p>
            <a:endParaRPr lang="en-US" dirty="0"/>
          </a:p>
        </p:txBody>
      </p:sp>
      <p:sp>
        <p:nvSpPr>
          <p:cNvPr id="9" name="Arrow: Down 8">
            <a:extLst>
              <a:ext uri="{FF2B5EF4-FFF2-40B4-BE49-F238E27FC236}">
                <a16:creationId xmlns:a16="http://schemas.microsoft.com/office/drawing/2014/main" id="{10D642BE-2268-9D7D-1B5B-6E32057C390D}"/>
              </a:ext>
            </a:extLst>
          </p:cNvPr>
          <p:cNvSpPr/>
          <p:nvPr/>
        </p:nvSpPr>
        <p:spPr>
          <a:xfrm>
            <a:off x="6623910" y="1123993"/>
            <a:ext cx="1876424" cy="4723752"/>
          </a:xfrm>
          <a:prstGeom prst="downArrow">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allout: Line 9">
            <a:extLst>
              <a:ext uri="{FF2B5EF4-FFF2-40B4-BE49-F238E27FC236}">
                <a16:creationId xmlns:a16="http://schemas.microsoft.com/office/drawing/2014/main" id="{4647275A-CCB0-32FB-1D1A-B44E43A14A39}"/>
              </a:ext>
            </a:extLst>
          </p:cNvPr>
          <p:cNvSpPr/>
          <p:nvPr/>
        </p:nvSpPr>
        <p:spPr>
          <a:xfrm>
            <a:off x="10227691" y="1274116"/>
            <a:ext cx="1619250" cy="1714543"/>
          </a:xfrm>
          <a:prstGeom prst="borderCallout1">
            <a:avLst>
              <a:gd name="adj1" fmla="val -138"/>
              <a:gd name="adj2" fmla="val -7157"/>
              <a:gd name="adj3" fmla="val -10147"/>
              <a:gd name="adj4" fmla="val -33564"/>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t>(Population Change 2010-2020) </a:t>
            </a:r>
          </a:p>
          <a:p>
            <a:pPr algn="ctr"/>
            <a:r>
              <a:rPr lang="en-US" sz="2000" dirty="0"/>
              <a:t>÷</a:t>
            </a:r>
          </a:p>
          <a:p>
            <a:pPr algn="ctr"/>
            <a:r>
              <a:rPr lang="en-US" sz="1400" dirty="0"/>
              <a:t>Total Net Immigrants </a:t>
            </a:r>
          </a:p>
          <a:p>
            <a:pPr algn="ctr"/>
            <a:r>
              <a:rPr lang="en-US" sz="1400" dirty="0"/>
              <a:t>(2011-2020)</a:t>
            </a:r>
          </a:p>
        </p:txBody>
      </p:sp>
    </p:spTree>
    <p:extLst>
      <p:ext uri="{BB962C8B-B14F-4D97-AF65-F5344CB8AC3E}">
        <p14:creationId xmlns:p14="http://schemas.microsoft.com/office/powerpoint/2010/main" val="222217775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1C1D8C-0F44-7CCD-441C-520856271E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1395F9-0194-BC3D-537F-76F5B4F4D020}"/>
              </a:ext>
            </a:extLst>
          </p:cNvPr>
          <p:cNvSpPr>
            <a:spLocks noGrp="1"/>
          </p:cNvSpPr>
          <p:nvPr>
            <p:ph type="title"/>
          </p:nvPr>
        </p:nvSpPr>
        <p:spPr>
          <a:xfrm>
            <a:off x="623315" y="456874"/>
            <a:ext cx="10945368" cy="685800"/>
          </a:xfrm>
        </p:spPr>
        <p:txBody>
          <a:bodyPr>
            <a:noAutofit/>
          </a:bodyPr>
          <a:lstStyle/>
          <a:p>
            <a:r>
              <a:rPr lang="en-US" sz="2800" dirty="0"/>
              <a:t>U.S. States Predicted Percent Population Change, 2020 to 2030</a:t>
            </a:r>
          </a:p>
        </p:txBody>
      </p:sp>
      <p:sp>
        <p:nvSpPr>
          <p:cNvPr id="5" name="Text Placeholder 4">
            <a:extLst>
              <a:ext uri="{FF2B5EF4-FFF2-40B4-BE49-F238E27FC236}">
                <a16:creationId xmlns:a16="http://schemas.microsoft.com/office/drawing/2014/main" id="{11B2D8A3-A0FA-7480-DA71-E58319C6E629}"/>
              </a:ext>
            </a:extLst>
          </p:cNvPr>
          <p:cNvSpPr>
            <a:spLocks noGrp="1"/>
          </p:cNvSpPr>
          <p:nvPr>
            <p:ph type="body" sz="quarter" idx="14"/>
          </p:nvPr>
        </p:nvSpPr>
        <p:spPr/>
        <p:txBody>
          <a:bodyPr/>
          <a:lstStyle/>
          <a:p>
            <a:r>
              <a:rPr lang="en-US" i="1" dirty="0"/>
              <a:t>University of Virginia, Weldon Cooper Center for Public Service. (2024). National and 50-State Population Projections. Retrieved from </a:t>
            </a:r>
            <a:r>
              <a:rPr lang="en-US" i="1" dirty="0">
                <a:hlinkClick r:id="rId2"/>
              </a:rPr>
              <a:t>https://coopercenter.org/national-population-projections</a:t>
            </a:r>
            <a:endParaRPr lang="en-US" dirty="0"/>
          </a:p>
        </p:txBody>
      </p:sp>
      <mc:AlternateContent xmlns:mc="http://schemas.openxmlformats.org/markup-compatibility/2006" xmlns:cx4="http://schemas.microsoft.com/office/drawing/2016/5/10/chartex">
        <mc:Choice Requires="cx4">
          <p:graphicFrame>
            <p:nvGraphicFramePr>
              <p:cNvPr id="7" name="Chart 6">
                <a:extLst>
                  <a:ext uri="{FF2B5EF4-FFF2-40B4-BE49-F238E27FC236}">
                    <a16:creationId xmlns:a16="http://schemas.microsoft.com/office/drawing/2014/main" id="{CCA81D98-D9D5-4CEB-A439-A1380AA29E7C}"/>
                  </a:ext>
                </a:extLst>
              </p:cNvPr>
              <p:cNvGraphicFramePr/>
              <p:nvPr>
                <p:extLst>
                  <p:ext uri="{D42A27DB-BD31-4B8C-83A1-F6EECF244321}">
                    <p14:modId xmlns:p14="http://schemas.microsoft.com/office/powerpoint/2010/main" val="380763350"/>
                  </p:ext>
                </p:extLst>
              </p:nvPr>
            </p:nvGraphicFramePr>
            <p:xfrm>
              <a:off x="1752599" y="1188720"/>
              <a:ext cx="8686800" cy="4572000"/>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7" name="Chart 6">
                <a:extLst>
                  <a:ext uri="{FF2B5EF4-FFF2-40B4-BE49-F238E27FC236}">
                    <a16:creationId xmlns:a16="http://schemas.microsoft.com/office/drawing/2014/main" id="{CCA81D98-D9D5-4CEB-A439-A1380AA29E7C}"/>
                  </a:ext>
                </a:extLst>
              </p:cNvPr>
              <p:cNvPicPr>
                <a:picLocks noGrp="1" noRot="1" noChangeAspect="1" noMove="1" noResize="1" noEditPoints="1" noAdjustHandles="1" noChangeArrowheads="1" noChangeShapeType="1"/>
              </p:cNvPicPr>
              <p:nvPr/>
            </p:nvPicPr>
            <p:blipFill>
              <a:blip r:embed="rId4"/>
              <a:stretch>
                <a:fillRect/>
              </a:stretch>
            </p:blipFill>
            <p:spPr>
              <a:xfrm>
                <a:off x="1752599" y="1188720"/>
                <a:ext cx="8686800" cy="4572000"/>
              </a:xfrm>
              <a:prstGeom prst="rect">
                <a:avLst/>
              </a:prstGeom>
            </p:spPr>
          </p:pic>
        </mc:Fallback>
      </mc:AlternateContent>
    </p:spTree>
    <p:extLst>
      <p:ext uri="{BB962C8B-B14F-4D97-AF65-F5344CB8AC3E}">
        <p14:creationId xmlns:p14="http://schemas.microsoft.com/office/powerpoint/2010/main" val="42135037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18D37-8F71-2980-0C79-B77831510D58}"/>
              </a:ext>
            </a:extLst>
          </p:cNvPr>
          <p:cNvSpPr>
            <a:spLocks noGrp="1"/>
          </p:cNvSpPr>
          <p:nvPr>
            <p:ph type="title"/>
          </p:nvPr>
        </p:nvSpPr>
        <p:spPr>
          <a:xfrm>
            <a:off x="623316" y="434657"/>
            <a:ext cx="10945368" cy="685800"/>
          </a:xfrm>
        </p:spPr>
        <p:txBody>
          <a:bodyPr>
            <a:noAutofit/>
          </a:bodyPr>
          <a:lstStyle/>
          <a:p>
            <a:r>
              <a:rPr lang="en-US" sz="2800" dirty="0"/>
              <a:t>Share of 2010 to 2020 Population Growth Driven by International Immigration</a:t>
            </a:r>
          </a:p>
        </p:txBody>
      </p:sp>
      <p:sp>
        <p:nvSpPr>
          <p:cNvPr id="5" name="Text Placeholder 4">
            <a:extLst>
              <a:ext uri="{FF2B5EF4-FFF2-40B4-BE49-F238E27FC236}">
                <a16:creationId xmlns:a16="http://schemas.microsoft.com/office/drawing/2014/main" id="{65E632DE-E8BD-F2C8-D252-FBE4EC726CAA}"/>
              </a:ext>
            </a:extLst>
          </p:cNvPr>
          <p:cNvSpPr>
            <a:spLocks noGrp="1"/>
          </p:cNvSpPr>
          <p:nvPr>
            <p:ph type="body" sz="quarter" idx="14"/>
          </p:nvPr>
        </p:nvSpPr>
        <p:spPr/>
        <p:txBody>
          <a:bodyPr/>
          <a:lstStyle/>
          <a:p>
            <a:r>
              <a:rPr lang="en-US" i="1" dirty="0">
                <a:solidFill>
                  <a:schemeClr val="tx1"/>
                </a:solidFill>
              </a:rPr>
              <a:t>UMass Donahue Institute. Source U.S. Census Bureau Population Division NST_EST2020_ALLDATA. Release Date May 2021</a:t>
            </a:r>
            <a:endParaRPr lang="en-US" dirty="0"/>
          </a:p>
        </p:txBody>
      </p:sp>
      <mc:AlternateContent xmlns:mc="http://schemas.openxmlformats.org/markup-compatibility/2006" xmlns:cx4="http://schemas.microsoft.com/office/drawing/2016/5/10/chartex">
        <mc:Choice Requires="cx4">
          <p:graphicFrame>
            <p:nvGraphicFramePr>
              <p:cNvPr id="6" name="Chart 5">
                <a:extLst>
                  <a:ext uri="{FF2B5EF4-FFF2-40B4-BE49-F238E27FC236}">
                    <a16:creationId xmlns:a16="http://schemas.microsoft.com/office/drawing/2014/main" id="{5CA15244-A965-4E6A-9818-B985A51D792F}"/>
                  </a:ext>
                </a:extLst>
              </p:cNvPr>
              <p:cNvGraphicFramePr/>
              <p:nvPr>
                <p:extLst>
                  <p:ext uri="{D42A27DB-BD31-4B8C-83A1-F6EECF244321}">
                    <p14:modId xmlns:p14="http://schemas.microsoft.com/office/powerpoint/2010/main" val="2757896617"/>
                  </p:ext>
                </p:extLst>
              </p:nvPr>
            </p:nvGraphicFramePr>
            <p:xfrm>
              <a:off x="1752600" y="1188720"/>
              <a:ext cx="8686800" cy="4572000"/>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6" name="Chart 5">
                <a:extLst>
                  <a:ext uri="{FF2B5EF4-FFF2-40B4-BE49-F238E27FC236}">
                    <a16:creationId xmlns:a16="http://schemas.microsoft.com/office/drawing/2014/main" id="{5CA15244-A965-4E6A-9818-B985A51D792F}"/>
                  </a:ext>
                </a:extLst>
              </p:cNvPr>
              <p:cNvPicPr>
                <a:picLocks noGrp="1" noRot="1" noChangeAspect="1" noMove="1" noResize="1" noEditPoints="1" noAdjustHandles="1" noChangeArrowheads="1" noChangeShapeType="1"/>
              </p:cNvPicPr>
              <p:nvPr/>
            </p:nvPicPr>
            <p:blipFill>
              <a:blip r:embed="rId3"/>
              <a:stretch>
                <a:fillRect/>
              </a:stretch>
            </p:blipFill>
            <p:spPr>
              <a:xfrm>
                <a:off x="1752600" y="1188720"/>
                <a:ext cx="8686800" cy="4572000"/>
              </a:xfrm>
              <a:prstGeom prst="rect">
                <a:avLst/>
              </a:prstGeom>
            </p:spPr>
          </p:pic>
        </mc:Fallback>
      </mc:AlternateContent>
    </p:spTree>
    <p:extLst>
      <p:ext uri="{BB962C8B-B14F-4D97-AF65-F5344CB8AC3E}">
        <p14:creationId xmlns:p14="http://schemas.microsoft.com/office/powerpoint/2010/main" val="64945426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CFA24-E147-01F1-04FA-FDE7AFFD3D68}"/>
              </a:ext>
            </a:extLst>
          </p:cNvPr>
          <p:cNvSpPr>
            <a:spLocks noGrp="1"/>
          </p:cNvSpPr>
          <p:nvPr>
            <p:ph type="title"/>
          </p:nvPr>
        </p:nvSpPr>
        <p:spPr>
          <a:xfrm>
            <a:off x="425005" y="164599"/>
            <a:ext cx="11341989" cy="685800"/>
          </a:xfrm>
        </p:spPr>
        <p:txBody>
          <a:bodyPr>
            <a:normAutofit/>
          </a:bodyPr>
          <a:lstStyle/>
          <a:p>
            <a:r>
              <a:rPr lang="en-US" sz="3200" dirty="0"/>
              <a:t>Net International Immigration 2011 to 2020 by State</a:t>
            </a:r>
          </a:p>
        </p:txBody>
      </p:sp>
      <p:sp>
        <p:nvSpPr>
          <p:cNvPr id="8" name="Text Placeholder 4">
            <a:extLst>
              <a:ext uri="{FF2B5EF4-FFF2-40B4-BE49-F238E27FC236}">
                <a16:creationId xmlns:a16="http://schemas.microsoft.com/office/drawing/2014/main" id="{BF08C112-EEA6-68CB-8C75-474755010287}"/>
              </a:ext>
            </a:extLst>
          </p:cNvPr>
          <p:cNvSpPr txBox="1">
            <a:spLocks/>
          </p:cNvSpPr>
          <p:nvPr/>
        </p:nvSpPr>
        <p:spPr>
          <a:xfrm>
            <a:off x="7022084" y="6266888"/>
            <a:ext cx="4015232" cy="233485"/>
          </a:xfrm>
          <a:prstGeom prst="rect">
            <a:avLst/>
          </a:prstGeom>
        </p:spPr>
        <p:txBody>
          <a:bodyPr vert="horz" lIns="91440" tIns="45720" rIns="91440" bIns="45720" rtlCol="0" anchor="ctr">
            <a:noAutofit/>
          </a:bodyPr>
          <a:lstStyle>
            <a:lvl1pPr marL="0" indent="0" algn="r" defTabSz="914400" rtl="0" eaLnBrk="1" latinLnBrk="0" hangingPunct="1">
              <a:lnSpc>
                <a:spcPct val="90000"/>
              </a:lnSpc>
              <a:spcBef>
                <a:spcPts val="1000"/>
              </a:spcBef>
              <a:buFont typeface="Arial" panose="020B0604020202020204" pitchFamily="34" charset="0"/>
              <a:buNone/>
              <a:defRPr sz="1200" b="0" kern="1200">
                <a:solidFill>
                  <a:schemeClr val="bg1">
                    <a:lumMod val="65000"/>
                  </a:schemeClr>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i="1" dirty="0">
                <a:solidFill>
                  <a:schemeClr val="tx1"/>
                </a:solidFill>
              </a:rPr>
              <a:t>UMass Donahue Institute. Source U.S. Census Bureau Population Division NST_EST2020_ALLDATA. Release Date May 2021.</a:t>
            </a:r>
            <a:endParaRPr lang="en-US" dirty="0"/>
          </a:p>
        </p:txBody>
      </p:sp>
      <mc:AlternateContent xmlns:mc="http://schemas.openxmlformats.org/markup-compatibility/2006" xmlns:cx4="http://schemas.microsoft.com/office/drawing/2016/5/10/chartex">
        <mc:Choice Requires="cx4">
          <p:graphicFrame>
            <p:nvGraphicFramePr>
              <p:cNvPr id="3" name="Chart 2">
                <a:extLst>
                  <a:ext uri="{FF2B5EF4-FFF2-40B4-BE49-F238E27FC236}">
                    <a16:creationId xmlns:a16="http://schemas.microsoft.com/office/drawing/2014/main" id="{A20059C7-62F1-4E07-EE79-C39315E5B736}"/>
                  </a:ext>
                </a:extLst>
              </p:cNvPr>
              <p:cNvGraphicFramePr/>
              <p:nvPr>
                <p:extLst>
                  <p:ext uri="{D42A27DB-BD31-4B8C-83A1-F6EECF244321}">
                    <p14:modId xmlns:p14="http://schemas.microsoft.com/office/powerpoint/2010/main" val="4185649076"/>
                  </p:ext>
                </p:extLst>
              </p:nvPr>
            </p:nvGraphicFramePr>
            <p:xfrm>
              <a:off x="1752599" y="1188720"/>
              <a:ext cx="8686800" cy="4572000"/>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3" name="Chart 2">
                <a:extLst>
                  <a:ext uri="{FF2B5EF4-FFF2-40B4-BE49-F238E27FC236}">
                    <a16:creationId xmlns:a16="http://schemas.microsoft.com/office/drawing/2014/main" id="{A20059C7-62F1-4E07-EE79-C39315E5B736}"/>
                  </a:ext>
                </a:extLst>
              </p:cNvPr>
              <p:cNvPicPr>
                <a:picLocks noGrp="1" noRot="1" noChangeAspect="1" noMove="1" noResize="1" noEditPoints="1" noAdjustHandles="1" noChangeArrowheads="1" noChangeShapeType="1"/>
              </p:cNvPicPr>
              <p:nvPr/>
            </p:nvPicPr>
            <p:blipFill>
              <a:blip r:embed="rId3"/>
              <a:stretch>
                <a:fillRect/>
              </a:stretch>
            </p:blipFill>
            <p:spPr>
              <a:xfrm>
                <a:off x="1752599" y="1188720"/>
                <a:ext cx="8686800" cy="4572000"/>
              </a:xfrm>
              <a:prstGeom prst="rect">
                <a:avLst/>
              </a:prstGeom>
            </p:spPr>
          </p:pic>
        </mc:Fallback>
      </mc:AlternateContent>
    </p:spTree>
    <p:extLst>
      <p:ext uri="{BB962C8B-B14F-4D97-AF65-F5344CB8AC3E}">
        <p14:creationId xmlns:p14="http://schemas.microsoft.com/office/powerpoint/2010/main" val="334266896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99975C-53DE-CBB0-97FE-2A8FB23F40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E369DF-B601-8AF2-1E5F-2476D9816293}"/>
              </a:ext>
            </a:extLst>
          </p:cNvPr>
          <p:cNvSpPr>
            <a:spLocks noGrp="1"/>
          </p:cNvSpPr>
          <p:nvPr>
            <p:ph type="title"/>
          </p:nvPr>
        </p:nvSpPr>
        <p:spPr>
          <a:xfrm>
            <a:off x="461427" y="553048"/>
            <a:ext cx="10945368" cy="685800"/>
          </a:xfrm>
        </p:spPr>
        <p:txBody>
          <a:bodyPr>
            <a:normAutofit fontScale="90000"/>
          </a:bodyPr>
          <a:lstStyle/>
          <a:p>
            <a:pPr algn="ctr"/>
            <a:r>
              <a:rPr lang="en-US" dirty="0">
                <a:ea typeface="Calibri"/>
                <a:cs typeface="Arial"/>
              </a:rPr>
              <a:t>Census Estimates Release Schedule</a:t>
            </a:r>
            <a:endParaRPr lang="en-US" dirty="0">
              <a:ea typeface="Calibri" panose="020F0502020204030204"/>
            </a:endParaRPr>
          </a:p>
        </p:txBody>
      </p:sp>
      <p:sp>
        <p:nvSpPr>
          <p:cNvPr id="6" name="TextBox 5">
            <a:extLst>
              <a:ext uri="{FF2B5EF4-FFF2-40B4-BE49-F238E27FC236}">
                <a16:creationId xmlns:a16="http://schemas.microsoft.com/office/drawing/2014/main" id="{499B37E9-3209-C9FF-F00D-1B9077A8D64D}"/>
              </a:ext>
            </a:extLst>
          </p:cNvPr>
          <p:cNvSpPr txBox="1"/>
          <p:nvPr/>
        </p:nvSpPr>
        <p:spPr>
          <a:xfrm>
            <a:off x="6386659" y="6301436"/>
            <a:ext cx="6099142" cy="276999"/>
          </a:xfrm>
          <a:prstGeom prst="rect">
            <a:avLst/>
          </a:prstGeom>
          <a:noFill/>
        </p:spPr>
        <p:txBody>
          <a:bodyPr wrap="square">
            <a:spAutoFit/>
          </a:bodyPr>
          <a:lstStyle/>
          <a:p>
            <a:r>
              <a:rPr lang="en-US" sz="1200" i="1" dirty="0"/>
              <a:t>https://www.census.gov/programs-surveys/popest/about/schedule.html</a:t>
            </a:r>
          </a:p>
        </p:txBody>
      </p:sp>
      <p:graphicFrame>
        <p:nvGraphicFramePr>
          <p:cNvPr id="5" name="Table 4">
            <a:extLst>
              <a:ext uri="{FF2B5EF4-FFF2-40B4-BE49-F238E27FC236}">
                <a16:creationId xmlns:a16="http://schemas.microsoft.com/office/drawing/2014/main" id="{1BDAD8AF-01FB-B0C4-36F4-9250EDE7C9CA}"/>
              </a:ext>
            </a:extLst>
          </p:cNvPr>
          <p:cNvGraphicFramePr>
            <a:graphicFrameLocks noGrp="1"/>
          </p:cNvGraphicFramePr>
          <p:nvPr>
            <p:extLst>
              <p:ext uri="{D42A27DB-BD31-4B8C-83A1-F6EECF244321}">
                <p14:modId xmlns:p14="http://schemas.microsoft.com/office/powerpoint/2010/main" val="3105680832"/>
              </p:ext>
            </p:extLst>
          </p:nvPr>
        </p:nvGraphicFramePr>
        <p:xfrm>
          <a:off x="857250" y="1723726"/>
          <a:ext cx="10801350" cy="3229274"/>
        </p:xfrm>
        <a:graphic>
          <a:graphicData uri="http://schemas.openxmlformats.org/drawingml/2006/table">
            <a:tbl>
              <a:tblPr>
                <a:tableStyleId>{9D7B26C5-4107-4FEC-AEDC-1716B250A1EF}</a:tableStyleId>
              </a:tblPr>
              <a:tblGrid>
                <a:gridCol w="5879228">
                  <a:extLst>
                    <a:ext uri="{9D8B030D-6E8A-4147-A177-3AD203B41FA5}">
                      <a16:colId xmlns:a16="http://schemas.microsoft.com/office/drawing/2014/main" val="2748698637"/>
                    </a:ext>
                  </a:extLst>
                </a:gridCol>
                <a:gridCol w="2809543">
                  <a:extLst>
                    <a:ext uri="{9D8B030D-6E8A-4147-A177-3AD203B41FA5}">
                      <a16:colId xmlns:a16="http://schemas.microsoft.com/office/drawing/2014/main" val="1627748415"/>
                    </a:ext>
                  </a:extLst>
                </a:gridCol>
                <a:gridCol w="2112579">
                  <a:extLst>
                    <a:ext uri="{9D8B030D-6E8A-4147-A177-3AD203B41FA5}">
                      <a16:colId xmlns:a16="http://schemas.microsoft.com/office/drawing/2014/main" val="3184482138"/>
                    </a:ext>
                  </a:extLst>
                </a:gridCol>
              </a:tblGrid>
              <a:tr h="287479">
                <a:tc>
                  <a:txBody>
                    <a:bodyPr/>
                    <a:lstStyle/>
                    <a:p>
                      <a:pPr algn="ctr" fontAlgn="ctr">
                        <a:buNone/>
                      </a:pPr>
                      <a:r>
                        <a:rPr lang="en-US" sz="1600" u="none" strike="noStrike" dirty="0">
                          <a:effectLst/>
                        </a:rPr>
                        <a:t>Population Detail</a:t>
                      </a:r>
                      <a:endParaRPr lang="en-US" sz="1600" b="1" i="0" u="none" strike="noStrike" dirty="0">
                        <a:solidFill>
                          <a:srgbClr val="000000"/>
                        </a:solidFill>
                        <a:effectLst/>
                        <a:latin typeface="Aptos Narrow" panose="020B0004020202020204" pitchFamily="34" charset="0"/>
                      </a:endParaRPr>
                    </a:p>
                  </a:txBody>
                  <a:tcPr marL="9525" marR="9525" marT="9525" marB="0" anchor="ctr">
                    <a:solidFill>
                      <a:schemeClr val="accent2">
                        <a:lumMod val="20000"/>
                        <a:lumOff val="80000"/>
                      </a:schemeClr>
                    </a:solidFill>
                  </a:tcPr>
                </a:tc>
                <a:tc>
                  <a:txBody>
                    <a:bodyPr/>
                    <a:lstStyle/>
                    <a:p>
                      <a:pPr algn="ctr" fontAlgn="ctr">
                        <a:buNone/>
                      </a:pPr>
                      <a:r>
                        <a:rPr lang="en-US" sz="1600" u="none" strike="noStrike" dirty="0">
                          <a:effectLst/>
                        </a:rPr>
                        <a:t>Date of Next Release (Expected)</a:t>
                      </a:r>
                      <a:endParaRPr lang="en-US" sz="1600" b="1" i="0" u="none" strike="noStrike" dirty="0">
                        <a:solidFill>
                          <a:srgbClr val="000000"/>
                        </a:solidFill>
                        <a:effectLst/>
                        <a:latin typeface="Aptos Narrow" panose="020B0004020202020204" pitchFamily="34" charset="0"/>
                      </a:endParaRPr>
                    </a:p>
                  </a:txBody>
                  <a:tcPr marL="9525" marR="9525" marT="9525" marB="0" anchor="ctr">
                    <a:solidFill>
                      <a:schemeClr val="accent2">
                        <a:lumMod val="20000"/>
                        <a:lumOff val="80000"/>
                      </a:schemeClr>
                    </a:solidFill>
                  </a:tcPr>
                </a:tc>
                <a:tc>
                  <a:txBody>
                    <a:bodyPr/>
                    <a:lstStyle/>
                    <a:p>
                      <a:pPr algn="ctr" fontAlgn="ctr">
                        <a:buNone/>
                      </a:pPr>
                      <a:r>
                        <a:rPr lang="en-US" sz="1600" u="none" strike="noStrike" dirty="0">
                          <a:effectLst/>
                        </a:rPr>
                        <a:t>Latest Estimate Available</a:t>
                      </a:r>
                      <a:endParaRPr lang="en-US" sz="1600" b="1" i="0" u="none" strike="noStrike" dirty="0">
                        <a:solidFill>
                          <a:srgbClr val="000000"/>
                        </a:solidFill>
                        <a:effectLst/>
                        <a:latin typeface="Aptos Narrow" panose="020B0004020202020204" pitchFamily="34" charset="0"/>
                      </a:endParaRPr>
                    </a:p>
                  </a:txBody>
                  <a:tcPr marL="9525" marR="9525" marT="9525" marB="0" anchor="ctr">
                    <a:solidFill>
                      <a:schemeClr val="accent2">
                        <a:lumMod val="20000"/>
                        <a:lumOff val="80000"/>
                      </a:schemeClr>
                    </a:solidFill>
                  </a:tcPr>
                </a:tc>
                <a:extLst>
                  <a:ext uri="{0D108BD9-81ED-4DB2-BD59-A6C34878D82A}">
                    <a16:rowId xmlns:a16="http://schemas.microsoft.com/office/drawing/2014/main" val="2617375562"/>
                  </a:ext>
                </a:extLst>
              </a:tr>
              <a:tr h="648449">
                <a:tc>
                  <a:txBody>
                    <a:bodyPr/>
                    <a:lstStyle/>
                    <a:p>
                      <a:pPr algn="l" fontAlgn="ctr">
                        <a:buNone/>
                      </a:pPr>
                      <a:r>
                        <a:rPr lang="en-US" sz="1600" u="none" strike="noStrike" dirty="0">
                          <a:effectLst/>
                        </a:rPr>
                        <a:t>National and State population and demographic components of population change;  population age 18+</a:t>
                      </a:r>
                      <a:endParaRPr lang="en-US" sz="1600" b="0" i="0" u="none" strike="noStrike" dirty="0">
                        <a:solidFill>
                          <a:srgbClr val="000000"/>
                        </a:solidFill>
                        <a:effectLst/>
                        <a:latin typeface="Aptos Narrow" panose="020B000402020202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l" fontAlgn="ctr">
                        <a:buNone/>
                      </a:pPr>
                      <a:r>
                        <a:rPr lang="en-US" sz="1600" u="none" strike="noStrike" dirty="0">
                          <a:effectLst/>
                        </a:rPr>
                        <a:t>December 2026 (7/1/2026 data)</a:t>
                      </a:r>
                      <a:endParaRPr lang="en-US" sz="1600" b="0" i="0" u="none" strike="noStrike" dirty="0">
                        <a:solidFill>
                          <a:srgbClr val="000000"/>
                        </a:solidFill>
                        <a:effectLst/>
                        <a:latin typeface="Aptos Narrow" panose="020B000402020202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buNone/>
                      </a:pPr>
                      <a:r>
                        <a:rPr lang="en-US" sz="1600" u="none" strike="noStrike" dirty="0">
                          <a:effectLst/>
                        </a:rPr>
                        <a:t> 7/1/2025</a:t>
                      </a:r>
                      <a:endParaRPr lang="en-US" sz="1600" b="0" i="0" u="none" strike="noStrike" dirty="0">
                        <a:solidFill>
                          <a:srgbClr val="000000"/>
                        </a:solidFill>
                        <a:effectLst/>
                        <a:latin typeface="Aptos Narrow" panose="020B0004020202020204" pitchFamily="34" charset="0"/>
                      </a:endParaRPr>
                    </a:p>
                  </a:txBody>
                  <a:tcPr marL="9525" marR="9525" marT="952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2081342"/>
                  </a:ext>
                </a:extLst>
              </a:tr>
              <a:tr h="564150">
                <a:tc>
                  <a:txBody>
                    <a:bodyPr/>
                    <a:lstStyle/>
                    <a:p>
                      <a:pPr algn="l" fontAlgn="ctr">
                        <a:buNone/>
                      </a:pPr>
                      <a:r>
                        <a:rPr lang="en-US" sz="1600" u="none" strike="noStrike" dirty="0">
                          <a:effectLst/>
                        </a:rPr>
                        <a:t>County population and demographic components of population change</a:t>
                      </a:r>
                      <a:endParaRPr lang="en-US" sz="1600" b="0" i="0" u="none" strike="noStrike" dirty="0">
                        <a:solidFill>
                          <a:srgbClr val="000000"/>
                        </a:solidFill>
                        <a:effectLst/>
                        <a:latin typeface="Aptos Narrow" panose="020B000402020202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buNone/>
                      </a:pPr>
                      <a:r>
                        <a:rPr lang="en-US" sz="1600" u="none" strike="noStrike" dirty="0">
                          <a:effectLst/>
                        </a:rPr>
                        <a:t>March 2026 (7/1/2025 data)</a:t>
                      </a:r>
                      <a:endParaRPr lang="en-US" sz="1600" b="0" i="0" u="none" strike="noStrike" dirty="0">
                        <a:solidFill>
                          <a:srgbClr val="000000"/>
                        </a:solidFill>
                        <a:effectLst/>
                        <a:latin typeface="Aptos Narrow" panose="020B000402020202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buNone/>
                      </a:pPr>
                      <a:r>
                        <a:rPr lang="en-US" sz="1600" u="none" strike="noStrike" dirty="0">
                          <a:effectLst/>
                        </a:rPr>
                        <a:t> 7/1/2024</a:t>
                      </a:r>
                      <a:endParaRPr lang="en-US" sz="1600" b="0" i="0" u="none" strike="noStrike" dirty="0">
                        <a:solidFill>
                          <a:srgbClr val="000000"/>
                        </a:solidFill>
                        <a:effectLst/>
                        <a:latin typeface="Aptos Narrow" panose="020B000402020202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72554404"/>
                  </a:ext>
                </a:extLst>
              </a:tr>
              <a:tr h="432299">
                <a:tc>
                  <a:txBody>
                    <a:bodyPr/>
                    <a:lstStyle/>
                    <a:p>
                      <a:pPr algn="l" fontAlgn="ctr">
                        <a:buNone/>
                      </a:pPr>
                      <a:r>
                        <a:rPr lang="en-US" sz="1600" u="none" strike="noStrike" dirty="0">
                          <a:effectLst/>
                        </a:rPr>
                        <a:t>Metropolitan and micropolitan statistical area population</a:t>
                      </a:r>
                      <a:endParaRPr lang="en-US" sz="1600" b="0" i="0" u="none" strike="noStrike" dirty="0">
                        <a:solidFill>
                          <a:srgbClr val="000000"/>
                        </a:solidFill>
                        <a:effectLst/>
                        <a:latin typeface="Aptos Narrow" panose="020B000402020202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buNone/>
                      </a:pPr>
                      <a:r>
                        <a:rPr lang="en-US" sz="1600" u="none" strike="noStrike" dirty="0">
                          <a:effectLst/>
                        </a:rPr>
                        <a:t>March 2026 (7/1/2025 data)</a:t>
                      </a:r>
                      <a:endParaRPr lang="en-US" sz="1600" b="0" i="0" u="none" strike="noStrike" dirty="0">
                        <a:solidFill>
                          <a:srgbClr val="000000"/>
                        </a:solidFill>
                        <a:effectLst/>
                        <a:latin typeface="Aptos Narrow" panose="020B000402020202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buNone/>
                      </a:pPr>
                      <a:r>
                        <a:rPr lang="en-US" sz="1600" u="none" strike="noStrike" dirty="0">
                          <a:effectLst/>
                        </a:rPr>
                        <a:t> 7/1/2024</a:t>
                      </a:r>
                      <a:endParaRPr lang="en-US" sz="1600" b="0" i="0" u="none" strike="noStrike" dirty="0">
                        <a:solidFill>
                          <a:srgbClr val="000000"/>
                        </a:solidFill>
                        <a:effectLst/>
                        <a:latin typeface="Aptos Narrow" panose="020B000402020202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43647534"/>
                  </a:ext>
                </a:extLst>
              </a:tr>
              <a:tr h="432299">
                <a:tc>
                  <a:txBody>
                    <a:bodyPr/>
                    <a:lstStyle/>
                    <a:p>
                      <a:pPr algn="l" fontAlgn="ctr">
                        <a:buNone/>
                      </a:pPr>
                      <a:r>
                        <a:rPr lang="en-US" sz="1600" u="none" strike="noStrike" dirty="0">
                          <a:effectLst/>
                        </a:rPr>
                        <a:t>City and town (incorporated place and minor civil division) population</a:t>
                      </a:r>
                      <a:endParaRPr lang="en-US" sz="1600" b="0" i="0" u="none" strike="noStrike" dirty="0">
                        <a:solidFill>
                          <a:srgbClr val="000000"/>
                        </a:solidFill>
                        <a:effectLst/>
                        <a:latin typeface="Aptos Narrow" panose="020B000402020202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buNone/>
                      </a:pPr>
                      <a:r>
                        <a:rPr lang="en-US" sz="1600" u="none" strike="noStrike" dirty="0">
                          <a:effectLst/>
                        </a:rPr>
                        <a:t>May 2026 (7/1/2025 data)</a:t>
                      </a:r>
                      <a:endParaRPr lang="en-US" sz="1600" b="0" i="0" u="none" strike="noStrike" dirty="0">
                        <a:solidFill>
                          <a:srgbClr val="000000"/>
                        </a:solidFill>
                        <a:effectLst/>
                        <a:latin typeface="Aptos Narrow" panose="020B000402020202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buNone/>
                      </a:pPr>
                      <a:r>
                        <a:rPr lang="en-US" sz="1600" u="none" strike="noStrike" dirty="0">
                          <a:effectLst/>
                        </a:rPr>
                        <a:t> 7/1/2024</a:t>
                      </a:r>
                      <a:endParaRPr lang="en-US" sz="1600" b="0" i="0" u="none" strike="noStrike" dirty="0">
                        <a:solidFill>
                          <a:srgbClr val="000000"/>
                        </a:solidFill>
                        <a:effectLst/>
                        <a:latin typeface="Aptos Narrow" panose="020B000402020202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53580788"/>
                  </a:ext>
                </a:extLst>
              </a:tr>
              <a:tr h="432299">
                <a:tc>
                  <a:txBody>
                    <a:bodyPr/>
                    <a:lstStyle/>
                    <a:p>
                      <a:pPr algn="l" fontAlgn="ctr">
                        <a:buNone/>
                      </a:pPr>
                      <a:r>
                        <a:rPr lang="en-US" sz="1600" u="none" strike="noStrike" dirty="0">
                          <a:effectLst/>
                        </a:rPr>
                        <a:t>State population by age, sex, race, and Hispanic origin</a:t>
                      </a:r>
                      <a:endParaRPr lang="en-US" sz="1600" b="0" i="0" u="none" strike="noStrike" dirty="0">
                        <a:solidFill>
                          <a:srgbClr val="000000"/>
                        </a:solidFill>
                        <a:effectLst/>
                        <a:latin typeface="Aptos Narrow" panose="020B000402020202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buNone/>
                      </a:pPr>
                      <a:r>
                        <a:rPr lang="en-US" sz="1600" u="none" strike="noStrike" dirty="0">
                          <a:effectLst/>
                        </a:rPr>
                        <a:t>June 2026 (7/1/2025 data)</a:t>
                      </a:r>
                      <a:endParaRPr lang="en-US" sz="1600" b="0" i="0" u="none" strike="noStrike" dirty="0">
                        <a:solidFill>
                          <a:srgbClr val="000000"/>
                        </a:solidFill>
                        <a:effectLst/>
                        <a:latin typeface="Aptos Narrow" panose="020B000402020202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buNone/>
                      </a:pPr>
                      <a:r>
                        <a:rPr lang="en-US" sz="1600" u="none" strike="noStrike" dirty="0">
                          <a:effectLst/>
                        </a:rPr>
                        <a:t> 7/1/2024</a:t>
                      </a:r>
                      <a:endParaRPr lang="en-US" sz="1600" b="0" i="0" u="none" strike="noStrike" dirty="0">
                        <a:solidFill>
                          <a:srgbClr val="000000"/>
                        </a:solidFill>
                        <a:effectLst/>
                        <a:latin typeface="Aptos Narrow" panose="020B000402020202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33941750"/>
                  </a:ext>
                </a:extLst>
              </a:tr>
              <a:tr h="432299">
                <a:tc>
                  <a:txBody>
                    <a:bodyPr/>
                    <a:lstStyle/>
                    <a:p>
                      <a:pPr algn="l" fontAlgn="ctr">
                        <a:buNone/>
                      </a:pPr>
                      <a:r>
                        <a:rPr lang="en-US" sz="1600" u="none" strike="noStrike" dirty="0">
                          <a:effectLst/>
                        </a:rPr>
                        <a:t>County population by age, sex, race, and Hispanic origin</a:t>
                      </a:r>
                      <a:endParaRPr lang="en-US" sz="1600" b="0" i="0" u="none" strike="noStrike" dirty="0">
                        <a:solidFill>
                          <a:srgbClr val="000000"/>
                        </a:solidFill>
                        <a:effectLst/>
                        <a:latin typeface="Aptos Narrow" panose="020B000402020202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l" fontAlgn="ctr">
                        <a:buNone/>
                      </a:pPr>
                      <a:r>
                        <a:rPr lang="en-US" sz="1600" u="none" strike="noStrike" dirty="0">
                          <a:effectLst/>
                        </a:rPr>
                        <a:t>June 2026 (7/1/2025 data)</a:t>
                      </a:r>
                      <a:endParaRPr lang="en-US" sz="1600" b="0" i="0" u="none" strike="noStrike" dirty="0">
                        <a:solidFill>
                          <a:srgbClr val="000000"/>
                        </a:solidFill>
                        <a:effectLst/>
                        <a:latin typeface="Aptos Narrow" panose="020B000402020202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buNone/>
                      </a:pPr>
                      <a:r>
                        <a:rPr lang="en-US" sz="1600" u="none" strike="noStrike" dirty="0">
                          <a:effectLst/>
                        </a:rPr>
                        <a:t> 7/1/2024</a:t>
                      </a:r>
                      <a:endParaRPr lang="en-US" sz="1600" b="0" i="0" u="none" strike="noStrike" dirty="0">
                        <a:solidFill>
                          <a:srgbClr val="000000"/>
                        </a:solidFill>
                        <a:effectLst/>
                        <a:latin typeface="Aptos Narrow" panose="020B0004020202020204" pitchFamily="34" charset="0"/>
                      </a:endParaRPr>
                    </a:p>
                  </a:txBody>
                  <a:tcPr marL="9525" marR="9525" marT="9525"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375157282"/>
                  </a:ext>
                </a:extLst>
              </a:tr>
            </a:tbl>
          </a:graphicData>
        </a:graphic>
      </p:graphicFrame>
    </p:spTree>
    <p:extLst>
      <p:ext uri="{BB962C8B-B14F-4D97-AF65-F5344CB8AC3E}">
        <p14:creationId xmlns:p14="http://schemas.microsoft.com/office/powerpoint/2010/main" val="31442676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03C812-133A-7D1E-1AD5-FA782314B2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9BBB9A-5D0B-49C6-F976-4275F088350E}"/>
              </a:ext>
            </a:extLst>
          </p:cNvPr>
          <p:cNvSpPr>
            <a:spLocks noGrp="1"/>
          </p:cNvSpPr>
          <p:nvPr>
            <p:ph type="title"/>
          </p:nvPr>
        </p:nvSpPr>
        <p:spPr>
          <a:xfrm>
            <a:off x="621290" y="3084537"/>
            <a:ext cx="10945368" cy="685800"/>
          </a:xfrm>
        </p:spPr>
        <p:txBody>
          <a:bodyPr>
            <a:normAutofit fontScale="90000"/>
          </a:bodyPr>
          <a:lstStyle/>
          <a:p>
            <a:pPr algn="ctr"/>
            <a:r>
              <a:rPr lang="en-US" dirty="0">
                <a:ea typeface="Calibri"/>
                <a:cs typeface="Arial"/>
              </a:rPr>
              <a:t>Migration Trends in the EOHLC Projections Series</a:t>
            </a:r>
            <a:endParaRPr lang="en-US" dirty="0">
              <a:ea typeface="Calibri" panose="020F0502020204030204"/>
            </a:endParaRPr>
          </a:p>
        </p:txBody>
      </p:sp>
    </p:spTree>
    <p:extLst>
      <p:ext uri="{BB962C8B-B14F-4D97-AF65-F5344CB8AC3E}">
        <p14:creationId xmlns:p14="http://schemas.microsoft.com/office/powerpoint/2010/main" val="15822417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CBB294-18E3-F5AA-945C-781DEFE35393}"/>
            </a:ext>
          </a:extLst>
        </p:cNvPr>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43FCFD17-CC9F-BD35-2A4B-5237341EF95C}"/>
              </a:ext>
            </a:extLst>
          </p:cNvPr>
          <p:cNvGraphicFramePr>
            <a:graphicFrameLocks/>
          </p:cNvGraphicFramePr>
          <p:nvPr>
            <p:extLst>
              <p:ext uri="{D42A27DB-BD31-4B8C-83A1-F6EECF244321}">
                <p14:modId xmlns:p14="http://schemas.microsoft.com/office/powerpoint/2010/main" val="2750214176"/>
              </p:ext>
            </p:extLst>
          </p:nvPr>
        </p:nvGraphicFramePr>
        <p:xfrm>
          <a:off x="687066" y="1553866"/>
          <a:ext cx="10507613" cy="3935529"/>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06128B28-C7D4-1F6C-5BF3-E7E342AFD07D}"/>
              </a:ext>
            </a:extLst>
          </p:cNvPr>
          <p:cNvSpPr>
            <a:spLocks noGrp="1"/>
          </p:cNvSpPr>
          <p:nvPr>
            <p:ph type="title"/>
          </p:nvPr>
        </p:nvSpPr>
        <p:spPr>
          <a:xfrm>
            <a:off x="630936" y="470685"/>
            <a:ext cx="10945368" cy="685800"/>
          </a:xfrm>
        </p:spPr>
        <p:txBody>
          <a:bodyPr>
            <a:noAutofit/>
          </a:bodyPr>
          <a:lstStyle/>
          <a:p>
            <a:pPr lvl="0">
              <a:spcBef>
                <a:spcPts val="1000"/>
              </a:spcBef>
              <a:defRPr/>
            </a:pPr>
            <a:r>
              <a:rPr lang="en-US" sz="2800" dirty="0">
                <a:ea typeface="Calibri"/>
                <a:cs typeface="Arial"/>
              </a:rPr>
              <a:t>UMDI V2024_H2 Projection Series: Period of Migration</a:t>
            </a:r>
            <a:endParaRPr lang="en-US" sz="2800" b="0" i="1" dirty="0">
              <a:solidFill>
                <a:prstClr val="black"/>
              </a:solidFill>
              <a:latin typeface="Calibri" panose="020F0502020204030204" pitchFamily="34" charset="0"/>
            </a:endParaRPr>
          </a:p>
        </p:txBody>
      </p:sp>
      <p:sp>
        <p:nvSpPr>
          <p:cNvPr id="5" name="Slide Number Placeholder 4">
            <a:extLst>
              <a:ext uri="{FF2B5EF4-FFF2-40B4-BE49-F238E27FC236}">
                <a16:creationId xmlns:a16="http://schemas.microsoft.com/office/drawing/2014/main" id="{C528D759-74F6-587F-0493-DB3B905EEF9A}"/>
              </a:ext>
            </a:extLst>
          </p:cNvPr>
          <p:cNvSpPr>
            <a:spLocks noGrp="1"/>
          </p:cNvSpPr>
          <p:nvPr>
            <p:ph type="sldNum" sz="quarter"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Page </a:t>
            </a:r>
            <a:fld id="{D451C3AF-C182-BB47-A3C0-0AB666CF8761}" type="slidenum">
              <a:rPr kumimoji="0" lang="en-US" sz="12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8" name="Text Placeholder 7">
            <a:extLst>
              <a:ext uri="{FF2B5EF4-FFF2-40B4-BE49-F238E27FC236}">
                <a16:creationId xmlns:a16="http://schemas.microsoft.com/office/drawing/2014/main" id="{EFB8770C-3ADC-2381-576A-52700D7DCD13}"/>
              </a:ext>
            </a:extLst>
          </p:cNvPr>
          <p:cNvSpPr>
            <a:spLocks noGrp="1"/>
          </p:cNvSpPr>
          <p:nvPr>
            <p:ph type="body" sz="quarter" idx="14"/>
          </p:nvPr>
        </p:nvSpPr>
        <p:spPr>
          <a:xfrm>
            <a:off x="5998464" y="5896939"/>
            <a:ext cx="4983861" cy="1015663"/>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UMass Donahue Institute. Source Data: ST-2000-7; CO-EST2010-ALLDATA; and NST-EST2025-ALLDATA, U.S. Census Bureau Population Division.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Note that the Census Bureau provides only 3 months of component estimates for years 2010 and 2020. These years are excluded from the time-series chart above.</a:t>
            </a:r>
          </a:p>
        </p:txBody>
      </p:sp>
      <p:sp>
        <p:nvSpPr>
          <p:cNvPr id="3" name="Left Brace 2">
            <a:extLst>
              <a:ext uri="{FF2B5EF4-FFF2-40B4-BE49-F238E27FC236}">
                <a16:creationId xmlns:a16="http://schemas.microsoft.com/office/drawing/2014/main" id="{8C519257-2AA9-6907-7831-32351F588359}"/>
              </a:ext>
            </a:extLst>
          </p:cNvPr>
          <p:cNvSpPr/>
          <p:nvPr/>
        </p:nvSpPr>
        <p:spPr>
          <a:xfrm rot="5400000">
            <a:off x="5873847" y="1166576"/>
            <a:ext cx="435069" cy="2392218"/>
          </a:xfrm>
          <a:prstGeom prst="leftBrace">
            <a:avLst/>
          </a:prstGeom>
          <a:ln w="19050">
            <a:solidFill>
              <a:srgbClr val="7030A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kern="1200" dirty="0"/>
          </a:p>
        </p:txBody>
      </p:sp>
      <p:sp>
        <p:nvSpPr>
          <p:cNvPr id="4" name="TextBox 3">
            <a:extLst>
              <a:ext uri="{FF2B5EF4-FFF2-40B4-BE49-F238E27FC236}">
                <a16:creationId xmlns:a16="http://schemas.microsoft.com/office/drawing/2014/main" id="{6F037671-6BA1-9018-4A9D-D1DC6D48ED5F}"/>
              </a:ext>
            </a:extLst>
          </p:cNvPr>
          <p:cNvSpPr txBox="1"/>
          <p:nvPr/>
        </p:nvSpPr>
        <p:spPr>
          <a:xfrm>
            <a:off x="630936" y="939939"/>
            <a:ext cx="7791916" cy="400110"/>
          </a:xfrm>
          <a:prstGeom prst="rect">
            <a:avLst/>
          </a:prstGeom>
          <a:noFill/>
        </p:spPr>
        <p:txBody>
          <a:bodyPr wrap="square" rtlCol="0">
            <a:spAutoFit/>
          </a:bodyPr>
          <a:lstStyle/>
          <a:p>
            <a:r>
              <a:rPr lang="en-US" sz="2000" dirty="0"/>
              <a:t>Scenario 1: Crisis as Usual &amp; Scenario 2: A Sense of Normalcy</a:t>
            </a:r>
          </a:p>
        </p:txBody>
      </p:sp>
      <p:sp>
        <p:nvSpPr>
          <p:cNvPr id="6" name="TextBox 5">
            <a:extLst>
              <a:ext uri="{FF2B5EF4-FFF2-40B4-BE49-F238E27FC236}">
                <a16:creationId xmlns:a16="http://schemas.microsoft.com/office/drawing/2014/main" id="{38514B1F-2132-27AB-BD42-C671E7D65A94}"/>
              </a:ext>
            </a:extLst>
          </p:cNvPr>
          <p:cNvSpPr txBox="1"/>
          <p:nvPr/>
        </p:nvSpPr>
        <p:spPr>
          <a:xfrm>
            <a:off x="4382653" y="1526342"/>
            <a:ext cx="3870036" cy="646331"/>
          </a:xfrm>
          <a:prstGeom prst="rect">
            <a:avLst/>
          </a:prstGeom>
          <a:solidFill>
            <a:schemeClr val="bg1"/>
          </a:solidFill>
        </p:spPr>
        <p:txBody>
          <a:bodyPr wrap="square" rtlCol="0">
            <a:spAutoFit/>
          </a:bodyPr>
          <a:lstStyle/>
          <a:p>
            <a:pPr algn="ctr"/>
            <a:r>
              <a:rPr lang="en-US" sz="1200" b="1" dirty="0"/>
              <a:t>International Migration 2011 to 2018 period</a:t>
            </a:r>
          </a:p>
          <a:p>
            <a:pPr algn="ctr"/>
            <a:r>
              <a:rPr lang="en-US" sz="1200" b="1" dirty="0"/>
              <a:t>5-year average: 204,443</a:t>
            </a:r>
          </a:p>
          <a:p>
            <a:pPr algn="ctr"/>
            <a:r>
              <a:rPr lang="en-US" sz="1200" b="1" dirty="0"/>
              <a:t>1-year average: 40,889 </a:t>
            </a:r>
          </a:p>
        </p:txBody>
      </p:sp>
    </p:spTree>
    <p:extLst>
      <p:ext uri="{BB962C8B-B14F-4D97-AF65-F5344CB8AC3E}">
        <p14:creationId xmlns:p14="http://schemas.microsoft.com/office/powerpoint/2010/main" val="1607442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1ACC8-A5EF-580A-73B8-193F7760E606}"/>
              </a:ext>
            </a:extLst>
          </p:cNvPr>
          <p:cNvSpPr>
            <a:spLocks noGrp="1"/>
          </p:cNvSpPr>
          <p:nvPr>
            <p:ph type="title"/>
          </p:nvPr>
        </p:nvSpPr>
        <p:spPr/>
        <p:txBody>
          <a:bodyPr>
            <a:normAutofit/>
          </a:bodyPr>
          <a:lstStyle/>
          <a:p>
            <a:r>
              <a:rPr lang="en-US" sz="3200" dirty="0"/>
              <a:t>Massachusetts Population April 1, 2020 - July 1, 2024</a:t>
            </a:r>
            <a:endParaRPr lang="en-US" sz="4000" dirty="0"/>
          </a:p>
        </p:txBody>
      </p:sp>
      <p:sp>
        <p:nvSpPr>
          <p:cNvPr id="4" name="Text Placeholder 3">
            <a:extLst>
              <a:ext uri="{FF2B5EF4-FFF2-40B4-BE49-F238E27FC236}">
                <a16:creationId xmlns:a16="http://schemas.microsoft.com/office/drawing/2014/main" id="{DA32E5F1-C2F2-447E-BDE1-31B079E9E294}"/>
              </a:ext>
            </a:extLst>
          </p:cNvPr>
          <p:cNvSpPr>
            <a:spLocks noGrp="1"/>
          </p:cNvSpPr>
          <p:nvPr>
            <p:ph type="body" sz="quarter" idx="14"/>
          </p:nvPr>
        </p:nvSpPr>
        <p:spPr/>
        <p:txBody>
          <a:bodyPr/>
          <a:lstStyle/>
          <a:p>
            <a:r>
              <a:rPr lang="en-US" i="1" dirty="0">
                <a:solidFill>
                  <a:schemeClr val="tx1"/>
                </a:solidFill>
              </a:rPr>
              <a:t>NST-EST2025-ALLDATA. U.S. Census Bureau, Population Division. Release date: </a:t>
            </a:r>
            <a:r>
              <a:rPr lang="en-US" b="1" i="1" dirty="0">
                <a:solidFill>
                  <a:schemeClr val="tx1"/>
                </a:solidFill>
              </a:rPr>
              <a:t>January 27, 2026</a:t>
            </a:r>
            <a:endParaRPr lang="en-US" dirty="0"/>
          </a:p>
        </p:txBody>
      </p:sp>
      <p:graphicFrame>
        <p:nvGraphicFramePr>
          <p:cNvPr id="5" name="Chart Placeholder 4">
            <a:extLst>
              <a:ext uri="{FF2B5EF4-FFF2-40B4-BE49-F238E27FC236}">
                <a16:creationId xmlns:a16="http://schemas.microsoft.com/office/drawing/2014/main" id="{0972954C-954A-848B-4EC4-89B3671FED5B}"/>
              </a:ext>
            </a:extLst>
          </p:cNvPr>
          <p:cNvGraphicFramePr>
            <a:graphicFrameLocks noGrp="1"/>
          </p:cNvGraphicFramePr>
          <p:nvPr>
            <p:ph type="chart" sz="quarter" idx="12"/>
            <p:extLst>
              <p:ext uri="{D42A27DB-BD31-4B8C-83A1-F6EECF244321}">
                <p14:modId xmlns:p14="http://schemas.microsoft.com/office/powerpoint/2010/main" val="298400081"/>
              </p:ext>
            </p:extLst>
          </p:nvPr>
        </p:nvGraphicFramePr>
        <p:xfrm>
          <a:off x="1431036" y="1465490"/>
          <a:ext cx="8165592" cy="421538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551F6821-8292-5980-1D44-7132DD334864}"/>
              </a:ext>
            </a:extLst>
          </p:cNvPr>
          <p:cNvSpPr txBox="1"/>
          <p:nvPr/>
        </p:nvSpPr>
        <p:spPr>
          <a:xfrm>
            <a:off x="2667255" y="2557519"/>
            <a:ext cx="2846577" cy="1015663"/>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dirty="0">
                <a:ea typeface="Calibri"/>
                <a:cs typeface="Calibri"/>
              </a:rPr>
              <a:t>MA grew by 105,448 people from Census 2020 to July 1, 2024, or 1.5%.</a:t>
            </a:r>
            <a:endParaRPr lang="en-US" dirty="0"/>
          </a:p>
        </p:txBody>
      </p:sp>
    </p:spTree>
    <p:extLst>
      <p:ext uri="{BB962C8B-B14F-4D97-AF65-F5344CB8AC3E}">
        <p14:creationId xmlns:p14="http://schemas.microsoft.com/office/powerpoint/2010/main" val="146467474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B1E50E-3C5E-752D-EBD9-1A61CE902438}"/>
            </a:ext>
          </a:extLst>
        </p:cNvPr>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4F14EDE9-B2D2-DD98-C893-D6B5EE50ADFA}"/>
              </a:ext>
            </a:extLst>
          </p:cNvPr>
          <p:cNvGraphicFramePr>
            <a:graphicFrameLocks/>
          </p:cNvGraphicFramePr>
          <p:nvPr>
            <p:extLst>
              <p:ext uri="{D42A27DB-BD31-4B8C-83A1-F6EECF244321}">
                <p14:modId xmlns:p14="http://schemas.microsoft.com/office/powerpoint/2010/main" val="2232100433"/>
              </p:ext>
            </p:extLst>
          </p:nvPr>
        </p:nvGraphicFramePr>
        <p:xfrm>
          <a:off x="687066" y="1553866"/>
          <a:ext cx="10507613" cy="3935529"/>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C4A2B127-D64C-4A3F-36D6-671496376796}"/>
              </a:ext>
            </a:extLst>
          </p:cNvPr>
          <p:cNvSpPr>
            <a:spLocks noGrp="1"/>
          </p:cNvSpPr>
          <p:nvPr>
            <p:ph type="title"/>
          </p:nvPr>
        </p:nvSpPr>
        <p:spPr>
          <a:xfrm>
            <a:off x="630936" y="470685"/>
            <a:ext cx="10945368" cy="685800"/>
          </a:xfrm>
        </p:spPr>
        <p:txBody>
          <a:bodyPr>
            <a:noAutofit/>
          </a:bodyPr>
          <a:lstStyle/>
          <a:p>
            <a:pPr lvl="0">
              <a:spcBef>
                <a:spcPts val="1000"/>
              </a:spcBef>
              <a:defRPr/>
            </a:pPr>
            <a:r>
              <a:rPr lang="en-US" sz="2800" dirty="0">
                <a:ea typeface="Calibri"/>
                <a:cs typeface="Arial"/>
              </a:rPr>
              <a:t>UMDI V2024_H1 Projection Series: Period of Migration</a:t>
            </a:r>
            <a:endParaRPr lang="en-US" sz="3600" b="0" i="1" dirty="0">
              <a:solidFill>
                <a:prstClr val="black"/>
              </a:solidFill>
              <a:latin typeface="Calibri" panose="020F0502020204030204" pitchFamily="34" charset="0"/>
            </a:endParaRPr>
          </a:p>
        </p:txBody>
      </p:sp>
      <p:sp>
        <p:nvSpPr>
          <p:cNvPr id="5" name="Slide Number Placeholder 4">
            <a:extLst>
              <a:ext uri="{FF2B5EF4-FFF2-40B4-BE49-F238E27FC236}">
                <a16:creationId xmlns:a16="http://schemas.microsoft.com/office/drawing/2014/main" id="{FE4E4614-CE2A-A60D-FD59-44ED0123DE9A}"/>
              </a:ext>
            </a:extLst>
          </p:cNvPr>
          <p:cNvSpPr>
            <a:spLocks noGrp="1"/>
          </p:cNvSpPr>
          <p:nvPr>
            <p:ph type="sldNum" sz="quarter"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Page </a:t>
            </a:r>
            <a:fld id="{D451C3AF-C182-BB47-A3C0-0AB666CF8761}" type="slidenum">
              <a:rPr kumimoji="0" lang="en-US" sz="12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8" name="Text Placeholder 7">
            <a:extLst>
              <a:ext uri="{FF2B5EF4-FFF2-40B4-BE49-F238E27FC236}">
                <a16:creationId xmlns:a16="http://schemas.microsoft.com/office/drawing/2014/main" id="{0231FC25-F130-DC8F-750A-4F47C6C34F00}"/>
              </a:ext>
            </a:extLst>
          </p:cNvPr>
          <p:cNvSpPr>
            <a:spLocks noGrp="1"/>
          </p:cNvSpPr>
          <p:nvPr>
            <p:ph type="body" sz="quarter" idx="14"/>
          </p:nvPr>
        </p:nvSpPr>
        <p:spPr>
          <a:xfrm>
            <a:off x="5998464" y="6020050"/>
            <a:ext cx="4983861" cy="769441"/>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UMass Donahue Institute. Source Data: ST-2000-7; CO-EST2010-ALLDATA; and NST-EST2025-ALLDATA, U.S. Census Bureau Population Division.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Note that the Census Bureau provides only 3 months of component estimates for years 2010 and 2020. These years are excluded from the time-series chart above.</a:t>
            </a:r>
          </a:p>
        </p:txBody>
      </p:sp>
      <p:sp>
        <p:nvSpPr>
          <p:cNvPr id="3" name="Left Brace 2">
            <a:extLst>
              <a:ext uri="{FF2B5EF4-FFF2-40B4-BE49-F238E27FC236}">
                <a16:creationId xmlns:a16="http://schemas.microsoft.com/office/drawing/2014/main" id="{0832AEA7-D87F-E042-8C34-C068DF7EDF09}"/>
              </a:ext>
            </a:extLst>
          </p:cNvPr>
          <p:cNvSpPr/>
          <p:nvPr/>
        </p:nvSpPr>
        <p:spPr>
          <a:xfrm rot="5400000">
            <a:off x="5979719" y="994610"/>
            <a:ext cx="480211" cy="2781300"/>
          </a:xfrm>
          <a:prstGeom prst="leftBrace">
            <a:avLst/>
          </a:prstGeom>
          <a:ln w="19050">
            <a:solidFill>
              <a:srgbClr val="7030A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kern="1200" dirty="0"/>
          </a:p>
        </p:txBody>
      </p:sp>
      <p:sp>
        <p:nvSpPr>
          <p:cNvPr id="4" name="TextBox 3">
            <a:extLst>
              <a:ext uri="{FF2B5EF4-FFF2-40B4-BE49-F238E27FC236}">
                <a16:creationId xmlns:a16="http://schemas.microsoft.com/office/drawing/2014/main" id="{AD98096B-A879-0A4A-2715-3A1C741E0EED}"/>
              </a:ext>
            </a:extLst>
          </p:cNvPr>
          <p:cNvSpPr txBox="1"/>
          <p:nvPr/>
        </p:nvSpPr>
        <p:spPr>
          <a:xfrm>
            <a:off x="687066" y="1065167"/>
            <a:ext cx="4563495" cy="400110"/>
          </a:xfrm>
          <a:prstGeom prst="rect">
            <a:avLst/>
          </a:prstGeom>
          <a:noFill/>
        </p:spPr>
        <p:txBody>
          <a:bodyPr wrap="square" rtlCol="0">
            <a:spAutoFit/>
          </a:bodyPr>
          <a:lstStyle/>
          <a:p>
            <a:r>
              <a:rPr lang="en-US" sz="2000" dirty="0"/>
              <a:t>Scenario 3: “Competing and Growing”</a:t>
            </a:r>
          </a:p>
        </p:txBody>
      </p:sp>
      <p:sp>
        <p:nvSpPr>
          <p:cNvPr id="6" name="TextBox 5">
            <a:extLst>
              <a:ext uri="{FF2B5EF4-FFF2-40B4-BE49-F238E27FC236}">
                <a16:creationId xmlns:a16="http://schemas.microsoft.com/office/drawing/2014/main" id="{9B56AAEB-5340-2D88-4C78-D8DE62E5FA13}"/>
              </a:ext>
            </a:extLst>
          </p:cNvPr>
          <p:cNvSpPr txBox="1"/>
          <p:nvPr/>
        </p:nvSpPr>
        <p:spPr>
          <a:xfrm>
            <a:off x="4391890" y="1571487"/>
            <a:ext cx="3870036" cy="646331"/>
          </a:xfrm>
          <a:prstGeom prst="rect">
            <a:avLst/>
          </a:prstGeom>
          <a:solidFill>
            <a:schemeClr val="bg1"/>
          </a:solidFill>
        </p:spPr>
        <p:txBody>
          <a:bodyPr wrap="square" rtlCol="0">
            <a:spAutoFit/>
          </a:bodyPr>
          <a:lstStyle/>
          <a:p>
            <a:pPr algn="ctr"/>
            <a:r>
              <a:rPr lang="en-US" sz="1200" b="1" dirty="0"/>
              <a:t>International Migration 2010 to 2020 period</a:t>
            </a:r>
          </a:p>
          <a:p>
            <a:pPr algn="ctr"/>
            <a:r>
              <a:rPr lang="en-US" sz="1200" b="1" dirty="0"/>
              <a:t>5-year: 191,189</a:t>
            </a:r>
          </a:p>
          <a:p>
            <a:pPr algn="ctr"/>
            <a:r>
              <a:rPr lang="en-US" sz="1200" b="1" dirty="0"/>
              <a:t>1-year average: 38,274 </a:t>
            </a:r>
          </a:p>
        </p:txBody>
      </p:sp>
      <p:sp>
        <p:nvSpPr>
          <p:cNvPr id="9" name="TextBox 8">
            <a:extLst>
              <a:ext uri="{FF2B5EF4-FFF2-40B4-BE49-F238E27FC236}">
                <a16:creationId xmlns:a16="http://schemas.microsoft.com/office/drawing/2014/main" id="{E213D9FD-5F79-B9A0-AEED-436AE6678254}"/>
              </a:ext>
            </a:extLst>
          </p:cNvPr>
          <p:cNvSpPr txBox="1"/>
          <p:nvPr/>
        </p:nvSpPr>
        <p:spPr>
          <a:xfrm>
            <a:off x="4391890" y="4385230"/>
            <a:ext cx="3870036" cy="646331"/>
          </a:xfrm>
          <a:prstGeom prst="rect">
            <a:avLst/>
          </a:prstGeom>
          <a:solidFill>
            <a:schemeClr val="bg1"/>
          </a:solidFill>
        </p:spPr>
        <p:txBody>
          <a:bodyPr wrap="square" rtlCol="0">
            <a:spAutoFit/>
          </a:bodyPr>
          <a:lstStyle/>
          <a:p>
            <a:pPr algn="ctr"/>
            <a:r>
              <a:rPr lang="en-US" sz="1200" b="1" dirty="0"/>
              <a:t>Domestic Migration 2010 to 2020 period</a:t>
            </a:r>
          </a:p>
          <a:p>
            <a:pPr algn="ctr"/>
            <a:r>
              <a:rPr lang="en-US" sz="1200" b="1" dirty="0"/>
              <a:t>5-year average -96,944</a:t>
            </a:r>
          </a:p>
          <a:p>
            <a:pPr algn="ctr"/>
            <a:r>
              <a:rPr lang="en-US" sz="1200" b="1" dirty="0"/>
              <a:t>1-year average: -19,389 </a:t>
            </a:r>
          </a:p>
        </p:txBody>
      </p:sp>
      <p:cxnSp>
        <p:nvCxnSpPr>
          <p:cNvPr id="11" name="Straight Connector 10">
            <a:extLst>
              <a:ext uri="{FF2B5EF4-FFF2-40B4-BE49-F238E27FC236}">
                <a16:creationId xmlns:a16="http://schemas.microsoft.com/office/drawing/2014/main" id="{10AFD646-2F79-CDE9-7C06-38F25537C18E}"/>
              </a:ext>
            </a:extLst>
          </p:cNvPr>
          <p:cNvCxnSpPr/>
          <p:nvPr/>
        </p:nvCxnSpPr>
        <p:spPr>
          <a:xfrm>
            <a:off x="4829174" y="2820202"/>
            <a:ext cx="2861411" cy="0"/>
          </a:xfrm>
          <a:prstGeom prst="line">
            <a:avLst/>
          </a:prstGeom>
          <a:ln w="19050" cap="flat" cmpd="sng" algn="ctr">
            <a:solidFill>
              <a:srgbClr val="9999FF"/>
            </a:solidFill>
            <a:prstDash val="dash"/>
            <a:round/>
            <a:headEnd type="none" w="med" len="med"/>
            <a:tailEnd type="none" w="med" len="med"/>
          </a:ln>
          <a:effectLst>
            <a:outerShdw blurRad="50800" dist="38100" dir="16200000"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12" name="Straight Connector 11">
            <a:extLst>
              <a:ext uri="{FF2B5EF4-FFF2-40B4-BE49-F238E27FC236}">
                <a16:creationId xmlns:a16="http://schemas.microsoft.com/office/drawing/2014/main" id="{AB4D27F9-A7D0-CEDC-DC7C-CAF447F4F4C2}"/>
              </a:ext>
            </a:extLst>
          </p:cNvPr>
          <p:cNvCxnSpPr/>
          <p:nvPr/>
        </p:nvCxnSpPr>
        <p:spPr>
          <a:xfrm>
            <a:off x="4867996" y="3848501"/>
            <a:ext cx="2861411" cy="0"/>
          </a:xfrm>
          <a:prstGeom prst="line">
            <a:avLst/>
          </a:prstGeom>
          <a:ln w="19050" cap="flat" cmpd="sng" algn="ctr">
            <a:solidFill>
              <a:schemeClr val="accent4"/>
            </a:solidFill>
            <a:prstDash val="dash"/>
            <a:round/>
            <a:headEnd type="none" w="med" len="med"/>
            <a:tailEnd type="none" w="med" len="med"/>
          </a:ln>
          <a:effectLst>
            <a:outerShdw blurRad="63500" sx="102000" sy="102000" algn="ctr"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14364745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0FF191-3CD6-C70C-C1A8-AF7E39B600E5}"/>
            </a:ext>
          </a:extLst>
        </p:cNvPr>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794193BA-C5F5-F465-20E2-B48A5B83E1AE}"/>
              </a:ext>
            </a:extLst>
          </p:cNvPr>
          <p:cNvGraphicFramePr>
            <a:graphicFrameLocks/>
          </p:cNvGraphicFramePr>
          <p:nvPr>
            <p:extLst>
              <p:ext uri="{D42A27DB-BD31-4B8C-83A1-F6EECF244321}">
                <p14:modId xmlns:p14="http://schemas.microsoft.com/office/powerpoint/2010/main" val="270193208"/>
              </p:ext>
            </p:extLst>
          </p:nvPr>
        </p:nvGraphicFramePr>
        <p:xfrm>
          <a:off x="687066" y="1553866"/>
          <a:ext cx="10507613" cy="3935529"/>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754F95E8-F0DD-DC9F-0E91-CCEC5389E5D8}"/>
              </a:ext>
            </a:extLst>
          </p:cNvPr>
          <p:cNvSpPr>
            <a:spLocks noGrp="1"/>
          </p:cNvSpPr>
          <p:nvPr>
            <p:ph type="title"/>
          </p:nvPr>
        </p:nvSpPr>
        <p:spPr>
          <a:xfrm>
            <a:off x="630936" y="470685"/>
            <a:ext cx="10945368" cy="685800"/>
          </a:xfrm>
        </p:spPr>
        <p:txBody>
          <a:bodyPr>
            <a:noAutofit/>
          </a:bodyPr>
          <a:lstStyle/>
          <a:p>
            <a:pPr lvl="0">
              <a:spcBef>
                <a:spcPts val="1000"/>
              </a:spcBef>
              <a:defRPr/>
            </a:pPr>
            <a:r>
              <a:rPr lang="en-US" sz="2800" dirty="0">
                <a:ea typeface="Calibri"/>
                <a:cs typeface="Arial"/>
              </a:rPr>
              <a:t>UMDI V2024_H3 Projection Series: Period of Migration</a:t>
            </a:r>
            <a:endParaRPr lang="en-US" sz="3600" b="0" i="1" dirty="0">
              <a:solidFill>
                <a:prstClr val="black"/>
              </a:solidFill>
              <a:latin typeface="Calibri" panose="020F0502020204030204" pitchFamily="34" charset="0"/>
            </a:endParaRPr>
          </a:p>
        </p:txBody>
      </p:sp>
      <p:sp>
        <p:nvSpPr>
          <p:cNvPr id="5" name="Slide Number Placeholder 4">
            <a:extLst>
              <a:ext uri="{FF2B5EF4-FFF2-40B4-BE49-F238E27FC236}">
                <a16:creationId xmlns:a16="http://schemas.microsoft.com/office/drawing/2014/main" id="{24BDB785-C837-AA03-87E3-96E2A3CD126B}"/>
              </a:ext>
            </a:extLst>
          </p:cNvPr>
          <p:cNvSpPr>
            <a:spLocks noGrp="1"/>
          </p:cNvSpPr>
          <p:nvPr>
            <p:ph type="sldNum" sz="quarter"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Page </a:t>
            </a:r>
            <a:fld id="{D451C3AF-C182-BB47-A3C0-0AB666CF8761}" type="slidenum">
              <a:rPr kumimoji="0" lang="en-US" sz="1200" b="0" i="0" u="none" strike="noStrike" kern="1200" cap="none" spc="0" normalizeH="0" baseline="0" noProof="0" smtClean="0">
                <a:ln>
                  <a:noFill/>
                </a:ln>
                <a:solidFill>
                  <a:prstClr val="white">
                    <a:lumMod val="6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p:txBody>
      </p:sp>
      <p:sp>
        <p:nvSpPr>
          <p:cNvPr id="8" name="Text Placeholder 7">
            <a:extLst>
              <a:ext uri="{FF2B5EF4-FFF2-40B4-BE49-F238E27FC236}">
                <a16:creationId xmlns:a16="http://schemas.microsoft.com/office/drawing/2014/main" id="{8A782626-E4F0-9E62-0FA0-07596A93A93C}"/>
              </a:ext>
            </a:extLst>
          </p:cNvPr>
          <p:cNvSpPr>
            <a:spLocks noGrp="1"/>
          </p:cNvSpPr>
          <p:nvPr>
            <p:ph type="body" sz="quarter" idx="14"/>
          </p:nvPr>
        </p:nvSpPr>
        <p:spPr>
          <a:xfrm>
            <a:off x="5998464" y="6020050"/>
            <a:ext cx="4983861" cy="769441"/>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UMass Donahue Institute. Source Data: ST-2000-7; CO-EST2010-ALLDATA; and NST-EST2025-ALLDATA, U.S. Census Bureau Population Division.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Note that the Census Bureau provides only 3 months of component estimates for years 2010 and 2020. These years are excluded from the time-series chart above.</a:t>
            </a:r>
          </a:p>
        </p:txBody>
      </p:sp>
      <p:sp>
        <p:nvSpPr>
          <p:cNvPr id="3" name="Left Brace 2">
            <a:extLst>
              <a:ext uri="{FF2B5EF4-FFF2-40B4-BE49-F238E27FC236}">
                <a16:creationId xmlns:a16="http://schemas.microsoft.com/office/drawing/2014/main" id="{9EA10941-F244-3C84-17BF-677DAE6A7876}"/>
              </a:ext>
            </a:extLst>
          </p:cNvPr>
          <p:cNvSpPr/>
          <p:nvPr/>
        </p:nvSpPr>
        <p:spPr>
          <a:xfrm rot="5400000">
            <a:off x="5979719" y="994610"/>
            <a:ext cx="480211" cy="2781300"/>
          </a:xfrm>
          <a:prstGeom prst="leftBrace">
            <a:avLst/>
          </a:prstGeom>
          <a:ln w="19050">
            <a:solidFill>
              <a:srgbClr val="7030A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kern="1200" dirty="0"/>
          </a:p>
        </p:txBody>
      </p:sp>
      <p:sp>
        <p:nvSpPr>
          <p:cNvPr id="4" name="TextBox 3">
            <a:extLst>
              <a:ext uri="{FF2B5EF4-FFF2-40B4-BE49-F238E27FC236}">
                <a16:creationId xmlns:a16="http://schemas.microsoft.com/office/drawing/2014/main" id="{18F9D371-1E66-8BF4-7F54-C3C772DCCBE1}"/>
              </a:ext>
            </a:extLst>
          </p:cNvPr>
          <p:cNvSpPr txBox="1"/>
          <p:nvPr/>
        </p:nvSpPr>
        <p:spPr>
          <a:xfrm>
            <a:off x="687066" y="1065167"/>
            <a:ext cx="4563495" cy="400110"/>
          </a:xfrm>
          <a:prstGeom prst="rect">
            <a:avLst/>
          </a:prstGeom>
          <a:noFill/>
        </p:spPr>
        <p:txBody>
          <a:bodyPr wrap="square" rtlCol="0">
            <a:spAutoFit/>
          </a:bodyPr>
          <a:lstStyle/>
          <a:p>
            <a:r>
              <a:rPr lang="en-US" sz="2000" dirty="0"/>
              <a:t>Scenario 4: “Ready for What Comes”</a:t>
            </a:r>
          </a:p>
        </p:txBody>
      </p:sp>
      <p:sp>
        <p:nvSpPr>
          <p:cNvPr id="6" name="TextBox 5">
            <a:extLst>
              <a:ext uri="{FF2B5EF4-FFF2-40B4-BE49-F238E27FC236}">
                <a16:creationId xmlns:a16="http://schemas.microsoft.com/office/drawing/2014/main" id="{65FE7721-7D8E-571B-260F-1464A609D522}"/>
              </a:ext>
            </a:extLst>
          </p:cNvPr>
          <p:cNvSpPr txBox="1"/>
          <p:nvPr/>
        </p:nvSpPr>
        <p:spPr>
          <a:xfrm>
            <a:off x="4391890" y="1571487"/>
            <a:ext cx="3870036" cy="646331"/>
          </a:xfrm>
          <a:prstGeom prst="rect">
            <a:avLst/>
          </a:prstGeom>
          <a:solidFill>
            <a:schemeClr val="bg1"/>
          </a:solidFill>
        </p:spPr>
        <p:txBody>
          <a:bodyPr wrap="square" rtlCol="0">
            <a:spAutoFit/>
          </a:bodyPr>
          <a:lstStyle/>
          <a:p>
            <a:pPr algn="ctr"/>
            <a:r>
              <a:rPr lang="en-US" sz="1200" b="1" dirty="0"/>
              <a:t>International Migration 2010 to 2020 period</a:t>
            </a:r>
          </a:p>
          <a:p>
            <a:pPr algn="ctr"/>
            <a:r>
              <a:rPr lang="en-US" sz="1200" b="1" dirty="0"/>
              <a:t>5-year: 191,189</a:t>
            </a:r>
          </a:p>
          <a:p>
            <a:pPr algn="ctr"/>
            <a:r>
              <a:rPr lang="en-US" sz="1200" b="1" dirty="0"/>
              <a:t>1-year average: 38,274 </a:t>
            </a:r>
          </a:p>
        </p:txBody>
      </p:sp>
      <p:sp>
        <p:nvSpPr>
          <p:cNvPr id="9" name="TextBox 8">
            <a:extLst>
              <a:ext uri="{FF2B5EF4-FFF2-40B4-BE49-F238E27FC236}">
                <a16:creationId xmlns:a16="http://schemas.microsoft.com/office/drawing/2014/main" id="{819DE0EE-6D76-CBD7-E2F2-E7A6D651334B}"/>
              </a:ext>
            </a:extLst>
          </p:cNvPr>
          <p:cNvSpPr txBox="1"/>
          <p:nvPr/>
        </p:nvSpPr>
        <p:spPr>
          <a:xfrm>
            <a:off x="4391890" y="4385230"/>
            <a:ext cx="3870036" cy="646331"/>
          </a:xfrm>
          <a:prstGeom prst="rect">
            <a:avLst/>
          </a:prstGeom>
          <a:solidFill>
            <a:schemeClr val="bg1"/>
          </a:solidFill>
        </p:spPr>
        <p:txBody>
          <a:bodyPr wrap="square" rtlCol="0">
            <a:spAutoFit/>
          </a:bodyPr>
          <a:lstStyle/>
          <a:p>
            <a:pPr algn="ctr"/>
            <a:r>
              <a:rPr lang="en-US" sz="1200" b="1" dirty="0"/>
              <a:t>Domestic Migration 2010 to 2020 period</a:t>
            </a:r>
          </a:p>
          <a:p>
            <a:pPr algn="ctr"/>
            <a:r>
              <a:rPr lang="en-US" sz="1200" b="1" dirty="0"/>
              <a:t>5-year average -96,944</a:t>
            </a:r>
          </a:p>
          <a:p>
            <a:pPr algn="ctr"/>
            <a:r>
              <a:rPr lang="en-US" sz="1200" b="1" dirty="0"/>
              <a:t>1-year average: -19,389 </a:t>
            </a:r>
          </a:p>
        </p:txBody>
      </p:sp>
      <p:cxnSp>
        <p:nvCxnSpPr>
          <p:cNvPr id="11" name="Straight Connector 10">
            <a:extLst>
              <a:ext uri="{FF2B5EF4-FFF2-40B4-BE49-F238E27FC236}">
                <a16:creationId xmlns:a16="http://schemas.microsoft.com/office/drawing/2014/main" id="{12AFE768-E0E7-20FB-4F89-69B8328229F5}"/>
              </a:ext>
            </a:extLst>
          </p:cNvPr>
          <p:cNvCxnSpPr/>
          <p:nvPr/>
        </p:nvCxnSpPr>
        <p:spPr>
          <a:xfrm>
            <a:off x="4829174" y="2820202"/>
            <a:ext cx="2861411" cy="0"/>
          </a:xfrm>
          <a:prstGeom prst="line">
            <a:avLst/>
          </a:prstGeom>
          <a:ln w="19050" cap="flat" cmpd="sng" algn="ctr">
            <a:solidFill>
              <a:srgbClr val="9999FF"/>
            </a:solidFill>
            <a:prstDash val="dash"/>
            <a:round/>
            <a:headEnd type="none" w="med" len="med"/>
            <a:tailEnd type="none" w="med" len="med"/>
          </a:ln>
          <a:effectLst>
            <a:outerShdw blurRad="50800" dist="38100" dir="16200000"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12" name="Straight Connector 11">
            <a:extLst>
              <a:ext uri="{FF2B5EF4-FFF2-40B4-BE49-F238E27FC236}">
                <a16:creationId xmlns:a16="http://schemas.microsoft.com/office/drawing/2014/main" id="{3C7D2506-5AD7-9984-FEEA-FD70748B8111}"/>
              </a:ext>
            </a:extLst>
          </p:cNvPr>
          <p:cNvCxnSpPr/>
          <p:nvPr/>
        </p:nvCxnSpPr>
        <p:spPr>
          <a:xfrm>
            <a:off x="4867996" y="3848501"/>
            <a:ext cx="2861411" cy="0"/>
          </a:xfrm>
          <a:prstGeom prst="line">
            <a:avLst/>
          </a:prstGeom>
          <a:ln w="19050" cap="flat" cmpd="sng" algn="ctr">
            <a:solidFill>
              <a:schemeClr val="accent4"/>
            </a:solidFill>
            <a:prstDash val="dash"/>
            <a:round/>
            <a:headEnd type="none" w="med" len="med"/>
            <a:tailEnd type="none" w="med" len="med"/>
          </a:ln>
          <a:effectLst>
            <a:outerShdw blurRad="63500" sx="102000" sy="102000" algn="ctr"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
        <p:nvSpPr>
          <p:cNvPr id="10" name="TextBox 9">
            <a:extLst>
              <a:ext uri="{FF2B5EF4-FFF2-40B4-BE49-F238E27FC236}">
                <a16:creationId xmlns:a16="http://schemas.microsoft.com/office/drawing/2014/main" id="{4A695670-3FE1-1C7B-AC9B-F0B506068FED}"/>
              </a:ext>
            </a:extLst>
          </p:cNvPr>
          <p:cNvSpPr txBox="1"/>
          <p:nvPr/>
        </p:nvSpPr>
        <p:spPr>
          <a:xfrm>
            <a:off x="9370125" y="2951946"/>
            <a:ext cx="2540212" cy="954107"/>
          </a:xfrm>
          <a:prstGeom prst="rect">
            <a:avLst/>
          </a:prstGeom>
          <a:noFill/>
        </p:spPr>
        <p:txBody>
          <a:bodyPr wrap="square" rtlCol="0">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n-US" sz="1400" dirty="0">
                <a:solidFill>
                  <a:schemeClr val="tx1">
                    <a:lumMod val="95000"/>
                    <a:lumOff val="5000"/>
                  </a:schemeClr>
                </a:solidFill>
              </a:rPr>
              <a:t>Scenario adds additional immigrant population to each new launch population in 2025 to 2045*</a:t>
            </a:r>
          </a:p>
        </p:txBody>
      </p:sp>
      <p:sp>
        <p:nvSpPr>
          <p:cNvPr id="13" name="TextBox 10">
            <a:extLst>
              <a:ext uri="{FF2B5EF4-FFF2-40B4-BE49-F238E27FC236}">
                <a16:creationId xmlns:a16="http://schemas.microsoft.com/office/drawing/2014/main" id="{01689935-1F8E-DA67-7F90-D40AE81F1717}"/>
              </a:ext>
            </a:extLst>
          </p:cNvPr>
          <p:cNvSpPr txBox="1"/>
          <p:nvPr/>
        </p:nvSpPr>
        <p:spPr>
          <a:xfrm>
            <a:off x="9370125" y="4264906"/>
            <a:ext cx="2391947" cy="954107"/>
          </a:xfrm>
          <a:prstGeom prst="rect">
            <a:avLst/>
          </a:prstGeom>
          <a:noFill/>
        </p:spPr>
        <p:txBody>
          <a:bodyPr wrap="square" rtlCol="0">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n-US" sz="1400" dirty="0">
                <a:solidFill>
                  <a:schemeClr val="tx1">
                    <a:lumMod val="95000"/>
                    <a:lumOff val="5000"/>
                  </a:schemeClr>
                </a:solidFill>
              </a:rPr>
              <a:t>Scenario retains 2,500 would-be domestic outmigrants per year from 2025 to 2050, or 12,500 over a 5-year period*</a:t>
            </a:r>
          </a:p>
        </p:txBody>
      </p:sp>
    </p:spTree>
    <p:extLst>
      <p:ext uri="{BB962C8B-B14F-4D97-AF65-F5344CB8AC3E}">
        <p14:creationId xmlns:p14="http://schemas.microsoft.com/office/powerpoint/2010/main" val="164335366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E5E6F-46A9-2817-511D-76DBA54A876F}"/>
              </a:ext>
            </a:extLst>
          </p:cNvPr>
          <p:cNvSpPr>
            <a:spLocks noGrp="1"/>
          </p:cNvSpPr>
          <p:nvPr>
            <p:ph type="title"/>
          </p:nvPr>
        </p:nvSpPr>
        <p:spPr/>
        <p:txBody>
          <a:bodyPr>
            <a:normAutofit fontScale="90000"/>
          </a:bodyPr>
          <a:lstStyle/>
          <a:p>
            <a:r>
              <a:rPr lang="en-US" dirty="0"/>
              <a:t>Scenario 4: </a:t>
            </a:r>
            <a:r>
              <a:rPr lang="en-US" i="1" dirty="0"/>
              <a:t>Ready for What Comes</a:t>
            </a:r>
            <a:endParaRPr lang="en-US" dirty="0"/>
          </a:p>
        </p:txBody>
      </p:sp>
      <p:sp>
        <p:nvSpPr>
          <p:cNvPr id="4" name="Text Placeholder 3">
            <a:extLst>
              <a:ext uri="{FF2B5EF4-FFF2-40B4-BE49-F238E27FC236}">
                <a16:creationId xmlns:a16="http://schemas.microsoft.com/office/drawing/2014/main" id="{6AEDBAE0-F70D-8F7A-8224-C9C0AE2AC2C6}"/>
              </a:ext>
            </a:extLst>
          </p:cNvPr>
          <p:cNvSpPr>
            <a:spLocks noGrp="1"/>
          </p:cNvSpPr>
          <p:nvPr>
            <p:ph type="body" sz="quarter" idx="14"/>
          </p:nvPr>
        </p:nvSpPr>
        <p:spPr/>
        <p:txBody>
          <a:bodyPr/>
          <a:lstStyle/>
          <a:p>
            <a:endParaRPr lang="en-US" dirty="0"/>
          </a:p>
        </p:txBody>
      </p:sp>
      <p:graphicFrame>
        <p:nvGraphicFramePr>
          <p:cNvPr id="5" name="Table 4">
            <a:extLst>
              <a:ext uri="{FF2B5EF4-FFF2-40B4-BE49-F238E27FC236}">
                <a16:creationId xmlns:a16="http://schemas.microsoft.com/office/drawing/2014/main" id="{C4891642-C29F-BB61-0C40-4F590C64EE5E}"/>
              </a:ext>
            </a:extLst>
          </p:cNvPr>
          <p:cNvGraphicFramePr>
            <a:graphicFrameLocks noGrp="1"/>
          </p:cNvGraphicFramePr>
          <p:nvPr>
            <p:extLst>
              <p:ext uri="{D42A27DB-BD31-4B8C-83A1-F6EECF244321}">
                <p14:modId xmlns:p14="http://schemas.microsoft.com/office/powerpoint/2010/main" val="2402540847"/>
              </p:ext>
            </p:extLst>
          </p:nvPr>
        </p:nvGraphicFramePr>
        <p:xfrm>
          <a:off x="908027" y="2751502"/>
          <a:ext cx="4190856" cy="2491821"/>
        </p:xfrm>
        <a:graphic>
          <a:graphicData uri="http://schemas.openxmlformats.org/drawingml/2006/table">
            <a:tbl>
              <a:tblPr firstRow="1" firstCol="1" bandRow="1">
                <a:tableStyleId>{5940675A-B579-460E-94D1-54222C63F5DA}</a:tableStyleId>
              </a:tblPr>
              <a:tblGrid>
                <a:gridCol w="1570003">
                  <a:extLst>
                    <a:ext uri="{9D8B030D-6E8A-4147-A177-3AD203B41FA5}">
                      <a16:colId xmlns:a16="http://schemas.microsoft.com/office/drawing/2014/main" val="1622149469"/>
                    </a:ext>
                  </a:extLst>
                </a:gridCol>
                <a:gridCol w="2620853">
                  <a:extLst>
                    <a:ext uri="{9D8B030D-6E8A-4147-A177-3AD203B41FA5}">
                      <a16:colId xmlns:a16="http://schemas.microsoft.com/office/drawing/2014/main" val="2867301636"/>
                    </a:ext>
                  </a:extLst>
                </a:gridCol>
              </a:tblGrid>
              <a:tr h="416571">
                <a:tc>
                  <a:txBody>
                    <a:bodyPr/>
                    <a:lstStyle/>
                    <a:p>
                      <a:pPr marL="0" marR="0" algn="ctr">
                        <a:lnSpc>
                          <a:spcPct val="107000"/>
                        </a:lnSpc>
                        <a:spcAft>
                          <a:spcPts val="800"/>
                        </a:spcAft>
                        <a:buNone/>
                      </a:pPr>
                      <a:r>
                        <a:rPr lang="en-US" sz="1100" b="1" kern="0" dirty="0">
                          <a:effectLst/>
                        </a:rPr>
                        <a:t>Period</a:t>
                      </a:r>
                      <a:endParaRPr lang="en-US" sz="11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Aft>
                          <a:spcPts val="800"/>
                        </a:spcAft>
                        <a:buNone/>
                      </a:pPr>
                      <a:r>
                        <a:rPr lang="en-US" sz="1100" b="1" kern="0" dirty="0">
                          <a:effectLst/>
                        </a:rPr>
                        <a:t>Percent Increase over 2010-2019 average</a:t>
                      </a:r>
                    </a:p>
                  </a:txBody>
                  <a:tcPr marL="68580" marR="68580" marT="0" marB="0" anchor="ctr"/>
                </a:tc>
                <a:extLst>
                  <a:ext uri="{0D108BD9-81ED-4DB2-BD59-A6C34878D82A}">
                    <a16:rowId xmlns:a16="http://schemas.microsoft.com/office/drawing/2014/main" val="278774642"/>
                  </a:ext>
                </a:extLst>
              </a:tr>
              <a:tr h="287995">
                <a:tc>
                  <a:txBody>
                    <a:bodyPr/>
                    <a:lstStyle/>
                    <a:p>
                      <a:pPr marL="0" marR="0" algn="ctr">
                        <a:lnSpc>
                          <a:spcPct val="107000"/>
                        </a:lnSpc>
                        <a:spcAft>
                          <a:spcPts val="800"/>
                        </a:spcAft>
                        <a:buNone/>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Baseline</a:t>
                      </a:r>
                    </a:p>
                  </a:txBody>
                  <a:tcPr marL="68580" marR="68580" marT="0" marB="0" anchor="ctr"/>
                </a:tc>
                <a:tc>
                  <a:txBody>
                    <a:bodyPr/>
                    <a:lstStyle/>
                    <a:p>
                      <a:pPr algn="ctr"/>
                      <a:r>
                        <a:rPr lang="en-US" sz="1100" b="0" dirty="0"/>
                        <a:t>5-year average 191,189</a:t>
                      </a:r>
                    </a:p>
                    <a:p>
                      <a:pPr algn="ctr"/>
                      <a:r>
                        <a:rPr lang="en-US" sz="1100" b="0" dirty="0"/>
                        <a:t>1-year average: 38,274 </a:t>
                      </a:r>
                      <a:endParaRPr lang="en-US" sz="1100" b="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75006442"/>
                  </a:ext>
                </a:extLst>
              </a:tr>
              <a:tr h="287995">
                <a:tc>
                  <a:txBody>
                    <a:bodyPr/>
                    <a:lstStyle/>
                    <a:p>
                      <a:pPr marL="0" marR="0" algn="ctr">
                        <a:lnSpc>
                          <a:spcPct val="107000"/>
                        </a:lnSpc>
                        <a:spcAft>
                          <a:spcPts val="800"/>
                        </a:spcAft>
                        <a:buNone/>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2021-2025</a:t>
                      </a:r>
                    </a:p>
                  </a:txBody>
                  <a:tcPr marL="68580" marR="68580" marT="0" marB="0" anchor="ctr"/>
                </a:tc>
                <a:tc>
                  <a:txBody>
                    <a:bodyPr/>
                    <a:lstStyle/>
                    <a:p>
                      <a:pPr marL="0" marR="0" algn="ctr">
                        <a:lnSpc>
                          <a:spcPct val="107000"/>
                        </a:lnSpc>
                        <a:spcAft>
                          <a:spcPts val="800"/>
                        </a:spcAft>
                        <a:buNone/>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14,620 (5-year) </a:t>
                      </a:r>
                    </a:p>
                  </a:txBody>
                  <a:tcPr marL="68580" marR="68580" marT="0" marB="0" anchor="ctr"/>
                </a:tc>
                <a:extLst>
                  <a:ext uri="{0D108BD9-81ED-4DB2-BD59-A6C34878D82A}">
                    <a16:rowId xmlns:a16="http://schemas.microsoft.com/office/drawing/2014/main" val="949782802"/>
                  </a:ext>
                </a:extLst>
              </a:tr>
              <a:tr h="287995">
                <a:tc>
                  <a:txBody>
                    <a:bodyPr/>
                    <a:lstStyle/>
                    <a:p>
                      <a:pPr marL="0" marR="0" algn="ctr">
                        <a:lnSpc>
                          <a:spcPct val="107000"/>
                        </a:lnSpc>
                        <a:spcAft>
                          <a:spcPts val="800"/>
                        </a:spcAft>
                        <a:buNone/>
                      </a:pPr>
                      <a:r>
                        <a:rPr lang="en-US" sz="1100" kern="0" dirty="0">
                          <a:effectLst/>
                        </a:rPr>
                        <a:t>2026-2030</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Aft>
                          <a:spcPts val="800"/>
                        </a:spcAft>
                        <a:buNone/>
                      </a:pPr>
                      <a:r>
                        <a:rPr lang="en-US" sz="1100" kern="0" dirty="0">
                          <a:effectLst/>
                        </a:rPr>
                        <a:t>36%</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32141477"/>
                  </a:ext>
                </a:extLst>
              </a:tr>
              <a:tr h="287995">
                <a:tc>
                  <a:txBody>
                    <a:bodyPr/>
                    <a:lstStyle/>
                    <a:p>
                      <a:pPr marL="0" marR="0" algn="ctr">
                        <a:lnSpc>
                          <a:spcPct val="107000"/>
                        </a:lnSpc>
                        <a:spcAft>
                          <a:spcPts val="800"/>
                        </a:spcAft>
                        <a:buNone/>
                      </a:pPr>
                      <a:r>
                        <a:rPr lang="en-US" sz="1100" kern="0" dirty="0">
                          <a:effectLst/>
                        </a:rPr>
                        <a:t>2031-2035</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Aft>
                          <a:spcPts val="800"/>
                        </a:spcAft>
                        <a:buNone/>
                      </a:pPr>
                      <a:r>
                        <a:rPr lang="en-US" sz="1100" kern="0" dirty="0">
                          <a:effectLst/>
                        </a:rPr>
                        <a:t>22%</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0656847"/>
                  </a:ext>
                </a:extLst>
              </a:tr>
              <a:tr h="287995">
                <a:tc>
                  <a:txBody>
                    <a:bodyPr/>
                    <a:lstStyle/>
                    <a:p>
                      <a:pPr marL="0" marR="0" algn="ctr">
                        <a:lnSpc>
                          <a:spcPct val="107000"/>
                        </a:lnSpc>
                        <a:spcAft>
                          <a:spcPts val="800"/>
                        </a:spcAft>
                        <a:buNone/>
                      </a:pPr>
                      <a:r>
                        <a:rPr lang="en-US" sz="1100" kern="0" dirty="0">
                          <a:effectLst/>
                        </a:rPr>
                        <a:t>2036-2040</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Aft>
                          <a:spcPts val="800"/>
                        </a:spcAft>
                        <a:buNone/>
                      </a:pPr>
                      <a:r>
                        <a:rPr lang="en-US" sz="1100" kern="0" dirty="0">
                          <a:effectLst/>
                        </a:rPr>
                        <a:t>23%</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53396203"/>
                  </a:ext>
                </a:extLst>
              </a:tr>
              <a:tr h="287995">
                <a:tc>
                  <a:txBody>
                    <a:bodyPr/>
                    <a:lstStyle/>
                    <a:p>
                      <a:pPr marL="0" marR="0" algn="ctr">
                        <a:lnSpc>
                          <a:spcPct val="107000"/>
                        </a:lnSpc>
                        <a:spcAft>
                          <a:spcPts val="800"/>
                        </a:spcAft>
                        <a:buNone/>
                      </a:pPr>
                      <a:r>
                        <a:rPr lang="en-US" sz="1100" kern="0" dirty="0">
                          <a:effectLst/>
                        </a:rPr>
                        <a:t>2041-2045</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Aft>
                          <a:spcPts val="800"/>
                        </a:spcAft>
                        <a:buNone/>
                      </a:pPr>
                      <a:r>
                        <a:rPr lang="en-US" sz="1100" kern="0" dirty="0">
                          <a:effectLst/>
                        </a:rPr>
                        <a:t>25%</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89439437"/>
                  </a:ext>
                </a:extLst>
              </a:tr>
              <a:tr h="299995">
                <a:tc>
                  <a:txBody>
                    <a:bodyPr/>
                    <a:lstStyle/>
                    <a:p>
                      <a:pPr marL="0" marR="0" algn="ctr">
                        <a:lnSpc>
                          <a:spcPct val="107000"/>
                        </a:lnSpc>
                        <a:spcAft>
                          <a:spcPts val="800"/>
                        </a:spcAft>
                        <a:buNone/>
                      </a:pPr>
                      <a:r>
                        <a:rPr lang="en-US" sz="1100" kern="0" dirty="0">
                          <a:effectLst/>
                        </a:rPr>
                        <a:t>2046-2050</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Aft>
                          <a:spcPts val="800"/>
                        </a:spcAft>
                        <a:buNone/>
                      </a:pPr>
                      <a:r>
                        <a:rPr lang="en-US" sz="1100" kern="0" dirty="0">
                          <a:effectLst/>
                        </a:rPr>
                        <a:t>26%</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69760443"/>
                  </a:ext>
                </a:extLst>
              </a:tr>
            </a:tbl>
          </a:graphicData>
        </a:graphic>
      </p:graphicFrame>
      <p:sp>
        <p:nvSpPr>
          <p:cNvPr id="8" name="TextBox 7">
            <a:extLst>
              <a:ext uri="{FF2B5EF4-FFF2-40B4-BE49-F238E27FC236}">
                <a16:creationId xmlns:a16="http://schemas.microsoft.com/office/drawing/2014/main" id="{98C0154B-7DF2-0F8C-F496-6C103444B329}"/>
              </a:ext>
            </a:extLst>
          </p:cNvPr>
          <p:cNvSpPr txBox="1"/>
          <p:nvPr/>
        </p:nvSpPr>
        <p:spPr>
          <a:xfrm>
            <a:off x="798946" y="2007546"/>
            <a:ext cx="5195455" cy="646331"/>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Increase in Immigration over </a:t>
            </a:r>
            <a:r>
              <a:rPr kumimoji="0" lang="en-US" altLang="en-US" sz="1800" b="1" i="0" u="none" strike="noStrike" cap="none" normalizeH="0" baseline="0" dirty="0">
                <a:ln>
                  <a:noFill/>
                </a:ln>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2010-2019</a:t>
            </a:r>
            <a:r>
              <a:rPr kumimoji="0" lang="en-US" altLang="en-US" sz="1800" b="0" i="0" u="none" strike="noStrike" cap="none" normalizeH="0" baseline="0" dirty="0">
                <a:ln>
                  <a:noFill/>
                </a:ln>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a:t>
            </a:r>
            <a:r>
              <a:rPr kumimoji="0" lang="en-US" altLang="en-US" sz="1800" b="1"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Baseline by Period in CBO Immigration Estimates</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graphicFrame>
        <p:nvGraphicFramePr>
          <p:cNvPr id="9" name="Table Placeholder 4">
            <a:extLst>
              <a:ext uri="{FF2B5EF4-FFF2-40B4-BE49-F238E27FC236}">
                <a16:creationId xmlns:a16="http://schemas.microsoft.com/office/drawing/2014/main" id="{823B0211-23A3-2158-7E05-D376D1212E58}"/>
              </a:ext>
            </a:extLst>
          </p:cNvPr>
          <p:cNvGraphicFramePr>
            <a:graphicFrameLocks/>
          </p:cNvGraphicFramePr>
          <p:nvPr>
            <p:extLst>
              <p:ext uri="{D42A27DB-BD31-4B8C-83A1-F6EECF244321}">
                <p14:modId xmlns:p14="http://schemas.microsoft.com/office/powerpoint/2010/main" val="3410900497"/>
              </p:ext>
            </p:extLst>
          </p:nvPr>
        </p:nvGraphicFramePr>
        <p:xfrm>
          <a:off x="6234546" y="3228739"/>
          <a:ext cx="5341758" cy="2014584"/>
        </p:xfrm>
        <a:graphic>
          <a:graphicData uri="http://schemas.openxmlformats.org/drawingml/2006/table">
            <a:tbl>
              <a:tblPr>
                <a:tableStyleId>{5940675A-B579-460E-94D1-54222C63F5DA}</a:tableStyleId>
              </a:tblPr>
              <a:tblGrid>
                <a:gridCol w="1357745">
                  <a:extLst>
                    <a:ext uri="{9D8B030D-6E8A-4147-A177-3AD203B41FA5}">
                      <a16:colId xmlns:a16="http://schemas.microsoft.com/office/drawing/2014/main" val="1851424156"/>
                    </a:ext>
                  </a:extLst>
                </a:gridCol>
                <a:gridCol w="3984013">
                  <a:extLst>
                    <a:ext uri="{9D8B030D-6E8A-4147-A177-3AD203B41FA5}">
                      <a16:colId xmlns:a16="http://schemas.microsoft.com/office/drawing/2014/main" val="3710592886"/>
                    </a:ext>
                  </a:extLst>
                </a:gridCol>
              </a:tblGrid>
              <a:tr h="370511">
                <a:tc>
                  <a:txBody>
                    <a:bodyPr/>
                    <a:lstStyle/>
                    <a:p>
                      <a:pPr algn="ctr" fontAlgn="b">
                        <a:buNone/>
                      </a:pPr>
                      <a:r>
                        <a:rPr lang="en-US" sz="1100" b="0" i="0" u="none" strike="noStrike" dirty="0">
                          <a:solidFill>
                            <a:srgbClr val="000000"/>
                          </a:solidFill>
                          <a:effectLst/>
                          <a:latin typeface="Aptos Narrow" panose="020B0004020202020204" pitchFamily="34" charset="0"/>
                        </a:rPr>
                        <a:t>Baseline </a:t>
                      </a:r>
                    </a:p>
                    <a:p>
                      <a:pPr algn="ctr" fontAlgn="b">
                        <a:buNone/>
                      </a:pPr>
                      <a:r>
                        <a:rPr lang="en-US" sz="1100" b="0" i="0" u="none" strike="noStrike" dirty="0">
                          <a:solidFill>
                            <a:srgbClr val="000000"/>
                          </a:solidFill>
                          <a:effectLst/>
                          <a:latin typeface="Aptos Narrow" panose="020B0004020202020204" pitchFamily="34" charset="0"/>
                        </a:rPr>
                        <a:t>Immigration Levels</a:t>
                      </a:r>
                    </a:p>
                  </a:txBody>
                  <a:tcPr marL="0" marR="0" marT="0" marB="0" anchor="ctr"/>
                </a:tc>
                <a:tc>
                  <a:txBody>
                    <a:bodyPr/>
                    <a:lstStyle/>
                    <a:p>
                      <a:pPr lvl="0" algn="ctr" fontAlgn="b">
                        <a:buNone/>
                      </a:pPr>
                      <a:r>
                        <a:rPr lang="en-US" sz="1100" u="none" strike="noStrike" dirty="0">
                          <a:effectLst/>
                        </a:rPr>
                        <a:t>US Census Bureau Net International Migration 2010 to 2019</a:t>
                      </a:r>
                      <a:endParaRPr lang="en-US" sz="1100" b="0" i="0" u="none" strike="noStrike" dirty="0">
                        <a:solidFill>
                          <a:srgbClr val="000000"/>
                        </a:solidFill>
                        <a:effectLst/>
                        <a:latin typeface="Aptos Narrow" panose="020B0004020202020204" pitchFamily="34" charset="0"/>
                      </a:endParaRPr>
                    </a:p>
                  </a:txBody>
                  <a:tcPr marL="0" marR="0" marT="0" marB="0" anchor="ctr"/>
                </a:tc>
                <a:extLst>
                  <a:ext uri="{0D108BD9-81ED-4DB2-BD59-A6C34878D82A}">
                    <a16:rowId xmlns:a16="http://schemas.microsoft.com/office/drawing/2014/main" val="1402876702"/>
                  </a:ext>
                </a:extLst>
              </a:tr>
              <a:tr h="748146">
                <a:tc>
                  <a:txBody>
                    <a:bodyPr/>
                    <a:lstStyle/>
                    <a:p>
                      <a:pPr algn="ctr" fontAlgn="ctr">
                        <a:buNone/>
                      </a:pPr>
                      <a:r>
                        <a:rPr lang="en-US" sz="1100" u="none" strike="noStrike" dirty="0">
                          <a:effectLst/>
                        </a:rPr>
                        <a:t>2021-2026</a:t>
                      </a:r>
                      <a:endParaRPr lang="en-US" sz="1100" b="0" i="0" u="none" strike="noStrike" dirty="0">
                        <a:solidFill>
                          <a:srgbClr val="000000"/>
                        </a:solidFill>
                        <a:effectLst/>
                        <a:latin typeface="Aptos Narrow" panose="020B0004020202020204" pitchFamily="34" charset="0"/>
                      </a:endParaRPr>
                    </a:p>
                  </a:txBody>
                  <a:tcPr marL="0" marR="0" marT="0" marB="0" anchor="ctr"/>
                </a:tc>
                <a:tc>
                  <a:txBody>
                    <a:bodyPr/>
                    <a:lstStyle/>
                    <a:p>
                      <a:pPr lvl="0" algn="ctr" fontAlgn="ctr">
                        <a:buNone/>
                      </a:pPr>
                      <a:r>
                        <a:rPr lang="en-US" sz="1100" u="none" strike="noStrike" dirty="0">
                          <a:effectLst/>
                        </a:rPr>
                        <a:t>Estimation of Additional Migrant families based on State's emergency assistance program (EA) shelter applicants using shelter resident language and green card status statistics.</a:t>
                      </a:r>
                      <a:endParaRPr lang="en-US" sz="1100" b="0" i="0" u="none" strike="noStrike" dirty="0">
                        <a:solidFill>
                          <a:srgbClr val="000000"/>
                        </a:solidFill>
                        <a:effectLst/>
                        <a:latin typeface="Aptos Narrow" panose="020B0004020202020204" pitchFamily="34" charset="0"/>
                      </a:endParaRPr>
                    </a:p>
                  </a:txBody>
                  <a:tcPr marL="0" marR="0" marT="0" marB="0" anchor="ctr"/>
                </a:tc>
                <a:extLst>
                  <a:ext uri="{0D108BD9-81ED-4DB2-BD59-A6C34878D82A}">
                    <a16:rowId xmlns:a16="http://schemas.microsoft.com/office/drawing/2014/main" val="1681332055"/>
                  </a:ext>
                </a:extLst>
              </a:tr>
              <a:tr h="895927">
                <a:tc>
                  <a:txBody>
                    <a:bodyPr/>
                    <a:lstStyle/>
                    <a:p>
                      <a:pPr algn="ctr" fontAlgn="ctr">
                        <a:buNone/>
                      </a:pPr>
                      <a:r>
                        <a:rPr lang="en-US" sz="1100" u="none" strike="noStrike" dirty="0">
                          <a:effectLst/>
                        </a:rPr>
                        <a:t>2026-2050</a:t>
                      </a:r>
                      <a:endParaRPr lang="en-US" sz="1100" b="0" i="0" u="none" strike="noStrike" dirty="0">
                        <a:solidFill>
                          <a:srgbClr val="000000"/>
                        </a:solidFill>
                        <a:effectLst/>
                        <a:latin typeface="Aptos Narrow" panose="020B0004020202020204" pitchFamily="34" charset="0"/>
                      </a:endParaRPr>
                    </a:p>
                  </a:txBody>
                  <a:tcPr marL="0" marR="0" marT="0" marB="0" anchor="ctr"/>
                </a:tc>
                <a:tc>
                  <a:txBody>
                    <a:bodyPr/>
                    <a:lstStyle/>
                    <a:p>
                      <a:pPr lvl="0" algn="ctr" fontAlgn="ctr">
                        <a:buNone/>
                      </a:pPr>
                      <a:r>
                        <a:rPr lang="en-US" sz="1100" u="none" strike="noStrike" dirty="0">
                          <a:effectLst/>
                        </a:rPr>
                        <a:t>US Census Bureau Net International Migration 2010 to 2019 increased by the Congressional Budget Office immigration projections that are over and above immigration in years 2011 to 2020</a:t>
                      </a:r>
                      <a:endParaRPr lang="en-US" sz="1100" b="0" i="0" u="none" strike="noStrike" dirty="0">
                        <a:solidFill>
                          <a:srgbClr val="000000"/>
                        </a:solidFill>
                        <a:effectLst/>
                        <a:latin typeface="Aptos Narrow" panose="020B0004020202020204" pitchFamily="34" charset="0"/>
                      </a:endParaRPr>
                    </a:p>
                  </a:txBody>
                  <a:tcPr marL="0" marR="0" marT="0" marB="0" anchor="ctr"/>
                </a:tc>
                <a:extLst>
                  <a:ext uri="{0D108BD9-81ED-4DB2-BD59-A6C34878D82A}">
                    <a16:rowId xmlns:a16="http://schemas.microsoft.com/office/drawing/2014/main" val="905773741"/>
                  </a:ext>
                </a:extLst>
              </a:tr>
            </a:tbl>
          </a:graphicData>
        </a:graphic>
      </p:graphicFrame>
      <p:sp>
        <p:nvSpPr>
          <p:cNvPr id="10" name="TextBox 9">
            <a:extLst>
              <a:ext uri="{FF2B5EF4-FFF2-40B4-BE49-F238E27FC236}">
                <a16:creationId xmlns:a16="http://schemas.microsoft.com/office/drawing/2014/main" id="{302D4AC9-5D4C-A291-ABD0-2755524D57DF}"/>
              </a:ext>
            </a:extLst>
          </p:cNvPr>
          <p:cNvSpPr txBox="1"/>
          <p:nvPr/>
        </p:nvSpPr>
        <p:spPr>
          <a:xfrm>
            <a:off x="6391889" y="2751502"/>
            <a:ext cx="4802259"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Projected Immigration Estimates Sources</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2132747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36747F-D960-68CC-C5CD-944CFE23983D}"/>
              </a:ext>
            </a:extLst>
          </p:cNvPr>
          <p:cNvSpPr>
            <a:spLocks noGrp="1"/>
          </p:cNvSpPr>
          <p:nvPr>
            <p:ph type="body" sz="quarter" idx="10"/>
          </p:nvPr>
        </p:nvSpPr>
        <p:spPr/>
        <p:txBody>
          <a:bodyPr/>
          <a:lstStyle/>
          <a:p>
            <a:r>
              <a:rPr lang="en-US" sz="4800" b="1" dirty="0">
                <a:latin typeface="+mj-lt"/>
              </a:rPr>
              <a:t>Thank you!</a:t>
            </a:r>
          </a:p>
          <a:p>
            <a:r>
              <a:rPr lang="en-US" dirty="0">
                <a:latin typeface="+mj-lt"/>
              </a:rPr>
              <a:t>For additional information:</a:t>
            </a:r>
          </a:p>
          <a:p>
            <a:r>
              <a:rPr lang="en-US" dirty="0">
                <a:solidFill>
                  <a:schemeClr val="bg1">
                    <a:lumMod val="95000"/>
                  </a:schemeClr>
                </a:solidFill>
                <a:latin typeface="+mj-lt"/>
                <a:hlinkClick r:id="rId2">
                  <a:extLst>
                    <a:ext uri="{A12FA001-AC4F-418D-AE19-62706E023703}">
                      <ahyp:hlinkClr xmlns:ahyp="http://schemas.microsoft.com/office/drawing/2018/hyperlinkcolor" val="tx"/>
                    </a:ext>
                  </a:extLst>
                </a:hlinkClick>
              </a:rPr>
              <a:t>s</a:t>
            </a:r>
            <a:r>
              <a:rPr lang="en-US" sz="3300" dirty="0">
                <a:solidFill>
                  <a:schemeClr val="bg1">
                    <a:lumMod val="95000"/>
                  </a:schemeClr>
                </a:solidFill>
                <a:latin typeface="+mj-lt"/>
                <a:hlinkClick r:id="rId2">
                  <a:extLst>
                    <a:ext uri="{A12FA001-AC4F-418D-AE19-62706E023703}">
                      <ahyp:hlinkClr xmlns:ahyp="http://schemas.microsoft.com/office/drawing/2018/hyperlinkcolor" val="tx"/>
                    </a:ext>
                  </a:extLst>
                </a:hlinkClick>
              </a:rPr>
              <a:t>strate@donahue.umass.edu</a:t>
            </a:r>
            <a:endParaRPr lang="en-US" sz="3300" dirty="0">
              <a:solidFill>
                <a:schemeClr val="bg1">
                  <a:lumMod val="95000"/>
                </a:schemeClr>
              </a:solidFill>
              <a:latin typeface="+mj-lt"/>
            </a:endParaRPr>
          </a:p>
          <a:p>
            <a:r>
              <a:rPr lang="en-US" sz="3300" dirty="0">
                <a:solidFill>
                  <a:schemeClr val="bg1">
                    <a:lumMod val="95000"/>
                  </a:schemeClr>
                </a:solidFill>
                <a:latin typeface="+mj-lt"/>
                <a:hlinkClick r:id="rId3">
                  <a:extLst>
                    <a:ext uri="{A12FA001-AC4F-418D-AE19-62706E023703}">
                      <ahyp:hlinkClr xmlns:ahyp="http://schemas.microsoft.com/office/drawing/2018/hyperlinkcolor" val="tx"/>
                    </a:ext>
                  </a:extLst>
                </a:hlinkClick>
              </a:rPr>
              <a:t>mmflanagan@donahue.umass.edu</a:t>
            </a:r>
            <a:endParaRPr lang="en-US" sz="3300" dirty="0">
              <a:solidFill>
                <a:schemeClr val="bg1">
                  <a:lumMod val="95000"/>
                </a:schemeClr>
              </a:solidFill>
              <a:latin typeface="+mj-lt"/>
            </a:endParaRPr>
          </a:p>
          <a:p>
            <a:endParaRPr lang="en-US" sz="3300" dirty="0">
              <a:latin typeface="+mj-lt"/>
            </a:endParaRPr>
          </a:p>
        </p:txBody>
      </p:sp>
    </p:spTree>
    <p:extLst>
      <p:ext uri="{BB962C8B-B14F-4D97-AF65-F5344CB8AC3E}">
        <p14:creationId xmlns:p14="http://schemas.microsoft.com/office/powerpoint/2010/main" val="2701800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1AB931-D4CA-9A5B-B8BA-64FF9D6E60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C8AA34-2601-83B3-FBDF-3552CC9EE645}"/>
              </a:ext>
            </a:extLst>
          </p:cNvPr>
          <p:cNvSpPr>
            <a:spLocks noGrp="1"/>
          </p:cNvSpPr>
          <p:nvPr>
            <p:ph type="title"/>
          </p:nvPr>
        </p:nvSpPr>
        <p:spPr/>
        <p:txBody>
          <a:bodyPr>
            <a:normAutofit/>
          </a:bodyPr>
          <a:lstStyle/>
          <a:p>
            <a:r>
              <a:rPr lang="en-US" sz="3200" dirty="0"/>
              <a:t>Massachusetts Population April 1, 2020 - July 1, 2024</a:t>
            </a:r>
            <a:endParaRPr lang="en-US" sz="4000" dirty="0"/>
          </a:p>
        </p:txBody>
      </p:sp>
      <p:sp>
        <p:nvSpPr>
          <p:cNvPr id="4" name="Text Placeholder 3">
            <a:extLst>
              <a:ext uri="{FF2B5EF4-FFF2-40B4-BE49-F238E27FC236}">
                <a16:creationId xmlns:a16="http://schemas.microsoft.com/office/drawing/2014/main" id="{BFB94A17-0F1A-DC13-F329-56539BB7A50F}"/>
              </a:ext>
            </a:extLst>
          </p:cNvPr>
          <p:cNvSpPr>
            <a:spLocks noGrp="1"/>
          </p:cNvSpPr>
          <p:nvPr>
            <p:ph type="body" sz="quarter" idx="14"/>
          </p:nvPr>
        </p:nvSpPr>
        <p:spPr/>
        <p:txBody>
          <a:bodyPr/>
          <a:lstStyle/>
          <a:p>
            <a:r>
              <a:rPr lang="en-US" b="1" dirty="0"/>
              <a:t>Massachusetts Summary of U.S. Census Bureau Vintage 2024 Population Estimates, UMass Donahue Institute, December 19, 2024 </a:t>
            </a:r>
          </a:p>
          <a:p>
            <a:endParaRPr lang="en-US" dirty="0"/>
          </a:p>
        </p:txBody>
      </p:sp>
      <p:sp>
        <p:nvSpPr>
          <p:cNvPr id="6" name="TextBox 5">
            <a:extLst>
              <a:ext uri="{FF2B5EF4-FFF2-40B4-BE49-F238E27FC236}">
                <a16:creationId xmlns:a16="http://schemas.microsoft.com/office/drawing/2014/main" id="{7811A545-F890-7E5E-B31A-6B3ED7825ECF}"/>
              </a:ext>
            </a:extLst>
          </p:cNvPr>
          <p:cNvSpPr txBox="1"/>
          <p:nvPr/>
        </p:nvSpPr>
        <p:spPr>
          <a:xfrm>
            <a:off x="3840480" y="1369375"/>
            <a:ext cx="2854519" cy="800219"/>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i="1" dirty="0"/>
              <a:t>Last Year’s News</a:t>
            </a:r>
          </a:p>
          <a:p>
            <a:endParaRPr lang="en-US" dirty="0"/>
          </a:p>
        </p:txBody>
      </p:sp>
      <p:pic>
        <p:nvPicPr>
          <p:cNvPr id="3" name="Picture 2">
            <a:extLst>
              <a:ext uri="{FF2B5EF4-FFF2-40B4-BE49-F238E27FC236}">
                <a16:creationId xmlns:a16="http://schemas.microsoft.com/office/drawing/2014/main" id="{16B01F42-0232-20EB-D43F-FD8A13C71D5D}"/>
              </a:ext>
            </a:extLst>
          </p:cNvPr>
          <p:cNvPicPr>
            <a:picLocks noChangeAspect="1"/>
          </p:cNvPicPr>
          <p:nvPr/>
        </p:nvPicPr>
        <p:blipFill>
          <a:blip r:embed="rId2"/>
          <a:stretch>
            <a:fillRect/>
          </a:stretch>
        </p:blipFill>
        <p:spPr>
          <a:xfrm>
            <a:off x="307294" y="1769485"/>
            <a:ext cx="3278743" cy="2862150"/>
          </a:xfrm>
          <a:prstGeom prst="rect">
            <a:avLst/>
          </a:prstGeom>
        </p:spPr>
      </p:pic>
      <p:pic>
        <p:nvPicPr>
          <p:cNvPr id="5" name="Picture 4">
            <a:extLst>
              <a:ext uri="{FF2B5EF4-FFF2-40B4-BE49-F238E27FC236}">
                <a16:creationId xmlns:a16="http://schemas.microsoft.com/office/drawing/2014/main" id="{D504F63B-8F24-D1DD-9F25-BEDADB52F9D2}"/>
              </a:ext>
            </a:extLst>
          </p:cNvPr>
          <p:cNvPicPr>
            <a:picLocks noChangeAspect="1"/>
          </p:cNvPicPr>
          <p:nvPr/>
        </p:nvPicPr>
        <p:blipFill>
          <a:blip r:embed="rId3"/>
          <a:stretch>
            <a:fillRect/>
          </a:stretch>
        </p:blipFill>
        <p:spPr>
          <a:xfrm>
            <a:off x="2570002" y="2920102"/>
            <a:ext cx="4793162" cy="2883894"/>
          </a:xfrm>
          <a:prstGeom prst="rect">
            <a:avLst/>
          </a:prstGeom>
        </p:spPr>
      </p:pic>
      <p:pic>
        <p:nvPicPr>
          <p:cNvPr id="7" name="Picture 6">
            <a:extLst>
              <a:ext uri="{FF2B5EF4-FFF2-40B4-BE49-F238E27FC236}">
                <a16:creationId xmlns:a16="http://schemas.microsoft.com/office/drawing/2014/main" id="{F61F09ED-4F1D-B060-EE82-014C0795C463}"/>
              </a:ext>
            </a:extLst>
          </p:cNvPr>
          <p:cNvPicPr>
            <a:picLocks noChangeAspect="1"/>
          </p:cNvPicPr>
          <p:nvPr/>
        </p:nvPicPr>
        <p:blipFill>
          <a:blip r:embed="rId4"/>
          <a:stretch>
            <a:fillRect/>
          </a:stretch>
        </p:blipFill>
        <p:spPr>
          <a:xfrm>
            <a:off x="7066345" y="1641149"/>
            <a:ext cx="4071172" cy="3877056"/>
          </a:xfrm>
          <a:prstGeom prst="rect">
            <a:avLst/>
          </a:prstGeom>
        </p:spPr>
      </p:pic>
    </p:spTree>
    <p:extLst>
      <p:ext uri="{BB962C8B-B14F-4D97-AF65-F5344CB8AC3E}">
        <p14:creationId xmlns:p14="http://schemas.microsoft.com/office/powerpoint/2010/main" val="1907762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5E1F24-60F3-3941-BB31-9CF20739E9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2E5405-18A0-06D1-F609-91090A4C2F3F}"/>
              </a:ext>
            </a:extLst>
          </p:cNvPr>
          <p:cNvSpPr>
            <a:spLocks noGrp="1"/>
          </p:cNvSpPr>
          <p:nvPr>
            <p:ph type="title"/>
          </p:nvPr>
        </p:nvSpPr>
        <p:spPr/>
        <p:txBody>
          <a:bodyPr>
            <a:normAutofit/>
          </a:bodyPr>
          <a:lstStyle/>
          <a:p>
            <a:r>
              <a:rPr lang="en-US" sz="3200" dirty="0"/>
              <a:t>Massachusetts Population April 1, 2020 - July 1, 2024</a:t>
            </a:r>
            <a:endParaRPr lang="en-US" sz="4000" dirty="0"/>
          </a:p>
        </p:txBody>
      </p:sp>
      <p:sp>
        <p:nvSpPr>
          <p:cNvPr id="4" name="Text Placeholder 3">
            <a:extLst>
              <a:ext uri="{FF2B5EF4-FFF2-40B4-BE49-F238E27FC236}">
                <a16:creationId xmlns:a16="http://schemas.microsoft.com/office/drawing/2014/main" id="{F5A379F1-AC3D-79E2-11E7-AA2A824420BD}"/>
              </a:ext>
            </a:extLst>
          </p:cNvPr>
          <p:cNvSpPr>
            <a:spLocks noGrp="1"/>
          </p:cNvSpPr>
          <p:nvPr>
            <p:ph type="body" sz="quarter" idx="14"/>
          </p:nvPr>
        </p:nvSpPr>
        <p:spPr/>
        <p:txBody>
          <a:bodyPr/>
          <a:lstStyle/>
          <a:p>
            <a:r>
              <a:rPr lang="en-US" b="1" dirty="0"/>
              <a:t>Massachusetts Summary of U.S. Census Bureau Vintage 2024 Population Estimates, UMass Donahue Institute, December 19, 2024 </a:t>
            </a:r>
          </a:p>
          <a:p>
            <a:endParaRPr lang="en-US" dirty="0"/>
          </a:p>
        </p:txBody>
      </p:sp>
      <p:sp>
        <p:nvSpPr>
          <p:cNvPr id="6" name="TextBox 5">
            <a:extLst>
              <a:ext uri="{FF2B5EF4-FFF2-40B4-BE49-F238E27FC236}">
                <a16:creationId xmlns:a16="http://schemas.microsoft.com/office/drawing/2014/main" id="{C76CFF27-424C-A094-5CFE-BA6871300EA4}"/>
              </a:ext>
            </a:extLst>
          </p:cNvPr>
          <p:cNvSpPr txBox="1"/>
          <p:nvPr/>
        </p:nvSpPr>
        <p:spPr>
          <a:xfrm>
            <a:off x="731520" y="1366897"/>
            <a:ext cx="10251440" cy="4124206"/>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i="1" dirty="0"/>
              <a:t>Last Year’s News:</a:t>
            </a:r>
          </a:p>
          <a:p>
            <a:endParaRPr lang="en-US" dirty="0"/>
          </a:p>
          <a:p>
            <a:r>
              <a:rPr lang="en-US" dirty="0"/>
              <a:t>In the V2024 estimates, the Massachusetts population grew significantly from July 1, 2023, to 2024, benefiting largely from the Census Bureau’s adjustment to the immigration estimates in the V2024 series </a:t>
            </a:r>
          </a:p>
          <a:p>
            <a:endParaRPr lang="en-US" dirty="0"/>
          </a:p>
          <a:p>
            <a:r>
              <a:rPr lang="en-US" dirty="0"/>
              <a:t>State population increased by 69,603 over the year, representing a percentage increase of just under 1.0% (0.985%) </a:t>
            </a:r>
          </a:p>
          <a:p>
            <a:endParaRPr lang="en-US" dirty="0"/>
          </a:p>
          <a:p>
            <a:r>
              <a:rPr lang="en-US" dirty="0"/>
              <a:t>The largest annual percentage increase that Massachusetts had experienced in over a decade, since the 2012-2013 annual increase also rounded to 1%. </a:t>
            </a:r>
          </a:p>
          <a:p>
            <a:endParaRPr lang="en-US" dirty="0"/>
          </a:p>
          <a:p>
            <a:r>
              <a:rPr lang="en-US" b="1" dirty="0"/>
              <a:t>Numbers wise, 2023 to 2024 saw </a:t>
            </a:r>
            <a:r>
              <a:rPr lang="en-US" b="1" u="sng" dirty="0"/>
              <a:t>the largest population increase in Massachusetts in 60 years</a:t>
            </a:r>
            <a:r>
              <a:rPr lang="en-US" b="1" dirty="0"/>
              <a:t>. </a:t>
            </a:r>
          </a:p>
          <a:p>
            <a:r>
              <a:rPr lang="en-US" dirty="0"/>
              <a:t>The state population was estimated to have increased by 104,000 persons at the tail end of the “Baby Boom” in 1964.</a:t>
            </a:r>
          </a:p>
        </p:txBody>
      </p:sp>
    </p:spTree>
    <p:extLst>
      <p:ext uri="{BB962C8B-B14F-4D97-AF65-F5344CB8AC3E}">
        <p14:creationId xmlns:p14="http://schemas.microsoft.com/office/powerpoint/2010/main" val="3747950980"/>
      </p:ext>
    </p:extLst>
  </p:cSld>
  <p:clrMapOvr>
    <a:masterClrMapping/>
  </p:clrMapOvr>
</p:sld>
</file>

<file path=ppt/theme/theme1.xml><?xml version="1.0" encoding="utf-8"?>
<a:theme xmlns:a="http://schemas.openxmlformats.org/drawingml/2006/main" name="Title Slide-1">
  <a:themeElements>
    <a:clrScheme name="UMDI Colors">
      <a:dk1>
        <a:srgbClr val="000000"/>
      </a:dk1>
      <a:lt1>
        <a:srgbClr val="FFFFFF"/>
      </a:lt1>
      <a:dk2>
        <a:srgbClr val="800014"/>
      </a:dk2>
      <a:lt2>
        <a:srgbClr val="ACAEB1"/>
      </a:lt2>
      <a:accent1>
        <a:srgbClr val="862633"/>
      </a:accent1>
      <a:accent2>
        <a:srgbClr val="E8A518"/>
      </a:accent2>
      <a:accent3>
        <a:srgbClr val="488C0C"/>
      </a:accent3>
      <a:accent4>
        <a:srgbClr val="E07B3E"/>
      </a:accent4>
      <a:accent5>
        <a:srgbClr val="337BAD"/>
      </a:accent5>
      <a:accent6>
        <a:srgbClr val="002554"/>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_V1" id="{DD9722EE-F948-4B37-BA8E-A7A8CF2C7323}" vid="{994E5188-1CD2-49DE-8017-145ACE009208}"/>
    </a:ext>
  </a:extLst>
</a:theme>
</file>

<file path=ppt/theme/theme2.xml><?xml version="1.0" encoding="utf-8"?>
<a:theme xmlns:a="http://schemas.openxmlformats.org/drawingml/2006/main" name="Title Slide-2">
  <a:themeElements>
    <a:clrScheme name="UMDI Colors">
      <a:dk1>
        <a:srgbClr val="000000"/>
      </a:dk1>
      <a:lt1>
        <a:srgbClr val="FFFFFF"/>
      </a:lt1>
      <a:dk2>
        <a:srgbClr val="800014"/>
      </a:dk2>
      <a:lt2>
        <a:srgbClr val="ACAEB1"/>
      </a:lt2>
      <a:accent1>
        <a:srgbClr val="862633"/>
      </a:accent1>
      <a:accent2>
        <a:srgbClr val="E8A518"/>
      </a:accent2>
      <a:accent3>
        <a:srgbClr val="488C0C"/>
      </a:accent3>
      <a:accent4>
        <a:srgbClr val="E07B3E"/>
      </a:accent4>
      <a:accent5>
        <a:srgbClr val="337BAD"/>
      </a:accent5>
      <a:accent6>
        <a:srgbClr val="002554"/>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_V1" id="{DD9722EE-F948-4B37-BA8E-A7A8CF2C7323}" vid="{35ECE9AC-87AE-4E93-9892-1F85267C1A08}"/>
    </a:ext>
  </a:extLst>
</a:theme>
</file>

<file path=ppt/theme/theme3.xml><?xml version="1.0" encoding="utf-8"?>
<a:theme xmlns:a="http://schemas.openxmlformats.org/drawingml/2006/main" name="Title Slide-3">
  <a:themeElements>
    <a:clrScheme name="UMDI Colors">
      <a:dk1>
        <a:srgbClr val="000000"/>
      </a:dk1>
      <a:lt1>
        <a:srgbClr val="FFFFFF"/>
      </a:lt1>
      <a:dk2>
        <a:srgbClr val="800014"/>
      </a:dk2>
      <a:lt2>
        <a:srgbClr val="ACAEB1"/>
      </a:lt2>
      <a:accent1>
        <a:srgbClr val="862633"/>
      </a:accent1>
      <a:accent2>
        <a:srgbClr val="E8A518"/>
      </a:accent2>
      <a:accent3>
        <a:srgbClr val="488C0C"/>
      </a:accent3>
      <a:accent4>
        <a:srgbClr val="E07B3E"/>
      </a:accent4>
      <a:accent5>
        <a:srgbClr val="337BAD"/>
      </a:accent5>
      <a:accent6>
        <a:srgbClr val="002554"/>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_V1" id="{DD9722EE-F948-4B37-BA8E-A7A8CF2C7323}" vid="{38E73FF1-AA96-4840-A770-A3D407195DE4}"/>
    </a:ext>
  </a:extLst>
</a:theme>
</file>

<file path=ppt/theme/theme4.xml><?xml version="1.0" encoding="utf-8"?>
<a:theme xmlns:a="http://schemas.openxmlformats.org/drawingml/2006/main" name="Content Master">
  <a:themeElements>
    <a:clrScheme name="UMDI Colors">
      <a:dk1>
        <a:srgbClr val="000000"/>
      </a:dk1>
      <a:lt1>
        <a:srgbClr val="FFFFFF"/>
      </a:lt1>
      <a:dk2>
        <a:srgbClr val="800014"/>
      </a:dk2>
      <a:lt2>
        <a:srgbClr val="ACAEB1"/>
      </a:lt2>
      <a:accent1>
        <a:srgbClr val="862633"/>
      </a:accent1>
      <a:accent2>
        <a:srgbClr val="E8A518"/>
      </a:accent2>
      <a:accent3>
        <a:srgbClr val="488C0C"/>
      </a:accent3>
      <a:accent4>
        <a:srgbClr val="E07B3E"/>
      </a:accent4>
      <a:accent5>
        <a:srgbClr val="337BAD"/>
      </a:accent5>
      <a:accent6>
        <a:srgbClr val="002554"/>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_V1" id="{DD9722EE-F948-4B37-BA8E-A7A8CF2C7323}" vid="{BB8F2429-1356-44D2-83FE-DBFC1E0DD223}"/>
    </a:ext>
  </a:extLst>
</a:theme>
</file>

<file path=ppt/theme/theme5.xml><?xml version="1.0" encoding="utf-8"?>
<a:theme xmlns:a="http://schemas.openxmlformats.org/drawingml/2006/main" name="Divider Slide">
  <a:themeElements>
    <a:clrScheme name="UMDI Colors">
      <a:dk1>
        <a:srgbClr val="000000"/>
      </a:dk1>
      <a:lt1>
        <a:srgbClr val="FFFFFF"/>
      </a:lt1>
      <a:dk2>
        <a:srgbClr val="800014"/>
      </a:dk2>
      <a:lt2>
        <a:srgbClr val="ACAEB1"/>
      </a:lt2>
      <a:accent1>
        <a:srgbClr val="862633"/>
      </a:accent1>
      <a:accent2>
        <a:srgbClr val="E8A518"/>
      </a:accent2>
      <a:accent3>
        <a:srgbClr val="488C0C"/>
      </a:accent3>
      <a:accent4>
        <a:srgbClr val="E07B3E"/>
      </a:accent4>
      <a:accent5>
        <a:srgbClr val="337BAD"/>
      </a:accent5>
      <a:accent6>
        <a:srgbClr val="002554"/>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_V1" id="{DD9722EE-F948-4B37-BA8E-A7A8CF2C7323}" vid="{D39E9308-4952-44AD-9A41-01A172C9DBA8}"/>
    </a:ext>
  </a:extLst>
</a:theme>
</file>

<file path=ppt/theme/theme6.xml><?xml version="1.0" encoding="utf-8"?>
<a:theme xmlns:a="http://schemas.openxmlformats.org/drawingml/2006/main" name="Closing Slide">
  <a:themeElements>
    <a:clrScheme name="UMDI Colors">
      <a:dk1>
        <a:srgbClr val="000000"/>
      </a:dk1>
      <a:lt1>
        <a:srgbClr val="FFFFFF"/>
      </a:lt1>
      <a:dk2>
        <a:srgbClr val="800014"/>
      </a:dk2>
      <a:lt2>
        <a:srgbClr val="ACAEB1"/>
      </a:lt2>
      <a:accent1>
        <a:srgbClr val="862633"/>
      </a:accent1>
      <a:accent2>
        <a:srgbClr val="E8A518"/>
      </a:accent2>
      <a:accent3>
        <a:srgbClr val="488C0C"/>
      </a:accent3>
      <a:accent4>
        <a:srgbClr val="E07B3E"/>
      </a:accent4>
      <a:accent5>
        <a:srgbClr val="337BAD"/>
      </a:accent5>
      <a:accent6>
        <a:srgbClr val="002554"/>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smtClean="0"/>
        </a:defPPr>
      </a:lstStyle>
    </a:txDef>
  </a:objectDefaults>
  <a:extraClrSchemeLst/>
  <a:extLst>
    <a:ext uri="{05A4C25C-085E-4340-85A3-A5531E510DB2}">
      <thm15:themeFamily xmlns:thm15="http://schemas.microsoft.com/office/thememl/2012/main" name="Powerpoint Template_V1" id="{DD9722EE-F948-4B37-BA8E-A7A8CF2C7323}" vid="{727A6A95-9071-4D0B-84AE-D9F04C3E9CBF}"/>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UMDI">
    <a:dk1>
      <a:sysClr val="windowText" lastClr="000000"/>
    </a:dk1>
    <a:lt1>
      <a:sysClr val="window" lastClr="FFFFFF"/>
    </a:lt1>
    <a:dk2>
      <a:srgbClr val="A32638"/>
    </a:dk2>
    <a:lt2>
      <a:srgbClr val="EAEAEA"/>
    </a:lt2>
    <a:accent1>
      <a:srgbClr val="800014"/>
    </a:accent1>
    <a:accent2>
      <a:srgbClr val="337BAD"/>
    </a:accent2>
    <a:accent3>
      <a:srgbClr val="A4C264"/>
    </a:accent3>
    <a:accent4>
      <a:srgbClr val="FED79E"/>
    </a:accent4>
    <a:accent5>
      <a:srgbClr val="D07C53"/>
    </a:accent5>
    <a:accent6>
      <a:srgbClr val="ADA4B9"/>
    </a:accent6>
    <a:hlink>
      <a:srgbClr val="000000"/>
    </a:hlink>
    <a:folHlink>
      <a:srgbClr val="800014"/>
    </a:folHlink>
  </a:clrScheme>
  <a:fontScheme name="UMD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0164AF8F8ECFE4AA71D58E532DEB153" ma:contentTypeVersion="6" ma:contentTypeDescription="Create a new document." ma:contentTypeScope="" ma:versionID="31cbc6f1adb2279948e69e3e0f8ec089">
  <xsd:schema xmlns:xsd="http://www.w3.org/2001/XMLSchema" xmlns:xs="http://www.w3.org/2001/XMLSchema" xmlns:p="http://schemas.microsoft.com/office/2006/metadata/properties" xmlns:ns2="8892bd16-84ee-4830-a094-46fb6ea536c2" xmlns:ns3="6f3fa7d3-093c-4f61-b153-1ccd9dfd8f24" targetNamespace="http://schemas.microsoft.com/office/2006/metadata/properties" ma:root="true" ma:fieldsID="b82b79540a8b43255ba4b2ea3ece2c97" ns2:_="" ns3:_="">
    <xsd:import namespace="8892bd16-84ee-4830-a094-46fb6ea536c2"/>
    <xsd:import namespace="6f3fa7d3-093c-4f61-b153-1ccd9dfd8f2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92bd16-84ee-4830-a094-46fb6ea536c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f3fa7d3-093c-4f61-b153-1ccd9dfd8f2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6f3fa7d3-093c-4f61-b153-1ccd9dfd8f24">
      <UserInfo>
        <DisplayName>Denis McAuliffe</DisplayName>
        <AccountId>16</AccountId>
        <AccountType/>
      </UserInfo>
      <UserInfo>
        <DisplayName>Andrea Alexander</DisplayName>
        <AccountId>9</AccountId>
        <AccountType/>
      </UserInfo>
    </SharedWithUsers>
  </documentManagement>
</p:properties>
</file>

<file path=customXml/itemProps1.xml><?xml version="1.0" encoding="utf-8"?>
<ds:datastoreItem xmlns:ds="http://schemas.openxmlformats.org/officeDocument/2006/customXml" ds:itemID="{D4F98DE5-FC9B-4ABA-8BF2-C9EC4DE3C1B7}">
  <ds:schemaRefs>
    <ds:schemaRef ds:uri="http://schemas.microsoft.com/sharepoint/v3/contenttype/forms"/>
  </ds:schemaRefs>
</ds:datastoreItem>
</file>

<file path=customXml/itemProps2.xml><?xml version="1.0" encoding="utf-8"?>
<ds:datastoreItem xmlns:ds="http://schemas.openxmlformats.org/officeDocument/2006/customXml" ds:itemID="{84A88048-3DF8-4A06-959A-E0B5937D2E7D}">
  <ds:schemaRefs>
    <ds:schemaRef ds:uri="6f3fa7d3-093c-4f61-b153-1ccd9dfd8f24"/>
    <ds:schemaRef ds:uri="8892bd16-84ee-4830-a094-46fb6ea536c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6BB364B-D758-4E1E-A86E-0158B8FF4ED4}">
  <ds:schemaRefs>
    <ds:schemaRef ds:uri="http://schemas.microsoft.com/office/2006/documentManagement/types"/>
    <ds:schemaRef ds:uri="8892bd16-84ee-4830-a094-46fb6ea536c2"/>
    <ds:schemaRef ds:uri="6f3fa7d3-093c-4f61-b153-1ccd9dfd8f24"/>
    <ds:schemaRef ds:uri="http://schemas.microsoft.com/office/2006/metadata/properties"/>
    <ds:schemaRef ds:uri="http://schemas.microsoft.com/office/infopath/2007/PartnerControls"/>
    <ds:schemaRef ds:uri="http://purl.org/dc/terms/"/>
    <ds:schemaRef ds:uri="http://schemas.openxmlformats.org/package/2006/metadata/core-properties"/>
    <ds:schemaRef ds:uri="http://www.w3.org/XML/1998/namespace"/>
    <ds:schemaRef ds:uri="http://purl.org/dc/dcmitype/"/>
    <ds:schemaRef ds:uri="http://purl.org/dc/elements/1.1/"/>
  </ds:schemaRefs>
</ds:datastoreItem>
</file>

<file path=docMetadata/LabelInfo.xml><?xml version="1.0" encoding="utf-8"?>
<clbl:labelList xmlns:clbl="http://schemas.microsoft.com/office/2020/mipLabelMetadata">
  <clbl:label id="{7bd08b0b-3395-4dc1-94bb-d0b2e56a497f}" enabled="0" method="" siteId="{7bd08b0b-3395-4dc1-94bb-d0b2e56a497f}" removed="1"/>
</clbl:labelList>
</file>

<file path=docProps/app.xml><?xml version="1.0" encoding="utf-8"?>
<Properties xmlns="http://schemas.openxmlformats.org/officeDocument/2006/extended-properties" xmlns:vt="http://schemas.openxmlformats.org/officeDocument/2006/docPropsVTypes">
  <Template>Powerpoint Template_V1</Template>
  <TotalTime>3</TotalTime>
  <Words>5144</Words>
  <Application>Microsoft Office PowerPoint</Application>
  <PresentationFormat>Widescreen</PresentationFormat>
  <Paragraphs>859</Paragraphs>
  <Slides>73</Slides>
  <Notes>30</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73</vt:i4>
      </vt:variant>
    </vt:vector>
  </HeadingPairs>
  <TitlesOfParts>
    <vt:vector size="83" baseType="lpstr">
      <vt:lpstr>Aptos</vt:lpstr>
      <vt:lpstr>Aptos Narrow</vt:lpstr>
      <vt:lpstr>Arial</vt:lpstr>
      <vt:lpstr>Calibri</vt:lpstr>
      <vt:lpstr>Title Slide-1</vt:lpstr>
      <vt:lpstr>Title Slide-2</vt:lpstr>
      <vt:lpstr>Title Slide-3</vt:lpstr>
      <vt:lpstr>Content Master</vt:lpstr>
      <vt:lpstr>Divider Slide</vt:lpstr>
      <vt:lpstr>Closing Slide</vt:lpstr>
      <vt:lpstr>Massachusetts State Senate Census Hearing: Massachusetts Population Trends  February 10, 2025 Susan Strate, Senior Manager  Population Estimates Program UMass Donahue Institute</vt:lpstr>
      <vt:lpstr>UMass Donahue Institute Population Estimates Program</vt:lpstr>
      <vt:lpstr>Massachusetts Population Trends   with a focus on the components of population change, especially immigration </vt:lpstr>
      <vt:lpstr>Robust Count in Census 2020</vt:lpstr>
      <vt:lpstr>Massachusetts Resident Population and 10-Year Percent Change 1930-2020 </vt:lpstr>
      <vt:lpstr>What's happened since?</vt:lpstr>
      <vt:lpstr>Massachusetts Population April 1, 2020 - July 1, 2024</vt:lpstr>
      <vt:lpstr>Massachusetts Population April 1, 2020 - July 1, 2024</vt:lpstr>
      <vt:lpstr>Massachusetts Population April 1, 2020 - July 1, 2024</vt:lpstr>
      <vt:lpstr>Massachusetts Population April 1, 2020 - July 1, 2025</vt:lpstr>
      <vt:lpstr>What changed?</vt:lpstr>
      <vt:lpstr>Congressional Budget Office Estimate of  Net International Migration out to 2056 for the U.S.</vt:lpstr>
      <vt:lpstr>Massachusetts Estimated Net International Migration by Year and Vintage, 2021 - 2023 </vt:lpstr>
      <vt:lpstr>Massachusetts Estimated Net International Migration by Year and Vintage, 2021 - 2024 </vt:lpstr>
      <vt:lpstr>Massachusetts Estimated Net International Migration by Year and Vintage, 2021 - 2025 </vt:lpstr>
      <vt:lpstr>“Components of Change”</vt:lpstr>
      <vt:lpstr>Components of Population Change</vt:lpstr>
      <vt:lpstr>Massachusetts Components of Population Change 2000-2025</vt:lpstr>
      <vt:lpstr>Massachusetts Components of Population Change 2000-2025</vt:lpstr>
      <vt:lpstr>Focus: Births and Fertility Rates</vt:lpstr>
      <vt:lpstr>Fertility Rates are decreasing over time in most age groups </vt:lpstr>
      <vt:lpstr>Massachusetts Population by Age and Year</vt:lpstr>
      <vt:lpstr>Massachusetts Population by Age and Year</vt:lpstr>
      <vt:lpstr>Population Cohorts and Peak Fertility Age in MA</vt:lpstr>
      <vt:lpstr>Population Cohorts and Peak Fertility Age in MA</vt:lpstr>
      <vt:lpstr>Population Cohorts and Peak Fertility Age in MA</vt:lpstr>
      <vt:lpstr>Massachusetts Components of Population Change 2000-2025</vt:lpstr>
      <vt:lpstr>Child Population (0 to 4 years old) is falling</vt:lpstr>
      <vt:lpstr>Declining Immigration Will Reduce Future Births</vt:lpstr>
      <vt:lpstr>Half of Massachusetts counties saw more deaths than births in 2024, concentrated in Western Mass and the Cape</vt:lpstr>
      <vt:lpstr>Focus: Aging Population</vt:lpstr>
      <vt:lpstr>Our population is aging</vt:lpstr>
      <vt:lpstr>The percent of  total population 65 and over is increasing…</vt:lpstr>
      <vt:lpstr>…and will continue to increase</vt:lpstr>
      <vt:lpstr>And so will the Percent of 85 and Over Population</vt:lpstr>
      <vt:lpstr>Massachusetts’s growth in our 65+ age groups will far exceed growth in our working age population through 2050</vt:lpstr>
      <vt:lpstr>Old-Age Dependency Ratio</vt:lpstr>
      <vt:lpstr>Focus: Migration</vt:lpstr>
      <vt:lpstr>Massachusetts Components of Population Change 2000-2025</vt:lpstr>
      <vt:lpstr>Massachusetts Components of Population Change 2000-2025</vt:lpstr>
      <vt:lpstr>Massachusetts Estimated Net Domestic Migration by Year and Vintage, 2021 - 2025 </vt:lpstr>
      <vt:lpstr>State to State Migration Flows for Massachusetts</vt:lpstr>
      <vt:lpstr>Massachusetts regularly sees more domestic outmigration, especially from ages 25 to 34</vt:lpstr>
      <vt:lpstr>Focus: Immigration</vt:lpstr>
      <vt:lpstr>Massachusetts has the sixth highest proportion of foreign-born residents in the nation</vt:lpstr>
      <vt:lpstr>Massachusetts immigrants mainly live in Greater Boston, with some clusters in Pioneer Valley and South Coast/Cape &amp; Islands</vt:lpstr>
      <vt:lpstr>Massachusetts was third in the nation for per capita H1B visas in 2024</vt:lpstr>
      <vt:lpstr>Immigrants in Massachusetts are more likely to have a graduate degree than native born residents</vt:lpstr>
      <vt:lpstr>Foreign-born 2023 migrant population is younger than the U.S. born population in Massachusetts</vt:lpstr>
      <vt:lpstr>Native-born labor force has grown only 6% since 1990. Foreign-born labor force nearly tripled through 2024</vt:lpstr>
      <vt:lpstr>Massachusetts Components of Population Change 2000-2025</vt:lpstr>
      <vt:lpstr>International immigration has fallen at the start of the second Trump Administration</vt:lpstr>
      <vt:lpstr>Massachusetts Components of Population Change 2000-2025</vt:lpstr>
      <vt:lpstr>Consequences</vt:lpstr>
      <vt:lpstr>Population Change and Total Migration 2000-2025</vt:lpstr>
      <vt:lpstr>Cumulative Percent Change in Population, April 1, 2020 to July 1, 2025 </vt:lpstr>
      <vt:lpstr>Losing Rank:  Annual Percent Change in Population, July 1, 2024 to July 1, 2025 </vt:lpstr>
      <vt:lpstr>Relative to other U.S. states</vt:lpstr>
      <vt:lpstr>Rate of Net International Migration, 2024</vt:lpstr>
      <vt:lpstr>Rate of Net International Migration, 2025</vt:lpstr>
      <vt:lpstr>Net International Migration by State, 2025</vt:lpstr>
      <vt:lpstr>Net International Migration by State, 2025</vt:lpstr>
      <vt:lpstr>Net International Immigration as a Percent of Population Change, 2011-2020</vt:lpstr>
      <vt:lpstr>U.S. States Predicted Percent Population Change, 2020 to 2030</vt:lpstr>
      <vt:lpstr>Share of 2010 to 2020 Population Growth Driven by International Immigration</vt:lpstr>
      <vt:lpstr>Net International Immigration 2011 to 2020 by State</vt:lpstr>
      <vt:lpstr>Census Estimates Release Schedule</vt:lpstr>
      <vt:lpstr>Migration Trends in the EOHLC Projections Series</vt:lpstr>
      <vt:lpstr>UMDI V2024_H2 Projection Series: Period of Migration</vt:lpstr>
      <vt:lpstr>UMDI V2024_H1 Projection Series: Period of Migration</vt:lpstr>
      <vt:lpstr>UMDI V2024_H3 Projection Series: Period of Migration</vt:lpstr>
      <vt:lpstr>Scenario 4: Ready for What Comes</vt:lpstr>
      <vt:lpstr>PowerPoint Presentation</vt:lpstr>
    </vt:vector>
  </TitlesOfParts>
  <Company>University of Massachusetts Amherst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Susan Strate</dc:creator>
  <cp:lastModifiedBy>Susan Strate</cp:lastModifiedBy>
  <cp:revision>3</cp:revision>
  <dcterms:created xsi:type="dcterms:W3CDTF">2025-08-05T17:53:04Z</dcterms:created>
  <dcterms:modified xsi:type="dcterms:W3CDTF">2026-02-10T19:30:33Z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0x01010010164AF8F8ECFE4AA71D58E532DEB153</vt:lpwstr>
  </property>
  <property fmtid="{D5CDD505-2E9C-101B-9397-08002B2CF9AE}" pid="3" name="ComplianceAssetId">
    <vt:lpwstr/>
  </property>
  <property fmtid="{D5CDD505-2E9C-101B-9397-08002B2CF9AE}" pid="4" name="_ExtendedDescription">
    <vt:lpwstr/>
  </property>
  <property fmtid="{D5CDD505-2E9C-101B-9397-08002B2CF9AE}" pid="5" name="_activity">
    <vt:lpwstr>{"FileActivityType":"8","FileActivityTimeStamp":"2024-03-22T17:29:52.317Z","FileActivityUsersOnPage":[{"DisplayName":"Andrea Alexander","Id":"adalexander@umass.edu"}],"FileActivityNavigationId":null}</vt:lpwstr>
  </property>
  <property fmtid="{D5CDD505-2E9C-101B-9397-08002B2CF9AE}" pid="6" name="TriggerFlowInfo">
    <vt:lpwstr/>
  </property>
</Properties>
</file>