
<file path=[Content_Types].xml><?xml version="1.0" encoding="utf-8"?>
<Types xmlns="http://schemas.openxmlformats.org/package/2006/content-types">
  <Default Extension="fntdata" ContentType="application/x-fontdata"/>
  <Default Extension="htm" ContentType="application/xhtml+xml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0" r:id="rId3"/>
    <p:sldId id="259" r:id="rId4"/>
    <p:sldId id="273" r:id="rId5"/>
    <p:sldId id="256" r:id="rId6"/>
    <p:sldId id="267" r:id="rId7"/>
    <p:sldId id="268" r:id="rId8"/>
    <p:sldId id="305" r:id="rId9"/>
    <p:sldId id="272" r:id="rId10"/>
    <p:sldId id="287" r:id="rId11"/>
    <p:sldId id="304" r:id="rId12"/>
    <p:sldId id="307" r:id="rId13"/>
    <p:sldId id="316" r:id="rId14"/>
    <p:sldId id="271" r:id="rId15"/>
    <p:sldId id="288" r:id="rId16"/>
    <p:sldId id="289" r:id="rId17"/>
    <p:sldId id="290" r:id="rId18"/>
    <p:sldId id="295" r:id="rId19"/>
    <p:sldId id="313" r:id="rId20"/>
    <p:sldId id="314" r:id="rId21"/>
    <p:sldId id="306" r:id="rId22"/>
    <p:sldId id="299" r:id="rId23"/>
    <p:sldId id="312" r:id="rId24"/>
    <p:sldId id="296" r:id="rId25"/>
    <p:sldId id="315" r:id="rId26"/>
    <p:sldId id="286" r:id="rId27"/>
  </p:sldIdLst>
  <p:sldSz cx="12852400" cy="6184900"/>
  <p:notesSz cx="6858000" cy="9144000"/>
  <p:embeddedFontLst>
    <p:embeddedFont>
      <p:font typeface="Abadi" panose="020B0604020104020204" pitchFamily="3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Plantagenet Cherokee" panose="020F0502020204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129"/>
    <a:srgbClr val="1E2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712" autoAdjust="0"/>
  </p:normalViewPr>
  <p:slideViewPr>
    <p:cSldViewPr snapToGrid="0">
      <p:cViewPr varScale="1">
        <p:scale>
          <a:sx n="100" d="100"/>
          <a:sy n="100" d="100"/>
        </p:scale>
        <p:origin x="7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E52DC-DC35-4D1A-806C-161DD28672B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838" y="1143000"/>
            <a:ext cx="6410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13371-1AA6-4130-ADA9-85B50F01E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3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13371-1AA6-4130-ADA9-85B50F01E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13371-1AA6-4130-ADA9-85B50F01E7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4A43-620A-469F-B971-2DB94A12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550" y="1012205"/>
            <a:ext cx="9639300" cy="2153261"/>
          </a:xfrm>
        </p:spPr>
        <p:txBody>
          <a:bodyPr anchor="b"/>
          <a:lstStyle>
            <a:lvl1pPr algn="ctr">
              <a:defRPr sz="541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8413C-BE6F-4E22-A21B-A3A5570E8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550" y="3248505"/>
            <a:ext cx="9639300" cy="1493252"/>
          </a:xfrm>
        </p:spPr>
        <p:txBody>
          <a:bodyPr/>
          <a:lstStyle>
            <a:lvl1pPr marL="0" indent="0" algn="ctr">
              <a:buNone/>
              <a:defRPr sz="2165"/>
            </a:lvl1pPr>
            <a:lvl2pPr marL="412349" indent="0" algn="ctr">
              <a:buNone/>
              <a:defRPr sz="1804"/>
            </a:lvl2pPr>
            <a:lvl3pPr marL="824697" indent="0" algn="ctr">
              <a:buNone/>
              <a:defRPr sz="1623"/>
            </a:lvl3pPr>
            <a:lvl4pPr marL="1237046" indent="0" algn="ctr">
              <a:buNone/>
              <a:defRPr sz="1443"/>
            </a:lvl4pPr>
            <a:lvl5pPr marL="1649395" indent="0" algn="ctr">
              <a:buNone/>
              <a:defRPr sz="1443"/>
            </a:lvl5pPr>
            <a:lvl6pPr marL="2061743" indent="0" algn="ctr">
              <a:buNone/>
              <a:defRPr sz="1443"/>
            </a:lvl6pPr>
            <a:lvl7pPr marL="2474092" indent="0" algn="ctr">
              <a:buNone/>
              <a:defRPr sz="1443"/>
            </a:lvl7pPr>
            <a:lvl8pPr marL="2886441" indent="0" algn="ctr">
              <a:buNone/>
              <a:defRPr sz="1443"/>
            </a:lvl8pPr>
            <a:lvl9pPr marL="3298789" indent="0" algn="ctr">
              <a:buNone/>
              <a:defRPr sz="144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284F-A237-4D59-9C1F-E373F8C1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DF8F-6020-4B05-94D0-6664F807E3FF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49C8-27D5-47ED-A3C5-C6426AE4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EBAF-6EC2-4671-B9CA-1EF4743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E36D-19FE-41E3-A44A-432FFE9E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FFA9-F727-4B52-8DC8-2AC6AEC6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55966-3E72-4076-B209-EC740017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04A-9533-4F4C-9F67-C24C8C4E5D67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8728-C079-433C-812F-1CD8455C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DF259-CF01-4114-A563-4242B550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D9E2-67D1-49BD-B153-9260A395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09" y="1541931"/>
            <a:ext cx="11085195" cy="2572746"/>
          </a:xfrm>
        </p:spPr>
        <p:txBody>
          <a:bodyPr anchor="b"/>
          <a:lstStyle>
            <a:lvl1pPr>
              <a:defRPr sz="541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A4DE4-54FF-49A9-BDBB-E313502B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909" y="4139016"/>
            <a:ext cx="11085195" cy="1352946"/>
          </a:xfrm>
        </p:spPr>
        <p:txBody>
          <a:bodyPr/>
          <a:lstStyle>
            <a:lvl1pPr marL="0" indent="0">
              <a:buNone/>
              <a:defRPr sz="2165">
                <a:solidFill>
                  <a:schemeClr val="tx1">
                    <a:tint val="75000"/>
                  </a:schemeClr>
                </a:solidFill>
              </a:defRPr>
            </a:lvl1pPr>
            <a:lvl2pPr marL="412349" indent="0">
              <a:buNone/>
              <a:defRPr sz="1804">
                <a:solidFill>
                  <a:schemeClr val="tx1">
                    <a:tint val="75000"/>
                  </a:schemeClr>
                </a:solidFill>
              </a:defRPr>
            </a:lvl2pPr>
            <a:lvl3pPr marL="824697" indent="0">
              <a:buNone/>
              <a:defRPr sz="1623">
                <a:solidFill>
                  <a:schemeClr val="tx1">
                    <a:tint val="75000"/>
                  </a:schemeClr>
                </a:solidFill>
              </a:defRPr>
            </a:lvl3pPr>
            <a:lvl4pPr marL="1237046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4pPr>
            <a:lvl5pPr marL="1649395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5pPr>
            <a:lvl6pPr marL="2061743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6pPr>
            <a:lvl7pPr marL="2474092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7pPr>
            <a:lvl8pPr marL="2886441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8pPr>
            <a:lvl9pPr marL="3298789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396A-44C1-4CF1-9E96-0B8E0EE2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EC9-E881-4E08-B26F-5ADEAB80B600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3E508-9FB1-4467-8DBF-3BD2092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F142-1B97-425F-ADF7-BC58EB97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B04E-9896-49CA-858E-E0E47C45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C3EB-28F3-41C0-A8A5-593F4BF5F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603" y="1646443"/>
            <a:ext cx="5462270" cy="3924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99AAD-FB2C-4D48-831B-EF10FB93B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528" y="1646443"/>
            <a:ext cx="5462270" cy="3924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11E69-0425-446D-A5F8-9250B6D4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76AE-6EA2-4C20-B74E-95E06CBC5375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B5C9-F735-459B-A211-31B04DCD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843FB-A7CA-4752-9FE4-A3BCD38A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3B17-5517-47D4-880A-D9D16EF4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77" y="329289"/>
            <a:ext cx="11085195" cy="11954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D3C61-601C-485D-93E0-BC55D691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277" y="1516160"/>
            <a:ext cx="5437167" cy="743047"/>
          </a:xfrm>
        </p:spPr>
        <p:txBody>
          <a:bodyPr anchor="b"/>
          <a:lstStyle>
            <a:lvl1pPr marL="0" indent="0">
              <a:buNone/>
              <a:defRPr sz="2165" b="1"/>
            </a:lvl1pPr>
            <a:lvl2pPr marL="412349" indent="0">
              <a:buNone/>
              <a:defRPr sz="1804" b="1"/>
            </a:lvl2pPr>
            <a:lvl3pPr marL="824697" indent="0">
              <a:buNone/>
              <a:defRPr sz="1623" b="1"/>
            </a:lvl3pPr>
            <a:lvl4pPr marL="1237046" indent="0">
              <a:buNone/>
              <a:defRPr sz="1443" b="1"/>
            </a:lvl4pPr>
            <a:lvl5pPr marL="1649395" indent="0">
              <a:buNone/>
              <a:defRPr sz="1443" b="1"/>
            </a:lvl5pPr>
            <a:lvl6pPr marL="2061743" indent="0">
              <a:buNone/>
              <a:defRPr sz="1443" b="1"/>
            </a:lvl6pPr>
            <a:lvl7pPr marL="2474092" indent="0">
              <a:buNone/>
              <a:defRPr sz="1443" b="1"/>
            </a:lvl7pPr>
            <a:lvl8pPr marL="2886441" indent="0">
              <a:buNone/>
              <a:defRPr sz="1443" b="1"/>
            </a:lvl8pPr>
            <a:lvl9pPr marL="3298789" indent="0">
              <a:buNone/>
              <a:defRPr sz="14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C3BC0-442D-4A13-BADF-D52C09FC0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77" y="2259206"/>
            <a:ext cx="5437167" cy="33229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C7E48-E3D9-4486-947F-6EB6873C8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6528" y="1516160"/>
            <a:ext cx="5463944" cy="743047"/>
          </a:xfrm>
        </p:spPr>
        <p:txBody>
          <a:bodyPr anchor="b"/>
          <a:lstStyle>
            <a:lvl1pPr marL="0" indent="0">
              <a:buNone/>
              <a:defRPr sz="2165" b="1"/>
            </a:lvl1pPr>
            <a:lvl2pPr marL="412349" indent="0">
              <a:buNone/>
              <a:defRPr sz="1804" b="1"/>
            </a:lvl2pPr>
            <a:lvl3pPr marL="824697" indent="0">
              <a:buNone/>
              <a:defRPr sz="1623" b="1"/>
            </a:lvl3pPr>
            <a:lvl4pPr marL="1237046" indent="0">
              <a:buNone/>
              <a:defRPr sz="1443" b="1"/>
            </a:lvl4pPr>
            <a:lvl5pPr marL="1649395" indent="0">
              <a:buNone/>
              <a:defRPr sz="1443" b="1"/>
            </a:lvl5pPr>
            <a:lvl6pPr marL="2061743" indent="0">
              <a:buNone/>
              <a:defRPr sz="1443" b="1"/>
            </a:lvl6pPr>
            <a:lvl7pPr marL="2474092" indent="0">
              <a:buNone/>
              <a:defRPr sz="1443" b="1"/>
            </a:lvl7pPr>
            <a:lvl8pPr marL="2886441" indent="0">
              <a:buNone/>
              <a:defRPr sz="1443" b="1"/>
            </a:lvl8pPr>
            <a:lvl9pPr marL="3298789" indent="0">
              <a:buNone/>
              <a:defRPr sz="14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C6852-51DB-460B-8B94-86A620C8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6528" y="2259206"/>
            <a:ext cx="5463944" cy="33229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E33F-C5AE-448C-AFA8-F8D9C01A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05DA-628D-4B98-8025-EA3563FA497B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90A2B-CFC5-4DBF-BAF2-ADC46FBE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904E4-BB87-42F5-9838-81AE9A70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FAFD-3801-4F36-8A8B-4052E530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3738D-B9FE-455C-A5E1-3574171C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B34-1CFC-42F1-A302-A1DE1F20C68E}" type="datetime1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12B25-F59D-433B-85F1-60C3F6C2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D71C-013C-4A33-81A7-36FFAEA8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5CAC-A72B-4A24-9400-EC2421BA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C6D-A3D0-41F4-9DD1-645CF3153B77}" type="datetime1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11F56-D12C-41B0-9AF7-46A86F33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A7706-04CE-4EB4-8A30-268BED91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6811-43B5-49D8-BC21-8BF68044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77" y="412327"/>
            <a:ext cx="4145233" cy="1443143"/>
          </a:xfrm>
        </p:spPr>
        <p:txBody>
          <a:bodyPr anchor="b"/>
          <a:lstStyle>
            <a:lvl1pPr>
              <a:defRPr sz="28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27-AFFC-4DCE-A4C5-5AEDF256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944" y="890511"/>
            <a:ext cx="6506528" cy="4395288"/>
          </a:xfrm>
        </p:spPr>
        <p:txBody>
          <a:bodyPr/>
          <a:lstStyle>
            <a:lvl1pPr>
              <a:defRPr sz="2886"/>
            </a:lvl1pPr>
            <a:lvl2pPr>
              <a:defRPr sz="2525"/>
            </a:lvl2pPr>
            <a:lvl3pPr>
              <a:defRPr sz="2165"/>
            </a:lvl3pPr>
            <a:lvl4pPr>
              <a:defRPr sz="1804"/>
            </a:lvl4pPr>
            <a:lvl5pPr>
              <a:defRPr sz="1804"/>
            </a:lvl5pPr>
            <a:lvl6pPr>
              <a:defRPr sz="1804"/>
            </a:lvl6pPr>
            <a:lvl7pPr>
              <a:defRPr sz="1804"/>
            </a:lvl7pPr>
            <a:lvl8pPr>
              <a:defRPr sz="1804"/>
            </a:lvl8pPr>
            <a:lvl9pPr>
              <a:defRPr sz="180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D6779-C400-4461-8D79-8EA62BC32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277" y="1855470"/>
            <a:ext cx="4145233" cy="3437488"/>
          </a:xfrm>
        </p:spPr>
        <p:txBody>
          <a:bodyPr/>
          <a:lstStyle>
            <a:lvl1pPr marL="0" indent="0">
              <a:buNone/>
              <a:defRPr sz="1443"/>
            </a:lvl1pPr>
            <a:lvl2pPr marL="412349" indent="0">
              <a:buNone/>
              <a:defRPr sz="1263"/>
            </a:lvl2pPr>
            <a:lvl3pPr marL="824697" indent="0">
              <a:buNone/>
              <a:defRPr sz="1082"/>
            </a:lvl3pPr>
            <a:lvl4pPr marL="1237046" indent="0">
              <a:buNone/>
              <a:defRPr sz="902"/>
            </a:lvl4pPr>
            <a:lvl5pPr marL="1649395" indent="0">
              <a:buNone/>
              <a:defRPr sz="902"/>
            </a:lvl5pPr>
            <a:lvl6pPr marL="2061743" indent="0">
              <a:buNone/>
              <a:defRPr sz="902"/>
            </a:lvl6pPr>
            <a:lvl7pPr marL="2474092" indent="0">
              <a:buNone/>
              <a:defRPr sz="902"/>
            </a:lvl7pPr>
            <a:lvl8pPr marL="2886441" indent="0">
              <a:buNone/>
              <a:defRPr sz="902"/>
            </a:lvl8pPr>
            <a:lvl9pPr marL="3298789" indent="0">
              <a:buNone/>
              <a:defRPr sz="9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5DD14-44B4-424D-8F52-22C1B84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D27-7A9D-4369-8A66-7DA0C0E3673B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F7690-A518-4F73-A681-9D5ACBFA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1DDCD-1715-405B-9425-1327EF72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0FF7-76C7-4C1A-A239-CC7BD188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77" y="412327"/>
            <a:ext cx="4145233" cy="1443143"/>
          </a:xfrm>
        </p:spPr>
        <p:txBody>
          <a:bodyPr anchor="b"/>
          <a:lstStyle>
            <a:lvl1pPr>
              <a:defRPr sz="28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B33AB-D811-4D9F-99CA-8586F6C6C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3944" y="890511"/>
            <a:ext cx="6506528" cy="4395288"/>
          </a:xfrm>
        </p:spPr>
        <p:txBody>
          <a:bodyPr/>
          <a:lstStyle>
            <a:lvl1pPr marL="0" indent="0">
              <a:buNone/>
              <a:defRPr sz="2886"/>
            </a:lvl1pPr>
            <a:lvl2pPr marL="412349" indent="0">
              <a:buNone/>
              <a:defRPr sz="2525"/>
            </a:lvl2pPr>
            <a:lvl3pPr marL="824697" indent="0">
              <a:buNone/>
              <a:defRPr sz="2165"/>
            </a:lvl3pPr>
            <a:lvl4pPr marL="1237046" indent="0">
              <a:buNone/>
              <a:defRPr sz="1804"/>
            </a:lvl4pPr>
            <a:lvl5pPr marL="1649395" indent="0">
              <a:buNone/>
              <a:defRPr sz="1804"/>
            </a:lvl5pPr>
            <a:lvl6pPr marL="2061743" indent="0">
              <a:buNone/>
              <a:defRPr sz="1804"/>
            </a:lvl6pPr>
            <a:lvl7pPr marL="2474092" indent="0">
              <a:buNone/>
              <a:defRPr sz="1804"/>
            </a:lvl7pPr>
            <a:lvl8pPr marL="2886441" indent="0">
              <a:buNone/>
              <a:defRPr sz="1804"/>
            </a:lvl8pPr>
            <a:lvl9pPr marL="3298789" indent="0">
              <a:buNone/>
              <a:defRPr sz="180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91C52-5033-488E-B08F-8777D76A5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277" y="1855470"/>
            <a:ext cx="4145233" cy="3437488"/>
          </a:xfrm>
        </p:spPr>
        <p:txBody>
          <a:bodyPr/>
          <a:lstStyle>
            <a:lvl1pPr marL="0" indent="0">
              <a:buNone/>
              <a:defRPr sz="1443"/>
            </a:lvl1pPr>
            <a:lvl2pPr marL="412349" indent="0">
              <a:buNone/>
              <a:defRPr sz="1263"/>
            </a:lvl2pPr>
            <a:lvl3pPr marL="824697" indent="0">
              <a:buNone/>
              <a:defRPr sz="1082"/>
            </a:lvl3pPr>
            <a:lvl4pPr marL="1237046" indent="0">
              <a:buNone/>
              <a:defRPr sz="902"/>
            </a:lvl4pPr>
            <a:lvl5pPr marL="1649395" indent="0">
              <a:buNone/>
              <a:defRPr sz="902"/>
            </a:lvl5pPr>
            <a:lvl6pPr marL="2061743" indent="0">
              <a:buNone/>
              <a:defRPr sz="902"/>
            </a:lvl6pPr>
            <a:lvl7pPr marL="2474092" indent="0">
              <a:buNone/>
              <a:defRPr sz="902"/>
            </a:lvl7pPr>
            <a:lvl8pPr marL="2886441" indent="0">
              <a:buNone/>
              <a:defRPr sz="902"/>
            </a:lvl8pPr>
            <a:lvl9pPr marL="3298789" indent="0">
              <a:buNone/>
              <a:defRPr sz="9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6A594-FEC7-4EF2-BEA3-C289FEA9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4E96-A7CE-41C2-BF13-5DB375B19541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FEBCA-2294-41AC-9CDA-E7FA18E0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1766-609A-4037-929B-9D689C84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3423-B8C7-4AF3-AE39-7B1F9AE8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7BBE6-C7C2-4DF4-A9D8-AAA948D5B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7532-F5C1-4C79-AF57-BEF61505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FA52-821C-4F75-B464-1A1E536AD629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229AC-89A2-4B57-80FC-A67DF902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3394D-AAA6-4717-95CA-3519BE1A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7CC89-9ECF-40BA-9673-D994B792F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7499" y="329289"/>
            <a:ext cx="2771299" cy="5241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F533A-1122-40EB-9F95-A0851ADD5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3603" y="329289"/>
            <a:ext cx="8153241" cy="52414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FF0CD-63BA-4229-9298-55DAC272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CF7D-4690-476C-967F-3161D04D1927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427E0-F409-446D-ABD3-01D851CF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35FA6-048E-463D-91F0-08CF0DEA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575DA-E5FC-4D1E-A685-E8A53DB1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03" y="329289"/>
            <a:ext cx="11085195" cy="119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1CE92-D067-4C28-BDB3-22D09431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3603" y="1646443"/>
            <a:ext cx="11085195" cy="392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EA95F-CD01-4736-8DE5-65AEBD821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603" y="5732486"/>
            <a:ext cx="2891790" cy="32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0BFA-0511-41C0-9E32-71D1AC954824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273B4-D40C-4189-A66D-0B1D1D69E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7358" y="5732486"/>
            <a:ext cx="4337685" cy="32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8C282-A245-4346-BA02-DFEEB4CA4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008" y="5732486"/>
            <a:ext cx="2891790" cy="32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24697" rtl="0" eaLnBrk="1" latinLnBrk="0" hangingPunct="1">
        <a:lnSpc>
          <a:spcPct val="90000"/>
        </a:lnSpc>
        <a:spcBef>
          <a:spcPct val="0"/>
        </a:spcBef>
        <a:buNone/>
        <a:defRPr sz="39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174" indent="-206174" algn="l" defTabSz="824697" rtl="0" eaLnBrk="1" latinLnBrk="0" hangingPunct="1">
        <a:lnSpc>
          <a:spcPct val="90000"/>
        </a:lnSpc>
        <a:spcBef>
          <a:spcPts val="902"/>
        </a:spcBef>
        <a:buFont typeface="Arial" panose="020B0604020202020204" pitchFamily="34" charset="0"/>
        <a:buChar char="•"/>
        <a:defRPr sz="2525" kern="1200">
          <a:solidFill>
            <a:schemeClr val="tx1"/>
          </a:solidFill>
          <a:latin typeface="+mn-lt"/>
          <a:ea typeface="+mn-ea"/>
          <a:cs typeface="+mn-cs"/>
        </a:defRPr>
      </a:lvl1pPr>
      <a:lvl2pPr marL="618523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2165" kern="1200">
          <a:solidFill>
            <a:schemeClr val="tx1"/>
          </a:solidFill>
          <a:latin typeface="+mn-lt"/>
          <a:ea typeface="+mn-ea"/>
          <a:cs typeface="+mn-cs"/>
        </a:defRPr>
      </a:lvl2pPr>
      <a:lvl3pPr marL="1030872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3pPr>
      <a:lvl4pPr marL="1443220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4pPr>
      <a:lvl5pPr marL="1855569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5pPr>
      <a:lvl6pPr marL="2267918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6pPr>
      <a:lvl7pPr marL="2680266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7pPr>
      <a:lvl8pPr marL="3092615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8pPr>
      <a:lvl9pPr marL="3504964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1pPr>
      <a:lvl2pPr marL="412349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2pPr>
      <a:lvl3pPr marL="824697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237046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4pPr>
      <a:lvl5pPr marL="1649395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5pPr>
      <a:lvl6pPr marL="2061743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6pPr>
      <a:lvl7pPr marL="2474092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7pPr>
      <a:lvl8pPr marL="2886441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8pPr>
      <a:lvl9pPr marL="3298789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htm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pjkoutoujian@sdm.stat.ma.u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9382-A2A0-41D1-BC2B-00D14274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459" y="309245"/>
            <a:ext cx="12077482" cy="2572721"/>
          </a:xfr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/>
          <a:p>
            <a:r>
              <a:rPr lang="en-US" sz="5400" dirty="0">
                <a:solidFill>
                  <a:srgbClr val="1E2F69"/>
                </a:solidFill>
                <a:latin typeface="Plantagenet Cherokee" panose="020F0502020204030204" pitchFamily="18" charset="0"/>
              </a:rPr>
              <a:t>Tour of the Special Commission on Correctional Consolidation and Collaboration (SCCCC)</a:t>
            </a:r>
            <a:endParaRPr lang="en-US" sz="5400" b="1" dirty="0">
              <a:latin typeface="Plantagenet Cherokee" panose="020F0502020204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66AE9-BE8C-4787-BDD0-41A21CE5D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0242" y="3749495"/>
            <a:ext cx="4244208" cy="125863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Sheriff Peter J. Koutoujian</a:t>
            </a:r>
          </a:p>
          <a:p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Friday, March 6,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C2179-98C7-4251-8F27-B2CD6C25EB18}"/>
              </a:ext>
            </a:extLst>
          </p:cNvPr>
          <p:cNvSpPr/>
          <p:nvPr/>
        </p:nvSpPr>
        <p:spPr>
          <a:xfrm>
            <a:off x="387459" y="309245"/>
            <a:ext cx="12088678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953D0-F895-4444-A5A2-469E46C7915B}"/>
              </a:ext>
            </a:extLst>
          </p:cNvPr>
          <p:cNvSpPr/>
          <p:nvPr/>
        </p:nvSpPr>
        <p:spPr>
          <a:xfrm>
            <a:off x="263470" y="206164"/>
            <a:ext cx="12352149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7627E-4161-4E54-B439-63E8B533F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2" y="2960827"/>
            <a:ext cx="2665518" cy="28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7F715-2F31-26A8-7BD8-AD59ED35E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D2C132EA-D66C-20A9-00B7-7E5AC2156607}"/>
              </a:ext>
            </a:extLst>
          </p:cNvPr>
          <p:cNvSpPr/>
          <p:nvPr/>
        </p:nvSpPr>
        <p:spPr>
          <a:xfrm>
            <a:off x="1" y="253260"/>
            <a:ext cx="12852399" cy="138815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Medication Assisted Treatment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7BE46A-7566-B8D6-542B-76676C6C4263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D0E9E8A-0E83-145C-98C9-CFA49BB2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1688514"/>
            <a:ext cx="5624599" cy="743047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FY25</a:t>
            </a:r>
            <a:endParaRPr lang="en-US" sz="2800" i="1" dirty="0">
              <a:latin typeface="Plantagenet Cherokee" panose="02020602070100000000" pitchFamily="18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DC88CF5-DF6F-B843-5E61-593A3B2F6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Doses Administered: 50,195 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Enrollments: 624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Cost Incurred: $2,287,526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B00961-DD25-D524-8928-837D103FD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873" y="1647965"/>
            <a:ext cx="5808682" cy="783596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FY26 to Date (8 Months)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B9C5CA7-8279-1123-FDE0-396EBAFAF7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Doses Administered: 30,432 (52,170 year-end projection)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Enrollments: 422 (723 year-end projection)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Cost Projection: $2,821,270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A4818-6B93-6281-A393-B8089446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10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4ECD25-A4EE-0DB3-54D6-17C56B5DD13E}"/>
              </a:ext>
            </a:extLst>
          </p:cNvPr>
          <p:cNvCxnSpPr>
            <a:cxnSpLocks/>
          </p:cNvCxnSpPr>
          <p:nvPr/>
        </p:nvCxnSpPr>
        <p:spPr>
          <a:xfrm>
            <a:off x="6322444" y="1860869"/>
            <a:ext cx="0" cy="34885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D8B77-5DA7-F47B-F820-49EC3B4D3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1F38E879-9AFE-893E-9558-701AAABC679A}"/>
              </a:ext>
            </a:extLst>
          </p:cNvPr>
          <p:cNvSpPr/>
          <p:nvPr/>
        </p:nvSpPr>
        <p:spPr>
          <a:xfrm>
            <a:off x="1" y="253260"/>
            <a:ext cx="12852399" cy="138815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No-Cost Call Communications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812876-9395-0794-6353-2D60598165F4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EA0BC6-C5E4-4486-F353-3F2FFE8DB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1688514"/>
            <a:ext cx="5624599" cy="743047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FY25</a:t>
            </a:r>
            <a:endParaRPr lang="en-US" sz="2800" i="1" dirty="0">
              <a:latin typeface="Plantagenet Cherokee" panose="02020602070100000000" pitchFamily="18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252BD23-5560-DE79-ABB5-D024533C2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77" y="2259206"/>
            <a:ext cx="5437167" cy="36724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Calls Made: 1,202,737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Minutes Logged: 14,721,958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Plantagenet Cherokee" panose="02020602070100000000" pitchFamily="18" charset="0"/>
              </a:rPr>
              <a:t>eMessages</a:t>
            </a:r>
            <a:r>
              <a:rPr lang="en-US" sz="2400" dirty="0">
                <a:latin typeface="Plantagenet Cherokee" panose="02020602070100000000" pitchFamily="18" charset="0"/>
              </a:rPr>
              <a:t> Sent: 1,584,734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Video Visits Conducted: 9,842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Cost Incurred: $1,338,961.19	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0056174-ACA3-2F5A-A0AA-47F2F222A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873" y="1647965"/>
            <a:ext cx="5808682" cy="783596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FY26 to Date (8 Months)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E837190E-1FEA-ACFD-B875-7EAA374EF4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Calls Made: 987,127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Minutes Logged: 12,409,516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Plantagenet Cherokee" panose="02020602070100000000" pitchFamily="18" charset="0"/>
              </a:rPr>
              <a:t>eMessages</a:t>
            </a:r>
            <a:r>
              <a:rPr lang="en-US" sz="2400" dirty="0">
                <a:latin typeface="Plantagenet Cherokee" panose="02020602070100000000" pitchFamily="18" charset="0"/>
              </a:rPr>
              <a:t> Sent: 1,152,477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Video Visits Conducted: 7,599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Cost Incurred: $1,141,383.64	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D8D8D-FEE4-EC4A-9F1F-9FA79964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11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09FA46-7F5C-7DC1-FFAA-7A4349F5F8C4}"/>
              </a:ext>
            </a:extLst>
          </p:cNvPr>
          <p:cNvCxnSpPr>
            <a:cxnSpLocks/>
          </p:cNvCxnSpPr>
          <p:nvPr/>
        </p:nvCxnSpPr>
        <p:spPr>
          <a:xfrm>
            <a:off x="6322444" y="1860869"/>
            <a:ext cx="0" cy="34885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D2FF1-692D-BE81-F09F-C062FF5F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81C4-57DD-5A45-8D93-68575B191352}"/>
              </a:ext>
            </a:extLst>
          </p:cNvPr>
          <p:cNvSpPr txBox="1">
            <a:spLocks/>
          </p:cNvSpPr>
          <p:nvPr/>
        </p:nvSpPr>
        <p:spPr>
          <a:xfrm>
            <a:off x="343408" y="314658"/>
            <a:ext cx="12161520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Mutual Aid Efforts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DE06B-B8F6-835D-6D6E-FD01C6DC0AA8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75F5C-77A1-254A-6716-BDBB87A89CC9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4E687E-2C18-9BD2-D73B-AF58F45A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938385"/>
            <a:ext cx="2384577" cy="7430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NEMLEC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09C778-7F95-0E9B-4A13-FC3F970CE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266" y="1779101"/>
            <a:ext cx="2262325" cy="38324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4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Northeastern Massachusetts Law Enforcement Council</a:t>
            </a:r>
            <a:br>
              <a:rPr lang="en-US" sz="6400" dirty="0">
                <a:solidFill>
                  <a:srgbClr val="DDB129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rgbClr val="DDB129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Comprised of 68 agencies in Essex &amp; Middlesex, any can request aid of NEMLEC</a:t>
            </a: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117 callouts in FY25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Armed &amp; barricaded suspects, missing suicidal individuals, large crowd control, crisis negotiation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D41B8-287D-8F62-60B2-276228C8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12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743E426-C8A2-16BE-BD59-DDAAD8C3B0CF}"/>
              </a:ext>
            </a:extLst>
          </p:cNvPr>
          <p:cNvSpPr txBox="1">
            <a:spLocks/>
          </p:cNvSpPr>
          <p:nvPr/>
        </p:nvSpPr>
        <p:spPr>
          <a:xfrm>
            <a:off x="2729725" y="932565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MTC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3F293EF-F321-84FE-4D5E-155FBB25379E}"/>
              </a:ext>
            </a:extLst>
          </p:cNvPr>
          <p:cNvSpPr txBox="1">
            <a:spLocks/>
          </p:cNvSpPr>
          <p:nvPr/>
        </p:nvSpPr>
        <p:spPr>
          <a:xfrm>
            <a:off x="4890324" y="915831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CCC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1ED5AE6-7D07-1B63-5169-C4F93A974EB5}"/>
              </a:ext>
            </a:extLst>
          </p:cNvPr>
          <p:cNvSpPr txBox="1">
            <a:spLocks/>
          </p:cNvSpPr>
          <p:nvPr/>
        </p:nvSpPr>
        <p:spPr>
          <a:xfrm>
            <a:off x="7285477" y="949319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WAU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DD08E55-AC43-F6B7-0CA2-F6224A9EE4FA}"/>
              </a:ext>
            </a:extLst>
          </p:cNvPr>
          <p:cNvSpPr txBox="1">
            <a:spLocks/>
          </p:cNvSpPr>
          <p:nvPr/>
        </p:nvSpPr>
        <p:spPr>
          <a:xfrm>
            <a:off x="9549834" y="949318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Task Forces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40D423C0-7702-3190-A3E5-1AEA5C9AE8E2}"/>
              </a:ext>
            </a:extLst>
          </p:cNvPr>
          <p:cNvSpPr txBox="1">
            <a:spLocks/>
          </p:cNvSpPr>
          <p:nvPr/>
        </p:nvSpPr>
        <p:spPr>
          <a:xfrm>
            <a:off x="2689707" y="1779101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Mobile Training Center</a:t>
            </a: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Available at request of agencies, trains officers in de-escalation, communication, use of force</a:t>
            </a: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Trained 1,375 officers from 40 agencies in 2025</a:t>
            </a: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527D89CA-86C6-BCDD-EE3D-3FAAB82066A8}"/>
              </a:ext>
            </a:extLst>
          </p:cNvPr>
          <p:cNvSpPr txBox="1">
            <a:spLocks/>
          </p:cNvSpPr>
          <p:nvPr/>
        </p:nvSpPr>
        <p:spPr>
          <a:xfrm>
            <a:off x="5025184" y="1773281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Community Command Center</a:t>
            </a:r>
            <a:br>
              <a:rPr lang="en-US" sz="1900" dirty="0">
                <a:solidFill>
                  <a:srgbClr val="DDB129"/>
                </a:solidFill>
                <a:latin typeface="Plantagenet Cherokee" panose="02020602070100000000" pitchFamily="18" charset="0"/>
              </a:rPr>
            </a:br>
            <a:endParaRPr lang="en-US" sz="1900" dirty="0">
              <a:solidFill>
                <a:srgbClr val="DDB129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/>
                </a:solidFill>
                <a:latin typeface="Plantagenet Cherokee" panose="02020602070100000000" pitchFamily="18" charset="0"/>
              </a:rPr>
              <a:t>Available to 54 communities for planned and emergency events</a:t>
            </a:r>
            <a:br>
              <a:rPr lang="en-US" sz="19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9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/>
                </a:solidFill>
                <a:latin typeface="Plantagenet Cherokee" panose="02020602070100000000" pitchFamily="18" charset="0"/>
              </a:rPr>
              <a:t>Requested by agencies for assistance during large scale public gatherings</a:t>
            </a:r>
            <a:b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BE2DBD4D-EBD2-0FA6-875F-0F221F7DA33D}"/>
              </a:ext>
            </a:extLst>
          </p:cNvPr>
          <p:cNvSpPr txBox="1">
            <a:spLocks/>
          </p:cNvSpPr>
          <p:nvPr/>
        </p:nvSpPr>
        <p:spPr>
          <a:xfrm>
            <a:off x="7287509" y="1782494"/>
            <a:ext cx="2262325" cy="4087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Warrant Apprehension Unit</a:t>
            </a: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Mix of MSO and municipal PD officers</a:t>
            </a: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Made 478 arrests in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Judicial warrants for nearly 1,400 felonies, 850 misdemeanors</a:t>
            </a: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24 fugitives located and returned at request of Middlesex DA’s Office</a:t>
            </a:r>
            <a:br>
              <a:rPr lang="en-US" sz="49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49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DEE05BCB-7E96-3B01-3A33-6EEDDFAA4940}"/>
              </a:ext>
            </a:extLst>
          </p:cNvPr>
          <p:cNvSpPr txBox="1">
            <a:spLocks/>
          </p:cNvSpPr>
          <p:nvPr/>
        </p:nvSpPr>
        <p:spPr>
          <a:xfrm>
            <a:off x="9448108" y="1773281"/>
            <a:ext cx="2543279" cy="361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Limited scope and engagement</a:t>
            </a: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Currently assist on Mass State Police human trafficking initiative and regional narcotics task force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0D7210-A3FF-4599-DF6C-60C8F7057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E554D4-CEFC-4129-7818-9BE5A971AFB2}"/>
              </a:ext>
            </a:extLst>
          </p:cNvPr>
          <p:cNvSpPr/>
          <p:nvPr/>
        </p:nvSpPr>
        <p:spPr>
          <a:xfrm>
            <a:off x="1" y="1401695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Physical Plant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B20275-0854-4183-BEF3-0B481C019B7D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2DC2E-6231-D21A-C9BA-AE7AADD8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13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E3C5AF-03B7-493F-713E-D4B7D2BF6A51}"/>
              </a:ext>
            </a:extLst>
          </p:cNvPr>
          <p:cNvCxnSpPr/>
          <p:nvPr/>
        </p:nvCxnSpPr>
        <p:spPr>
          <a:xfrm>
            <a:off x="4060556" y="2385331"/>
            <a:ext cx="46334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4CEBEB7-48D4-A31F-7ECC-1C23DF866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64" y="3092450"/>
            <a:ext cx="2083871" cy="22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2B5CD-E7A9-59A7-E64C-C7AF8D4F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2FF5E6-8A28-E7A7-E431-65FEFABEEE56}"/>
              </a:ext>
            </a:extLst>
          </p:cNvPr>
          <p:cNvSpPr/>
          <p:nvPr/>
        </p:nvSpPr>
        <p:spPr>
          <a:xfrm>
            <a:off x="1" y="253260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Operational Capacity Report (1/3)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4C7006-67B9-530B-88A1-0D0CC6F89B65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F9B262-9713-0D17-4039-07B065D8F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" y="1381684"/>
            <a:ext cx="11896832" cy="48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DA01C-4F5A-8806-7B39-224D1E0A5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AEC331-E477-9684-48FC-14A49B23F53E}"/>
              </a:ext>
            </a:extLst>
          </p:cNvPr>
          <p:cNvSpPr/>
          <p:nvPr/>
        </p:nvSpPr>
        <p:spPr>
          <a:xfrm>
            <a:off x="1" y="253260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Operational Capacity Report (2/3)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DDF8D2-5EF8-66F9-C650-638A8F9480A2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079284-0AFC-40A8-270E-422883C2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" y="1401694"/>
            <a:ext cx="11896832" cy="4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D926E-D491-24B4-AEE1-34557F80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57ABBA-DCD8-E3B1-10EF-EAD62E28EE63}"/>
              </a:ext>
            </a:extLst>
          </p:cNvPr>
          <p:cNvSpPr/>
          <p:nvPr/>
        </p:nvSpPr>
        <p:spPr>
          <a:xfrm>
            <a:off x="1" y="253260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Operational Capacity Report (3/3)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4DDE3EB-32E9-8D81-4CE3-11F7D756DA0A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A2D3F-8198-20B0-6C42-E5A668EB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16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6BE99C3-1DC3-15EA-D92F-46AC8E9DD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" y="1359532"/>
            <a:ext cx="11896831" cy="46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5C40-70F9-49AC-AF9C-A70403947CF5}"/>
              </a:ext>
            </a:extLst>
          </p:cNvPr>
          <p:cNvSpPr txBox="1">
            <a:spLocks/>
          </p:cNvSpPr>
          <p:nvPr/>
        </p:nvSpPr>
        <p:spPr>
          <a:xfrm>
            <a:off x="343408" y="314658"/>
            <a:ext cx="12161520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 err="1">
                <a:solidFill>
                  <a:prstClr val="white"/>
                </a:solidFill>
                <a:latin typeface="Plantagenet Cherokee" panose="02020602070100000000" pitchFamily="18" charset="0"/>
              </a:rPr>
              <a:t>Podular</a:t>
            </a:r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 Units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D3948-8866-461C-AB68-D743A95ED950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9E503-A89F-4A6F-961B-0CFEEB0ACBA1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7FAC8C-4430-D72E-8DDD-102010CC1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12" y="1262484"/>
            <a:ext cx="2074799" cy="7430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0B966-1883-4A45-5FB4-54F49DD60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" y="2062828"/>
            <a:ext cx="2262325" cy="36110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Treatment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Single and double cells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F730A-419E-43BB-AE81-72F69CF1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17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DE0F10C-E284-BA9D-DBB6-9B0B7A651EF2}"/>
              </a:ext>
            </a:extLst>
          </p:cNvPr>
          <p:cNvSpPr txBox="1">
            <a:spLocks/>
          </p:cNvSpPr>
          <p:nvPr/>
        </p:nvSpPr>
        <p:spPr>
          <a:xfrm>
            <a:off x="2548174" y="1291132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B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D9EFD8B-DEA7-63A8-CA79-4302B64D132D}"/>
              </a:ext>
            </a:extLst>
          </p:cNvPr>
          <p:cNvSpPr txBox="1">
            <a:spLocks/>
          </p:cNvSpPr>
          <p:nvPr/>
        </p:nvSpPr>
        <p:spPr>
          <a:xfrm>
            <a:off x="4872122" y="1287470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C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4440E3B-5298-5728-698F-F96F74B8614D}"/>
              </a:ext>
            </a:extLst>
          </p:cNvPr>
          <p:cNvSpPr txBox="1">
            <a:spLocks/>
          </p:cNvSpPr>
          <p:nvPr/>
        </p:nvSpPr>
        <p:spPr>
          <a:xfrm>
            <a:off x="7072824" y="1287469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D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221AB46-EEA5-A695-9276-F581D95CAE23}"/>
              </a:ext>
            </a:extLst>
          </p:cNvPr>
          <p:cNvSpPr txBox="1">
            <a:spLocks/>
          </p:cNvSpPr>
          <p:nvPr/>
        </p:nvSpPr>
        <p:spPr>
          <a:xfrm>
            <a:off x="9421944" y="1287468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E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3C2C77F-6A58-2733-2114-0926B54C19A9}"/>
              </a:ext>
            </a:extLst>
          </p:cNvPr>
          <p:cNvSpPr txBox="1">
            <a:spLocks/>
          </p:cNvSpPr>
          <p:nvPr/>
        </p:nvSpPr>
        <p:spPr>
          <a:xfrm>
            <a:off x="2696592" y="2066179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Treatment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Sentenced individuals only 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Single and double cells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CBC180A8-1EE2-D115-6C14-10FA920A5E73}"/>
              </a:ext>
            </a:extLst>
          </p:cNvPr>
          <p:cNvSpPr txBox="1">
            <a:spLocks/>
          </p:cNvSpPr>
          <p:nvPr/>
        </p:nvSpPr>
        <p:spPr>
          <a:xfrm>
            <a:off x="5025185" y="2030517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Housing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Pre-trial individuals only 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Single and double cells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A3C3D35E-B243-42E2-52EB-3CD80AA0C0A2}"/>
              </a:ext>
            </a:extLst>
          </p:cNvPr>
          <p:cNvSpPr txBox="1">
            <a:spLocks/>
          </p:cNvSpPr>
          <p:nvPr/>
        </p:nvSpPr>
        <p:spPr>
          <a:xfrm>
            <a:off x="7159619" y="2046436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Housing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Pre-trial individuals only 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Single and double cells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7B00C4A2-BDCE-E35D-B2BF-B02DE09BCDBF}"/>
              </a:ext>
            </a:extLst>
          </p:cNvPr>
          <p:cNvSpPr txBox="1">
            <a:spLocks/>
          </p:cNvSpPr>
          <p:nvPr/>
        </p:nvSpPr>
        <p:spPr>
          <a:xfrm>
            <a:off x="9421944" y="2005531"/>
            <a:ext cx="2543279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Housing Unit</a:t>
            </a:r>
            <a:b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Utilized for secure management cases and safekeep holds</a:t>
            </a:r>
            <a:b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Used predominantly as single cells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E8853-137F-B607-E4A9-CAD836ACB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3D6E-385F-6B4E-1DF4-5F8353AA4068}"/>
              </a:ext>
            </a:extLst>
          </p:cNvPr>
          <p:cNvSpPr txBox="1">
            <a:spLocks/>
          </p:cNvSpPr>
          <p:nvPr/>
        </p:nvSpPr>
        <p:spPr>
          <a:xfrm>
            <a:off x="621792" y="314658"/>
            <a:ext cx="11558016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000" dirty="0">
                <a:solidFill>
                  <a:prstClr val="white"/>
                </a:solidFill>
                <a:latin typeface="Plantagenet Cherokee" panose="02020602070100000000" pitchFamily="18" charset="0"/>
              </a:rPr>
              <a:t>POD F – Home to Two Programmatic Units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288EE-BF1A-7184-9959-315898A3445B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0FB5F-ABF6-016D-FA6C-4989D136D7AD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0817E-0695-1460-A4B6-3935E9F4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928" y="1467324"/>
            <a:ext cx="5437167" cy="743047"/>
          </a:xfrm>
        </p:spPr>
        <p:txBody>
          <a:bodyPr anchor="t">
            <a:normAutofit/>
          </a:bodyPr>
          <a:lstStyle/>
          <a:p>
            <a:pPr algn="ctr"/>
            <a:r>
              <a:rPr lang="en-US" sz="26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PACT – Young Adult Offenders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64A613-D088-F3D4-ACE2-83B1923ED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77" y="2259206"/>
            <a:ext cx="5437167" cy="36110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438 young adults served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19.75% recidivism rate one year from release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6.82% lower than facility-wide young adult recidivism rate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Participants engaged in 44 unique programs last 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Partnerships with UTEC, ROCA, and many more community organizations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None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F29D3F-3E9E-4795-E5B0-0C534BE6A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HUMV – Housing Unit for Military Veterans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757366D-6EAE-7F50-03C8-BD87FC9C3E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530 veterans served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14.1% recidivism rate one year from release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Partnerships with </a:t>
            </a:r>
            <a:r>
              <a:rPr lang="en-US" sz="2400" dirty="0" err="1">
                <a:solidFill>
                  <a:schemeClr val="bg1"/>
                </a:solidFill>
                <a:latin typeface="Plantagenet Cherokee" panose="02020602070100000000" pitchFamily="18" charset="0"/>
              </a:rPr>
              <a:t>HomeBase</a:t>
            </a: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, US Department of Veterans Affairs, MA Department of Veterans Services, and many more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Operates as a regional unit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5FEC7-08AA-005F-2A0A-47910AD9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18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12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483F7-5F10-897F-5C2A-246C416C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02DF-33CC-7212-64DA-B1C0BBDD23F2}"/>
              </a:ext>
            </a:extLst>
          </p:cNvPr>
          <p:cNvSpPr txBox="1">
            <a:spLocks/>
          </p:cNvSpPr>
          <p:nvPr/>
        </p:nvSpPr>
        <p:spPr>
          <a:xfrm>
            <a:off x="621792" y="314658"/>
            <a:ext cx="11558016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000" dirty="0">
                <a:solidFill>
                  <a:prstClr val="white"/>
                </a:solidFill>
                <a:latin typeface="Plantagenet Cherokee" panose="02020602070100000000" pitchFamily="18" charset="0"/>
              </a:rPr>
              <a:t>Dormitories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00B66-AC84-D92E-5C0E-D0E1B202B1CE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B43629-8418-488D-498E-E3E3A4AC2B5D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1D888E-CF95-477B-AE32-49503F7E5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592" y="1258240"/>
            <a:ext cx="2262325" cy="7430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DORM 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18BB80-1544-B472-FADD-6F559DE6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92" y="2059059"/>
            <a:ext cx="2262325" cy="36110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Unit for new arrivals to the facility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Double bunks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DCDBA-6997-1908-92C6-759A3642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19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02C764A-9FC3-3275-2A5C-FD6BB0BDAF70}"/>
              </a:ext>
            </a:extLst>
          </p:cNvPr>
          <p:cNvSpPr txBox="1">
            <a:spLocks/>
          </p:cNvSpPr>
          <p:nvPr/>
        </p:nvSpPr>
        <p:spPr>
          <a:xfrm>
            <a:off x="3685338" y="1258240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DORM 2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D919CFB-08D2-476F-1918-EB2A69F31E57}"/>
              </a:ext>
            </a:extLst>
          </p:cNvPr>
          <p:cNvSpPr txBox="1">
            <a:spLocks/>
          </p:cNvSpPr>
          <p:nvPr/>
        </p:nvSpPr>
        <p:spPr>
          <a:xfrm>
            <a:off x="6698084" y="1254554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DORM 3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5135C95-8602-1A61-DDF9-F1BC8E46946B}"/>
              </a:ext>
            </a:extLst>
          </p:cNvPr>
          <p:cNvSpPr txBox="1">
            <a:spLocks/>
          </p:cNvSpPr>
          <p:nvPr/>
        </p:nvSpPr>
        <p:spPr>
          <a:xfrm>
            <a:off x="9504179" y="1316012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DORM 4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FE9A9A57-2A5F-5820-4CE7-996088336E10}"/>
              </a:ext>
            </a:extLst>
          </p:cNvPr>
          <p:cNvSpPr txBox="1">
            <a:spLocks/>
          </p:cNvSpPr>
          <p:nvPr/>
        </p:nvSpPr>
        <p:spPr>
          <a:xfrm>
            <a:off x="3677405" y="2059059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Housing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Double bunks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E0BD348D-66D4-E45C-2BBE-32B322C756F1}"/>
              </a:ext>
            </a:extLst>
          </p:cNvPr>
          <p:cNvSpPr txBox="1">
            <a:spLocks/>
          </p:cNvSpPr>
          <p:nvPr/>
        </p:nvSpPr>
        <p:spPr>
          <a:xfrm>
            <a:off x="6698085" y="2001493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Mental health treatment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Double bunks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393F5440-09E6-E430-069A-A1F01635124F}"/>
              </a:ext>
            </a:extLst>
          </p:cNvPr>
          <p:cNvSpPr txBox="1">
            <a:spLocks/>
          </p:cNvSpPr>
          <p:nvPr/>
        </p:nvSpPr>
        <p:spPr>
          <a:xfrm>
            <a:off x="9603538" y="1997601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Treatment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Double bunks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25EC53D8-465D-43A9-B91A-9DAF7F445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4" y="1337414"/>
            <a:ext cx="10205836" cy="4225114"/>
          </a:xfrm>
          <a:solidFill>
            <a:srgbClr val="1E2F69"/>
          </a:solidFill>
          <a:ln>
            <a:noFill/>
          </a:ln>
        </p:spPr>
        <p:txBody>
          <a:bodyPr>
            <a:normAutofit/>
          </a:bodyPr>
          <a:lstStyle/>
          <a:p>
            <a:pPr marL="926699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Our Population</a:t>
            </a:r>
            <a:b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Plantagenet Cherokee" panose="02020602070100000000" pitchFamily="18" charset="0"/>
              <a:cs typeface="Arial" panose="020B0604020202020204" pitchFamily="34" charset="0"/>
            </a:endParaRPr>
          </a:p>
          <a:p>
            <a:pPr marL="926699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Our Core Functions</a:t>
            </a:r>
            <a:b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Plantagenet Cherokee" panose="02020602070100000000" pitchFamily="18" charset="0"/>
              <a:cs typeface="Arial" panose="020B0604020202020204" pitchFamily="34" charset="0"/>
            </a:endParaRPr>
          </a:p>
          <a:p>
            <a:pPr marL="926699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Our Physical Plant</a:t>
            </a:r>
          </a:p>
          <a:p>
            <a:pPr marL="926699" lvl="1" indent="-514350">
              <a:lnSpc>
                <a:spcPct val="150000"/>
              </a:lnSpc>
              <a:buFont typeface="+mj-lt"/>
              <a:buAutoNum type="arabicPeriod"/>
            </a:pPr>
            <a:endParaRPr lang="en-US" sz="2526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8A98F-AD66-43D3-AE3A-63E734D6B070}"/>
              </a:ext>
            </a:extLst>
          </p:cNvPr>
          <p:cNvSpPr/>
          <p:nvPr/>
        </p:nvSpPr>
        <p:spPr>
          <a:xfrm>
            <a:off x="477784" y="328976"/>
            <a:ext cx="10349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What We Will Cover Today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AEABAA-2541-45F7-9507-E32969A45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8" y="4420155"/>
            <a:ext cx="1234375" cy="131330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B4C05D8-E53A-4BC4-8274-059E8407BC7C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9BD40B-7CDC-408F-AE01-A9B42BE4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1C5F40-F319-B7A4-3224-596094FD4ECA}"/>
              </a:ext>
            </a:extLst>
          </p:cNvPr>
          <p:cNvCxnSpPr>
            <a:cxnSpLocks/>
          </p:cNvCxnSpPr>
          <p:nvPr/>
        </p:nvCxnSpPr>
        <p:spPr>
          <a:xfrm>
            <a:off x="677276" y="1337414"/>
            <a:ext cx="11081908" cy="642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5FE2E2-9D51-4A55-9090-3F75BE6A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DF956C-572A-F876-75A1-BA982BC0BEE9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5AE78-1FF5-9ECA-D04D-9CCF92626667}"/>
              </a:ext>
            </a:extLst>
          </p:cNvPr>
          <p:cNvSpPr txBox="1">
            <a:spLocks/>
          </p:cNvSpPr>
          <p:nvPr/>
        </p:nvSpPr>
        <p:spPr>
          <a:xfrm>
            <a:off x="343408" y="314658"/>
            <a:ext cx="12161520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OAR – Older Adult Re-Entry Unit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2B9F03-A712-4226-3F7F-A5C145C06649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9CF41-7F8D-2B0F-5099-432C6F11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20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68FE8F-7932-B1A8-8ECC-2A5F2D91C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0313"/>
            <a:ext cx="2590800" cy="259344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37BF70-C624-E8D4-9A19-51AA2B2988A9}"/>
              </a:ext>
            </a:extLst>
          </p:cNvPr>
          <p:cNvSpPr>
            <a:spLocks noGrp="1"/>
          </p:cNvSpPr>
          <p:nvPr/>
        </p:nvSpPr>
        <p:spPr>
          <a:xfrm>
            <a:off x="672592" y="1287470"/>
            <a:ext cx="4572000" cy="443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Launched in October 2024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400" b="1" dirty="0">
              <a:solidFill>
                <a:srgbClr val="1E2F69"/>
              </a:solidFill>
              <a:latin typeface="Plantagenet Cherokee" panose="02020602070100000000" pitchFamily="18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33-Bed Housing Unit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400" b="1" dirty="0">
              <a:solidFill>
                <a:srgbClr val="1E2F69"/>
              </a:solidFill>
              <a:latin typeface="Plantagenet Cherokee" panose="02020602070100000000" pitchFamily="18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Unit Manager and Specially Trained Staff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Heightened Risk for Re-Entry Challenges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Aging in Place (</a:t>
            </a:r>
            <a:r>
              <a:rPr lang="en-US" sz="2400" b="1" dirty="0" err="1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AiP</a:t>
            </a: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) Modifications and Environmental Wellness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000" b="1" dirty="0">
              <a:solidFill>
                <a:srgbClr val="1E2F6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17D36A-0A6F-697C-8199-B839A163D6DE}"/>
              </a:ext>
            </a:extLst>
          </p:cNvPr>
          <p:cNvSpPr txBox="1">
            <a:spLocks/>
          </p:cNvSpPr>
          <p:nvPr/>
        </p:nvSpPr>
        <p:spPr>
          <a:xfrm>
            <a:off x="8197516" y="1248176"/>
            <a:ext cx="4307412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Meritocracy System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Peer Support Model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Specialized Treatment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 Program Pillars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Holistic Re-Entry Planning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94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B2F8-69A4-4BC0-838E-3DBA2C276B78}"/>
              </a:ext>
            </a:extLst>
          </p:cNvPr>
          <p:cNvSpPr txBox="1">
            <a:spLocks/>
          </p:cNvSpPr>
          <p:nvPr/>
        </p:nvSpPr>
        <p:spPr>
          <a:xfrm>
            <a:off x="325120" y="457868"/>
            <a:ext cx="4240978" cy="896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Health Services Unit (HSU)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E79950-47AE-4476-98A4-D017EEEEA3E4}"/>
              </a:ext>
            </a:extLst>
          </p:cNvPr>
          <p:cNvSpPr/>
          <p:nvPr/>
        </p:nvSpPr>
        <p:spPr>
          <a:xfrm>
            <a:off x="329184" y="303833"/>
            <a:ext cx="12198096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1B899-1AE9-4BE8-B62D-FFAC7E546BE4}"/>
              </a:ext>
            </a:extLst>
          </p:cNvPr>
          <p:cNvSpPr/>
          <p:nvPr/>
        </p:nvSpPr>
        <p:spPr>
          <a:xfrm>
            <a:off x="164592" y="206164"/>
            <a:ext cx="12527280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E61A32-137C-4A76-BB22-71536C40F677}"/>
              </a:ext>
            </a:extLst>
          </p:cNvPr>
          <p:cNvSpPr txBox="1">
            <a:spLocks/>
          </p:cNvSpPr>
          <p:nvPr/>
        </p:nvSpPr>
        <p:spPr>
          <a:xfrm>
            <a:off x="4730690" y="457868"/>
            <a:ext cx="7638779" cy="52691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165" dirty="0">
                <a:solidFill>
                  <a:srgbClr val="1E2F69"/>
                </a:solidFill>
                <a:latin typeface="Plantagenet Cherokee" panose="02020602070100000000" pitchFamily="18" charset="0"/>
              </a:rPr>
              <a:t> </a:t>
            </a: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HSU manages 130,000 medical contacts a year 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Hybrid care model maintains MSO control while providing expansive specialty care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21 beds in ward-style setting for individuals in need of medical monitoring</a:t>
            </a:r>
            <a:b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298049" indent="-342900" defTabSz="824697">
              <a:spcBef>
                <a:spcPts val="451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Medication costs continue to rise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FY25 - $1,403,434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FY26 Projection - $1,645,263 </a:t>
            </a:r>
            <a:b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298049" indent="-342900" defTabSz="824697">
              <a:spcBef>
                <a:spcPts val="451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Outside hospital trips are a regular administrative and operational burden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FY25 - 2,771 trips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FY26 Projection - 4,173 trips</a:t>
            </a:r>
            <a:br>
              <a:rPr lang="en-US" sz="2165" dirty="0">
                <a:solidFill>
                  <a:srgbClr val="1E2F69"/>
                </a:solidFill>
                <a:latin typeface="Palatino Linotype" panose="02040502050505030304" pitchFamily="18" charset="0"/>
              </a:rPr>
            </a:br>
            <a:endParaRPr lang="en-US" sz="1443" b="1" dirty="0">
              <a:solidFill>
                <a:srgbClr val="1E2F69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8C3BC-33ED-4D7E-ABBA-72A32727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6" y="5494967"/>
            <a:ext cx="2879165" cy="566808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21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4" descr="Health Services provider and patient">
            <a:extLst>
              <a:ext uri="{FF2B5EF4-FFF2-40B4-BE49-F238E27FC236}">
                <a16:creationId xmlns:a16="http://schemas.microsoft.com/office/drawing/2014/main" id="{91B3E366-44C2-1272-7EC6-94913730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7" y="3093992"/>
            <a:ext cx="3419561" cy="2276450"/>
          </a:xfrm>
          <a:prstGeom prst="rect">
            <a:avLst/>
          </a:prstGeom>
          <a:noFill/>
          <a:ln w="12700">
            <a:solidFill>
              <a:srgbClr val="DDB12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98E8B-AB32-EACC-F22C-3AA381ED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4471-3105-557E-C358-6510A6232420}"/>
              </a:ext>
            </a:extLst>
          </p:cNvPr>
          <p:cNvSpPr txBox="1">
            <a:spLocks/>
          </p:cNvSpPr>
          <p:nvPr/>
        </p:nvSpPr>
        <p:spPr>
          <a:xfrm>
            <a:off x="7739876" y="568026"/>
            <a:ext cx="4783339" cy="896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Evaluation &amp; Stabilization Unit (ESU)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D7D45-1461-0855-AF65-E5213E628EE6}"/>
              </a:ext>
            </a:extLst>
          </p:cNvPr>
          <p:cNvSpPr/>
          <p:nvPr/>
        </p:nvSpPr>
        <p:spPr>
          <a:xfrm>
            <a:off x="329184" y="303833"/>
            <a:ext cx="12198096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A3497-2DAC-4378-2002-F6EA47E4892E}"/>
              </a:ext>
            </a:extLst>
          </p:cNvPr>
          <p:cNvSpPr/>
          <p:nvPr/>
        </p:nvSpPr>
        <p:spPr>
          <a:xfrm>
            <a:off x="164592" y="206164"/>
            <a:ext cx="12527280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936AB0-1954-EA69-AE55-C0B8DA088B30}"/>
              </a:ext>
            </a:extLst>
          </p:cNvPr>
          <p:cNvSpPr txBox="1">
            <a:spLocks/>
          </p:cNvSpPr>
          <p:nvPr/>
        </p:nvSpPr>
        <p:spPr>
          <a:xfrm>
            <a:off x="499380" y="568026"/>
            <a:ext cx="7075905" cy="501308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</a:t>
            </a: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Regional unit for incarcerated individuals with complex behavioral health needs </a:t>
            </a:r>
          </a:p>
          <a:p>
            <a:pPr marL="663374" lvl="1" indent="-206174" defTabSz="824697">
              <a:spcBef>
                <a:spcPts val="902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Serves 9 counties (Middlesex, Barnstable, Bristol, Dukes, Essex, Nantucket, Norfolk, Plymouth and Suffolk) as well as eastern MA DOC facilities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From 2020-2025, 3,562 requests for 15 bed space</a:t>
            </a:r>
          </a:p>
          <a:p>
            <a:pPr marL="663374" lvl="1" indent="-206174" defTabSz="824697">
              <a:spcBef>
                <a:spcPts val="902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Admissions grew 86% from 434 to 806 </a:t>
            </a:r>
          </a:p>
          <a:p>
            <a:pPr marL="663374" lvl="1" indent="-206174" defTabSz="824697">
              <a:spcBef>
                <a:spcPts val="902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Average length of stay grew from 5.88 to 7.11 days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Service and Safety Enhancement proposed under DCAMM Capital Project Request</a:t>
            </a:r>
            <a:br>
              <a:rPr lang="en-US" sz="2165" dirty="0">
                <a:solidFill>
                  <a:srgbClr val="1E2F69"/>
                </a:solidFill>
                <a:latin typeface="Palatino Linotype" panose="02040502050505030304" pitchFamily="18" charset="0"/>
              </a:rPr>
            </a:br>
            <a:endParaRPr lang="en-US" sz="1443" b="1" dirty="0">
              <a:solidFill>
                <a:srgbClr val="1E2F69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00F2A-A1BD-4057-3F4C-2F659995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6" y="5494967"/>
            <a:ext cx="2879165" cy="566808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22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CF977C-7A2E-7B13-229F-49DE1DB51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r="8061"/>
          <a:stretch/>
        </p:blipFill>
        <p:spPr>
          <a:xfrm>
            <a:off x="8106410" y="2719403"/>
            <a:ext cx="4050269" cy="2861703"/>
          </a:xfrm>
          <a:prstGeom prst="rect">
            <a:avLst/>
          </a:prstGeom>
          <a:ln w="28575">
            <a:solidFill>
              <a:srgbClr val="DDB129"/>
            </a:solidFill>
          </a:ln>
        </p:spPr>
      </p:pic>
    </p:spTree>
    <p:extLst>
      <p:ext uri="{BB962C8B-B14F-4D97-AF65-F5344CB8AC3E}">
        <p14:creationId xmlns:p14="http://schemas.microsoft.com/office/powerpoint/2010/main" val="24480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5C40-70F9-49AC-AF9C-A70403947CF5}"/>
              </a:ext>
            </a:extLst>
          </p:cNvPr>
          <p:cNvSpPr txBox="1">
            <a:spLocks/>
          </p:cNvSpPr>
          <p:nvPr/>
        </p:nvSpPr>
        <p:spPr>
          <a:xfrm>
            <a:off x="1549802" y="314658"/>
            <a:ext cx="9483513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Women’s Pre-Release Center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D3948-8866-461C-AB68-D743A95ED950}"/>
              </a:ext>
            </a:extLst>
          </p:cNvPr>
          <p:cNvSpPr/>
          <p:nvPr/>
        </p:nvSpPr>
        <p:spPr>
          <a:xfrm>
            <a:off x="272716" y="303833"/>
            <a:ext cx="12288252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9E503-A89F-4A6F-961B-0CFEEB0ACBA1}"/>
              </a:ext>
            </a:extLst>
          </p:cNvPr>
          <p:cNvSpPr/>
          <p:nvPr/>
        </p:nvSpPr>
        <p:spPr>
          <a:xfrm>
            <a:off x="144379" y="206164"/>
            <a:ext cx="12577010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ADF146-D7A6-42BF-8457-5D341A515CA8}"/>
              </a:ext>
            </a:extLst>
          </p:cNvPr>
          <p:cNvSpPr txBox="1">
            <a:spLocks/>
          </p:cNvSpPr>
          <p:nvPr/>
        </p:nvSpPr>
        <p:spPr>
          <a:xfrm>
            <a:off x="609600" y="1287469"/>
            <a:ext cx="11646568" cy="4311226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 </a:t>
            </a: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Women on county sentences historically housed at MCI-Framingham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Matter of equity and access to programming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Collaboration with other Massachusetts sheriffs to return women to county facilities as appropriate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 Research on trauma-informed design and programming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Developed specialized training for staff applying to the Unit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412349" indent="-457200" defTabSz="824697">
              <a:spcBef>
                <a:spcPts val="451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Physical space includes living room, private bedrooms, as well as spaces for programming and face-to-face meetings with family and children.</a:t>
            </a:r>
          </a:p>
          <a:p>
            <a:pPr marL="755249" lvl="1" indent="-342900" defTabSz="824697">
              <a:spcBef>
                <a:spcPts val="451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Ties into other MSO programs on grounds, such as MATADOR and FSSU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1958656" lvl="4" indent="-309262" defTabSz="824697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sz="1804" dirty="0">
              <a:solidFill>
                <a:srgbClr val="1E2F69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F730A-419E-43BB-AE81-72F69CF1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6" y="5396990"/>
            <a:ext cx="2919268" cy="664786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23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28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AD76E-CA87-79B1-B731-44FC71C7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7A49-C794-0115-CFEE-06381F83F4A1}"/>
              </a:ext>
            </a:extLst>
          </p:cNvPr>
          <p:cNvSpPr txBox="1">
            <a:spLocks/>
          </p:cNvSpPr>
          <p:nvPr/>
        </p:nvSpPr>
        <p:spPr>
          <a:xfrm>
            <a:off x="1549802" y="314658"/>
            <a:ext cx="9483513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CWP/Work Release Building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4BE5D-D4BF-6DFE-5C55-651576E09808}"/>
              </a:ext>
            </a:extLst>
          </p:cNvPr>
          <p:cNvSpPr/>
          <p:nvPr/>
        </p:nvSpPr>
        <p:spPr>
          <a:xfrm>
            <a:off x="272716" y="303833"/>
            <a:ext cx="12288252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6458B8-9AA6-70D5-E5C7-9D5D73D6ECB1}"/>
              </a:ext>
            </a:extLst>
          </p:cNvPr>
          <p:cNvSpPr/>
          <p:nvPr/>
        </p:nvSpPr>
        <p:spPr>
          <a:xfrm>
            <a:off x="144379" y="206164"/>
            <a:ext cx="12577010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4A4F33-C3D3-D926-8611-F814BC183D6A}"/>
              </a:ext>
            </a:extLst>
          </p:cNvPr>
          <p:cNvSpPr txBox="1">
            <a:spLocks/>
          </p:cNvSpPr>
          <p:nvPr/>
        </p:nvSpPr>
        <p:spPr>
          <a:xfrm>
            <a:off x="3753205" y="1357155"/>
            <a:ext cx="8486922" cy="420741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 </a:t>
            </a: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Community Work and Work Release Programs are both pre-release</a:t>
            </a:r>
            <a:b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0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Individuals nearing the end of their sentence and preparing for re-entry</a:t>
            </a:r>
            <a:b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0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Opportunity to work in community, earn money that is held in a bank account to seed their re-entry</a:t>
            </a:r>
            <a:b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0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Minimum security placement, eligible individuals are screened and approved for participation by MSO staff. </a:t>
            </a:r>
            <a:b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0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CWP in CY25: 1,614 individuals completed 9,660 hours of work with an estimated cost savings of $375,750.00 to Middlesex cities and towns.</a:t>
            </a:r>
            <a:endParaRPr lang="en-US" sz="1800" dirty="0">
              <a:solidFill>
                <a:srgbClr val="1E2F69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72C4B-CE36-A25B-508A-6AC47B6F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6" y="5396990"/>
            <a:ext cx="2919268" cy="664786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24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24416D-FC8C-FCE9-1FFD-2D9AFE693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2" y="1357154"/>
            <a:ext cx="2905712" cy="4207414"/>
          </a:xfrm>
          <a:prstGeom prst="rect">
            <a:avLst/>
          </a:prstGeom>
          <a:ln w="12700">
            <a:solidFill>
              <a:srgbClr val="DDB129"/>
            </a:solidFill>
          </a:ln>
        </p:spPr>
      </p:pic>
    </p:spTree>
    <p:extLst>
      <p:ext uri="{BB962C8B-B14F-4D97-AF65-F5344CB8AC3E}">
        <p14:creationId xmlns:p14="http://schemas.microsoft.com/office/powerpoint/2010/main" val="711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A1AD-8CC4-4A16-A2FB-068586AE9BE3}"/>
              </a:ext>
            </a:extLst>
          </p:cNvPr>
          <p:cNvSpPr txBox="1">
            <a:spLocks/>
          </p:cNvSpPr>
          <p:nvPr/>
        </p:nvSpPr>
        <p:spPr>
          <a:xfrm>
            <a:off x="309966" y="309245"/>
            <a:ext cx="12228163" cy="2783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4697"/>
            <a:endParaRPr lang="en-US" sz="7215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32D35-FCCA-4D11-AED0-887867B1079E}"/>
              </a:ext>
            </a:extLst>
          </p:cNvPr>
          <p:cNvSpPr txBox="1">
            <a:spLocks/>
          </p:cNvSpPr>
          <p:nvPr/>
        </p:nvSpPr>
        <p:spPr>
          <a:xfrm>
            <a:off x="3674488" y="4515328"/>
            <a:ext cx="5503421" cy="12269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24697">
              <a:spcBef>
                <a:spcPts val="902"/>
              </a:spcBef>
              <a:buNone/>
            </a:pPr>
            <a:r>
              <a:rPr lang="en-US" sz="2000" dirty="0">
                <a:solidFill>
                  <a:prstClr val="white"/>
                </a:solidFill>
                <a:latin typeface="Plantagenet Cherokee" panose="02020602070100000000" pitchFamily="18" charset="0"/>
              </a:rPr>
              <a:t>Peter J. Koutoujian</a:t>
            </a:r>
          </a:p>
          <a:p>
            <a:pPr marL="0" indent="0" algn="ctr" defTabSz="824697">
              <a:spcBef>
                <a:spcPts val="902"/>
              </a:spcBef>
              <a:buNone/>
            </a:pPr>
            <a:r>
              <a:rPr lang="en-US" sz="2000" dirty="0">
                <a:solidFill>
                  <a:prstClr val="white"/>
                </a:solidFill>
                <a:latin typeface="Plantagenet Cherokee" panose="02020602070100000000" pitchFamily="18" charset="0"/>
              </a:rPr>
              <a:t>Sheriff</a:t>
            </a:r>
          </a:p>
          <a:p>
            <a:pPr marL="0" indent="0" algn="ctr" defTabSz="824697">
              <a:spcBef>
                <a:spcPts val="902"/>
              </a:spcBef>
              <a:buNone/>
            </a:pPr>
            <a:r>
              <a:rPr lang="en-US" sz="1800" dirty="0">
                <a:solidFill>
                  <a:prstClr val="white"/>
                </a:solidFill>
                <a:latin typeface="Plantagenet Cherokee" panose="02020602070100000000" pitchFamily="18" charset="0"/>
                <a:hlinkClick r:id="rId2"/>
              </a:rPr>
              <a:t>pjkoutoujian@sdm.state.ma.us</a:t>
            </a:r>
            <a:endParaRPr lang="en-US" sz="1800" dirty="0">
              <a:solidFill>
                <a:prstClr val="white"/>
              </a:solidFill>
              <a:latin typeface="Plantagenet Cherokee" panose="02020602070100000000" pitchFamily="18" charset="0"/>
            </a:endParaRPr>
          </a:p>
          <a:p>
            <a:pPr marL="0" indent="0" algn="ctr" defTabSz="824697">
              <a:spcBef>
                <a:spcPts val="902"/>
              </a:spcBef>
              <a:buNone/>
            </a:pPr>
            <a:r>
              <a:rPr lang="en-US" sz="1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www.middlesexsheriff.org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CE58C-50B4-4B73-A1B6-95CC17FDDA44}"/>
              </a:ext>
            </a:extLst>
          </p:cNvPr>
          <p:cNvSpPr/>
          <p:nvPr/>
        </p:nvSpPr>
        <p:spPr>
          <a:xfrm>
            <a:off x="309966" y="309245"/>
            <a:ext cx="12228163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86D43-ADBE-4B65-9ACA-6DC42A5C6F56}"/>
              </a:ext>
            </a:extLst>
          </p:cNvPr>
          <p:cNvSpPr/>
          <p:nvPr/>
        </p:nvSpPr>
        <p:spPr>
          <a:xfrm>
            <a:off x="185980" y="206164"/>
            <a:ext cx="1249163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A61BD-FDF8-4C99-B23F-CA793064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25" y="1840745"/>
            <a:ext cx="2416949" cy="2571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6BFDD-17B2-4BB0-838E-FC000CA29996}"/>
              </a:ext>
            </a:extLst>
          </p:cNvPr>
          <p:cNvSpPr txBox="1"/>
          <p:nvPr/>
        </p:nvSpPr>
        <p:spPr>
          <a:xfrm>
            <a:off x="2075732" y="647199"/>
            <a:ext cx="8700934" cy="120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4697"/>
            <a:r>
              <a:rPr lang="en-US" sz="7215" b="1" dirty="0">
                <a:solidFill>
                  <a:srgbClr val="1E2F69"/>
                </a:solidFill>
                <a:latin typeface="Plantagenet Cherokee" panose="02020602070100000000" pitchFamily="18" charset="0"/>
              </a:rPr>
              <a:t>THANK 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A2D-8ED1-4B50-80CF-D228018A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29648"/>
            <a:ext cx="2912446" cy="632127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25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57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90C18-45E5-7988-15A4-CD9EDAD0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7DCD64-AD67-C017-F720-A9F478C4A9E5}"/>
              </a:ext>
            </a:extLst>
          </p:cNvPr>
          <p:cNvSpPr/>
          <p:nvPr/>
        </p:nvSpPr>
        <p:spPr>
          <a:xfrm>
            <a:off x="1" y="1401695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Population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3849CA3-F7C9-885D-EC9C-F23DC8AE7314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C5DC9-7D6F-A536-0D51-3B8B1FA6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3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8640DF-BE73-DAC6-2CBF-9A40517DB606}"/>
              </a:ext>
            </a:extLst>
          </p:cNvPr>
          <p:cNvCxnSpPr>
            <a:cxnSpLocks/>
          </p:cNvCxnSpPr>
          <p:nvPr/>
        </p:nvCxnSpPr>
        <p:spPr>
          <a:xfrm>
            <a:off x="4459705" y="2385331"/>
            <a:ext cx="38982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8F5C57C-E0B0-1036-9623-6C17D1D87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64" y="3188027"/>
            <a:ext cx="2083871" cy="22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88933A-7114-30F8-9E17-395489580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9" b="20892"/>
          <a:stretch>
            <a:fillRect/>
          </a:stretch>
        </p:blipFill>
        <p:spPr>
          <a:xfrm>
            <a:off x="2425030" y="2001323"/>
            <a:ext cx="8002339" cy="3678072"/>
          </a:xfrm>
          <a:prstGeom prst="rect">
            <a:avLst/>
          </a:prstGeom>
        </p:spPr>
      </p:pic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E4493222-0972-AE58-85B1-71FE9F5D1E9E}"/>
              </a:ext>
            </a:extLst>
          </p:cNvPr>
          <p:cNvSpPr/>
          <p:nvPr/>
        </p:nvSpPr>
        <p:spPr>
          <a:xfrm>
            <a:off x="586854" y="0"/>
            <a:ext cx="2415653" cy="2006221"/>
          </a:xfrm>
          <a:prstGeom prst="flowChartDocument">
            <a:avLst/>
          </a:prstGeom>
          <a:solidFill>
            <a:srgbClr val="1E2F69"/>
          </a:solidFill>
          <a:ln>
            <a:solidFill>
              <a:srgbClr val="DDB1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96CE7FB9-09AB-3D4A-D852-1F6DA7F31441}"/>
              </a:ext>
            </a:extLst>
          </p:cNvPr>
          <p:cNvSpPr/>
          <p:nvPr/>
        </p:nvSpPr>
        <p:spPr>
          <a:xfrm>
            <a:off x="5218372" y="-1"/>
            <a:ext cx="2415653" cy="2006221"/>
          </a:xfrm>
          <a:prstGeom prst="flowChartDocument">
            <a:avLst/>
          </a:prstGeom>
          <a:solidFill>
            <a:srgbClr val="1E2F69"/>
          </a:solidFill>
          <a:ln>
            <a:solidFill>
              <a:srgbClr val="DDB1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2915083F-56F4-F488-4BB4-E0CD72FC80FD}"/>
              </a:ext>
            </a:extLst>
          </p:cNvPr>
          <p:cNvSpPr/>
          <p:nvPr/>
        </p:nvSpPr>
        <p:spPr>
          <a:xfrm>
            <a:off x="9849892" y="0"/>
            <a:ext cx="2415653" cy="2006221"/>
          </a:xfrm>
          <a:prstGeom prst="flowChartDocument">
            <a:avLst/>
          </a:prstGeom>
          <a:solidFill>
            <a:srgbClr val="1E2F69"/>
          </a:solidFill>
          <a:ln>
            <a:solidFill>
              <a:srgbClr val="DDB1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BCA03E-D662-F5FC-C578-E3A958A6CC68}"/>
              </a:ext>
            </a:extLst>
          </p:cNvPr>
          <p:cNvSpPr txBox="1"/>
          <p:nvPr/>
        </p:nvSpPr>
        <p:spPr>
          <a:xfrm>
            <a:off x="777922" y="204716"/>
            <a:ext cx="19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lantagenet Cherokee" panose="02020602070100000000" pitchFamily="18" charset="0"/>
              </a:rPr>
              <a:t>2025 Pre-Trial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B3E18-731C-617E-E3CB-B078982A57A0}"/>
              </a:ext>
            </a:extLst>
          </p:cNvPr>
          <p:cNvSpPr txBox="1"/>
          <p:nvPr/>
        </p:nvSpPr>
        <p:spPr>
          <a:xfrm>
            <a:off x="586852" y="679943"/>
            <a:ext cx="241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Plantagenet Cherokee" panose="02020602070100000000" pitchFamily="18" charset="0"/>
              </a:rPr>
              <a:t>2,637 commitments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44C4A-A786-7D3E-D827-43592E35C4F5}"/>
              </a:ext>
            </a:extLst>
          </p:cNvPr>
          <p:cNvSpPr txBox="1"/>
          <p:nvPr/>
        </p:nvSpPr>
        <p:spPr>
          <a:xfrm>
            <a:off x="5436735" y="174724"/>
            <a:ext cx="19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lantagenet Cherokee" panose="02020602070100000000" pitchFamily="18" charset="0"/>
              </a:rPr>
              <a:t>2025 Sentenced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8E2DD8-53F3-D39A-EEF8-8F4533DE2F45}"/>
              </a:ext>
            </a:extLst>
          </p:cNvPr>
          <p:cNvSpPr txBox="1"/>
          <p:nvPr/>
        </p:nvSpPr>
        <p:spPr>
          <a:xfrm>
            <a:off x="5218370" y="679942"/>
            <a:ext cx="241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Plantagenet Cherokee" panose="02020602070100000000" pitchFamily="18" charset="0"/>
              </a:rPr>
              <a:t>458 commitments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EC564-6DEB-1D09-15A0-74066D3A5069}"/>
              </a:ext>
            </a:extLst>
          </p:cNvPr>
          <p:cNvSpPr txBox="1"/>
          <p:nvPr/>
        </p:nvSpPr>
        <p:spPr>
          <a:xfrm>
            <a:off x="10068255" y="174724"/>
            <a:ext cx="19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lantagenet Cherokee" panose="02020602070100000000" pitchFamily="18" charset="0"/>
              </a:rPr>
              <a:t>2025 Safekeeps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8AA58-C68D-E59E-03FB-E78D32FD478F}"/>
              </a:ext>
            </a:extLst>
          </p:cNvPr>
          <p:cNvSpPr txBox="1"/>
          <p:nvPr/>
        </p:nvSpPr>
        <p:spPr>
          <a:xfrm>
            <a:off x="9849888" y="677496"/>
            <a:ext cx="241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Plantagenet Cherokee" panose="02020602070100000000" pitchFamily="18" charset="0"/>
              </a:rPr>
              <a:t>855 commitments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295AC2-06A8-1010-EC32-3B5F06B4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44AB69-9726-E4EB-5DD6-6E3E8906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3878877" y="0"/>
            <a:ext cx="5094646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3F26C-E23E-7541-68B5-2B738FCBC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066FD5-BC9E-8F7D-CAFE-C5AF3C658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912853" y="0"/>
            <a:ext cx="5094646" cy="6184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EFE128-5F0E-7C05-95E9-63BD13BBB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6844903" y="0"/>
            <a:ext cx="5094646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99B0C-F329-DC81-4BD1-CA8BDFDAE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E980EA7A-F842-F11B-BAE1-171A1681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4" y="1281291"/>
            <a:ext cx="10205836" cy="4839327"/>
          </a:xfrm>
          <a:solidFill>
            <a:srgbClr val="1E2F69"/>
          </a:solidFill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Pre-trial Detainees – Average Length of Stay is 51.69 days. However…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	25% of pre-trial folks were here for 2 days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50% of pre-trial folks were here for 12 days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75% of pre-trial folks were here for 56 days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Sentenced Inmates – Average Length of Stay is 248.36 days. However…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25% of sentenced folks were here for 94 days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50% of sentenced folks were here for 182 days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75% of sentenced folks were here for 353 days</a:t>
            </a:r>
          </a:p>
          <a:p>
            <a:pPr marL="412349" lvl="1" indent="0">
              <a:lnSpc>
                <a:spcPct val="150000"/>
              </a:lnSpc>
              <a:buNone/>
            </a:pP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Safekeep Holds – Average Length of Stay is 1.34 days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5F1D57-7BBC-9B12-EEA4-B57061D3EBC4}"/>
              </a:ext>
            </a:extLst>
          </p:cNvPr>
          <p:cNvSpPr/>
          <p:nvPr/>
        </p:nvSpPr>
        <p:spPr>
          <a:xfrm>
            <a:off x="477784" y="328976"/>
            <a:ext cx="10349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The Churn of Those We Serve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814FA-836D-A815-1683-C3B3B026E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8" y="4420155"/>
            <a:ext cx="1234375" cy="131330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A232558-D697-5F48-5A44-ED3F680C95BD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52867-0821-AE93-0F5C-EB136AFF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7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883B72-3A9D-54D9-89F5-E1619F3805BC}"/>
              </a:ext>
            </a:extLst>
          </p:cNvPr>
          <p:cNvCxnSpPr>
            <a:cxnSpLocks/>
          </p:cNvCxnSpPr>
          <p:nvPr/>
        </p:nvCxnSpPr>
        <p:spPr>
          <a:xfrm>
            <a:off x="677276" y="1337414"/>
            <a:ext cx="11081908" cy="642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95F48-DBC9-381F-8BD3-F77836D1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18C28D-8CDC-55F5-AEB5-7DE343253CE2}"/>
              </a:ext>
            </a:extLst>
          </p:cNvPr>
          <p:cNvSpPr/>
          <p:nvPr/>
        </p:nvSpPr>
        <p:spPr>
          <a:xfrm>
            <a:off x="1" y="1401695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Core Functions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D4A-B2DE-98E7-0DF2-82E5895B1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64" y="3388977"/>
            <a:ext cx="2083871" cy="22171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3335DA1-25F9-653F-0FA3-2017B8A3A695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64B37-4626-32FC-A232-D769CB24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8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BE6A2A-1C07-D484-8723-E82249EA5861}"/>
              </a:ext>
            </a:extLst>
          </p:cNvPr>
          <p:cNvCxnSpPr>
            <a:cxnSpLocks/>
          </p:cNvCxnSpPr>
          <p:nvPr/>
        </p:nvCxnSpPr>
        <p:spPr>
          <a:xfrm>
            <a:off x="3625516" y="2385331"/>
            <a:ext cx="551848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D6BE4-1A6F-B84B-D515-07919F7ED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7A1D986C-3A00-F72D-E673-68862A44E5CD}"/>
              </a:ext>
            </a:extLst>
          </p:cNvPr>
          <p:cNvSpPr/>
          <p:nvPr/>
        </p:nvSpPr>
        <p:spPr>
          <a:xfrm>
            <a:off x="1" y="253260"/>
            <a:ext cx="12852399" cy="138815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Court Transportation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6DF1FC-CB25-2235-B129-E9DBB0D95523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C092CE-E98A-4FFD-131A-48F5005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1688514"/>
            <a:ext cx="5624599" cy="743047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FY25</a:t>
            </a:r>
            <a:endParaRPr lang="en-US" sz="2800" i="1" dirty="0">
              <a:latin typeface="Plantagenet Cherokee" panose="02020602070100000000" pitchFamily="18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80CDFE4-3D33-066C-D199-ED3922F7DE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Miles Traveled: 298,128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Number of Locations Visited: 6,600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Gallons of Fuel Used: 23,475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707900-74C8-82CD-E517-382FC800D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873" y="1647965"/>
            <a:ext cx="5808682" cy="783596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FY26 to Date (8 Months)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52C6A10-9AD4-D4B3-9256-7A246E50F8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Miles Traveled: 235,615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Number of Locations Visited: 4,745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Gallons of Fuel Used: 17,022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D3A7F-8D52-D7D9-E5B4-C35C2C1B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9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C51CBC-18A5-7441-E3CF-12A98F141802}"/>
              </a:ext>
            </a:extLst>
          </p:cNvPr>
          <p:cNvCxnSpPr>
            <a:cxnSpLocks/>
          </p:cNvCxnSpPr>
          <p:nvPr/>
        </p:nvCxnSpPr>
        <p:spPr>
          <a:xfrm>
            <a:off x="6322444" y="1860869"/>
            <a:ext cx="0" cy="34885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789F71AA3054FBDACADBDEA98AAD5" ma:contentTypeVersion="20" ma:contentTypeDescription="Create a new document." ma:contentTypeScope="" ma:versionID="272c8359c54623ba65eedd608833f413">
  <xsd:schema xmlns:xsd="http://www.w3.org/2001/XMLSchema" xmlns:xs="http://www.w3.org/2001/XMLSchema" xmlns:p="http://schemas.microsoft.com/office/2006/metadata/properties" xmlns:ns1="http://schemas.microsoft.com/sharepoint/v3" xmlns:ns2="769db33b-10ab-4bf9-9bbb-81a51ce60ea0" xmlns:ns3="8a34eb4b-b4c6-48dc-9302-909c8c0c24d0" targetNamespace="http://schemas.microsoft.com/office/2006/metadata/properties" ma:root="true" ma:fieldsID="6a0dfe6aa359ec253a64664ec47f1712" ns1:_="" ns2:_="" ns3:_="">
    <xsd:import namespace="http://schemas.microsoft.com/sharepoint/v3"/>
    <xsd:import namespace="769db33b-10ab-4bf9-9bbb-81a51ce60ea0"/>
    <xsd:import namespace="8a34eb4b-b4c6-48dc-9302-909c8c0c2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db33b-10ab-4bf9-9bbb-81a51ce60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147fd38-1f12-454d-9cf0-a7a498975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2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4eb4b-b4c6-48dc-9302-909c8c0c24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b115ecc-9f6d-4515-b5ad-fd176881f288}" ma:internalName="TaxCatchAll" ma:showField="CatchAllData" ma:web="8a34eb4b-b4c6-48dc-9302-909c8c0c24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8a34eb4b-b4c6-48dc-9302-909c8c0c24d0" xsi:nil="true"/>
    <lcf76f155ced4ddcb4097134ff3c332f xmlns="769db33b-10ab-4bf9-9bbb-81a51ce60e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FFF89-3F45-4EF4-822A-DA2F3AF538F7}"/>
</file>

<file path=customXml/itemProps2.xml><?xml version="1.0" encoding="utf-8"?>
<ds:datastoreItem xmlns:ds="http://schemas.openxmlformats.org/officeDocument/2006/customXml" ds:itemID="{A45A97F1-C995-47C9-B930-A4CE4EF5B0FB}"/>
</file>

<file path=customXml/itemProps3.xml><?xml version="1.0" encoding="utf-8"?>
<ds:datastoreItem xmlns:ds="http://schemas.openxmlformats.org/officeDocument/2006/customXml" ds:itemID="{9B54B86C-7F27-4288-BC67-D32653DF68A4}"/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12799</TotalTime>
  <Words>1211</Words>
  <Application>Microsoft Office PowerPoint</Application>
  <PresentationFormat>Custom</PresentationFormat>
  <Paragraphs>409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Garamond</vt:lpstr>
      <vt:lpstr>Calibri Light</vt:lpstr>
      <vt:lpstr>Abadi</vt:lpstr>
      <vt:lpstr>Wingdings</vt:lpstr>
      <vt:lpstr>Palatino Linotype</vt:lpstr>
      <vt:lpstr>Arial</vt:lpstr>
      <vt:lpstr>Plantagenet Cherokee</vt:lpstr>
      <vt:lpstr>Aptos</vt:lpstr>
      <vt:lpstr>Office Theme</vt:lpstr>
      <vt:lpstr>1_Office Theme</vt:lpstr>
      <vt:lpstr>Tour of the Special Commission on Correctional Consolidation and Collaboration (SCCCC)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Exercise</dc:title>
  <dc:creator>Metzke, Melissa (CJT)</dc:creator>
  <cp:lastModifiedBy>Cook, Bridget</cp:lastModifiedBy>
  <cp:revision>154</cp:revision>
  <dcterms:created xsi:type="dcterms:W3CDTF">2006-08-16T00:00:00Z</dcterms:created>
  <dcterms:modified xsi:type="dcterms:W3CDTF">2026-03-11T20:10:28Z</dcterms:modified>
  <dc:identifier>DAGBehygO9w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0x010100BB4789F71AA3054FBDACADBDEA98AAD5</vt:lpwstr>
  </property>
</Properties>
</file>