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Roboto"/>
      <p:regular r:id="rId27"/>
      <p:bold r:id="rId28"/>
      <p:italic r:id="rId29"/>
      <p:boldItalic r:id="rId30"/>
    </p:embeddedFont>
    <p:embeddedFont>
      <p:font typeface="Helvetica Neue"/>
      <p:regular r:id="rId31"/>
      <p:bold r:id="rId32"/>
      <p:italic r:id="rId33"/>
      <p:boldItalic r:id="rId34"/>
    </p:embeddedFont>
    <p:embeddedFont>
      <p:font typeface="Helvetica Neue Light"/>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9" roundtripDataSignature="AMtx7mgWdMdhUgLos+Ir5zdYUnQq9a+06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my O'Har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DD47D95-3CE4-41D2-BAEC-9680F41DCBB8}">
  <a:tblStyle styleId="{ADD47D95-3CE4-41D2-BAEC-9680F41DCBB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Roboto-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HelveticaNeue-regular.fntdata"/><Relationship Id="rId30" Type="http://schemas.openxmlformats.org/officeDocument/2006/relationships/font" Target="fonts/Roboto-boldItalic.fntdata"/><Relationship Id="rId11" Type="http://schemas.openxmlformats.org/officeDocument/2006/relationships/slide" Target="slides/slide4.xml"/><Relationship Id="rId33" Type="http://schemas.openxmlformats.org/officeDocument/2006/relationships/font" Target="fonts/HelveticaNeue-italic.fntdata"/><Relationship Id="rId10" Type="http://schemas.openxmlformats.org/officeDocument/2006/relationships/slide" Target="slides/slide3.xml"/><Relationship Id="rId32" Type="http://schemas.openxmlformats.org/officeDocument/2006/relationships/font" Target="fonts/HelveticaNeue-bold.fntdata"/><Relationship Id="rId13" Type="http://schemas.openxmlformats.org/officeDocument/2006/relationships/slide" Target="slides/slide6.xml"/><Relationship Id="rId35" Type="http://schemas.openxmlformats.org/officeDocument/2006/relationships/font" Target="fonts/HelveticaNeueLight-regular.fntdata"/><Relationship Id="rId12" Type="http://schemas.openxmlformats.org/officeDocument/2006/relationships/slide" Target="slides/slide5.xml"/><Relationship Id="rId34" Type="http://schemas.openxmlformats.org/officeDocument/2006/relationships/font" Target="fonts/HelveticaNeue-boldItalic.fntdata"/><Relationship Id="rId15" Type="http://schemas.openxmlformats.org/officeDocument/2006/relationships/slide" Target="slides/slide8.xml"/><Relationship Id="rId37" Type="http://schemas.openxmlformats.org/officeDocument/2006/relationships/font" Target="fonts/HelveticaNeueLight-italic.fntdata"/><Relationship Id="rId14" Type="http://schemas.openxmlformats.org/officeDocument/2006/relationships/slide" Target="slides/slide7.xml"/><Relationship Id="rId36" Type="http://schemas.openxmlformats.org/officeDocument/2006/relationships/font" Target="fonts/HelveticaNeueLight-bold.fntdata"/><Relationship Id="rId17" Type="http://schemas.openxmlformats.org/officeDocument/2006/relationships/slide" Target="slides/slide10.xml"/><Relationship Id="rId39" Type="http://customschemas.google.com/relationships/presentationmetadata" Target="metadata"/><Relationship Id="rId16" Type="http://schemas.openxmlformats.org/officeDocument/2006/relationships/slide" Target="slides/slide9.xml"/><Relationship Id="rId38" Type="http://schemas.openxmlformats.org/officeDocument/2006/relationships/font" Target="fonts/HelveticaNeueLight-bold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4-28T17:04:41.633">
    <p:pos x="196" y="725"/>
    <p:text>not for this briefing but we should poke at the employee/SSS/contractor/FN issues sometime</p:text>
    <p:extLst>
      <p:ext uri="{C676402C-5697-4E1C-873F-D02D1690AC5C}">
        <p15:threadingInfo timeZoneBias="0"/>
      </p:ext>
      <p:ext uri="http://customooxmlschemas.google.com/">
        <go:slidesCustomData xmlns:go="http://customooxmlschemas.google.com/" commentPostId="AAAB5DNm95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ensus.gov/programs-surveys/decennial-census/decade/2020/planning-management/evaluate/eae/2020-operational-assessment-report-luca.html"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e06284f2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e06284f2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d8128882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d8128882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Green = data that could be used for enumeration</a:t>
            </a:r>
            <a:endParaRPr/>
          </a:p>
          <a:p>
            <a:pPr indent="0" lvl="0" marL="0" rtl="0" algn="l">
              <a:spcBef>
                <a:spcPts val="0"/>
              </a:spcBef>
              <a:spcAft>
                <a:spcPts val="0"/>
              </a:spcAft>
              <a:buNone/>
            </a:pPr>
            <a:r>
              <a:rPr lang="en"/>
              <a:t>Purple = data that can be used for frame development</a:t>
            </a:r>
            <a:endParaRPr/>
          </a:p>
          <a:p>
            <a:pPr indent="0" lvl="0" marL="0" rtl="0" algn="l">
              <a:spcBef>
                <a:spcPts val="0"/>
              </a:spcBef>
              <a:spcAft>
                <a:spcPts val="0"/>
              </a:spcAft>
              <a:buNone/>
            </a:pPr>
            <a:r>
              <a:rPr lang="en"/>
              <a:t>* = data that comes from states (everything else is already held within the federal government)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start with purple first…</a:t>
            </a:r>
            <a:endParaRPr/>
          </a:p>
          <a:p>
            <a:pPr indent="-298450" lvl="0" marL="457200" rtl="0" algn="l">
              <a:spcBef>
                <a:spcPts val="0"/>
              </a:spcBef>
              <a:spcAft>
                <a:spcPts val="0"/>
              </a:spcAft>
              <a:buSzPts val="1100"/>
              <a:buChar char="●"/>
            </a:pPr>
            <a:r>
              <a:rPr lang="en"/>
              <a:t>Top right, US Postal Service delivery sequence file and the associated Master Address File maintained by the Census Bureau covers the vast majority of residential locations in the U.S.</a:t>
            </a:r>
            <a:endParaRPr/>
          </a:p>
          <a:p>
            <a:pPr indent="-298450" lvl="0" marL="457200" rtl="0" algn="l">
              <a:spcBef>
                <a:spcPts val="0"/>
              </a:spcBef>
              <a:spcAft>
                <a:spcPts val="0"/>
              </a:spcAft>
              <a:buSzPts val="1100"/>
              <a:buChar char="●"/>
            </a:pPr>
            <a:r>
              <a:rPr lang="en"/>
              <a:t>Moving left… But USPS and address update operations may miss non-traditional residences, non-standard addresses, accessory dwellings, illegal conversions, consolidations, and other changes within existing structures. Local Update of Census Addresses (LUCA) is an important local review, but many eligible governments do not participate (only about 30% participation in 2020).*</a:t>
            </a:r>
            <a:endParaRPr/>
          </a:p>
          <a:p>
            <a:pPr indent="-298450" lvl="0" marL="457200" rtl="0" algn="l">
              <a:spcBef>
                <a:spcPts val="0"/>
              </a:spcBef>
              <a:spcAft>
                <a:spcPts val="0"/>
              </a:spcAft>
              <a:buSzPts val="1100"/>
              <a:buChar char="●"/>
            </a:pPr>
            <a:r>
              <a:rPr lang="en"/>
              <a:t>Group Quarters operations require identifying a primary point of contact for enumeration efforts. Although it’s identified as a separate data input here, it really is a combination of information from the MAF, LUCA, and field canvassing.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Moving on to enumeration operations and starting top right…</a:t>
            </a:r>
            <a:endParaRPr/>
          </a:p>
          <a:p>
            <a:pPr indent="-298450" lvl="0" marL="457200" rtl="0" algn="l">
              <a:spcBef>
                <a:spcPts val="0"/>
              </a:spcBef>
              <a:spcAft>
                <a:spcPts val="0"/>
              </a:spcAft>
              <a:buSzPts val="1100"/>
              <a:buChar char="●"/>
            </a:pPr>
            <a:r>
              <a:rPr lang="en"/>
              <a:t>Social Security and IRS data cover a substantial portion of the population, and data are already available to Census Bureau</a:t>
            </a:r>
            <a:endParaRPr/>
          </a:p>
          <a:p>
            <a:pPr indent="-298450" lvl="0" marL="457200" rtl="0" algn="l">
              <a:spcBef>
                <a:spcPts val="0"/>
              </a:spcBef>
              <a:spcAft>
                <a:spcPts val="0"/>
              </a:spcAft>
              <a:buSzPts val="1100"/>
              <a:buChar char="●"/>
            </a:pPr>
            <a:r>
              <a:rPr lang="en"/>
              <a:t>Moving down the list… Medicare covers about 20% of the population. Has been used by Census Bureau. But in 2024 MCBS pulled back on data sharing. There’s a question about whether or not that data will be shared in the future.</a:t>
            </a:r>
            <a:endParaRPr/>
          </a:p>
          <a:p>
            <a:pPr indent="-298450" lvl="0" marL="457200" rtl="0" algn="l">
              <a:spcBef>
                <a:spcPts val="0"/>
              </a:spcBef>
              <a:spcAft>
                <a:spcPts val="0"/>
              </a:spcAft>
              <a:buSzPts val="1100"/>
              <a:buChar char="●"/>
            </a:pPr>
            <a:r>
              <a:rPr lang="en"/>
              <a:t>Data on military overseas and people in BOP custody = small share of the population (less than 300,000 people each) but important for coverage</a:t>
            </a:r>
            <a:endParaRPr/>
          </a:p>
          <a:p>
            <a:pPr indent="-298450" lvl="0" marL="457200" rtl="0" algn="l">
              <a:spcBef>
                <a:spcPts val="0"/>
              </a:spcBef>
              <a:spcAft>
                <a:spcPts val="0"/>
              </a:spcAft>
              <a:buSzPts val="1100"/>
              <a:buChar char="●"/>
            </a:pPr>
            <a:r>
              <a:rPr lang="en"/>
              <a:t>Moving to the top left, drivers license data covers a substantial portion of the population (estimated at more than 230 million people) but very few states have shared that data with the Census Bureau</a:t>
            </a:r>
            <a:endParaRPr/>
          </a:p>
          <a:p>
            <a:pPr indent="-298450" lvl="0" marL="457200" rtl="0" algn="l">
              <a:spcBef>
                <a:spcPts val="0"/>
              </a:spcBef>
              <a:spcAft>
                <a:spcPts val="0"/>
              </a:spcAft>
              <a:buSzPts val="1100"/>
              <a:buChar char="●"/>
            </a:pPr>
            <a:r>
              <a:rPr lang="en"/>
              <a:t>Safety net program participation has less coverage. For example, SNAP about 40 million in 2025) but more states share (22 states shared for 2020 Census).</a:t>
            </a:r>
            <a:endParaRPr/>
          </a:p>
          <a:p>
            <a:pPr indent="-298450" lvl="0" marL="457200" rtl="0" algn="l">
              <a:spcBef>
                <a:spcPts val="0"/>
              </a:spcBef>
              <a:spcAft>
                <a:spcPts val="0"/>
              </a:spcAft>
              <a:buSzPts val="1100"/>
              <a:buChar char="●"/>
            </a:pPr>
            <a:r>
              <a:rPr lang="en"/>
              <a:t>Foster care data represent a small but important, and potentially miscounted, population. But to date we have not seen evidence of any states sharing their foster data system data with the Census Bureau.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Important points:</a:t>
            </a:r>
            <a:endParaRPr/>
          </a:p>
          <a:p>
            <a:pPr indent="-298450" lvl="0" marL="457200" rtl="0" algn="l">
              <a:spcBef>
                <a:spcPts val="0"/>
              </a:spcBef>
              <a:spcAft>
                <a:spcPts val="0"/>
              </a:spcAft>
              <a:buSzPts val="1100"/>
              <a:buChar char="●"/>
            </a:pPr>
            <a:r>
              <a:rPr lang="en"/>
              <a:t>Participating in LUCA is an easy win.</a:t>
            </a:r>
            <a:endParaRPr/>
          </a:p>
          <a:p>
            <a:pPr indent="-298450" lvl="0" marL="457200" rtl="0" algn="l">
              <a:spcBef>
                <a:spcPts val="0"/>
              </a:spcBef>
              <a:spcAft>
                <a:spcPts val="0"/>
              </a:spcAft>
              <a:buSzPts val="1100"/>
              <a:buChar char="●"/>
            </a:pPr>
            <a:r>
              <a:rPr lang="en"/>
              <a:t>Sharing WIC, TANF, and SNAP data may be more complicated, but those data sources cover people who are historically undercounted.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a:t>
            </a:r>
            <a:endParaRPr/>
          </a:p>
          <a:p>
            <a:pPr indent="0" lvl="0" marL="0" rtl="0" algn="l">
              <a:spcBef>
                <a:spcPts val="0"/>
              </a:spcBef>
              <a:spcAft>
                <a:spcPts val="0"/>
              </a:spcAft>
              <a:buNone/>
            </a:pPr>
            <a:r>
              <a:rPr lang="en"/>
              <a:t>2020 Local Update of Census Addresses (LUCA) Operational Assessment Report</a:t>
            </a:r>
            <a:endParaRPr/>
          </a:p>
          <a:p>
            <a:pPr indent="0" lvl="0" marL="0" rtl="0" algn="l">
              <a:spcBef>
                <a:spcPts val="0"/>
              </a:spcBef>
              <a:spcAft>
                <a:spcPts val="0"/>
              </a:spcAft>
              <a:buNone/>
            </a:pPr>
            <a:r>
              <a:rPr lang="en" u="sng">
                <a:solidFill>
                  <a:schemeClr val="hlink"/>
                </a:solidFill>
                <a:hlinkClick r:id="rId2"/>
              </a:rPr>
              <a:t>https://www.census.gov/programs-surveys/decennial-census/decade/2020/planning-management/evaluate/eae/2020-operational-assessment-report-luca.html</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d93596f6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d93596f6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d93596f6d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d93596f6d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d93596f6d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d93596f6d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d6c77425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d6c77425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d6c774254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d6c774254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d93596f6d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d93596f6d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d9d92f49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d9d92f49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d6d76c82d9_0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d6d76c82d9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d6c774254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d6c774254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b4ffb44f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3b4ffb44fa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800"/>
              <a:buFont typeface="Arial"/>
              <a:buNone/>
            </a:pPr>
            <a:r>
              <a:t/>
            </a:r>
            <a:endParaRPr sz="1800">
              <a:solidFill>
                <a:srgbClr val="595959"/>
              </a:solidFill>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d807d7e2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d807d7e2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d6c774254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d6c774254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d6d76c82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d6d76c82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d6d76c82d9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d6d76c82d9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d8128882e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d8128882e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 name="Google Shape;12;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46B6E4"/>
              </a:buClr>
              <a:buSzPts val="2800"/>
              <a:buNone/>
              <a:defRPr sz="2800">
                <a:solidFill>
                  <a:srgbClr val="46B6E4"/>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5"/>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5" name="Shape 55"/>
        <p:cNvGrpSpPr/>
        <p:nvPr/>
      </p:nvGrpSpPr>
      <p:grpSpPr>
        <a:xfrm>
          <a:off x="0" y="0"/>
          <a:ext cx="0" cy="0"/>
          <a:chOff x="0" y="0"/>
          <a:chExt cx="0" cy="0"/>
        </a:xfrm>
      </p:grpSpPr>
      <p:sp>
        <p:nvSpPr>
          <p:cNvPr id="56" name="Google Shape;56;p1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7" name="Google Shape;57;p1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8" name="Google Shape;58;p14"/>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9" name="Shape 59"/>
        <p:cNvGrpSpPr/>
        <p:nvPr/>
      </p:nvGrpSpPr>
      <p:grpSpPr>
        <a:xfrm>
          <a:off x="0" y="0"/>
          <a:ext cx="0" cy="0"/>
          <a:chOff x="0" y="0"/>
          <a:chExt cx="0" cy="0"/>
        </a:xfrm>
      </p:grpSpPr>
      <p:sp>
        <p:nvSpPr>
          <p:cNvPr id="60" name="Google Shape;60;p1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1" name="Google Shape;61;p15"/>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 name="Shape 62"/>
        <p:cNvGrpSpPr/>
        <p:nvPr/>
      </p:nvGrpSpPr>
      <p:grpSpPr>
        <a:xfrm>
          <a:off x="0" y="0"/>
          <a:ext cx="0" cy="0"/>
          <a:chOff x="0" y="0"/>
          <a:chExt cx="0" cy="0"/>
        </a:xfrm>
      </p:grpSpPr>
      <p:sp>
        <p:nvSpPr>
          <p:cNvPr id="63" name="Google Shape;63;p1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5" name="Google Shape;65;p1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6" name="Google Shape;66;p1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7" name="Google Shape;67;p16"/>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8" name="Shape 68"/>
        <p:cNvGrpSpPr/>
        <p:nvPr/>
      </p:nvGrpSpPr>
      <p:grpSpPr>
        <a:xfrm>
          <a:off x="0" y="0"/>
          <a:ext cx="0" cy="0"/>
          <a:chOff x="0" y="0"/>
          <a:chExt cx="0" cy="0"/>
        </a:xfrm>
      </p:grpSpPr>
      <p:sp>
        <p:nvSpPr>
          <p:cNvPr id="69" name="Google Shape;69;p1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70" name="Google Shape;70;p17"/>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1" name="Shape 71"/>
        <p:cNvGrpSpPr/>
        <p:nvPr/>
      </p:nvGrpSpPr>
      <p:grpSpPr>
        <a:xfrm>
          <a:off x="0" y="0"/>
          <a:ext cx="0" cy="0"/>
          <a:chOff x="0" y="0"/>
          <a:chExt cx="0" cy="0"/>
        </a:xfrm>
      </p:grpSpPr>
      <p:sp>
        <p:nvSpPr>
          <p:cNvPr id="72" name="Google Shape;72;p1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3" name="Google Shape;73;p1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74" name="Google Shape;74;p18"/>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19"/>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 name="Google Shape;17;p7"/>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18" name="Google Shape;18;p7"/>
          <p:cNvCxnSpPr/>
          <p:nvPr/>
        </p:nvCxnSpPr>
        <p:spPr>
          <a:xfrm flipH="1" rot="10800000">
            <a:off x="238800" y="1078494"/>
            <a:ext cx="8666400" cy="13200"/>
          </a:xfrm>
          <a:prstGeom prst="straightConnector1">
            <a:avLst/>
          </a:prstGeom>
          <a:noFill/>
          <a:ln cap="flat" cmpd="sng" w="38100">
            <a:solidFill>
              <a:srgbClr val="00B5E3"/>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6"/>
          <p:cNvSpPr txBox="1"/>
          <p:nvPr>
            <p:ph type="title"/>
          </p:nvPr>
        </p:nvSpPr>
        <p:spPr>
          <a:xfrm>
            <a:off x="311700" y="1502250"/>
            <a:ext cx="8520600" cy="841800"/>
          </a:xfrm>
          <a:prstGeom prst="rect">
            <a:avLst/>
          </a:prstGeom>
          <a:solidFill>
            <a:srgbClr val="021C42"/>
          </a:solid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FFFFFF"/>
              </a:buClr>
              <a:buSzPts val="3600"/>
              <a:buNone/>
              <a:defRPr sz="3600">
                <a:solidFill>
                  <a:srgbClr val="FFFFFF"/>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6"/>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4" name="Google Shape;24;p8"/>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25" name="Google Shape;25;p8"/>
          <p:cNvPicPr preferRelativeResize="0"/>
          <p:nvPr/>
        </p:nvPicPr>
        <p:blipFill rotWithShape="1">
          <a:blip r:embed="rId3">
            <a:alphaModFix/>
          </a:blip>
          <a:srcRect b="-2120" l="-4109" r="-1252" t="112"/>
          <a:stretch/>
        </p:blipFill>
        <p:spPr>
          <a:xfrm rot="10800000">
            <a:off x="6346976" y="-2540401"/>
            <a:ext cx="3125974" cy="39046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9"/>
          <p:cNvSpPr txBox="1"/>
          <p:nvPr>
            <p:ph type="ctrTitle"/>
          </p:nvPr>
        </p:nvSpPr>
        <p:spPr>
          <a:xfrm>
            <a:off x="311700" y="1968525"/>
            <a:ext cx="8520600" cy="828600"/>
          </a:xfrm>
          <a:prstGeom prst="rect">
            <a:avLst/>
          </a:prstGeom>
          <a:solidFill>
            <a:srgbClr val="021C42"/>
          </a:solid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FFFFFF"/>
              </a:buClr>
              <a:buSzPts val="4400"/>
              <a:buNone/>
              <a:defRPr sz="4400">
                <a:solidFill>
                  <a:srgbClr val="FFFFFF"/>
                </a:solidFill>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
        <p:nvSpPr>
          <p:cNvPr id="28" name="Google Shape;28;p9"/>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29" name="Google Shape;29;p9"/>
          <p:cNvPicPr preferRelativeResize="0"/>
          <p:nvPr/>
        </p:nvPicPr>
        <p:blipFill rotWithShape="1">
          <a:blip r:embed="rId3">
            <a:alphaModFix/>
          </a:blip>
          <a:srcRect b="-2120" l="-4109" r="-1252" t="112"/>
          <a:stretch/>
        </p:blipFill>
        <p:spPr>
          <a:xfrm rot="10800000">
            <a:off x="6346976" y="-2540401"/>
            <a:ext cx="3125974" cy="39046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1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2" name="Google Shape;32;p10"/>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33" name="Google Shape;33;p10"/>
          <p:cNvPicPr preferRelativeResize="0"/>
          <p:nvPr/>
        </p:nvPicPr>
        <p:blipFill rotWithShape="1">
          <a:blip r:embed="rId2">
            <a:alphaModFix/>
          </a:blip>
          <a:srcRect b="-2120" l="-4109" r="-1252" t="112"/>
          <a:stretch/>
        </p:blipFill>
        <p:spPr>
          <a:xfrm rot="-5400000">
            <a:off x="-499574" y="-2083451"/>
            <a:ext cx="3125974" cy="39046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34" name="Shape 34"/>
        <p:cNvGrpSpPr/>
        <p:nvPr/>
      </p:nvGrpSpPr>
      <p:grpSpPr>
        <a:xfrm>
          <a:off x="0" y="0"/>
          <a:ext cx="0" cy="0"/>
          <a:chOff x="0" y="0"/>
          <a:chExt cx="0" cy="0"/>
        </a:xfrm>
      </p:grpSpPr>
      <p:sp>
        <p:nvSpPr>
          <p:cNvPr id="35" name="Google Shape;35;p11"/>
          <p:cNvSpPr txBox="1"/>
          <p:nvPr>
            <p:ph idx="1" type="body"/>
          </p:nvPr>
        </p:nvSpPr>
        <p:spPr>
          <a:xfrm>
            <a:off x="2551238" y="2208402"/>
            <a:ext cx="4041600" cy="7269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5000"/>
              <a:buNone/>
              <a:defRPr b="1" i="1" sz="50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800"/>
              <a:buNone/>
              <a:defRPr/>
            </a:lvl2pPr>
            <a:lvl3pPr indent="-228600" lvl="2" marL="1371600" algn="l">
              <a:lnSpc>
                <a:spcPct val="90000"/>
              </a:lnSpc>
              <a:spcBef>
                <a:spcPts val="400"/>
              </a:spcBef>
              <a:spcAft>
                <a:spcPts val="0"/>
              </a:spcAft>
              <a:buClr>
                <a:schemeClr val="dk1"/>
              </a:buClr>
              <a:buSzPts val="1500"/>
              <a:buNone/>
              <a:defRPr/>
            </a:lvl3pPr>
            <a:lvl4pPr indent="-228600" lvl="3" marL="1828800" algn="l">
              <a:lnSpc>
                <a:spcPct val="90000"/>
              </a:lnSpc>
              <a:spcBef>
                <a:spcPts val="400"/>
              </a:spcBef>
              <a:spcAft>
                <a:spcPts val="0"/>
              </a:spcAft>
              <a:buClr>
                <a:schemeClr val="dk1"/>
              </a:buClr>
              <a:buSzPts val="1400"/>
              <a:buNone/>
              <a:defRPr/>
            </a:lvl4pPr>
            <a:lvl5pPr indent="-228600" lvl="4" marL="2286000" algn="l">
              <a:lnSpc>
                <a:spcPct val="90000"/>
              </a:lnSpc>
              <a:spcBef>
                <a:spcPts val="400"/>
              </a:spcBef>
              <a:spcAft>
                <a:spcPts val="0"/>
              </a:spcAft>
              <a:buClr>
                <a:schemeClr val="dk1"/>
              </a:buClr>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36" name="Google Shape;36;p11"/>
          <p:cNvPicPr preferRelativeResize="0"/>
          <p:nvPr/>
        </p:nvPicPr>
        <p:blipFill rotWithShape="1">
          <a:blip r:embed="rId2">
            <a:alphaModFix/>
          </a:blip>
          <a:srcRect b="0" l="0" r="0" t="0"/>
          <a:stretch/>
        </p:blipFill>
        <p:spPr>
          <a:xfrm>
            <a:off x="0" y="8012"/>
            <a:ext cx="9144002" cy="5127478"/>
          </a:xfrm>
          <a:prstGeom prst="rect">
            <a:avLst/>
          </a:prstGeom>
          <a:noFill/>
          <a:ln>
            <a:noFill/>
          </a:ln>
        </p:spPr>
      </p:pic>
      <p:pic>
        <p:nvPicPr>
          <p:cNvPr id="37" name="Google Shape;37;p11"/>
          <p:cNvPicPr preferRelativeResize="0"/>
          <p:nvPr/>
        </p:nvPicPr>
        <p:blipFill rotWithShape="1">
          <a:blip r:embed="rId2">
            <a:alphaModFix/>
          </a:blip>
          <a:srcRect b="0" l="0" r="0" t="0"/>
          <a:stretch/>
        </p:blipFill>
        <p:spPr>
          <a:xfrm>
            <a:off x="0" y="8012"/>
            <a:ext cx="9144002" cy="5127478"/>
          </a:xfrm>
          <a:prstGeom prst="rect">
            <a:avLst/>
          </a:prstGeom>
          <a:noFill/>
          <a:ln>
            <a:noFill/>
          </a:ln>
        </p:spPr>
      </p:pic>
      <p:sp>
        <p:nvSpPr>
          <p:cNvPr id="38" name="Google Shape;38;p11"/>
          <p:cNvSpPr/>
          <p:nvPr/>
        </p:nvSpPr>
        <p:spPr>
          <a:xfrm>
            <a:off x="-67235" y="-60512"/>
            <a:ext cx="9278700" cy="5264400"/>
          </a:xfrm>
          <a:prstGeom prst="rect">
            <a:avLst/>
          </a:prstGeom>
          <a:solidFill>
            <a:srgbClr val="021C42"/>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 name="Google Shape;39;p11"/>
          <p:cNvSpPr/>
          <p:nvPr/>
        </p:nvSpPr>
        <p:spPr>
          <a:xfrm>
            <a:off x="273721" y="274244"/>
            <a:ext cx="8580300" cy="4596000"/>
          </a:xfrm>
          <a:prstGeom prst="rect">
            <a:avLst/>
          </a:prstGeom>
          <a:noFill/>
          <a:ln cap="flat" cmpd="sng" w="38100">
            <a:solidFill>
              <a:srgbClr val="46B6E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 name="Google Shape;40;p11"/>
          <p:cNvSpPr txBox="1"/>
          <p:nvPr/>
        </p:nvSpPr>
        <p:spPr>
          <a:xfrm>
            <a:off x="602446" y="2414355"/>
            <a:ext cx="7922700" cy="6609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3000"/>
              <a:buFont typeface="Arial"/>
              <a:buNone/>
            </a:pPr>
            <a:r>
              <a:rPr b="0" i="0" lang="en" sz="2300" u="none" cap="none" strike="noStrike">
                <a:solidFill>
                  <a:schemeClr val="lt1"/>
                </a:solidFill>
                <a:latin typeface="Helvetica Neue Light"/>
                <a:ea typeface="Helvetica Neue Light"/>
                <a:cs typeface="Helvetica Neue Light"/>
                <a:sym typeface="Helvetica Neue Light"/>
              </a:rPr>
              <a:t>Subtitle</a:t>
            </a:r>
            <a:endParaRPr b="0" i="0" sz="2300" u="none" cap="none" strike="noStrike">
              <a:solidFill>
                <a:srgbClr val="000000"/>
              </a:solidFill>
              <a:latin typeface="Arial"/>
              <a:ea typeface="Arial"/>
              <a:cs typeface="Arial"/>
              <a:sym typeface="Arial"/>
            </a:endParaRPr>
          </a:p>
        </p:txBody>
      </p:sp>
      <p:sp>
        <p:nvSpPr>
          <p:cNvPr id="41" name="Google Shape;41;p11"/>
          <p:cNvSpPr txBox="1"/>
          <p:nvPr/>
        </p:nvSpPr>
        <p:spPr>
          <a:xfrm>
            <a:off x="1357538" y="1461779"/>
            <a:ext cx="6429000" cy="528300"/>
          </a:xfrm>
          <a:prstGeom prst="rect">
            <a:avLst/>
          </a:prstGeom>
          <a:noFill/>
          <a:ln>
            <a:noFill/>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100"/>
              <a:buFont typeface="Arial"/>
              <a:buNone/>
            </a:pPr>
            <a:r>
              <a:rPr b="1" i="0" lang="en" sz="2900" u="none" cap="none" strike="noStrike">
                <a:solidFill>
                  <a:schemeClr val="lt1"/>
                </a:solidFill>
                <a:latin typeface="Helvetica Neue"/>
                <a:ea typeface="Helvetica Neue"/>
                <a:cs typeface="Helvetica Neue"/>
                <a:sym typeface="Helvetica Neue"/>
              </a:rPr>
              <a:t>Title</a:t>
            </a:r>
            <a:endParaRPr b="1" i="0" sz="2900" u="none" cap="none" strike="noStrike">
              <a:solidFill>
                <a:srgbClr val="000000"/>
              </a:solidFill>
              <a:latin typeface="Arial"/>
              <a:ea typeface="Arial"/>
              <a:cs typeface="Arial"/>
              <a:sym typeface="Arial"/>
            </a:endParaRPr>
          </a:p>
        </p:txBody>
      </p:sp>
      <p:sp>
        <p:nvSpPr>
          <p:cNvPr id="42" name="Google Shape;42;p11"/>
          <p:cNvSpPr/>
          <p:nvPr/>
        </p:nvSpPr>
        <p:spPr>
          <a:xfrm>
            <a:off x="3882488" y="3163064"/>
            <a:ext cx="1362600" cy="78000"/>
          </a:xfrm>
          <a:prstGeom prst="rect">
            <a:avLst/>
          </a:prstGeom>
          <a:solidFill>
            <a:srgbClr val="82B8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3" name="Google Shape;43;p11"/>
          <p:cNvPicPr preferRelativeResize="0"/>
          <p:nvPr/>
        </p:nvPicPr>
        <p:blipFill rotWithShape="1">
          <a:blip r:embed="rId3">
            <a:alphaModFix/>
          </a:blip>
          <a:srcRect b="0" l="0" r="0" t="0"/>
          <a:stretch/>
        </p:blipFill>
        <p:spPr>
          <a:xfrm>
            <a:off x="3274331" y="3328800"/>
            <a:ext cx="2578894" cy="1293019"/>
          </a:xfrm>
          <a:prstGeom prst="rect">
            <a:avLst/>
          </a:prstGeom>
          <a:noFill/>
          <a:ln>
            <a:noFill/>
          </a:ln>
        </p:spPr>
      </p:pic>
      <p:sp>
        <p:nvSpPr>
          <p:cNvPr id="44" name="Google Shape;44;p1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p1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8" name="Google Shape;48;p1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9" name="Google Shape;49;p12"/>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50" name="Google Shape;50;p12"/>
          <p:cNvCxnSpPr/>
          <p:nvPr/>
        </p:nvCxnSpPr>
        <p:spPr>
          <a:xfrm flipH="1" rot="10800000">
            <a:off x="238800" y="1078494"/>
            <a:ext cx="8666400" cy="13200"/>
          </a:xfrm>
          <a:prstGeom prst="straightConnector1">
            <a:avLst/>
          </a:prstGeom>
          <a:noFill/>
          <a:ln cap="flat" cmpd="sng" w="38100">
            <a:solidFill>
              <a:srgbClr val="00B5E3"/>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 name="Google Shape;53;p13"/>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54" name="Google Shape;54;p13"/>
          <p:cNvCxnSpPr/>
          <p:nvPr/>
        </p:nvCxnSpPr>
        <p:spPr>
          <a:xfrm flipH="1" rot="10800000">
            <a:off x="238800" y="1078494"/>
            <a:ext cx="8666400" cy="13200"/>
          </a:xfrm>
          <a:prstGeom prst="straightConnector1">
            <a:avLst/>
          </a:prstGeom>
          <a:noFill/>
          <a:ln cap="flat" cmpd="sng" w="38100">
            <a:solidFill>
              <a:srgbClr val="00B5E3"/>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1.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21C42"/>
              </a:buClr>
              <a:buSzPts val="2800"/>
              <a:buFont typeface="Helvetica Neue"/>
              <a:buNone/>
              <a:defRPr b="1" i="0" sz="2800" u="none" cap="none" strike="noStrike">
                <a:solidFill>
                  <a:srgbClr val="021C42"/>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Helvetica Neue"/>
              <a:buChar char="●"/>
              <a:defRPr b="0" i="0" sz="1800" u="none" cap="none" strike="noStrike">
                <a:solidFill>
                  <a:schemeClr val="dk2"/>
                </a:solidFill>
                <a:latin typeface="Helvetica Neue"/>
                <a:ea typeface="Helvetica Neue"/>
                <a:cs typeface="Helvetica Neue"/>
                <a:sym typeface="Helvetica Neue"/>
              </a:defRPr>
            </a:lvl1pPr>
            <a:lvl2pPr indent="-317500" lvl="1" marL="914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2pPr>
            <a:lvl3pPr indent="-317500" lvl="2" marL="1371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3pPr>
            <a:lvl4pPr indent="-317500" lvl="3" marL="1828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4pPr>
            <a:lvl5pPr indent="-317500" lvl="4" marL="22860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5pPr>
            <a:lvl6pPr indent="-317500" lvl="5" marL="2743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6pPr>
            <a:lvl7pPr indent="-317500" lvl="6" marL="3200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7pPr>
            <a:lvl8pPr indent="-317500" lvl="7" marL="3657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8pPr>
            <a:lvl9pPr indent="-317500" lvl="8" marL="4114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9pPr>
          </a:lstStyle>
          <a:p/>
        </p:txBody>
      </p:sp>
      <p:sp>
        <p:nvSpPr>
          <p:cNvPr id="8" name="Google Shape;8;p4"/>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9999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4"/>
          <p:cNvPicPr preferRelativeResize="0"/>
          <p:nvPr/>
        </p:nvPicPr>
        <p:blipFill rotWithShape="1">
          <a:blip r:embed="rId1">
            <a:alphaModFix/>
          </a:blip>
          <a:srcRect b="25831" l="0" r="0" t="25837"/>
          <a:stretch/>
        </p:blipFill>
        <p:spPr>
          <a:xfrm>
            <a:off x="311700" y="4703618"/>
            <a:ext cx="1624300" cy="3935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omments" Target="../comments/comment1.xml"/><Relationship Id="rId4" Type="http://schemas.openxmlformats.org/officeDocument/2006/relationships/hyperlink" Target="https://ukdataservice.ac.uk/help/secure-lab/what-is-the-five-safes-framework/" TargetMode="External"/><Relationship Id="rId5" Type="http://schemas.openxmlformats.org/officeDocument/2006/relationships/hyperlink" Target="https://fivesafes.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400"/>
              <a:buNone/>
            </a:pPr>
            <a:r>
              <a:rPr lang="en"/>
              <a:t>Administrative Data and the 2030 Census</a:t>
            </a:r>
            <a:endParaRPr/>
          </a:p>
        </p:txBody>
      </p:sp>
      <p:sp>
        <p:nvSpPr>
          <p:cNvPr id="82" name="Google Shape;82;p1"/>
          <p:cNvSpPr txBox="1"/>
          <p:nvPr>
            <p:ph idx="1" type="subTitle"/>
          </p:nvPr>
        </p:nvSpPr>
        <p:spPr>
          <a:xfrm>
            <a:off x="1474575" y="2834125"/>
            <a:ext cx="61947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a:t>Amy O’Hara &amp; Beth Jarosz</a:t>
            </a:r>
            <a:endParaRPr/>
          </a:p>
        </p:txBody>
      </p:sp>
      <p:sp>
        <p:nvSpPr>
          <p:cNvPr id="83" name="Google Shape;83;p1"/>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3e06284f29f_0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Quality Question: Is It Better Than the Alternative?</a:t>
            </a:r>
            <a:endParaRPr/>
          </a:p>
        </p:txBody>
      </p:sp>
      <p:sp>
        <p:nvSpPr>
          <p:cNvPr id="183" name="Google Shape;183;g3e06284f29f_0_0"/>
          <p:cNvSpPr txBox="1"/>
          <p:nvPr>
            <p:ph idx="12" type="sldNum"/>
          </p:nvPr>
        </p:nvSpPr>
        <p:spPr>
          <a:xfrm>
            <a:off x="8425201" y="4638925"/>
            <a:ext cx="407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184" name="Google Shape;184;g3e06284f29f_0_0"/>
          <p:cNvPicPr preferRelativeResize="0"/>
          <p:nvPr/>
        </p:nvPicPr>
        <p:blipFill>
          <a:blip r:embed="rId3">
            <a:alphaModFix/>
          </a:blip>
          <a:stretch>
            <a:fillRect/>
          </a:stretch>
        </p:blipFill>
        <p:spPr>
          <a:xfrm>
            <a:off x="2933575" y="1105874"/>
            <a:ext cx="3276848" cy="4037626"/>
          </a:xfrm>
          <a:prstGeom prst="rect">
            <a:avLst/>
          </a:prstGeom>
          <a:noFill/>
          <a:ln>
            <a:noFill/>
          </a:ln>
        </p:spPr>
      </p:pic>
      <p:sp>
        <p:nvSpPr>
          <p:cNvPr id="185" name="Google Shape;185;g3e06284f29f_0_0"/>
          <p:cNvSpPr txBox="1"/>
          <p:nvPr/>
        </p:nvSpPr>
        <p:spPr>
          <a:xfrm>
            <a:off x="3293550" y="4829250"/>
            <a:ext cx="2556900" cy="2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Helvetica Neue"/>
                <a:ea typeface="Helvetica Neue"/>
                <a:cs typeface="Helvetica Neue"/>
                <a:sym typeface="Helvetica Neue"/>
              </a:rPr>
              <a:t>Photo: Elena Mozhvilo via unSplash</a:t>
            </a:r>
            <a:endParaRPr sz="800">
              <a:solidFill>
                <a:schemeClr val="lt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d8128882ee_0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Differential Sharing and Differential Coverage</a:t>
            </a:r>
            <a:endParaRPr/>
          </a:p>
        </p:txBody>
      </p:sp>
      <p:sp>
        <p:nvSpPr>
          <p:cNvPr id="191" name="Google Shape;191;g3d8128882ee_0_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2" name="Google Shape;192;g3d8128882ee_0_0"/>
          <p:cNvSpPr txBox="1"/>
          <p:nvPr>
            <p:ph idx="12" type="sldNum"/>
          </p:nvPr>
        </p:nvSpPr>
        <p:spPr>
          <a:xfrm>
            <a:off x="8425201" y="4638925"/>
            <a:ext cx="407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cxnSp>
        <p:nvCxnSpPr>
          <p:cNvPr id="193" name="Google Shape;193;g3d8128882ee_0_0"/>
          <p:cNvCxnSpPr/>
          <p:nvPr/>
        </p:nvCxnSpPr>
        <p:spPr>
          <a:xfrm>
            <a:off x="311700" y="3988390"/>
            <a:ext cx="8520600" cy="0"/>
          </a:xfrm>
          <a:prstGeom prst="straightConnector1">
            <a:avLst/>
          </a:prstGeom>
          <a:noFill/>
          <a:ln cap="flat" cmpd="sng" w="9525">
            <a:solidFill>
              <a:schemeClr val="dk2"/>
            </a:solidFill>
            <a:prstDash val="solid"/>
            <a:round/>
            <a:headEnd len="med" w="med" type="none"/>
            <a:tailEnd len="med" w="med" type="none"/>
          </a:ln>
        </p:spPr>
      </p:cxnSp>
      <p:cxnSp>
        <p:nvCxnSpPr>
          <p:cNvPr id="194" name="Google Shape;194;g3d8128882ee_0_0"/>
          <p:cNvCxnSpPr/>
          <p:nvPr/>
        </p:nvCxnSpPr>
        <p:spPr>
          <a:xfrm>
            <a:off x="1250778" y="1152475"/>
            <a:ext cx="0" cy="3416400"/>
          </a:xfrm>
          <a:prstGeom prst="straightConnector1">
            <a:avLst/>
          </a:prstGeom>
          <a:noFill/>
          <a:ln cap="flat" cmpd="sng" w="9525">
            <a:solidFill>
              <a:schemeClr val="dk2"/>
            </a:solidFill>
            <a:prstDash val="solid"/>
            <a:round/>
            <a:headEnd len="med" w="med" type="none"/>
            <a:tailEnd len="med" w="med" type="none"/>
          </a:ln>
        </p:spPr>
      </p:cxnSp>
      <p:sp>
        <p:nvSpPr>
          <p:cNvPr id="195" name="Google Shape;195;g3d8128882ee_0_0"/>
          <p:cNvSpPr txBox="1"/>
          <p:nvPr/>
        </p:nvSpPr>
        <p:spPr>
          <a:xfrm>
            <a:off x="1250775" y="3988400"/>
            <a:ext cx="148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Helvetica Neue"/>
                <a:ea typeface="Helvetica Neue"/>
                <a:cs typeface="Helvetica Neue"/>
                <a:sym typeface="Helvetica Neue"/>
              </a:rPr>
              <a:t>No Sharing</a:t>
            </a:r>
            <a:endParaRPr>
              <a:solidFill>
                <a:schemeClr val="dk2"/>
              </a:solidFill>
              <a:latin typeface="Helvetica Neue"/>
              <a:ea typeface="Helvetica Neue"/>
              <a:cs typeface="Helvetica Neue"/>
              <a:sym typeface="Helvetica Neue"/>
            </a:endParaRPr>
          </a:p>
        </p:txBody>
      </p:sp>
      <p:sp>
        <p:nvSpPr>
          <p:cNvPr id="196" name="Google Shape;196;g3d8128882ee_0_0"/>
          <p:cNvSpPr txBox="1"/>
          <p:nvPr/>
        </p:nvSpPr>
        <p:spPr>
          <a:xfrm>
            <a:off x="6493500" y="3988390"/>
            <a:ext cx="23388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dk2"/>
                </a:solidFill>
                <a:latin typeface="Helvetica Neue"/>
                <a:ea typeface="Helvetica Neue"/>
                <a:cs typeface="Helvetica Neue"/>
                <a:sym typeface="Helvetica Neue"/>
              </a:rPr>
              <a:t>High Sharing</a:t>
            </a:r>
            <a:endParaRPr>
              <a:solidFill>
                <a:schemeClr val="dk2"/>
              </a:solidFill>
              <a:latin typeface="Helvetica Neue"/>
              <a:ea typeface="Helvetica Neue"/>
              <a:cs typeface="Helvetica Neue"/>
              <a:sym typeface="Helvetica Neue"/>
            </a:endParaRPr>
          </a:p>
        </p:txBody>
      </p:sp>
      <p:sp>
        <p:nvSpPr>
          <p:cNvPr id="197" name="Google Shape;197;g3d8128882ee_0_0"/>
          <p:cNvSpPr txBox="1"/>
          <p:nvPr/>
        </p:nvSpPr>
        <p:spPr>
          <a:xfrm>
            <a:off x="311700" y="3438325"/>
            <a:ext cx="1029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Helvetica Neue"/>
                <a:ea typeface="Helvetica Neue"/>
                <a:cs typeface="Helvetica Neue"/>
                <a:sym typeface="Helvetica Neue"/>
              </a:rPr>
              <a:t>Low Coverage</a:t>
            </a:r>
            <a:endParaRPr>
              <a:solidFill>
                <a:schemeClr val="dk2"/>
              </a:solidFill>
              <a:latin typeface="Helvetica Neue"/>
              <a:ea typeface="Helvetica Neue"/>
              <a:cs typeface="Helvetica Neue"/>
              <a:sym typeface="Helvetica Neue"/>
            </a:endParaRPr>
          </a:p>
        </p:txBody>
      </p:sp>
      <p:sp>
        <p:nvSpPr>
          <p:cNvPr id="198" name="Google Shape;198;g3d8128882ee_0_0"/>
          <p:cNvSpPr txBox="1"/>
          <p:nvPr/>
        </p:nvSpPr>
        <p:spPr>
          <a:xfrm>
            <a:off x="311700" y="1152475"/>
            <a:ext cx="1029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Helvetica Neue"/>
                <a:ea typeface="Helvetica Neue"/>
                <a:cs typeface="Helvetica Neue"/>
                <a:sym typeface="Helvetica Neue"/>
              </a:rPr>
              <a:t>High </a:t>
            </a:r>
            <a:r>
              <a:rPr lang="en">
                <a:solidFill>
                  <a:schemeClr val="dk2"/>
                </a:solidFill>
                <a:latin typeface="Helvetica Neue"/>
                <a:ea typeface="Helvetica Neue"/>
                <a:cs typeface="Helvetica Neue"/>
                <a:sym typeface="Helvetica Neue"/>
              </a:rPr>
              <a:t>Coverage</a:t>
            </a:r>
            <a:endParaRPr>
              <a:solidFill>
                <a:schemeClr val="dk2"/>
              </a:solidFill>
              <a:latin typeface="Helvetica Neue"/>
              <a:ea typeface="Helvetica Neue"/>
              <a:cs typeface="Helvetica Neue"/>
              <a:sym typeface="Helvetica Neue"/>
            </a:endParaRPr>
          </a:p>
        </p:txBody>
      </p:sp>
      <p:sp>
        <p:nvSpPr>
          <p:cNvPr id="199" name="Google Shape;199;g3d8128882ee_0_0"/>
          <p:cNvSpPr txBox="1"/>
          <p:nvPr/>
        </p:nvSpPr>
        <p:spPr>
          <a:xfrm>
            <a:off x="6516450" y="1589627"/>
            <a:ext cx="22929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600">
                <a:solidFill>
                  <a:srgbClr val="0E9453"/>
                </a:solidFill>
                <a:latin typeface="Helvetica Neue"/>
                <a:ea typeface="Helvetica Neue"/>
                <a:cs typeface="Helvetica Neue"/>
                <a:sym typeface="Helvetica Neue"/>
              </a:rPr>
              <a:t>IRS 1040, 1095, 1099</a:t>
            </a:r>
            <a:endParaRPr sz="1600">
              <a:solidFill>
                <a:srgbClr val="0E9453"/>
              </a:solidFill>
              <a:latin typeface="Helvetica Neue"/>
              <a:ea typeface="Helvetica Neue"/>
              <a:cs typeface="Helvetica Neue"/>
              <a:sym typeface="Helvetica Neue"/>
            </a:endParaRPr>
          </a:p>
        </p:txBody>
      </p:sp>
      <p:sp>
        <p:nvSpPr>
          <p:cNvPr id="200" name="Google Shape;200;g3d8128882ee_0_0"/>
          <p:cNvSpPr txBox="1"/>
          <p:nvPr/>
        </p:nvSpPr>
        <p:spPr>
          <a:xfrm>
            <a:off x="3043550" y="3319025"/>
            <a:ext cx="9792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0E9453"/>
                </a:solidFill>
                <a:latin typeface="Helvetica Neue"/>
                <a:ea typeface="Helvetica Neue"/>
                <a:cs typeface="Helvetica Neue"/>
                <a:sym typeface="Helvetica Neue"/>
              </a:rPr>
              <a:t>TANF*</a:t>
            </a:r>
            <a:endParaRPr sz="1600">
              <a:solidFill>
                <a:srgbClr val="0E9453"/>
              </a:solidFill>
              <a:latin typeface="Helvetica Neue"/>
              <a:ea typeface="Helvetica Neue"/>
              <a:cs typeface="Helvetica Neue"/>
              <a:sym typeface="Helvetica Neue"/>
            </a:endParaRPr>
          </a:p>
        </p:txBody>
      </p:sp>
      <p:sp>
        <p:nvSpPr>
          <p:cNvPr id="201" name="Google Shape;201;g3d8128882ee_0_0"/>
          <p:cNvSpPr txBox="1"/>
          <p:nvPr/>
        </p:nvSpPr>
        <p:spPr>
          <a:xfrm>
            <a:off x="1450150" y="1768075"/>
            <a:ext cx="1863900" cy="6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E9453"/>
                </a:solidFill>
                <a:latin typeface="Helvetica Neue"/>
                <a:ea typeface="Helvetica Neue"/>
                <a:cs typeface="Helvetica Neue"/>
                <a:sym typeface="Helvetica Neue"/>
              </a:rPr>
              <a:t>Drivers Licenses*</a:t>
            </a:r>
            <a:endParaRPr sz="1600">
              <a:solidFill>
                <a:srgbClr val="0E9453"/>
              </a:solidFill>
              <a:latin typeface="Helvetica Neue"/>
              <a:ea typeface="Helvetica Neue"/>
              <a:cs typeface="Helvetica Neue"/>
              <a:sym typeface="Helvetica Neue"/>
            </a:endParaRPr>
          </a:p>
        </p:txBody>
      </p:sp>
      <p:sp>
        <p:nvSpPr>
          <p:cNvPr id="202" name="Google Shape;202;g3d8128882ee_0_0"/>
          <p:cNvSpPr txBox="1"/>
          <p:nvPr/>
        </p:nvSpPr>
        <p:spPr>
          <a:xfrm>
            <a:off x="6811950" y="3426930"/>
            <a:ext cx="19974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600">
                <a:solidFill>
                  <a:srgbClr val="0E9453"/>
                </a:solidFill>
                <a:latin typeface="Helvetica Neue"/>
                <a:ea typeface="Helvetica Neue"/>
                <a:cs typeface="Helvetica Neue"/>
                <a:sym typeface="Helvetica Neue"/>
              </a:rPr>
              <a:t>Military Overseas</a:t>
            </a:r>
            <a:endParaRPr sz="1600">
              <a:solidFill>
                <a:srgbClr val="0E9453"/>
              </a:solidFill>
              <a:latin typeface="Helvetica Neue"/>
              <a:ea typeface="Helvetica Neue"/>
              <a:cs typeface="Helvetica Neue"/>
              <a:sym typeface="Helvetica Neue"/>
            </a:endParaRPr>
          </a:p>
          <a:p>
            <a:pPr indent="0" lvl="0" marL="0" rtl="0" algn="r">
              <a:spcBef>
                <a:spcPts val="0"/>
              </a:spcBef>
              <a:spcAft>
                <a:spcPts val="0"/>
              </a:spcAft>
              <a:buNone/>
            </a:pPr>
            <a:r>
              <a:rPr lang="en" sz="1600">
                <a:solidFill>
                  <a:srgbClr val="0E9453"/>
                </a:solidFill>
                <a:latin typeface="Helvetica Neue"/>
                <a:ea typeface="Helvetica Neue"/>
                <a:cs typeface="Helvetica Neue"/>
                <a:sym typeface="Helvetica Neue"/>
              </a:rPr>
              <a:t>Bureau of Prisons</a:t>
            </a:r>
            <a:endParaRPr sz="1600">
              <a:solidFill>
                <a:srgbClr val="0E9453"/>
              </a:solidFill>
              <a:latin typeface="Helvetica Neue"/>
              <a:ea typeface="Helvetica Neue"/>
              <a:cs typeface="Helvetica Neue"/>
              <a:sym typeface="Helvetica Neue"/>
            </a:endParaRPr>
          </a:p>
        </p:txBody>
      </p:sp>
      <p:sp>
        <p:nvSpPr>
          <p:cNvPr id="203" name="Google Shape;203;g3d8128882ee_0_0"/>
          <p:cNvSpPr txBox="1"/>
          <p:nvPr/>
        </p:nvSpPr>
        <p:spPr>
          <a:xfrm>
            <a:off x="6811950" y="2820508"/>
            <a:ext cx="19974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600">
                <a:solidFill>
                  <a:srgbClr val="0E9453"/>
                </a:solidFill>
                <a:latin typeface="Helvetica Neue"/>
                <a:ea typeface="Helvetica Neue"/>
                <a:cs typeface="Helvetica Neue"/>
                <a:sym typeface="Helvetica Neue"/>
              </a:rPr>
              <a:t>Medicare</a:t>
            </a:r>
            <a:endParaRPr sz="1600">
              <a:solidFill>
                <a:srgbClr val="0E9453"/>
              </a:solidFill>
              <a:latin typeface="Helvetica Neue"/>
              <a:ea typeface="Helvetica Neue"/>
              <a:cs typeface="Helvetica Neue"/>
              <a:sym typeface="Helvetica Neue"/>
            </a:endParaRPr>
          </a:p>
        </p:txBody>
      </p:sp>
      <p:sp>
        <p:nvSpPr>
          <p:cNvPr id="204" name="Google Shape;204;g3d8128882ee_0_0"/>
          <p:cNvSpPr txBox="1"/>
          <p:nvPr/>
        </p:nvSpPr>
        <p:spPr>
          <a:xfrm>
            <a:off x="2546076" y="1500350"/>
            <a:ext cx="865500" cy="46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7801C7"/>
                </a:solidFill>
                <a:latin typeface="Helvetica Neue"/>
                <a:ea typeface="Helvetica Neue"/>
                <a:cs typeface="Helvetica Neue"/>
                <a:sym typeface="Helvetica Neue"/>
              </a:rPr>
              <a:t>LUCA*</a:t>
            </a:r>
            <a:endParaRPr sz="1600">
              <a:solidFill>
                <a:srgbClr val="7801C7"/>
              </a:solidFill>
              <a:latin typeface="Helvetica Neue"/>
              <a:ea typeface="Helvetica Neue"/>
              <a:cs typeface="Helvetica Neue"/>
              <a:sym typeface="Helvetica Neue"/>
            </a:endParaRPr>
          </a:p>
        </p:txBody>
      </p:sp>
      <p:sp>
        <p:nvSpPr>
          <p:cNvPr id="205" name="Google Shape;205;g3d8128882ee_0_0"/>
          <p:cNvSpPr txBox="1"/>
          <p:nvPr/>
        </p:nvSpPr>
        <p:spPr>
          <a:xfrm>
            <a:off x="6664200" y="1328275"/>
            <a:ext cx="21681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600">
                <a:solidFill>
                  <a:srgbClr val="7801C7"/>
                </a:solidFill>
                <a:latin typeface="Helvetica Neue"/>
                <a:ea typeface="Helvetica Neue"/>
                <a:cs typeface="Helvetica Neue"/>
                <a:sym typeface="Helvetica Neue"/>
              </a:rPr>
              <a:t>USPS DSF and MAF</a:t>
            </a:r>
            <a:endParaRPr sz="1600">
              <a:solidFill>
                <a:srgbClr val="7801C7"/>
              </a:solidFill>
              <a:latin typeface="Helvetica Neue"/>
              <a:ea typeface="Helvetica Neue"/>
              <a:cs typeface="Helvetica Neue"/>
              <a:sym typeface="Helvetica Neue"/>
            </a:endParaRPr>
          </a:p>
        </p:txBody>
      </p:sp>
      <p:sp>
        <p:nvSpPr>
          <p:cNvPr id="206" name="Google Shape;206;g3d8128882ee_0_0"/>
          <p:cNvSpPr txBox="1"/>
          <p:nvPr/>
        </p:nvSpPr>
        <p:spPr>
          <a:xfrm>
            <a:off x="3708650" y="4388600"/>
            <a:ext cx="2649900" cy="7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801C7"/>
                </a:solidFill>
                <a:latin typeface="Helvetica Neue"/>
                <a:ea typeface="Helvetica Neue"/>
                <a:cs typeface="Helvetica Neue"/>
                <a:sym typeface="Helvetica Neue"/>
              </a:rPr>
              <a:t>Purple </a:t>
            </a:r>
            <a:r>
              <a:rPr lang="en">
                <a:solidFill>
                  <a:schemeClr val="dk1"/>
                </a:solidFill>
                <a:latin typeface="Helvetica Neue"/>
                <a:ea typeface="Helvetica Neue"/>
                <a:cs typeface="Helvetica Neue"/>
                <a:sym typeface="Helvetica Neue"/>
              </a:rPr>
              <a:t>= Frame</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a:solidFill>
                  <a:srgbClr val="0E9453"/>
                </a:solidFill>
                <a:latin typeface="Helvetica Neue"/>
                <a:ea typeface="Helvetica Neue"/>
                <a:cs typeface="Helvetica Neue"/>
                <a:sym typeface="Helvetica Neue"/>
              </a:rPr>
              <a:t>Green</a:t>
            </a:r>
            <a:r>
              <a:rPr lang="en">
                <a:solidFill>
                  <a:schemeClr val="dk1"/>
                </a:solidFill>
                <a:latin typeface="Helvetica Neue"/>
                <a:ea typeface="Helvetica Neue"/>
                <a:cs typeface="Helvetica Neue"/>
                <a:sym typeface="Helvetica Neue"/>
              </a:rPr>
              <a:t> = Enumeration</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a:solidFill>
                  <a:schemeClr val="dk1"/>
                </a:solidFill>
                <a:latin typeface="Helvetica Neue"/>
                <a:ea typeface="Helvetica Neue"/>
                <a:cs typeface="Helvetica Neue"/>
                <a:sym typeface="Helvetica Neue"/>
              </a:rPr>
              <a:t>* = State or Local Data</a:t>
            </a:r>
            <a:endParaRPr>
              <a:solidFill>
                <a:schemeClr val="dk1"/>
              </a:solidFill>
              <a:latin typeface="Helvetica Neue"/>
              <a:ea typeface="Helvetica Neue"/>
              <a:cs typeface="Helvetica Neue"/>
              <a:sym typeface="Helvetica Neue"/>
            </a:endParaRPr>
          </a:p>
        </p:txBody>
      </p:sp>
      <p:sp>
        <p:nvSpPr>
          <p:cNvPr id="207" name="Google Shape;207;g3d8128882ee_0_0"/>
          <p:cNvSpPr txBox="1"/>
          <p:nvPr/>
        </p:nvSpPr>
        <p:spPr>
          <a:xfrm>
            <a:off x="5417775" y="1059825"/>
            <a:ext cx="34146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600">
                <a:solidFill>
                  <a:srgbClr val="0E9453"/>
                </a:solidFill>
                <a:latin typeface="Helvetica Neue"/>
                <a:ea typeface="Helvetica Neue"/>
                <a:cs typeface="Helvetica Neue"/>
                <a:sym typeface="Helvetica Neue"/>
              </a:rPr>
              <a:t>Social Security NUMIDENT</a:t>
            </a:r>
            <a:endParaRPr sz="1600">
              <a:solidFill>
                <a:srgbClr val="0E9453"/>
              </a:solidFill>
              <a:latin typeface="Helvetica Neue"/>
              <a:ea typeface="Helvetica Neue"/>
              <a:cs typeface="Helvetica Neue"/>
              <a:sym typeface="Helvetica Neue"/>
            </a:endParaRPr>
          </a:p>
        </p:txBody>
      </p:sp>
      <p:sp>
        <p:nvSpPr>
          <p:cNvPr id="208" name="Google Shape;208;g3d8128882ee_0_0"/>
          <p:cNvSpPr txBox="1"/>
          <p:nvPr/>
        </p:nvSpPr>
        <p:spPr>
          <a:xfrm>
            <a:off x="6012400" y="3126500"/>
            <a:ext cx="1696800" cy="46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7801C7"/>
                </a:solidFill>
                <a:latin typeface="Helvetica Neue"/>
                <a:ea typeface="Helvetica Neue"/>
                <a:cs typeface="Helvetica Neue"/>
                <a:sym typeface="Helvetica Neue"/>
              </a:rPr>
              <a:t>GQ Admin Lists*</a:t>
            </a:r>
            <a:endParaRPr sz="1600">
              <a:solidFill>
                <a:srgbClr val="7801C7"/>
              </a:solidFill>
              <a:latin typeface="Helvetica Neue"/>
              <a:ea typeface="Helvetica Neue"/>
              <a:cs typeface="Helvetica Neue"/>
              <a:sym typeface="Helvetica Neue"/>
            </a:endParaRPr>
          </a:p>
        </p:txBody>
      </p:sp>
      <p:sp>
        <p:nvSpPr>
          <p:cNvPr id="209" name="Google Shape;209;g3d8128882ee_0_0"/>
          <p:cNvSpPr txBox="1"/>
          <p:nvPr/>
        </p:nvSpPr>
        <p:spPr>
          <a:xfrm>
            <a:off x="1194500" y="3669050"/>
            <a:ext cx="1351500" cy="3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E9453"/>
                </a:solidFill>
                <a:latin typeface="Helvetica Neue"/>
                <a:ea typeface="Helvetica Neue"/>
                <a:cs typeface="Helvetica Neue"/>
                <a:sym typeface="Helvetica Neue"/>
              </a:rPr>
              <a:t>Foster care</a:t>
            </a:r>
            <a:r>
              <a:rPr lang="en" sz="1600">
                <a:solidFill>
                  <a:srgbClr val="0E9453"/>
                </a:solidFill>
                <a:latin typeface="Helvetica Neue"/>
                <a:ea typeface="Helvetica Neue"/>
                <a:cs typeface="Helvetica Neue"/>
                <a:sym typeface="Helvetica Neue"/>
              </a:rPr>
              <a:t>*</a:t>
            </a:r>
            <a:endParaRPr sz="1600">
              <a:solidFill>
                <a:srgbClr val="0E9453"/>
              </a:solidFill>
              <a:latin typeface="Helvetica Neue"/>
              <a:ea typeface="Helvetica Neue"/>
              <a:cs typeface="Helvetica Neue"/>
              <a:sym typeface="Helvetica Neue"/>
            </a:endParaRPr>
          </a:p>
        </p:txBody>
      </p:sp>
      <p:sp>
        <p:nvSpPr>
          <p:cNvPr id="210" name="Google Shape;210;g3d8128882ee_0_0"/>
          <p:cNvSpPr txBox="1"/>
          <p:nvPr/>
        </p:nvSpPr>
        <p:spPr>
          <a:xfrm>
            <a:off x="2285053" y="3385870"/>
            <a:ext cx="10290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0E9453"/>
                </a:solidFill>
                <a:latin typeface="Helvetica Neue"/>
                <a:ea typeface="Helvetica Neue"/>
                <a:cs typeface="Helvetica Neue"/>
                <a:sym typeface="Helvetica Neue"/>
              </a:rPr>
              <a:t>WIC*</a:t>
            </a:r>
            <a:endParaRPr sz="1600">
              <a:solidFill>
                <a:srgbClr val="0E9453"/>
              </a:solidFill>
              <a:latin typeface="Helvetica Neue"/>
              <a:ea typeface="Helvetica Neue"/>
              <a:cs typeface="Helvetica Neue"/>
              <a:sym typeface="Helvetica Neue"/>
            </a:endParaRPr>
          </a:p>
        </p:txBody>
      </p:sp>
      <p:sp>
        <p:nvSpPr>
          <p:cNvPr id="211" name="Google Shape;211;g3d8128882ee_0_0"/>
          <p:cNvSpPr txBox="1"/>
          <p:nvPr/>
        </p:nvSpPr>
        <p:spPr>
          <a:xfrm>
            <a:off x="3380461" y="3117365"/>
            <a:ext cx="865500" cy="30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0E9453"/>
                </a:solidFill>
                <a:latin typeface="Helvetica Neue"/>
                <a:ea typeface="Helvetica Neue"/>
                <a:cs typeface="Helvetica Neue"/>
                <a:sym typeface="Helvetica Neue"/>
              </a:rPr>
              <a:t>SNAP*</a:t>
            </a:r>
            <a:endParaRPr sz="1600">
              <a:solidFill>
                <a:srgbClr val="0E9453"/>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d93596f6de_0_0"/>
          <p:cNvSpPr txBox="1"/>
          <p:nvPr>
            <p:ph idx="12" type="sldNum"/>
          </p:nvPr>
        </p:nvSpPr>
        <p:spPr>
          <a:xfrm>
            <a:off x="8425201" y="4638925"/>
            <a:ext cx="407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7" name="Google Shape;217;g3d93596f6de_0_0" title="Chart"/>
          <p:cNvPicPr preferRelativeResize="0"/>
          <p:nvPr/>
        </p:nvPicPr>
        <p:blipFill>
          <a:blip r:embed="rId3">
            <a:alphaModFix/>
          </a:blip>
          <a:stretch>
            <a:fillRect/>
          </a:stretch>
        </p:blipFill>
        <p:spPr>
          <a:xfrm>
            <a:off x="311700" y="1152475"/>
            <a:ext cx="5525175" cy="3416400"/>
          </a:xfrm>
          <a:prstGeom prst="rect">
            <a:avLst/>
          </a:prstGeom>
          <a:noFill/>
          <a:ln>
            <a:noFill/>
          </a:ln>
        </p:spPr>
      </p:pic>
      <p:sp>
        <p:nvSpPr>
          <p:cNvPr id="218" name="Google Shape;218;g3d93596f6de_0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WIC Participation (All Ages)</a:t>
            </a:r>
            <a:endParaRPr/>
          </a:p>
        </p:txBody>
      </p:sp>
      <p:sp>
        <p:nvSpPr>
          <p:cNvPr id="219" name="Google Shape;219;g3d93596f6de_0_0"/>
          <p:cNvSpPr txBox="1"/>
          <p:nvPr/>
        </p:nvSpPr>
        <p:spPr>
          <a:xfrm>
            <a:off x="5836875" y="1152475"/>
            <a:ext cx="30810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Helvetica Neue"/>
                <a:ea typeface="Helvetica Neue"/>
                <a:cs typeface="Helvetica Neue"/>
                <a:sym typeface="Helvetica Neue"/>
              </a:rPr>
              <a:t>Women, Infants, and Children (WIC) participation changes over time due to economic conditions and policy changes.</a:t>
            </a:r>
            <a:endParaRPr sz="16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6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600">
                <a:solidFill>
                  <a:schemeClr val="dk1"/>
                </a:solidFill>
                <a:latin typeface="Helvetica Neue"/>
                <a:ea typeface="Helvetica Neue"/>
                <a:cs typeface="Helvetica Neue"/>
                <a:sym typeface="Helvetica Neue"/>
              </a:rPr>
              <a:t>As a share of total population, WIC covers less than 3% of people.</a:t>
            </a:r>
            <a:endParaRPr sz="16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6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600">
                <a:solidFill>
                  <a:schemeClr val="dk1"/>
                </a:solidFill>
                <a:latin typeface="Helvetica Neue"/>
                <a:ea typeface="Helvetica Neue"/>
                <a:cs typeface="Helvetica Neue"/>
                <a:sym typeface="Helvetica Neue"/>
              </a:rPr>
              <a:t>And in 2020 Census only 14 states shared their data with the Census Bureau.</a:t>
            </a:r>
            <a:endParaRPr sz="1600">
              <a:solidFill>
                <a:schemeClr val="dk1"/>
              </a:solidFill>
              <a:latin typeface="Helvetica Neue"/>
              <a:ea typeface="Helvetica Neue"/>
              <a:cs typeface="Helvetica Neue"/>
              <a:sym typeface="Helvetica Neue"/>
            </a:endParaRPr>
          </a:p>
        </p:txBody>
      </p:sp>
      <p:sp>
        <p:nvSpPr>
          <p:cNvPr id="220" name="Google Shape;220;g3d93596f6de_0_0"/>
          <p:cNvSpPr txBox="1"/>
          <p:nvPr/>
        </p:nvSpPr>
        <p:spPr>
          <a:xfrm>
            <a:off x="311700" y="4388500"/>
            <a:ext cx="55251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Helvetica Neue"/>
                <a:ea typeface="Helvetica Neue"/>
                <a:cs typeface="Helvetica Neue"/>
                <a:sym typeface="Helvetica Neue"/>
              </a:rPr>
              <a:t>Calculations based on USDA Economic Research Service, WIC Program; U.S. Census Bureau, Population Estimates</a:t>
            </a:r>
            <a:endParaRPr sz="800">
              <a:solidFill>
                <a:schemeClr val="dk2"/>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d93596f6de_0_31"/>
          <p:cNvSpPr txBox="1"/>
          <p:nvPr>
            <p:ph idx="12" type="sldNum"/>
          </p:nvPr>
        </p:nvSpPr>
        <p:spPr>
          <a:xfrm>
            <a:off x="8425201" y="4638925"/>
            <a:ext cx="407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6" name="Google Shape;226;g3d93596f6de_0_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WIC Participation (Infants)</a:t>
            </a:r>
            <a:endParaRPr/>
          </a:p>
        </p:txBody>
      </p:sp>
      <p:sp>
        <p:nvSpPr>
          <p:cNvPr id="227" name="Google Shape;227;g3d93596f6de_0_31"/>
          <p:cNvSpPr txBox="1"/>
          <p:nvPr/>
        </p:nvSpPr>
        <p:spPr>
          <a:xfrm>
            <a:off x="5836875" y="1152475"/>
            <a:ext cx="30810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Helvetica Neue"/>
                <a:ea typeface="Helvetica Neue"/>
                <a:cs typeface="Helvetica Neue"/>
                <a:sym typeface="Helvetica Neue"/>
              </a:rPr>
              <a:t>Young children are one of the most undercounted demographic groups.</a:t>
            </a:r>
            <a:endParaRPr sz="16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6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600">
                <a:solidFill>
                  <a:schemeClr val="dk1"/>
                </a:solidFill>
                <a:latin typeface="Helvetica Neue"/>
                <a:ea typeface="Helvetica Neue"/>
                <a:cs typeface="Helvetica Neue"/>
                <a:sym typeface="Helvetica Neue"/>
              </a:rPr>
              <a:t>WIC covers 40-50% of infants.</a:t>
            </a:r>
            <a:endParaRPr sz="16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6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600">
                <a:solidFill>
                  <a:schemeClr val="dk1"/>
                </a:solidFill>
                <a:latin typeface="Helvetica Neue"/>
                <a:ea typeface="Helvetica Neue"/>
                <a:cs typeface="Helvetica Neue"/>
                <a:sym typeface="Helvetica Neue"/>
              </a:rPr>
              <a:t>WIC records could help reduce the </a:t>
            </a:r>
            <a:r>
              <a:rPr lang="en" sz="1600">
                <a:solidFill>
                  <a:schemeClr val="dk1"/>
                </a:solidFill>
                <a:latin typeface="Helvetica Neue"/>
                <a:ea typeface="Helvetica Neue"/>
                <a:cs typeface="Helvetica Neue"/>
                <a:sym typeface="Helvetica Neue"/>
              </a:rPr>
              <a:t>persistent</a:t>
            </a:r>
            <a:r>
              <a:rPr lang="en" sz="1600">
                <a:solidFill>
                  <a:schemeClr val="dk1"/>
                </a:solidFill>
                <a:latin typeface="Helvetica Neue"/>
                <a:ea typeface="Helvetica Neue"/>
                <a:cs typeface="Helvetica Neue"/>
                <a:sym typeface="Helvetica Neue"/>
              </a:rPr>
              <a:t> undercount of young children.</a:t>
            </a:r>
            <a:endParaRPr sz="16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6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600">
                <a:solidFill>
                  <a:schemeClr val="dk1"/>
                </a:solidFill>
                <a:latin typeface="Helvetica Neue"/>
                <a:ea typeface="Helvetica Neue"/>
                <a:cs typeface="Helvetica Neue"/>
                <a:sym typeface="Helvetica Neue"/>
              </a:rPr>
              <a:t>But in 2020 Census only 14 states shared WIC data with USCB. Concern about privacy and confidentiality is a barrier.</a:t>
            </a:r>
            <a:endParaRPr sz="1600">
              <a:solidFill>
                <a:schemeClr val="dk1"/>
              </a:solidFill>
              <a:latin typeface="Helvetica Neue"/>
              <a:ea typeface="Helvetica Neue"/>
              <a:cs typeface="Helvetica Neue"/>
              <a:sym typeface="Helvetica Neue"/>
            </a:endParaRPr>
          </a:p>
        </p:txBody>
      </p:sp>
      <p:pic>
        <p:nvPicPr>
          <p:cNvPr id="228" name="Google Shape;228;g3d93596f6de_0_31" title="Chart"/>
          <p:cNvPicPr preferRelativeResize="0"/>
          <p:nvPr/>
        </p:nvPicPr>
        <p:blipFill>
          <a:blip r:embed="rId3">
            <a:alphaModFix/>
          </a:blip>
          <a:stretch>
            <a:fillRect/>
          </a:stretch>
        </p:blipFill>
        <p:spPr>
          <a:xfrm>
            <a:off x="311700" y="1154600"/>
            <a:ext cx="5525199" cy="3416400"/>
          </a:xfrm>
          <a:prstGeom prst="rect">
            <a:avLst/>
          </a:prstGeom>
          <a:noFill/>
          <a:ln>
            <a:noFill/>
          </a:ln>
        </p:spPr>
      </p:pic>
      <p:sp>
        <p:nvSpPr>
          <p:cNvPr id="229" name="Google Shape;229;g3d93596f6de_0_31"/>
          <p:cNvSpPr txBox="1"/>
          <p:nvPr/>
        </p:nvSpPr>
        <p:spPr>
          <a:xfrm>
            <a:off x="311700" y="4388500"/>
            <a:ext cx="55251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Helvetica Neue"/>
                <a:ea typeface="Helvetica Neue"/>
                <a:cs typeface="Helvetica Neue"/>
                <a:sym typeface="Helvetica Neue"/>
              </a:rPr>
              <a:t>Calculations based on USDA Economic Research Service, WIC Program; CDC WONDER, Natality online databases</a:t>
            </a:r>
            <a:endParaRPr sz="800">
              <a:solidFill>
                <a:schemeClr val="dk2"/>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3d93596f6de_0_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Privacy, Confidentiality, and Security	</a:t>
            </a:r>
            <a:endParaRPr/>
          </a:p>
        </p:txBody>
      </p:sp>
      <p:sp>
        <p:nvSpPr>
          <p:cNvPr id="235" name="Google Shape;235;g3d93596f6de_0_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2000"/>
              <a:t>Privacy</a:t>
            </a:r>
            <a:r>
              <a:rPr lang="en" sz="2000"/>
              <a:t>: Ask only about what’s needed</a:t>
            </a:r>
            <a:endParaRPr sz="2000"/>
          </a:p>
          <a:p>
            <a:pPr indent="0" lvl="0" marL="0" rtl="0" algn="l">
              <a:spcBef>
                <a:spcPts val="0"/>
              </a:spcBef>
              <a:spcAft>
                <a:spcPts val="0"/>
              </a:spcAft>
              <a:buClr>
                <a:schemeClr val="dk1"/>
              </a:buClr>
              <a:buSzPts val="1100"/>
              <a:buFont typeface="Arial"/>
              <a:buNone/>
            </a:pPr>
            <a:r>
              <a:t/>
            </a:r>
            <a:endParaRPr sz="2000"/>
          </a:p>
          <a:p>
            <a:pPr indent="0" lvl="0" marL="0" rtl="0" algn="l">
              <a:spcBef>
                <a:spcPts val="0"/>
              </a:spcBef>
              <a:spcAft>
                <a:spcPts val="0"/>
              </a:spcAft>
              <a:buClr>
                <a:schemeClr val="dk1"/>
              </a:buClr>
              <a:buSzPts val="1100"/>
              <a:buFont typeface="Arial"/>
              <a:buNone/>
            </a:pPr>
            <a:r>
              <a:rPr b="1" lang="en" sz="2000"/>
              <a:t>Confidentiality</a:t>
            </a:r>
            <a:r>
              <a:rPr lang="en" sz="2000"/>
              <a:t>: </a:t>
            </a:r>
            <a:r>
              <a:rPr lang="en" sz="2000">
                <a:extLst>
                  <a:ext uri="http://customooxmlschemas.google.com/">
                    <go:slidesCustomData xmlns:go="http://customooxmlschemas.google.com/" textRoundtripDataId="4"/>
                  </a:ext>
                </a:extLst>
              </a:rPr>
              <a:t>P</a:t>
            </a:r>
            <a:r>
              <a:rPr lang="en" sz="2000"/>
              <a:t>rotect all data collected or acquired, ensuring that data products prevent re-identification</a:t>
            </a:r>
            <a:endParaRPr sz="2000"/>
          </a:p>
          <a:p>
            <a:pPr indent="0" lvl="0" marL="0" rtl="0" algn="l">
              <a:spcBef>
                <a:spcPts val="0"/>
              </a:spcBef>
              <a:spcAft>
                <a:spcPts val="0"/>
              </a:spcAft>
              <a:buClr>
                <a:schemeClr val="dk1"/>
              </a:buClr>
              <a:buSzPts val="1100"/>
              <a:buFont typeface="Arial"/>
              <a:buNone/>
            </a:pPr>
            <a:r>
              <a:t/>
            </a:r>
            <a:endParaRPr sz="2000"/>
          </a:p>
          <a:p>
            <a:pPr indent="0" lvl="0" marL="0" rtl="0" algn="l">
              <a:spcBef>
                <a:spcPts val="0"/>
              </a:spcBef>
              <a:spcAft>
                <a:spcPts val="0"/>
              </a:spcAft>
              <a:buNone/>
            </a:pPr>
            <a:r>
              <a:rPr b="1" lang="en" sz="2000"/>
              <a:t>Security</a:t>
            </a:r>
            <a:r>
              <a:rPr lang="en" sz="2000"/>
              <a:t>: Protect from corruption, thefs, and unauthorized access</a:t>
            </a:r>
            <a:endParaRPr sz="2000"/>
          </a:p>
          <a:p>
            <a:pPr indent="0" lvl="0" marL="0" rtl="0" algn="l">
              <a:spcBef>
                <a:spcPts val="0"/>
              </a:spcBef>
              <a:spcAft>
                <a:spcPts val="0"/>
              </a:spcAft>
              <a:buNone/>
            </a:pPr>
            <a:r>
              <a:t/>
            </a:r>
            <a:endParaRPr sz="2000"/>
          </a:p>
        </p:txBody>
      </p:sp>
      <p:sp>
        <p:nvSpPr>
          <p:cNvPr id="236" name="Google Shape;236;g3d93596f6de_0_6"/>
          <p:cNvSpPr txBox="1"/>
          <p:nvPr>
            <p:ph idx="12" type="sldNum"/>
          </p:nvPr>
        </p:nvSpPr>
        <p:spPr>
          <a:xfrm>
            <a:off x="8425201" y="4638925"/>
            <a:ext cx="407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3d6c774254f_0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Privacy</a:t>
            </a:r>
            <a:endParaRPr/>
          </a:p>
        </p:txBody>
      </p:sp>
      <p:sp>
        <p:nvSpPr>
          <p:cNvPr id="242" name="Google Shape;242;g3d6c774254f_0_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Privacy considerations for census and census-related data include</a:t>
            </a:r>
            <a:endParaRPr sz="2000"/>
          </a:p>
          <a:p>
            <a:pPr indent="-355600" lvl="0" marL="457200" rtl="0" algn="l">
              <a:spcBef>
                <a:spcPts val="0"/>
              </a:spcBef>
              <a:spcAft>
                <a:spcPts val="0"/>
              </a:spcAft>
              <a:buSzPts val="2000"/>
              <a:buChar char="●"/>
            </a:pPr>
            <a:r>
              <a:rPr lang="en" sz="2000"/>
              <a:t>Evalulating necessity</a:t>
            </a:r>
            <a:endParaRPr sz="2000"/>
          </a:p>
          <a:p>
            <a:pPr indent="-355600" lvl="0" marL="457200" rtl="0" algn="l">
              <a:spcBef>
                <a:spcPts val="0"/>
              </a:spcBef>
              <a:spcAft>
                <a:spcPts val="0"/>
              </a:spcAft>
              <a:buSzPts val="2000"/>
              <a:buChar char="●"/>
            </a:pPr>
            <a:r>
              <a:rPr lang="en" sz="2000"/>
              <a:t>Openness/transparency about how the data will be used</a:t>
            </a:r>
            <a:endParaRPr sz="2000"/>
          </a:p>
          <a:p>
            <a:pPr indent="-355600" lvl="0" marL="457200" rtl="0" algn="l">
              <a:spcBef>
                <a:spcPts val="0"/>
              </a:spcBef>
              <a:spcAft>
                <a:spcPts val="0"/>
              </a:spcAft>
              <a:buSzPts val="2000"/>
              <a:buChar char="●"/>
            </a:pPr>
            <a:r>
              <a:rPr lang="en" sz="2000"/>
              <a:t>Respectful treatment of respondents</a:t>
            </a:r>
            <a:endParaRPr sz="2000"/>
          </a:p>
          <a:p>
            <a:pPr indent="-355600" lvl="0" marL="457200" rtl="0" algn="l">
              <a:spcBef>
                <a:spcPts val="0"/>
              </a:spcBef>
              <a:spcAft>
                <a:spcPts val="0"/>
              </a:spcAft>
              <a:buSzPts val="2000"/>
              <a:buChar char="●"/>
            </a:pPr>
            <a:r>
              <a:rPr lang="en" sz="2000"/>
              <a:t>Confidentiality</a:t>
            </a:r>
            <a:endParaRPr sz="2000"/>
          </a:p>
        </p:txBody>
      </p:sp>
      <p:sp>
        <p:nvSpPr>
          <p:cNvPr id="243" name="Google Shape;243;g3d6c774254f_0_0"/>
          <p:cNvSpPr txBox="1"/>
          <p:nvPr>
            <p:ph idx="12" type="sldNum"/>
          </p:nvPr>
        </p:nvSpPr>
        <p:spPr>
          <a:xfrm>
            <a:off x="8425201" y="4638925"/>
            <a:ext cx="407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3d6c774254f_0_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Confidentiality</a:t>
            </a:r>
            <a:endParaRPr/>
          </a:p>
        </p:txBody>
      </p:sp>
      <p:sp>
        <p:nvSpPr>
          <p:cNvPr id="249" name="Google Shape;249;g3d6c774254f_0_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Confidentiality protections include limits on access to data internally at the Census Bureau and limits on published data</a:t>
            </a:r>
            <a:endParaRPr sz="2000"/>
          </a:p>
          <a:p>
            <a:pPr indent="-355600" lvl="0" marL="457200" rtl="0" algn="l">
              <a:spcBef>
                <a:spcPts val="0"/>
              </a:spcBef>
              <a:spcAft>
                <a:spcPts val="0"/>
              </a:spcAft>
              <a:buSzPts val="2000"/>
              <a:buChar char="●"/>
            </a:pPr>
            <a:r>
              <a:rPr lang="en" sz="2000"/>
              <a:t>Historically used aggregation and data suppression to protect confidentiality</a:t>
            </a:r>
            <a:endParaRPr sz="2000"/>
          </a:p>
          <a:p>
            <a:pPr indent="-355600" lvl="0" marL="457200" rtl="0" algn="l">
              <a:spcBef>
                <a:spcPts val="0"/>
              </a:spcBef>
              <a:spcAft>
                <a:spcPts val="0"/>
              </a:spcAft>
              <a:buSzPts val="2000"/>
              <a:buChar char="●"/>
            </a:pPr>
            <a:r>
              <a:rPr lang="en" sz="2000"/>
              <a:t>“Differential privacy” applied to published tables in 2020 to reduce the possibility of reconstruction and reidentification</a:t>
            </a:r>
            <a:endParaRPr sz="2000"/>
          </a:p>
        </p:txBody>
      </p:sp>
      <p:sp>
        <p:nvSpPr>
          <p:cNvPr id="250" name="Google Shape;250;g3d6c774254f_0_6"/>
          <p:cNvSpPr txBox="1"/>
          <p:nvPr>
            <p:ph idx="12" type="sldNum"/>
          </p:nvPr>
        </p:nvSpPr>
        <p:spPr>
          <a:xfrm>
            <a:off x="8425201" y="4638925"/>
            <a:ext cx="407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3d93596f6de_0_1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extLst>
                  <a:ext uri="http://customooxmlschemas.google.com/">
                    <go:slidesCustomData xmlns:go="http://customooxmlschemas.google.com/" textRoundtripDataId="5"/>
                  </a:ext>
                </a:extLst>
              </a:rPr>
              <a:t>S</a:t>
            </a:r>
            <a:r>
              <a:rPr lang="en"/>
              <a:t>ecurity (briefly)</a:t>
            </a:r>
            <a:endParaRPr/>
          </a:p>
        </p:txBody>
      </p:sp>
      <p:sp>
        <p:nvSpPr>
          <p:cNvPr id="256" name="Google Shape;256;g3d93596f6de_0_1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Data security protections include</a:t>
            </a:r>
            <a:endParaRPr sz="2000"/>
          </a:p>
          <a:p>
            <a:pPr indent="-355600" lvl="0" marL="457200" rtl="0" algn="l">
              <a:spcBef>
                <a:spcPts val="0"/>
              </a:spcBef>
              <a:spcAft>
                <a:spcPts val="0"/>
              </a:spcAft>
              <a:buSzPts val="2000"/>
              <a:buChar char="●"/>
            </a:pPr>
            <a:r>
              <a:rPr lang="en" sz="2000"/>
              <a:t>Access controls</a:t>
            </a:r>
            <a:endParaRPr sz="2000"/>
          </a:p>
          <a:p>
            <a:pPr indent="-355600" lvl="0" marL="457200" rtl="0" algn="l">
              <a:spcBef>
                <a:spcPts val="0"/>
              </a:spcBef>
              <a:spcAft>
                <a:spcPts val="0"/>
              </a:spcAft>
              <a:buSzPts val="2000"/>
              <a:buChar char="●"/>
            </a:pPr>
            <a:r>
              <a:rPr lang="en" sz="2000"/>
              <a:t>Encryption</a:t>
            </a:r>
            <a:endParaRPr sz="2000"/>
          </a:p>
          <a:p>
            <a:pPr indent="-355600" lvl="0" marL="457200" rtl="0" algn="l">
              <a:spcBef>
                <a:spcPts val="0"/>
              </a:spcBef>
              <a:spcAft>
                <a:spcPts val="0"/>
              </a:spcAft>
              <a:buSzPts val="2000"/>
              <a:buChar char="●"/>
            </a:pPr>
            <a:r>
              <a:rPr lang="en" sz="2000"/>
              <a:t>Physical security</a:t>
            </a:r>
            <a:endParaRPr sz="2000"/>
          </a:p>
          <a:p>
            <a:pPr indent="-355600" lvl="0" marL="457200" rtl="0" algn="l">
              <a:spcBef>
                <a:spcPts val="0"/>
              </a:spcBef>
              <a:spcAft>
                <a:spcPts val="0"/>
              </a:spcAft>
              <a:buSzPts val="2000"/>
              <a:buChar char="●"/>
            </a:pPr>
            <a:r>
              <a:rPr lang="en" sz="2000"/>
              <a:t>Digital security, threat monitoring, detection, and response</a:t>
            </a:r>
            <a:endParaRPr sz="2000"/>
          </a:p>
          <a:p>
            <a:pPr indent="-355600" lvl="0" marL="457200" rtl="0" algn="l">
              <a:spcBef>
                <a:spcPts val="0"/>
              </a:spcBef>
              <a:spcAft>
                <a:spcPts val="0"/>
              </a:spcAft>
              <a:buSzPts val="2000"/>
              <a:buChar char="●"/>
            </a:pPr>
            <a:r>
              <a:rPr lang="en" sz="2000"/>
              <a:t>Backup and recovery</a:t>
            </a:r>
            <a:endParaRPr sz="2000"/>
          </a:p>
        </p:txBody>
      </p:sp>
      <p:sp>
        <p:nvSpPr>
          <p:cNvPr id="257" name="Google Shape;257;g3d93596f6de_0_12"/>
          <p:cNvSpPr txBox="1"/>
          <p:nvPr>
            <p:ph idx="12" type="sldNum"/>
          </p:nvPr>
        </p:nvSpPr>
        <p:spPr>
          <a:xfrm>
            <a:off x="8425201" y="4638925"/>
            <a:ext cx="407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3d9d92f49c3_0_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20"/>
              <a:t>“5 Safes” Bridges Data Privacy, Confidentiality, Security</a:t>
            </a:r>
            <a:endParaRPr sz="2320"/>
          </a:p>
        </p:txBody>
      </p:sp>
      <p:sp>
        <p:nvSpPr>
          <p:cNvPr id="263" name="Google Shape;263;g3d9d92f49c3_0_0"/>
          <p:cNvSpPr txBox="1"/>
          <p:nvPr>
            <p:ph idx="12" type="sldNum"/>
          </p:nvPr>
        </p:nvSpPr>
        <p:spPr>
          <a:xfrm>
            <a:off x="8425201" y="4638925"/>
            <a:ext cx="407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graphicFrame>
        <p:nvGraphicFramePr>
          <p:cNvPr id="264" name="Google Shape;264;g3d9d92f49c3_0_0"/>
          <p:cNvGraphicFramePr/>
          <p:nvPr/>
        </p:nvGraphicFramePr>
        <p:xfrm>
          <a:off x="311700" y="1152475"/>
          <a:ext cx="3000000" cy="3000000"/>
        </p:xfrm>
        <a:graphic>
          <a:graphicData uri="http://schemas.openxmlformats.org/drawingml/2006/table">
            <a:tbl>
              <a:tblPr>
                <a:noFill/>
                <a:tableStyleId>{ADD47D95-3CE4-41D2-BAEC-9680F41DCBB8}</a:tableStyleId>
              </a:tblPr>
              <a:tblGrid>
                <a:gridCol w="1250625"/>
                <a:gridCol w="3822375"/>
                <a:gridCol w="3447600"/>
              </a:tblGrid>
              <a:tr h="437250">
                <a:tc>
                  <a:txBody>
                    <a:bodyPr/>
                    <a:lstStyle/>
                    <a:p>
                      <a:pPr indent="0" lvl="0" marL="0" rtl="0" algn="l">
                        <a:spcBef>
                          <a:spcPts val="0"/>
                        </a:spcBef>
                        <a:spcAft>
                          <a:spcPts val="0"/>
                        </a:spcAft>
                        <a:buNone/>
                      </a:pPr>
                      <a:r>
                        <a:rPr lang="en"/>
                        <a:t>Safe Data</a:t>
                      </a:r>
                      <a:endParaRPr/>
                    </a:p>
                  </a:txBody>
                  <a:tcPr marT="45700" marB="45700" marR="45700" marL="45700"/>
                </a:tc>
                <a:tc>
                  <a:txBody>
                    <a:bodyPr/>
                    <a:lstStyle/>
                    <a:p>
                      <a:pPr indent="0" lvl="0" marL="0" rtl="0" algn="l">
                        <a:spcBef>
                          <a:spcPts val="0"/>
                        </a:spcBef>
                        <a:spcAft>
                          <a:spcPts val="0"/>
                        </a:spcAft>
                        <a:buNone/>
                      </a:pPr>
                      <a:r>
                        <a:rPr lang="en"/>
                        <a:t>D</a:t>
                      </a:r>
                      <a:r>
                        <a:rPr lang="en"/>
                        <a:t>ata is treated to protect any confidentiality concerns</a:t>
                      </a:r>
                      <a:endParaRPr/>
                    </a:p>
                  </a:txBody>
                  <a:tcPr marT="45700" marB="45700" marR="45700" marL="45700"/>
                </a:tc>
                <a:tc>
                  <a:txBody>
                    <a:bodyPr/>
                    <a:lstStyle/>
                    <a:p>
                      <a:pPr indent="0" lvl="0" marL="0" rtl="0" algn="l">
                        <a:spcBef>
                          <a:spcPts val="0"/>
                        </a:spcBef>
                        <a:spcAft>
                          <a:spcPts val="0"/>
                        </a:spcAft>
                        <a:buNone/>
                      </a:pPr>
                      <a:r>
                        <a:rPr lang="en"/>
                        <a:t>Is there a disclosure risk in the data itself?</a:t>
                      </a:r>
                      <a:endParaRPr/>
                    </a:p>
                  </a:txBody>
                  <a:tcPr marT="45700" marB="45700" marR="45700" marL="45700"/>
                </a:tc>
              </a:tr>
              <a:tr h="590300">
                <a:tc>
                  <a:txBody>
                    <a:bodyPr/>
                    <a:lstStyle/>
                    <a:p>
                      <a:pPr indent="0" lvl="0" marL="0" rtl="0" algn="l">
                        <a:spcBef>
                          <a:spcPts val="0"/>
                        </a:spcBef>
                        <a:spcAft>
                          <a:spcPts val="0"/>
                        </a:spcAft>
                        <a:buNone/>
                      </a:pPr>
                      <a:r>
                        <a:rPr lang="en"/>
                        <a:t>Safe Projects</a:t>
                      </a:r>
                      <a:endParaRPr/>
                    </a:p>
                  </a:txBody>
                  <a:tcPr marT="45700" marB="45700" marR="45700" marL="45700"/>
                </a:tc>
                <a:tc>
                  <a:txBody>
                    <a:bodyPr/>
                    <a:lstStyle/>
                    <a:p>
                      <a:pPr indent="0" lvl="0" marL="0" rtl="0" algn="l">
                        <a:spcBef>
                          <a:spcPts val="0"/>
                        </a:spcBef>
                        <a:spcAft>
                          <a:spcPts val="0"/>
                        </a:spcAft>
                        <a:buNone/>
                      </a:pPr>
                      <a:r>
                        <a:rPr lang="en"/>
                        <a:t>R</a:t>
                      </a:r>
                      <a:r>
                        <a:rPr lang="en"/>
                        <a:t>esearch projects are approved by data owners for the public good</a:t>
                      </a:r>
                      <a:endParaRPr/>
                    </a:p>
                  </a:txBody>
                  <a:tcPr marT="45700" marB="45700" marR="45700" marL="45700"/>
                </a:tc>
                <a:tc>
                  <a:txBody>
                    <a:bodyPr/>
                    <a:lstStyle/>
                    <a:p>
                      <a:pPr indent="0" lvl="0" marL="0" rtl="0" algn="l">
                        <a:spcBef>
                          <a:spcPts val="0"/>
                        </a:spcBef>
                        <a:spcAft>
                          <a:spcPts val="0"/>
                        </a:spcAft>
                        <a:buNone/>
                      </a:pPr>
                      <a:r>
                        <a:rPr lang="en"/>
                        <a:t>Is this use of data appropriate, lawful, ethical and sensible?</a:t>
                      </a:r>
                      <a:endParaRPr/>
                    </a:p>
                  </a:txBody>
                  <a:tcPr marT="45700" marB="45700" marR="45700" marL="45700"/>
                </a:tc>
              </a:tr>
              <a:tr h="437250">
                <a:tc>
                  <a:txBody>
                    <a:bodyPr/>
                    <a:lstStyle/>
                    <a:p>
                      <a:pPr indent="0" lvl="0" marL="0" rtl="0" algn="l">
                        <a:spcBef>
                          <a:spcPts val="0"/>
                        </a:spcBef>
                        <a:spcAft>
                          <a:spcPts val="0"/>
                        </a:spcAft>
                        <a:buNone/>
                      </a:pPr>
                      <a:r>
                        <a:rPr lang="en"/>
                        <a:t>Safe People</a:t>
                      </a:r>
                      <a:endParaRPr/>
                    </a:p>
                  </a:txBody>
                  <a:tcPr marT="45700" marB="45700" marR="45700" marL="45700"/>
                </a:tc>
                <a:tc>
                  <a:txBody>
                    <a:bodyPr/>
                    <a:lstStyle/>
                    <a:p>
                      <a:pPr indent="0" lvl="0" marL="0" rtl="0" algn="l">
                        <a:spcBef>
                          <a:spcPts val="0"/>
                        </a:spcBef>
                        <a:spcAft>
                          <a:spcPts val="0"/>
                        </a:spcAft>
                        <a:buNone/>
                      </a:pPr>
                      <a:r>
                        <a:rPr lang="en"/>
                        <a:t>Those with access are trained and authorized to use data safely</a:t>
                      </a:r>
                      <a:endParaRPr/>
                    </a:p>
                  </a:txBody>
                  <a:tcPr marT="45700" marB="45700" marR="45700" marL="45700"/>
                </a:tc>
                <a:tc>
                  <a:txBody>
                    <a:bodyPr/>
                    <a:lstStyle/>
                    <a:p>
                      <a:pPr indent="0" lvl="0" marL="0" rtl="0" algn="l">
                        <a:spcBef>
                          <a:spcPts val="0"/>
                        </a:spcBef>
                        <a:spcAft>
                          <a:spcPts val="0"/>
                        </a:spcAft>
                        <a:buClr>
                          <a:schemeClr val="dk1"/>
                        </a:buClr>
                        <a:buSzPts val="1100"/>
                        <a:buFont typeface="Arial"/>
                        <a:buNone/>
                      </a:pPr>
                      <a:r>
                        <a:rPr lang="en">
                          <a:solidFill>
                            <a:schemeClr val="dk1"/>
                          </a:solidFill>
                          <a:extLst>
                            <a:ext uri="http://customooxmlschemas.google.com/">
                              <go:slidesCustomData xmlns:go="http://customooxmlschemas.google.com/" textRoundtripDataId="6"/>
                            </a:ext>
                          </a:extLst>
                        </a:rPr>
                        <a:t>C</a:t>
                      </a:r>
                      <a:r>
                        <a:rPr lang="en">
                          <a:solidFill>
                            <a:schemeClr val="dk1"/>
                          </a:solidFill>
                        </a:rPr>
                        <a:t>an the user(s) be trusted to use the data appropriately?</a:t>
                      </a:r>
                      <a:endParaRPr/>
                    </a:p>
                  </a:txBody>
                  <a:tcPr marT="45700" marB="45700" marR="45700" marL="45700"/>
                </a:tc>
              </a:tr>
              <a:tr h="590300">
                <a:tc>
                  <a:txBody>
                    <a:bodyPr/>
                    <a:lstStyle/>
                    <a:p>
                      <a:pPr indent="0" lvl="0" marL="0" rtl="0" algn="l">
                        <a:spcBef>
                          <a:spcPts val="0"/>
                        </a:spcBef>
                        <a:spcAft>
                          <a:spcPts val="0"/>
                        </a:spcAft>
                        <a:buNone/>
                      </a:pPr>
                      <a:r>
                        <a:rPr lang="en"/>
                        <a:t>Safe Settings</a:t>
                      </a:r>
                      <a:endParaRPr/>
                    </a:p>
                  </a:txBody>
                  <a:tcPr marT="45700" marB="45700" marR="45700" marL="45700"/>
                </a:tc>
                <a:tc>
                  <a:txBody>
                    <a:bodyPr/>
                    <a:lstStyle/>
                    <a:p>
                      <a:pPr indent="0" lvl="0" marL="0" rtl="0" algn="l">
                        <a:spcBef>
                          <a:spcPts val="0"/>
                        </a:spcBef>
                        <a:spcAft>
                          <a:spcPts val="0"/>
                        </a:spcAft>
                        <a:buNone/>
                      </a:pPr>
                      <a:r>
                        <a:rPr lang="en"/>
                        <a:t>Environment prevents unauthorized use</a:t>
                      </a:r>
                      <a:endParaRPr/>
                    </a:p>
                  </a:txBody>
                  <a:tcPr marT="45700" marB="45700" marR="45700" marL="45700"/>
                </a:tc>
                <a:tc>
                  <a:txBody>
                    <a:bodyPr/>
                    <a:lstStyle/>
                    <a:p>
                      <a:pPr indent="0" lvl="0" marL="0" rtl="0" algn="l">
                        <a:spcBef>
                          <a:spcPts val="0"/>
                        </a:spcBef>
                        <a:spcAft>
                          <a:spcPts val="0"/>
                        </a:spcAft>
                        <a:buNone/>
                      </a:pPr>
                      <a:r>
                        <a:rPr lang="en"/>
                        <a:t>Does the infrastructure (physical and digital) </a:t>
                      </a:r>
                      <a:r>
                        <a:rPr lang="en"/>
                        <a:t>limit</a:t>
                      </a:r>
                      <a:r>
                        <a:rPr lang="en"/>
                        <a:t> unauthorized access?</a:t>
                      </a:r>
                      <a:endParaRPr/>
                    </a:p>
                  </a:txBody>
                  <a:tcPr marT="45700" marB="45700" marR="45700" marL="45700"/>
                </a:tc>
              </a:tr>
              <a:tr h="156225">
                <a:tc>
                  <a:txBody>
                    <a:bodyPr/>
                    <a:lstStyle/>
                    <a:p>
                      <a:pPr indent="0" lvl="0" marL="0" rtl="0" algn="l">
                        <a:spcBef>
                          <a:spcPts val="0"/>
                        </a:spcBef>
                        <a:spcAft>
                          <a:spcPts val="0"/>
                        </a:spcAft>
                        <a:buNone/>
                      </a:pPr>
                      <a:r>
                        <a:rPr lang="en"/>
                        <a:t>Safe Outputs</a:t>
                      </a:r>
                      <a:endParaRPr/>
                    </a:p>
                  </a:txBody>
                  <a:tcPr marT="45700" marB="45700" marR="45700" marL="45700"/>
                </a:tc>
                <a:tc>
                  <a:txBody>
                    <a:bodyPr/>
                    <a:lstStyle/>
                    <a:p>
                      <a:pPr indent="0" lvl="0" marL="0" rtl="0" algn="l">
                        <a:spcBef>
                          <a:spcPts val="0"/>
                        </a:spcBef>
                        <a:spcAft>
                          <a:spcPts val="0"/>
                        </a:spcAft>
                        <a:buNone/>
                      </a:pPr>
                      <a:r>
                        <a:rPr lang="en"/>
                        <a:t>Screened and approved outputs are not disclosive</a:t>
                      </a:r>
                      <a:endParaRPr/>
                    </a:p>
                  </a:txBody>
                  <a:tcPr marT="45700" marB="45700" marR="45700" marL="45700"/>
                </a:tc>
                <a:tc>
                  <a:txBody>
                    <a:bodyPr/>
                    <a:lstStyle/>
                    <a:p>
                      <a:pPr indent="0" lvl="0" marL="0" rtl="0" algn="l">
                        <a:spcBef>
                          <a:spcPts val="0"/>
                        </a:spcBef>
                        <a:spcAft>
                          <a:spcPts val="0"/>
                        </a:spcAft>
                        <a:buNone/>
                      </a:pPr>
                      <a:r>
                        <a:rPr lang="en">
                          <a:extLst>
                            <a:ext uri="http://customooxmlschemas.google.com/">
                              <go:slidesCustomData xmlns:go="http://customooxmlschemas.google.com/" textRoundtripDataId="7"/>
                            </a:ext>
                          </a:extLst>
                        </a:rPr>
                        <a:t>Do</a:t>
                      </a:r>
                      <a:r>
                        <a:rPr lang="en"/>
                        <a:t> the published results permit any singling-out of individuals or groups?</a:t>
                      </a:r>
                      <a:endParaRPr/>
                    </a:p>
                  </a:txBody>
                  <a:tcPr marT="45700" marB="45700" marR="45700" marL="45700"/>
                </a:tc>
              </a:tr>
            </a:tbl>
          </a:graphicData>
        </a:graphic>
      </p:graphicFrame>
      <p:sp>
        <p:nvSpPr>
          <p:cNvPr id="265" name="Google Shape;265;g3d9d92f49c3_0_0"/>
          <p:cNvSpPr txBox="1"/>
          <p:nvPr/>
        </p:nvSpPr>
        <p:spPr>
          <a:xfrm>
            <a:off x="311700" y="4228625"/>
            <a:ext cx="6216300" cy="3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Helvetica Neue"/>
                <a:ea typeface="Helvetica Neue"/>
                <a:cs typeface="Helvetica Neue"/>
                <a:sym typeface="Helvetica Neue"/>
              </a:rPr>
              <a:t>Adapted from: </a:t>
            </a:r>
            <a:r>
              <a:rPr lang="en" sz="1000" u="sng">
                <a:solidFill>
                  <a:schemeClr val="hlink"/>
                </a:solidFill>
                <a:latin typeface="Helvetica Neue"/>
                <a:ea typeface="Helvetica Neue"/>
                <a:cs typeface="Helvetica Neue"/>
                <a:sym typeface="Helvetica Neue"/>
                <a:hlinkClick r:id="rId4"/>
              </a:rPr>
              <a:t>UK Data Service</a:t>
            </a:r>
            <a:r>
              <a:rPr lang="en" sz="1000">
                <a:solidFill>
                  <a:schemeClr val="dk2"/>
                </a:solidFill>
                <a:latin typeface="Helvetica Neue"/>
                <a:ea typeface="Helvetica Neue"/>
                <a:cs typeface="Helvetica Neue"/>
                <a:sym typeface="Helvetica Neue"/>
              </a:rPr>
              <a:t> and </a:t>
            </a:r>
            <a:r>
              <a:rPr lang="en" sz="1000" u="sng">
                <a:solidFill>
                  <a:schemeClr val="hlink"/>
                </a:solidFill>
                <a:latin typeface="Helvetica Neue"/>
                <a:ea typeface="Helvetica Neue"/>
                <a:cs typeface="Helvetica Neue"/>
                <a:sym typeface="Helvetica Neue"/>
                <a:hlinkClick r:id="rId5"/>
              </a:rPr>
              <a:t>fivesafes.org</a:t>
            </a:r>
            <a:endParaRPr sz="1000">
              <a:solidFill>
                <a:schemeClr val="dk2"/>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3d6d76c82d9_0_6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Points</a:t>
            </a:r>
            <a:endParaRPr/>
          </a:p>
        </p:txBody>
      </p:sp>
      <p:sp>
        <p:nvSpPr>
          <p:cNvPr id="271" name="Google Shape;271;g3d6d76c82d9_0_66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Administrative data may help ensure an accurate census count, particularly given declining public trust</a:t>
            </a:r>
            <a:endParaRPr sz="1900"/>
          </a:p>
          <a:p>
            <a:pPr indent="-349250" lvl="0" marL="457200" rtl="0" algn="l">
              <a:spcBef>
                <a:spcPts val="0"/>
              </a:spcBef>
              <a:spcAft>
                <a:spcPts val="0"/>
              </a:spcAft>
              <a:buSzPts val="1900"/>
              <a:buChar char="●"/>
            </a:pPr>
            <a:r>
              <a:rPr lang="en" sz="1900"/>
              <a:t>Differential sharing across states may result in a higher risk of undercounts in states where data are not shared</a:t>
            </a:r>
            <a:endParaRPr sz="1900"/>
          </a:p>
          <a:p>
            <a:pPr indent="-349250" lvl="0" marL="457200" rtl="0" algn="l">
              <a:spcBef>
                <a:spcPts val="0"/>
              </a:spcBef>
              <a:spcAft>
                <a:spcPts val="0"/>
              </a:spcAft>
              <a:buSzPts val="1900"/>
              <a:buChar char="●"/>
            </a:pPr>
            <a:r>
              <a:rPr lang="en" sz="1900"/>
              <a:t>Any administrative data sharing must be paired with robust privacy, confidentiality, and security protections</a:t>
            </a:r>
            <a:endParaRPr sz="1900"/>
          </a:p>
          <a:p>
            <a:pPr indent="0" lvl="0" marL="0" rtl="0" algn="l">
              <a:spcBef>
                <a:spcPts val="0"/>
              </a:spcBef>
              <a:spcAft>
                <a:spcPts val="0"/>
              </a:spcAft>
              <a:buNone/>
            </a:pPr>
            <a:r>
              <a:t/>
            </a:r>
            <a:endParaRPr sz="1900"/>
          </a:p>
        </p:txBody>
      </p:sp>
      <p:sp>
        <p:nvSpPr>
          <p:cNvPr id="272" name="Google Shape;272;g3d6d76c82d9_0_666"/>
          <p:cNvSpPr txBox="1"/>
          <p:nvPr>
            <p:ph idx="12" type="sldNum"/>
          </p:nvPr>
        </p:nvSpPr>
        <p:spPr>
          <a:xfrm>
            <a:off x="8425201" y="4638925"/>
            <a:ext cx="407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Overview</a:t>
            </a:r>
            <a:endParaRPr>
              <a:solidFill>
                <a:srgbClr val="021C42"/>
              </a:solidFill>
            </a:endParaRPr>
          </a:p>
        </p:txBody>
      </p:sp>
      <p:sp>
        <p:nvSpPr>
          <p:cNvPr id="89" name="Google Shape;89;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SzPts val="2000"/>
              <a:buChar char="●"/>
            </a:pPr>
            <a:r>
              <a:rPr lang="en" sz="2000"/>
              <a:t>Administrative data </a:t>
            </a:r>
            <a:r>
              <a:rPr lang="en" sz="2000"/>
              <a:t>sources and methods</a:t>
            </a:r>
            <a:endParaRPr sz="2000"/>
          </a:p>
          <a:p>
            <a:pPr indent="-355600" lvl="0" marL="457200" rtl="0" algn="l">
              <a:lnSpc>
                <a:spcPct val="115000"/>
              </a:lnSpc>
              <a:spcBef>
                <a:spcPts val="0"/>
              </a:spcBef>
              <a:spcAft>
                <a:spcPts val="0"/>
              </a:spcAft>
              <a:buSzPts val="2000"/>
              <a:buChar char="●"/>
            </a:pPr>
            <a:r>
              <a:rPr lang="en" sz="2000"/>
              <a:t>(Brief) history of administrative data use</a:t>
            </a:r>
            <a:endParaRPr sz="2000"/>
          </a:p>
          <a:p>
            <a:pPr indent="-355600" lvl="0" marL="457200" rtl="0" algn="l">
              <a:lnSpc>
                <a:spcPct val="115000"/>
              </a:lnSpc>
              <a:spcBef>
                <a:spcPts val="0"/>
              </a:spcBef>
              <a:spcAft>
                <a:spcPts val="0"/>
              </a:spcAft>
              <a:buSzPts val="2000"/>
              <a:buChar char="●"/>
            </a:pPr>
            <a:r>
              <a:rPr lang="en" sz="2000"/>
              <a:t>Data quality considerations</a:t>
            </a:r>
            <a:endParaRPr sz="2000"/>
          </a:p>
          <a:p>
            <a:pPr indent="-355600" lvl="0" marL="457200" rtl="0" algn="l">
              <a:lnSpc>
                <a:spcPct val="115000"/>
              </a:lnSpc>
              <a:spcBef>
                <a:spcPts val="0"/>
              </a:spcBef>
              <a:spcAft>
                <a:spcPts val="0"/>
              </a:spcAft>
              <a:buSzPts val="2000"/>
              <a:buChar char="●"/>
            </a:pPr>
            <a:r>
              <a:rPr lang="en" sz="2000"/>
              <a:t>Privacy &amp; confidentiality considerations</a:t>
            </a:r>
            <a:endParaRPr sz="2000"/>
          </a:p>
          <a:p>
            <a:pPr indent="-355600" lvl="0" marL="457200" rtl="0" algn="l">
              <a:lnSpc>
                <a:spcPct val="115000"/>
              </a:lnSpc>
              <a:spcBef>
                <a:spcPts val="0"/>
              </a:spcBef>
              <a:spcAft>
                <a:spcPts val="0"/>
              </a:spcAft>
              <a:buSzPts val="2000"/>
              <a:buChar char="●"/>
            </a:pPr>
            <a:r>
              <a:rPr lang="en" sz="2000"/>
              <a:t>Consequences of differential participation</a:t>
            </a:r>
            <a:endParaRPr sz="2000"/>
          </a:p>
        </p:txBody>
      </p:sp>
      <p:sp>
        <p:nvSpPr>
          <p:cNvPr id="90" name="Google Shape;90;p3"/>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3d6c774254f_0_1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administrative data?</a:t>
            </a:r>
            <a:endParaRPr/>
          </a:p>
        </p:txBody>
      </p:sp>
      <p:sp>
        <p:nvSpPr>
          <p:cNvPr id="96" name="Google Shape;96;g3d6c774254f_0_1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000"/>
              <a:t>Administrative data is </a:t>
            </a:r>
            <a:r>
              <a:rPr lang="en" sz="2000"/>
              <a:t>information</a:t>
            </a:r>
            <a:r>
              <a:rPr lang="en" sz="2000"/>
              <a:t> that is collected and used for operational purposes.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These data are a byproduct of operations, rather than purpose-built for the census.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Data offer a robust way to augment self-response, but with </a:t>
            </a:r>
            <a:r>
              <a:rPr lang="en" sz="2000">
                <a:extLst>
                  <a:ext uri="http://customooxmlschemas.google.com/">
                    <go:slidesCustomData xmlns:go="http://customooxmlschemas.google.com/" textRoundtripDataId="0"/>
                  </a:ext>
                </a:extLst>
              </a:rPr>
              <a:t>three important considerations</a:t>
            </a:r>
            <a:r>
              <a:rPr lang="en" sz="2000"/>
              <a:t>: (1) mismatch in data quality relative to census needs, (2) questions about allowable use, (3) consequences of differential participation.</a:t>
            </a:r>
            <a:endParaRPr sz="2000"/>
          </a:p>
        </p:txBody>
      </p:sp>
      <p:sp>
        <p:nvSpPr>
          <p:cNvPr id="97" name="Google Shape;97;g3d6c774254f_0_12"/>
          <p:cNvSpPr txBox="1"/>
          <p:nvPr>
            <p:ph idx="12" type="sldNum"/>
          </p:nvPr>
        </p:nvSpPr>
        <p:spPr>
          <a:xfrm>
            <a:off x="8425201" y="4638925"/>
            <a:ext cx="407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3b4ffb44fa7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39285"/>
              <a:buNone/>
            </a:pPr>
            <a:r>
              <a:rPr lang="en"/>
              <a:t>Background: Why Administrative Records (AdRec)?</a:t>
            </a:r>
            <a:endParaRPr>
              <a:solidFill>
                <a:srgbClr val="021C42"/>
              </a:solidFill>
            </a:endParaRPr>
          </a:p>
        </p:txBody>
      </p:sp>
      <p:sp>
        <p:nvSpPr>
          <p:cNvPr id="103" name="Google Shape;103;g3b4ffb44fa7_0_0"/>
          <p:cNvSpPr txBox="1"/>
          <p:nvPr>
            <p:ph idx="1" type="body"/>
          </p:nvPr>
        </p:nvSpPr>
        <p:spPr>
          <a:xfrm>
            <a:off x="311700" y="1152475"/>
            <a:ext cx="3265800" cy="34164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SzPts val="1800"/>
              <a:buChar char="●"/>
            </a:pPr>
            <a:r>
              <a:rPr lang="en"/>
              <a:t>Declining self-response 1970–2000</a:t>
            </a:r>
            <a:endParaRPr/>
          </a:p>
          <a:p>
            <a:pPr indent="-342900" lvl="0" marL="457200" rtl="0" algn="l">
              <a:lnSpc>
                <a:spcPct val="115000"/>
              </a:lnSpc>
              <a:spcBef>
                <a:spcPts val="1000"/>
              </a:spcBef>
              <a:spcAft>
                <a:spcPts val="0"/>
              </a:spcAft>
              <a:buSzPts val="1800"/>
              <a:buChar char="●"/>
            </a:pPr>
            <a:r>
              <a:rPr lang="en"/>
              <a:t>AdRecs reduce cost of Nonresponse Follow-Up (NRFU)</a:t>
            </a:r>
            <a:endParaRPr/>
          </a:p>
          <a:p>
            <a:pPr indent="-342900" lvl="0" marL="457200" rtl="0" algn="l">
              <a:lnSpc>
                <a:spcPct val="115000"/>
              </a:lnSpc>
              <a:spcBef>
                <a:spcPts val="1000"/>
              </a:spcBef>
              <a:spcAft>
                <a:spcPts val="0"/>
              </a:spcAft>
              <a:buSzPts val="1800"/>
              <a:buChar char="●"/>
            </a:pPr>
            <a:r>
              <a:rPr lang="en">
                <a:extLst>
                  <a:ext uri="http://customooxmlschemas.google.com/">
                    <go:slidesCustomData xmlns:go="http://customooxmlschemas.google.com/" textRoundtripDataId="1"/>
                  </a:ext>
                </a:extLst>
              </a:rPr>
              <a:t>Potentially allow for enumeration without contact attempt(s)</a:t>
            </a:r>
            <a:endParaRPr/>
          </a:p>
          <a:p>
            <a:pPr indent="-342900" lvl="0" marL="457200" rtl="0" algn="l">
              <a:lnSpc>
                <a:spcPct val="115000"/>
              </a:lnSpc>
              <a:spcBef>
                <a:spcPts val="1000"/>
              </a:spcBef>
              <a:spcAft>
                <a:spcPts val="1000"/>
              </a:spcAft>
              <a:buSzPts val="1800"/>
              <a:buChar char="●"/>
            </a:pPr>
            <a:r>
              <a:rPr lang="en"/>
              <a:t>Cost-reduction &amp; modernization pressures</a:t>
            </a:r>
            <a:endParaRPr/>
          </a:p>
        </p:txBody>
      </p:sp>
      <p:sp>
        <p:nvSpPr>
          <p:cNvPr id="104" name="Google Shape;104;g3b4ffb44fa7_0_0"/>
          <p:cNvSpPr txBox="1"/>
          <p:nvPr>
            <p:ph idx="12" type="sldNum"/>
          </p:nvPr>
        </p:nvSpPr>
        <p:spPr>
          <a:xfrm>
            <a:off x="8425201" y="4638925"/>
            <a:ext cx="4071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05" name="Google Shape;105;g3b4ffb44fa7_0_0" title="Chart"/>
          <p:cNvPicPr preferRelativeResize="0"/>
          <p:nvPr/>
        </p:nvPicPr>
        <p:blipFill rotWithShape="1">
          <a:blip r:embed="rId3">
            <a:alphaModFix/>
          </a:blip>
          <a:srcRect b="0" l="0" r="0" t="0"/>
          <a:stretch/>
        </p:blipFill>
        <p:spPr>
          <a:xfrm>
            <a:off x="3577600" y="1152475"/>
            <a:ext cx="5254701" cy="3416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d807d7e245_0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(Very Brief) History of Census Operations</a:t>
            </a:r>
            <a:endParaRPr/>
          </a:p>
        </p:txBody>
      </p:sp>
      <p:sp>
        <p:nvSpPr>
          <p:cNvPr id="111" name="Google Shape;111;g3d807d7e245_0_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1790 first U.S. census, conducted by U.S. Marshals</a:t>
            </a:r>
            <a:endParaRPr sz="2000"/>
          </a:p>
          <a:p>
            <a:pPr indent="-355600" lvl="0" marL="457200" rtl="0" algn="l">
              <a:spcBef>
                <a:spcPts val="0"/>
              </a:spcBef>
              <a:spcAft>
                <a:spcPts val="0"/>
              </a:spcAft>
              <a:buSzPts val="2000"/>
              <a:buChar char="●"/>
            </a:pPr>
            <a:r>
              <a:rPr lang="en" sz="2000"/>
              <a:t>1880 initial use of trained enumerators to conduct census</a:t>
            </a:r>
            <a:endParaRPr sz="2000"/>
          </a:p>
          <a:p>
            <a:pPr indent="-355600" lvl="0" marL="457200" rtl="0" algn="l">
              <a:spcBef>
                <a:spcPts val="0"/>
              </a:spcBef>
              <a:spcAft>
                <a:spcPts val="0"/>
              </a:spcAft>
              <a:buSzPts val="2000"/>
              <a:buChar char="●"/>
            </a:pPr>
            <a:r>
              <a:rPr lang="en" sz="2000"/>
              <a:t>1920 redistricting failed to pass Congress</a:t>
            </a:r>
            <a:endParaRPr sz="2000"/>
          </a:p>
          <a:p>
            <a:pPr indent="-355600" lvl="0" marL="457200" rtl="0" algn="l">
              <a:spcBef>
                <a:spcPts val="0"/>
              </a:spcBef>
              <a:spcAft>
                <a:spcPts val="0"/>
              </a:spcAft>
              <a:buSzPts val="2000"/>
              <a:buChar char="●"/>
            </a:pPr>
            <a:r>
              <a:rPr lang="en" sz="2000"/>
              <a:t>1960 first “mail-out” census (beginning of widespread self-response)</a:t>
            </a:r>
            <a:endParaRPr sz="2000"/>
          </a:p>
          <a:p>
            <a:pPr indent="-355600" lvl="0" marL="457200" rtl="0" algn="l">
              <a:spcBef>
                <a:spcPts val="0"/>
              </a:spcBef>
              <a:spcAft>
                <a:spcPts val="0"/>
              </a:spcAft>
              <a:buSzPts val="2000"/>
              <a:buChar char="●"/>
            </a:pPr>
            <a:r>
              <a:rPr lang="en" sz="2000">
                <a:extLst>
                  <a:ext uri="http://customooxmlschemas.google.com/">
                    <go:slidesCustomData xmlns:go="http://customooxmlschemas.google.com/" textRoundtripDataId="2"/>
                  </a:ext>
                </a:extLst>
              </a:rPr>
              <a:t>2</a:t>
            </a:r>
            <a:r>
              <a:rPr lang="en" sz="2000"/>
              <a:t>000 more formal use of postal records</a:t>
            </a:r>
            <a:endParaRPr sz="2000"/>
          </a:p>
          <a:p>
            <a:pPr indent="-355600" lvl="0" marL="457200" rtl="0" algn="l">
              <a:spcBef>
                <a:spcPts val="0"/>
              </a:spcBef>
              <a:spcAft>
                <a:spcPts val="0"/>
              </a:spcAft>
              <a:buSzPts val="2000"/>
              <a:buChar char="●"/>
            </a:pPr>
            <a:r>
              <a:rPr lang="en" sz="2000"/>
              <a:t>2010 transition to “short form”</a:t>
            </a:r>
            <a:endParaRPr sz="2000"/>
          </a:p>
          <a:p>
            <a:pPr indent="-355600" lvl="0" marL="457200" rtl="0" algn="l">
              <a:spcBef>
                <a:spcPts val="0"/>
              </a:spcBef>
              <a:spcAft>
                <a:spcPts val="0"/>
              </a:spcAft>
              <a:buSzPts val="2000"/>
              <a:buChar char="●"/>
            </a:pPr>
            <a:r>
              <a:rPr lang="en" sz="2000"/>
              <a:t>2020 first internet self-response (also wider use of administrative records)</a:t>
            </a:r>
            <a:endParaRPr sz="2000"/>
          </a:p>
        </p:txBody>
      </p:sp>
      <p:sp>
        <p:nvSpPr>
          <p:cNvPr id="112" name="Google Shape;112;g3d807d7e245_0_0"/>
          <p:cNvSpPr txBox="1"/>
          <p:nvPr>
            <p:ph idx="12" type="sldNum"/>
          </p:nvPr>
        </p:nvSpPr>
        <p:spPr>
          <a:xfrm>
            <a:off x="8425201" y="4638925"/>
            <a:ext cx="407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3d6c774254f_0_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History of Administrative Data in Census</a:t>
            </a:r>
            <a:endParaRPr/>
          </a:p>
        </p:txBody>
      </p:sp>
      <p:sp>
        <p:nvSpPr>
          <p:cNvPr id="118" name="Google Shape;118;g3d6c774254f_0_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Some sources have a long history of use, including:</a:t>
            </a:r>
            <a:endParaRPr/>
          </a:p>
          <a:p>
            <a:pPr indent="-342900" lvl="0" marL="457200" rtl="0" algn="l">
              <a:spcBef>
                <a:spcPts val="0"/>
              </a:spcBef>
              <a:spcAft>
                <a:spcPts val="0"/>
              </a:spcAft>
              <a:buSzPts val="1800"/>
              <a:buChar char="●"/>
            </a:pPr>
            <a:r>
              <a:rPr lang="en"/>
              <a:t>USPS delivery sequence file</a:t>
            </a:r>
            <a:endParaRPr/>
          </a:p>
          <a:p>
            <a:pPr indent="-342900" lvl="0" marL="457200" rtl="0" algn="l">
              <a:spcBef>
                <a:spcPts val="0"/>
              </a:spcBef>
              <a:spcAft>
                <a:spcPts val="0"/>
              </a:spcAft>
              <a:buSzPts val="1800"/>
              <a:buChar char="●"/>
            </a:pPr>
            <a:r>
              <a:rPr lang="en">
                <a:extLst>
                  <a:ext uri="http://customooxmlschemas.google.com/">
                    <go:slidesCustomData xmlns:go="http://customooxmlschemas.google.com/" textRoundtripDataId="3"/>
                  </a:ext>
                </a:extLst>
              </a:rPr>
              <a:t>G</a:t>
            </a:r>
            <a:r>
              <a:rPr lang="en"/>
              <a:t>roup quarters administrator lists</a:t>
            </a:r>
            <a:endParaRPr/>
          </a:p>
          <a:p>
            <a:pPr indent="-342900" lvl="0" marL="457200" rtl="0" algn="l">
              <a:spcBef>
                <a:spcPts val="0"/>
              </a:spcBef>
              <a:spcAft>
                <a:spcPts val="0"/>
              </a:spcAft>
              <a:buSzPts val="1800"/>
              <a:buChar char="●"/>
            </a:pPr>
            <a:r>
              <a:rPr lang="en"/>
              <a:t>Defense Manpower Data Center</a:t>
            </a:r>
            <a:endParaRPr/>
          </a:p>
          <a:p>
            <a:pPr indent="0" lvl="0" marL="0" rtl="0" algn="l">
              <a:spcBef>
                <a:spcPts val="0"/>
              </a:spcBef>
              <a:spcAft>
                <a:spcPts val="0"/>
              </a:spcAft>
              <a:buNone/>
            </a:pPr>
            <a:r>
              <a:rPr lang="en"/>
              <a:t>More sources were incorporated into 2020 Census, and in new ways, including:</a:t>
            </a:r>
            <a:endParaRPr/>
          </a:p>
          <a:p>
            <a:pPr indent="-342900" lvl="0" marL="457200" rtl="0" algn="l">
              <a:spcBef>
                <a:spcPts val="0"/>
              </a:spcBef>
              <a:spcAft>
                <a:spcPts val="0"/>
              </a:spcAft>
              <a:buSzPts val="1800"/>
              <a:buChar char="●"/>
            </a:pPr>
            <a:r>
              <a:rPr lang="en"/>
              <a:t>IRS</a:t>
            </a:r>
            <a:endParaRPr/>
          </a:p>
          <a:p>
            <a:pPr indent="-342900" lvl="0" marL="457200" rtl="0" algn="l">
              <a:spcBef>
                <a:spcPts val="0"/>
              </a:spcBef>
              <a:spcAft>
                <a:spcPts val="0"/>
              </a:spcAft>
              <a:buSzPts val="1800"/>
              <a:buChar char="●"/>
            </a:pPr>
            <a:r>
              <a:rPr lang="en"/>
              <a:t>Medicare Enrollment Database</a:t>
            </a:r>
            <a:endParaRPr/>
          </a:p>
          <a:p>
            <a:pPr indent="-342900" lvl="0" marL="457200" rtl="0" algn="l">
              <a:spcBef>
                <a:spcPts val="0"/>
              </a:spcBef>
              <a:spcAft>
                <a:spcPts val="0"/>
              </a:spcAft>
              <a:buSzPts val="1800"/>
              <a:buChar char="●"/>
            </a:pPr>
            <a:r>
              <a:rPr lang="en"/>
              <a:t>Supplemental Nutrition Assistance Programs (SNAP)</a:t>
            </a:r>
            <a:endParaRPr/>
          </a:p>
          <a:p>
            <a:pPr indent="0" lvl="0" marL="0" rtl="0" algn="l">
              <a:spcBef>
                <a:spcPts val="0"/>
              </a:spcBef>
              <a:spcAft>
                <a:spcPts val="0"/>
              </a:spcAft>
              <a:buNone/>
            </a:pPr>
            <a:r>
              <a:rPr lang="en"/>
              <a:t>Many others have not yet been used, including:</a:t>
            </a:r>
            <a:endParaRPr/>
          </a:p>
          <a:p>
            <a:pPr indent="-342900" lvl="0" marL="457200" rtl="0" algn="l">
              <a:spcBef>
                <a:spcPts val="0"/>
              </a:spcBef>
              <a:spcAft>
                <a:spcPts val="0"/>
              </a:spcAft>
              <a:buSzPts val="1800"/>
              <a:buChar char="●"/>
            </a:pPr>
            <a:r>
              <a:rPr lang="en"/>
              <a:t>School enrollment</a:t>
            </a:r>
            <a:endParaRPr/>
          </a:p>
          <a:p>
            <a:pPr indent="-342900" lvl="0" marL="457200" rtl="0" algn="l">
              <a:spcBef>
                <a:spcPts val="0"/>
              </a:spcBef>
              <a:spcAft>
                <a:spcPts val="0"/>
              </a:spcAft>
              <a:buSzPts val="1800"/>
              <a:buChar char="●"/>
            </a:pPr>
            <a:r>
              <a:rPr lang="en"/>
              <a:t>Head Start</a:t>
            </a:r>
            <a:endParaRPr/>
          </a:p>
          <a:p>
            <a:pPr indent="-342900" lvl="0" marL="457200" rtl="0" algn="l">
              <a:spcBef>
                <a:spcPts val="0"/>
              </a:spcBef>
              <a:spcAft>
                <a:spcPts val="0"/>
              </a:spcAft>
              <a:buSzPts val="1800"/>
              <a:buChar char="●"/>
            </a:pPr>
            <a:r>
              <a:rPr lang="en"/>
              <a:t>Medicaid / CHIP</a:t>
            </a:r>
            <a:endParaRPr/>
          </a:p>
        </p:txBody>
      </p:sp>
      <p:sp>
        <p:nvSpPr>
          <p:cNvPr id="119" name="Google Shape;119;g3d6c774254f_0_18"/>
          <p:cNvSpPr txBox="1"/>
          <p:nvPr>
            <p:ph idx="12" type="sldNum"/>
          </p:nvPr>
        </p:nvSpPr>
        <p:spPr>
          <a:xfrm>
            <a:off x="8425201" y="4638925"/>
            <a:ext cx="407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3d6d76c82d9_0_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20"/>
              <a:t>How Administrative Data Can Support an Accurate Census</a:t>
            </a:r>
            <a:endParaRPr sz="2320"/>
          </a:p>
        </p:txBody>
      </p:sp>
      <p:sp>
        <p:nvSpPr>
          <p:cNvPr id="125" name="Google Shape;125;g3d6d76c82d9_0_0"/>
          <p:cNvSpPr txBox="1"/>
          <p:nvPr>
            <p:ph idx="12" type="sldNum"/>
          </p:nvPr>
        </p:nvSpPr>
        <p:spPr>
          <a:xfrm>
            <a:off x="8425201" y="4638925"/>
            <a:ext cx="407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grpSp>
        <p:nvGrpSpPr>
          <p:cNvPr id="126" name="Google Shape;126;g3d6d76c82d9_0_0"/>
          <p:cNvGrpSpPr/>
          <p:nvPr/>
        </p:nvGrpSpPr>
        <p:grpSpPr>
          <a:xfrm>
            <a:off x="5856460" y="1040555"/>
            <a:ext cx="3305700" cy="3006917"/>
            <a:chOff x="5632317" y="1189775"/>
            <a:chExt cx="3305700" cy="3483050"/>
          </a:xfrm>
        </p:grpSpPr>
        <p:sp>
          <p:nvSpPr>
            <p:cNvPr id="127" name="Google Shape;127;g3d6d76c82d9_0_0"/>
            <p:cNvSpPr/>
            <p:nvPr/>
          </p:nvSpPr>
          <p:spPr>
            <a:xfrm>
              <a:off x="5632317" y="1189775"/>
              <a:ext cx="3305700" cy="669000"/>
            </a:xfrm>
            <a:prstGeom prst="chevron">
              <a:avLst>
                <a:gd fmla="val 50000" name="adj"/>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Evaluation</a:t>
              </a:r>
              <a:endParaRPr b="1" sz="1600">
                <a:solidFill>
                  <a:srgbClr val="FFFFFF"/>
                </a:solidFill>
                <a:latin typeface="Roboto"/>
                <a:ea typeface="Roboto"/>
                <a:cs typeface="Roboto"/>
                <a:sym typeface="Roboto"/>
              </a:endParaRPr>
            </a:p>
          </p:txBody>
        </p:sp>
        <p:sp>
          <p:nvSpPr>
            <p:cNvPr id="128" name="Google Shape;128;g3d6d76c82d9_0_0"/>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latin typeface="Roboto"/>
                  <a:ea typeface="Roboto"/>
                  <a:cs typeface="Roboto"/>
                  <a:sym typeface="Roboto"/>
                </a:rPr>
                <a:t>After the census, records can help understand who may have been missed and those who may have been overcounted</a:t>
              </a:r>
              <a:endParaRPr sz="1600">
                <a:latin typeface="Roboto"/>
                <a:ea typeface="Roboto"/>
                <a:cs typeface="Roboto"/>
                <a:sym typeface="Roboto"/>
              </a:endParaRPr>
            </a:p>
          </p:txBody>
        </p:sp>
      </p:grpSp>
      <p:grpSp>
        <p:nvGrpSpPr>
          <p:cNvPr id="129" name="Google Shape;129;g3d6d76c82d9_0_0"/>
          <p:cNvGrpSpPr/>
          <p:nvPr/>
        </p:nvGrpSpPr>
        <p:grpSpPr>
          <a:xfrm>
            <a:off x="0" y="1040752"/>
            <a:ext cx="3771064" cy="3006732"/>
            <a:chOff x="0" y="1189989"/>
            <a:chExt cx="3546900" cy="3482836"/>
          </a:xfrm>
        </p:grpSpPr>
        <p:sp>
          <p:nvSpPr>
            <p:cNvPr id="130" name="Google Shape;130;g3d6d76c82d9_0_0"/>
            <p:cNvSpPr/>
            <p:nvPr/>
          </p:nvSpPr>
          <p:spPr>
            <a:xfrm>
              <a:off x="0" y="1189989"/>
              <a:ext cx="3546900" cy="669000"/>
            </a:xfrm>
            <a:prstGeom prst="homePlate">
              <a:avLst>
                <a:gd fmla="val 50000" name="adj"/>
              </a:avLst>
            </a:prstGeom>
            <a:solidFill>
              <a:srgbClr val="08563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Frame Development</a:t>
              </a:r>
              <a:endParaRPr b="1" sz="1600">
                <a:solidFill>
                  <a:srgbClr val="FFFFFF"/>
                </a:solidFill>
                <a:latin typeface="Roboto"/>
                <a:ea typeface="Roboto"/>
                <a:cs typeface="Roboto"/>
                <a:sym typeface="Roboto"/>
              </a:endParaRPr>
            </a:p>
          </p:txBody>
        </p:sp>
        <p:sp>
          <p:nvSpPr>
            <p:cNvPr id="131" name="Google Shape;131;g3d6d76c82d9_0_0"/>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latin typeface="Roboto"/>
                  <a:ea typeface="Roboto"/>
                  <a:cs typeface="Roboto"/>
                  <a:sym typeface="Roboto"/>
                </a:rPr>
                <a:t>Before the census, records can help identify the addresses (houses and group quarters facilities) that need to be counted</a:t>
              </a:r>
              <a:endParaRPr sz="1600">
                <a:latin typeface="Roboto"/>
                <a:ea typeface="Roboto"/>
                <a:cs typeface="Roboto"/>
                <a:sym typeface="Roboto"/>
              </a:endParaRPr>
            </a:p>
          </p:txBody>
        </p:sp>
      </p:grpSp>
      <p:grpSp>
        <p:nvGrpSpPr>
          <p:cNvPr id="132" name="Google Shape;132;g3d6d76c82d9_0_0"/>
          <p:cNvGrpSpPr/>
          <p:nvPr/>
        </p:nvGrpSpPr>
        <p:grpSpPr>
          <a:xfrm>
            <a:off x="3092058" y="1040547"/>
            <a:ext cx="3382062" cy="3755652"/>
            <a:chOff x="2944204" y="1189775"/>
            <a:chExt cx="3305700" cy="4350344"/>
          </a:xfrm>
        </p:grpSpPr>
        <p:sp>
          <p:nvSpPr>
            <p:cNvPr id="133" name="Google Shape;133;g3d6d76c82d9_0_0"/>
            <p:cNvSpPr/>
            <p:nvPr/>
          </p:nvSpPr>
          <p:spPr>
            <a:xfrm>
              <a:off x="2944204" y="1189775"/>
              <a:ext cx="3305700" cy="669000"/>
            </a:xfrm>
            <a:prstGeom prst="chevron">
              <a:avLst>
                <a:gd fmla="val 50000" name="adj"/>
              </a:avLst>
            </a:prstGeom>
            <a:solidFill>
              <a:srgbClr val="0B77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Enumeration</a:t>
              </a:r>
              <a:endParaRPr b="1" sz="1600">
                <a:solidFill>
                  <a:srgbClr val="FFFFFF"/>
                </a:solidFill>
                <a:latin typeface="Roboto"/>
                <a:ea typeface="Roboto"/>
                <a:cs typeface="Roboto"/>
                <a:sym typeface="Roboto"/>
              </a:endParaRPr>
            </a:p>
          </p:txBody>
        </p:sp>
        <p:sp>
          <p:nvSpPr>
            <p:cNvPr id="134" name="Google Shape;134;g3d6d76c82d9_0_0"/>
            <p:cNvSpPr txBox="1"/>
            <p:nvPr/>
          </p:nvSpPr>
          <p:spPr>
            <a:xfrm>
              <a:off x="3240575" y="2057119"/>
              <a:ext cx="2712900" cy="348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latin typeface="Roboto"/>
                  <a:ea typeface="Roboto"/>
                  <a:cs typeface="Roboto"/>
                  <a:sym typeface="Roboto"/>
                </a:rPr>
                <a:t>Records can help identify locations that are probably vacant, reducing number of contact attempts</a:t>
              </a:r>
              <a:endParaRPr sz="1600">
                <a:latin typeface="Roboto"/>
                <a:ea typeface="Roboto"/>
                <a:cs typeface="Roboto"/>
                <a:sym typeface="Roboto"/>
              </a:endParaRPr>
            </a:p>
            <a:p>
              <a:pPr indent="0" lvl="0" marL="0" rtl="0" algn="l">
                <a:lnSpc>
                  <a:spcPct val="115000"/>
                </a:lnSpc>
                <a:spcBef>
                  <a:spcPts val="0"/>
                </a:spcBef>
                <a:spcAft>
                  <a:spcPts val="0"/>
                </a:spcAft>
                <a:buNone/>
              </a:pPr>
              <a:r>
                <a:t/>
              </a:r>
              <a:endParaRPr sz="1600">
                <a:latin typeface="Roboto"/>
                <a:ea typeface="Roboto"/>
                <a:cs typeface="Roboto"/>
                <a:sym typeface="Roboto"/>
              </a:endParaRPr>
            </a:p>
            <a:p>
              <a:pPr indent="0" lvl="0" marL="0" rtl="0" algn="l">
                <a:lnSpc>
                  <a:spcPct val="115000"/>
                </a:lnSpc>
                <a:spcBef>
                  <a:spcPts val="0"/>
                </a:spcBef>
                <a:spcAft>
                  <a:spcPts val="0"/>
                </a:spcAft>
                <a:buNone/>
              </a:pPr>
              <a:r>
                <a:rPr lang="en" sz="1600">
                  <a:latin typeface="Roboto"/>
                  <a:ea typeface="Roboto"/>
                  <a:cs typeface="Roboto"/>
                  <a:sym typeface="Roboto"/>
                </a:rPr>
                <a:t>Records can help support accurate imputation for non-responding households or facilities</a:t>
              </a:r>
              <a:endParaRPr sz="1600">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3d6d76c82d9_0_40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Administrative Record Data Quality</a:t>
            </a:r>
            <a:endParaRPr/>
          </a:p>
        </p:txBody>
      </p:sp>
      <p:sp>
        <p:nvSpPr>
          <p:cNvPr id="140" name="Google Shape;140;g3d6d76c82d9_0_403"/>
          <p:cNvSpPr txBox="1"/>
          <p:nvPr>
            <p:ph idx="12" type="sldNum"/>
          </p:nvPr>
        </p:nvSpPr>
        <p:spPr>
          <a:xfrm>
            <a:off x="8425201" y="4638925"/>
            <a:ext cx="407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grpSp>
        <p:nvGrpSpPr>
          <p:cNvPr id="141" name="Google Shape;141;g3d6d76c82d9_0_403"/>
          <p:cNvGrpSpPr/>
          <p:nvPr/>
        </p:nvGrpSpPr>
        <p:grpSpPr>
          <a:xfrm>
            <a:off x="2688745" y="955187"/>
            <a:ext cx="3768522" cy="3774409"/>
            <a:chOff x="2675582" y="676586"/>
            <a:chExt cx="3793942" cy="3790328"/>
          </a:xfrm>
        </p:grpSpPr>
        <p:sp>
          <p:nvSpPr>
            <p:cNvPr id="142" name="Google Shape;142;g3d6d76c82d9_0_403"/>
            <p:cNvSpPr/>
            <p:nvPr/>
          </p:nvSpPr>
          <p:spPr>
            <a:xfrm rot="-7199815">
              <a:off x="3183352" y="1184485"/>
              <a:ext cx="2774659" cy="2774659"/>
            </a:xfrm>
            <a:prstGeom prst="blockArc">
              <a:avLst>
                <a:gd fmla="val 12622480" name="adj1"/>
                <a:gd fmla="val 18176457" name="adj2"/>
                <a:gd fmla="val 20786" name="adj3"/>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3d6d76c82d9_0_403"/>
            <p:cNvSpPr/>
            <p:nvPr/>
          </p:nvSpPr>
          <p:spPr>
            <a:xfrm rot="-1799815">
              <a:off x="3183352" y="1184357"/>
              <a:ext cx="2774659" cy="2774659"/>
            </a:xfrm>
            <a:prstGeom prst="blockArc">
              <a:avLst>
                <a:gd fmla="val 12622480" name="adj1"/>
                <a:gd fmla="val 18176457" name="adj2"/>
                <a:gd fmla="val 20786" name="adj3"/>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3d6d76c82d9_0_403"/>
            <p:cNvSpPr/>
            <p:nvPr/>
          </p:nvSpPr>
          <p:spPr>
            <a:xfrm rot="3600185">
              <a:off x="3187094" y="1184439"/>
              <a:ext cx="2774659" cy="2774659"/>
            </a:xfrm>
            <a:prstGeom prst="blockArc">
              <a:avLst>
                <a:gd fmla="val 12564381" name="adj1"/>
                <a:gd fmla="val 18346131" name="adj2"/>
                <a:gd fmla="val 20844" name="adj3"/>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3d6d76c82d9_0_403"/>
            <p:cNvSpPr/>
            <p:nvPr/>
          </p:nvSpPr>
          <p:spPr>
            <a:xfrm rot="9000185">
              <a:off x="3185977" y="1184485"/>
              <a:ext cx="2774659" cy="2774659"/>
            </a:xfrm>
            <a:prstGeom prst="blockArc">
              <a:avLst>
                <a:gd fmla="val 12622480" name="adj1"/>
                <a:gd fmla="val 18081133" name="adj2"/>
                <a:gd fmla="val 20809" name="adj3"/>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 name="Google Shape;146;g3d6d76c82d9_0_403"/>
            <p:cNvGrpSpPr/>
            <p:nvPr/>
          </p:nvGrpSpPr>
          <p:grpSpPr>
            <a:xfrm rot="5400000">
              <a:off x="5379663" y="2278951"/>
              <a:ext cx="585001" cy="585472"/>
              <a:chOff x="1967628" y="812211"/>
              <a:chExt cx="588000" cy="588000"/>
            </a:xfrm>
          </p:grpSpPr>
          <p:sp>
            <p:nvSpPr>
              <p:cNvPr id="147" name="Google Shape;147;g3d6d76c82d9_0_403"/>
              <p:cNvSpPr/>
              <p:nvPr/>
            </p:nvSpPr>
            <p:spPr>
              <a:xfrm rot="39023">
                <a:off x="1970909" y="815492"/>
                <a:ext cx="581437" cy="581437"/>
              </a:xfrm>
              <a:prstGeom prst="pie">
                <a:avLst>
                  <a:gd fmla="val 6190354" name="adj1"/>
                  <a:gd fmla="val 14996165" name="adj2"/>
                </a:avLst>
              </a:prstGeom>
              <a:solidFill>
                <a:srgbClr val="1B786F"/>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3d6d76c82d9_0_403"/>
              <p:cNvSpPr/>
              <p:nvPr/>
            </p:nvSpPr>
            <p:spPr>
              <a:xfrm rot="10800000">
                <a:off x="1970875" y="815525"/>
                <a:ext cx="581400" cy="581400"/>
              </a:xfrm>
              <a:prstGeom prst="pie">
                <a:avLst>
                  <a:gd fmla="val 4028252" name="adj1"/>
                  <a:gd fmla="val 17183677" name="adj2"/>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 name="Google Shape;149;g3d6d76c82d9_0_403"/>
            <p:cNvGrpSpPr/>
            <p:nvPr/>
          </p:nvGrpSpPr>
          <p:grpSpPr>
            <a:xfrm rot="10800000">
              <a:off x="4280709" y="3378529"/>
              <a:ext cx="585001" cy="585472"/>
              <a:chOff x="1967628" y="812211"/>
              <a:chExt cx="588000" cy="588000"/>
            </a:xfrm>
          </p:grpSpPr>
          <p:sp>
            <p:nvSpPr>
              <p:cNvPr id="150" name="Google Shape;150;g3d6d76c82d9_0_403"/>
              <p:cNvSpPr/>
              <p:nvPr/>
            </p:nvSpPr>
            <p:spPr>
              <a:xfrm rot="39023">
                <a:off x="1970909" y="815492"/>
                <a:ext cx="581437" cy="581437"/>
              </a:xfrm>
              <a:prstGeom prst="pie">
                <a:avLst>
                  <a:gd fmla="val 6190354" name="adj1"/>
                  <a:gd fmla="val 14996165" name="adj2"/>
                </a:avLst>
              </a:prstGeom>
              <a:solidFill>
                <a:srgbClr val="155B55"/>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3d6d76c82d9_0_403"/>
              <p:cNvSpPr/>
              <p:nvPr/>
            </p:nvSpPr>
            <p:spPr>
              <a:xfrm rot="10800000">
                <a:off x="1970875" y="815525"/>
                <a:ext cx="581400" cy="581400"/>
              </a:xfrm>
              <a:prstGeom prst="pie">
                <a:avLst>
                  <a:gd fmla="val 4028252" name="adj1"/>
                  <a:gd fmla="val 17183677" name="adj2"/>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 name="Google Shape;152;g3d6d76c82d9_0_403"/>
            <p:cNvGrpSpPr/>
            <p:nvPr/>
          </p:nvGrpSpPr>
          <p:grpSpPr>
            <a:xfrm rot="-5400000">
              <a:off x="3179922" y="2281478"/>
              <a:ext cx="585001" cy="585472"/>
              <a:chOff x="1967628" y="812211"/>
              <a:chExt cx="588000" cy="588000"/>
            </a:xfrm>
          </p:grpSpPr>
          <p:sp>
            <p:nvSpPr>
              <p:cNvPr id="153" name="Google Shape;153;g3d6d76c82d9_0_403"/>
              <p:cNvSpPr/>
              <p:nvPr/>
            </p:nvSpPr>
            <p:spPr>
              <a:xfrm rot="39023">
                <a:off x="1970909" y="815492"/>
                <a:ext cx="581437" cy="581437"/>
              </a:xfrm>
              <a:prstGeom prst="pie">
                <a:avLst>
                  <a:gd fmla="val 6190354" name="adj1"/>
                  <a:gd fmla="val 14996165" name="adj2"/>
                </a:avLst>
              </a:prstGeom>
              <a:solidFill>
                <a:srgbClr val="1F887E"/>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3d6d76c82d9_0_403"/>
              <p:cNvSpPr/>
              <p:nvPr/>
            </p:nvSpPr>
            <p:spPr>
              <a:xfrm rot="10800000">
                <a:off x="1970875" y="815525"/>
                <a:ext cx="581400" cy="581400"/>
              </a:xfrm>
              <a:prstGeom prst="pie">
                <a:avLst>
                  <a:gd fmla="val 4028252" name="adj1"/>
                  <a:gd fmla="val 17183677" name="adj2"/>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g3d6d76c82d9_0_403"/>
            <p:cNvSpPr txBox="1"/>
            <p:nvPr/>
          </p:nvSpPr>
          <p:spPr>
            <a:xfrm>
              <a:off x="3214513" y="2360618"/>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600">
                <a:solidFill>
                  <a:srgbClr val="FFFFFF"/>
                </a:solidFill>
                <a:latin typeface="Roboto"/>
                <a:ea typeface="Roboto"/>
                <a:cs typeface="Roboto"/>
                <a:sym typeface="Roboto"/>
              </a:endParaRPr>
            </a:p>
          </p:txBody>
        </p:sp>
        <p:grpSp>
          <p:nvGrpSpPr>
            <p:cNvPr id="156" name="Google Shape;156;g3d6d76c82d9_0_403"/>
            <p:cNvGrpSpPr/>
            <p:nvPr/>
          </p:nvGrpSpPr>
          <p:grpSpPr>
            <a:xfrm>
              <a:off x="4261689" y="1180926"/>
              <a:ext cx="585001" cy="585530"/>
              <a:chOff x="1967628" y="812211"/>
              <a:chExt cx="588000" cy="588000"/>
            </a:xfrm>
          </p:grpSpPr>
          <p:sp>
            <p:nvSpPr>
              <p:cNvPr id="157" name="Google Shape;157;g3d6d76c82d9_0_403"/>
              <p:cNvSpPr/>
              <p:nvPr/>
            </p:nvSpPr>
            <p:spPr>
              <a:xfrm rot="39023">
                <a:off x="1970909" y="815492"/>
                <a:ext cx="581437" cy="581437"/>
              </a:xfrm>
              <a:prstGeom prst="pie">
                <a:avLst>
                  <a:gd fmla="val 6190354" name="adj1"/>
                  <a:gd fmla="val 14996165" name="adj2"/>
                </a:avLst>
              </a:prstGeom>
              <a:solidFill>
                <a:srgbClr val="155B55"/>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3d6d76c82d9_0_403"/>
              <p:cNvSpPr/>
              <p:nvPr/>
            </p:nvSpPr>
            <p:spPr>
              <a:xfrm rot="10800000">
                <a:off x="1970875" y="815525"/>
                <a:ext cx="581400" cy="581400"/>
              </a:xfrm>
              <a:prstGeom prst="pie">
                <a:avLst>
                  <a:gd fmla="val 4028252" name="adj1"/>
                  <a:gd fmla="val 17183677" name="adj2"/>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9" name="Google Shape;159;g3d6d76c82d9_0_403"/>
          <p:cNvGrpSpPr/>
          <p:nvPr/>
        </p:nvGrpSpPr>
        <p:grpSpPr>
          <a:xfrm>
            <a:off x="323500" y="1393643"/>
            <a:ext cx="3362713" cy="1289700"/>
            <a:chOff x="323500" y="1170475"/>
            <a:chExt cx="3362713" cy="1289700"/>
          </a:xfrm>
        </p:grpSpPr>
        <p:sp>
          <p:nvSpPr>
            <p:cNvPr id="160" name="Google Shape;160;g3d6d76c82d9_0_403"/>
            <p:cNvSpPr txBox="1"/>
            <p:nvPr/>
          </p:nvSpPr>
          <p:spPr>
            <a:xfrm>
              <a:off x="323500" y="1170475"/>
              <a:ext cx="2124000" cy="12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latin typeface="Roboto"/>
                  <a:ea typeface="Roboto"/>
                  <a:cs typeface="Roboto"/>
                  <a:sym typeface="Roboto"/>
                </a:rPr>
                <a:t>Universe and Coverage</a:t>
              </a:r>
              <a:endParaRPr b="1">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r">
                <a:spcBef>
                  <a:spcPts val="0"/>
                </a:spcBef>
                <a:spcAft>
                  <a:spcPts val="1600"/>
                </a:spcAft>
                <a:buNone/>
              </a:pPr>
              <a:r>
                <a:rPr lang="en" sz="1100">
                  <a:latin typeface="Roboto"/>
                  <a:ea typeface="Roboto"/>
                  <a:cs typeface="Roboto"/>
                  <a:sym typeface="Roboto"/>
                </a:rPr>
                <a:t>Administrative data reflect </a:t>
              </a:r>
              <a:r>
                <a:rPr lang="en" sz="1100">
                  <a:latin typeface="Roboto"/>
                  <a:ea typeface="Roboto"/>
                  <a:cs typeface="Roboto"/>
                  <a:sym typeface="Roboto"/>
                </a:rPr>
                <a:t>participation, not the population as a whole.</a:t>
              </a:r>
              <a:endParaRPr b="1" sz="1100">
                <a:latin typeface="Roboto"/>
                <a:ea typeface="Roboto"/>
                <a:cs typeface="Roboto"/>
                <a:sym typeface="Roboto"/>
              </a:endParaRPr>
            </a:p>
          </p:txBody>
        </p:sp>
        <p:cxnSp>
          <p:nvCxnSpPr>
            <p:cNvPr id="161" name="Google Shape;161;g3d6d76c82d9_0_403"/>
            <p:cNvCxnSpPr/>
            <p:nvPr/>
          </p:nvCxnSpPr>
          <p:spPr>
            <a:xfrm rot="10800000">
              <a:off x="2641913" y="1831625"/>
              <a:ext cx="1044300" cy="0"/>
            </a:xfrm>
            <a:prstGeom prst="straightConnector1">
              <a:avLst/>
            </a:prstGeom>
            <a:noFill/>
            <a:ln cap="flat" cmpd="sng" w="9525">
              <a:solidFill>
                <a:srgbClr val="1F887E"/>
              </a:solidFill>
              <a:prstDash val="solid"/>
              <a:round/>
              <a:headEnd len="sm" w="sm" type="none"/>
              <a:tailEnd len="med" w="med" type="oval"/>
            </a:ln>
          </p:spPr>
        </p:cxnSp>
      </p:grpSp>
      <p:grpSp>
        <p:nvGrpSpPr>
          <p:cNvPr id="162" name="Google Shape;162;g3d6d76c82d9_0_403"/>
          <p:cNvGrpSpPr/>
          <p:nvPr/>
        </p:nvGrpSpPr>
        <p:grpSpPr>
          <a:xfrm>
            <a:off x="323500" y="3051443"/>
            <a:ext cx="3629413" cy="1289700"/>
            <a:chOff x="323500" y="2828275"/>
            <a:chExt cx="3629413" cy="1289700"/>
          </a:xfrm>
        </p:grpSpPr>
        <p:sp>
          <p:nvSpPr>
            <p:cNvPr id="163" name="Google Shape;163;g3d6d76c82d9_0_403"/>
            <p:cNvSpPr txBox="1"/>
            <p:nvPr/>
          </p:nvSpPr>
          <p:spPr>
            <a:xfrm>
              <a:off x="323500" y="2828275"/>
              <a:ext cx="2124000" cy="12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latin typeface="Roboto"/>
                  <a:ea typeface="Roboto"/>
                  <a:cs typeface="Roboto"/>
                  <a:sym typeface="Roboto"/>
                </a:rPr>
                <a:t>Linkage Quality</a:t>
              </a:r>
              <a:endParaRPr b="1">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r">
                <a:spcBef>
                  <a:spcPts val="0"/>
                </a:spcBef>
                <a:spcAft>
                  <a:spcPts val="1600"/>
                </a:spcAft>
                <a:buNone/>
              </a:pPr>
              <a:r>
                <a:rPr lang="en" sz="1100">
                  <a:latin typeface="Roboto"/>
                  <a:ea typeface="Roboto"/>
                  <a:cs typeface="Roboto"/>
                  <a:sym typeface="Roboto"/>
                </a:rPr>
                <a:t>Messiness in real world data means that records linked together for census use  may miss cases (false negatives), or may introduce incorrect linkages (false positives).</a:t>
              </a:r>
              <a:endParaRPr b="1" sz="1100">
                <a:latin typeface="Roboto"/>
                <a:ea typeface="Roboto"/>
                <a:cs typeface="Roboto"/>
                <a:sym typeface="Roboto"/>
              </a:endParaRPr>
            </a:p>
          </p:txBody>
        </p:sp>
        <p:cxnSp>
          <p:nvCxnSpPr>
            <p:cNvPr id="164" name="Google Shape;164;g3d6d76c82d9_0_403"/>
            <p:cNvCxnSpPr/>
            <p:nvPr/>
          </p:nvCxnSpPr>
          <p:spPr>
            <a:xfrm rot="10800000">
              <a:off x="2641913" y="3489425"/>
              <a:ext cx="1311000" cy="0"/>
            </a:xfrm>
            <a:prstGeom prst="straightConnector1">
              <a:avLst/>
            </a:prstGeom>
            <a:noFill/>
            <a:ln cap="flat" cmpd="sng" w="9525">
              <a:solidFill>
                <a:srgbClr val="1D7E75"/>
              </a:solidFill>
              <a:prstDash val="solid"/>
              <a:round/>
              <a:headEnd len="sm" w="sm" type="none"/>
              <a:tailEnd len="med" w="med" type="oval"/>
            </a:ln>
          </p:spPr>
        </p:cxnSp>
      </p:grpSp>
      <p:grpSp>
        <p:nvGrpSpPr>
          <p:cNvPr id="165" name="Google Shape;165;g3d6d76c82d9_0_403"/>
          <p:cNvGrpSpPr/>
          <p:nvPr/>
        </p:nvGrpSpPr>
        <p:grpSpPr>
          <a:xfrm>
            <a:off x="5209825" y="1283518"/>
            <a:ext cx="3610650" cy="1289700"/>
            <a:chOff x="5209825" y="1060350"/>
            <a:chExt cx="3610650" cy="1289700"/>
          </a:xfrm>
        </p:grpSpPr>
        <p:sp>
          <p:nvSpPr>
            <p:cNvPr id="166" name="Google Shape;166;g3d6d76c82d9_0_403"/>
            <p:cNvSpPr txBox="1"/>
            <p:nvPr/>
          </p:nvSpPr>
          <p:spPr>
            <a:xfrm>
              <a:off x="6696475" y="1060350"/>
              <a:ext cx="21240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Definitions</a:t>
              </a:r>
              <a:endParaRPr b="1">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1100">
                  <a:latin typeface="Roboto"/>
                  <a:ea typeface="Roboto"/>
                  <a:cs typeface="Roboto"/>
                  <a:sym typeface="Roboto"/>
                </a:rPr>
                <a:t>Reference date, residence rules, household composition, race/ethnicity, and other details may differ between administrative data and census needs.</a:t>
              </a:r>
              <a:endParaRPr b="1" sz="1100">
                <a:latin typeface="Roboto"/>
                <a:ea typeface="Roboto"/>
                <a:cs typeface="Roboto"/>
                <a:sym typeface="Roboto"/>
              </a:endParaRPr>
            </a:p>
          </p:txBody>
        </p:sp>
        <p:cxnSp>
          <p:nvCxnSpPr>
            <p:cNvPr id="167" name="Google Shape;167;g3d6d76c82d9_0_403"/>
            <p:cNvCxnSpPr/>
            <p:nvPr/>
          </p:nvCxnSpPr>
          <p:spPr>
            <a:xfrm>
              <a:off x="5209825" y="1705200"/>
              <a:ext cx="1286700" cy="0"/>
            </a:xfrm>
            <a:prstGeom prst="straightConnector1">
              <a:avLst/>
            </a:prstGeom>
            <a:noFill/>
            <a:ln cap="flat" cmpd="sng" w="9525">
              <a:solidFill>
                <a:srgbClr val="155B55"/>
              </a:solidFill>
              <a:prstDash val="solid"/>
              <a:round/>
              <a:headEnd len="sm" w="sm" type="none"/>
              <a:tailEnd len="med" w="med" type="oval"/>
            </a:ln>
          </p:spPr>
        </p:cxnSp>
      </p:grpSp>
      <p:grpSp>
        <p:nvGrpSpPr>
          <p:cNvPr id="168" name="Google Shape;168;g3d6d76c82d9_0_403"/>
          <p:cNvGrpSpPr/>
          <p:nvPr/>
        </p:nvGrpSpPr>
        <p:grpSpPr>
          <a:xfrm>
            <a:off x="5209825" y="3243618"/>
            <a:ext cx="3610650" cy="1289700"/>
            <a:chOff x="5209825" y="3020450"/>
            <a:chExt cx="3610650" cy="1289700"/>
          </a:xfrm>
        </p:grpSpPr>
        <p:sp>
          <p:nvSpPr>
            <p:cNvPr id="169" name="Google Shape;169;g3d6d76c82d9_0_403"/>
            <p:cNvSpPr txBox="1"/>
            <p:nvPr/>
          </p:nvSpPr>
          <p:spPr>
            <a:xfrm>
              <a:off x="6696475" y="3020450"/>
              <a:ext cx="21240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Characteristics</a:t>
              </a:r>
              <a:endParaRPr b="1">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1100">
                  <a:latin typeface="Roboto"/>
                  <a:ea typeface="Roboto"/>
                  <a:cs typeface="Roboto"/>
                  <a:sym typeface="Roboto"/>
                </a:rPr>
                <a:t>Typically the </a:t>
              </a:r>
              <a:r>
                <a:rPr lang="en" sz="1100">
                  <a:latin typeface="Roboto"/>
                  <a:ea typeface="Roboto"/>
                  <a:cs typeface="Roboto"/>
                  <a:sym typeface="Roboto"/>
                </a:rPr>
                <a:t>census</a:t>
              </a:r>
              <a:r>
                <a:rPr lang="en" sz="1100">
                  <a:latin typeface="Roboto"/>
                  <a:ea typeface="Roboto"/>
                  <a:cs typeface="Roboto"/>
                  <a:sym typeface="Roboto"/>
                </a:rPr>
                <a:t> requires information about a person including their age, sex, race/ethnicity, relationship to householder, and housing tenure. Many administrative sources lack one or more of these.</a:t>
              </a:r>
              <a:endParaRPr b="1" sz="1100">
                <a:latin typeface="Roboto"/>
                <a:ea typeface="Roboto"/>
                <a:cs typeface="Roboto"/>
                <a:sym typeface="Roboto"/>
              </a:endParaRPr>
            </a:p>
          </p:txBody>
        </p:sp>
        <p:cxnSp>
          <p:nvCxnSpPr>
            <p:cNvPr id="170" name="Google Shape;170;g3d6d76c82d9_0_403"/>
            <p:cNvCxnSpPr/>
            <p:nvPr/>
          </p:nvCxnSpPr>
          <p:spPr>
            <a:xfrm>
              <a:off x="5209825" y="3648300"/>
              <a:ext cx="1286700" cy="0"/>
            </a:xfrm>
            <a:prstGeom prst="straightConnector1">
              <a:avLst/>
            </a:prstGeom>
            <a:noFill/>
            <a:ln cap="flat" cmpd="sng" w="9525">
              <a:solidFill>
                <a:srgbClr val="1B786F"/>
              </a:solidFill>
              <a:prstDash val="solid"/>
              <a:round/>
              <a:headEnd len="sm" w="sm" type="none"/>
              <a:tailEnd len="med" w="med" type="oval"/>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d8128882ee_0_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Who’s Historically Undercounted</a:t>
            </a:r>
            <a:endParaRPr/>
          </a:p>
        </p:txBody>
      </p:sp>
      <p:sp>
        <p:nvSpPr>
          <p:cNvPr id="176" name="Google Shape;176;g3d8128882ee_0_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Who’s </a:t>
            </a:r>
            <a:r>
              <a:rPr lang="en"/>
              <a:t>historically undercounted?</a:t>
            </a:r>
            <a:endParaRPr/>
          </a:p>
          <a:p>
            <a:pPr indent="-342900" lvl="0" marL="457200" rtl="0" algn="l">
              <a:spcBef>
                <a:spcPts val="0"/>
              </a:spcBef>
              <a:spcAft>
                <a:spcPts val="0"/>
              </a:spcAft>
              <a:buSzPts val="1800"/>
              <a:buChar char="●"/>
            </a:pPr>
            <a:r>
              <a:rPr lang="en"/>
              <a:t>Renters</a:t>
            </a:r>
            <a:endParaRPr/>
          </a:p>
          <a:p>
            <a:pPr indent="-342900" lvl="0" marL="457200" rtl="0" algn="l">
              <a:spcBef>
                <a:spcPts val="0"/>
              </a:spcBef>
              <a:spcAft>
                <a:spcPts val="0"/>
              </a:spcAft>
              <a:buSzPts val="1800"/>
              <a:buChar char="●"/>
            </a:pPr>
            <a:r>
              <a:rPr lang="en"/>
              <a:t>Young children (under age 5)</a:t>
            </a:r>
            <a:endParaRPr/>
          </a:p>
          <a:p>
            <a:pPr indent="-342900" lvl="0" marL="457200" rtl="0" algn="l">
              <a:spcBef>
                <a:spcPts val="0"/>
              </a:spcBef>
              <a:spcAft>
                <a:spcPts val="0"/>
              </a:spcAft>
              <a:buSzPts val="1800"/>
              <a:buChar char="●"/>
            </a:pPr>
            <a:r>
              <a:rPr lang="en"/>
              <a:t>Black, Hispanic/Latino populations</a:t>
            </a:r>
            <a:endParaRPr/>
          </a:p>
          <a:p>
            <a:pPr indent="-342900" lvl="0" marL="457200" rtl="0" algn="l">
              <a:spcBef>
                <a:spcPts val="0"/>
              </a:spcBef>
              <a:spcAft>
                <a:spcPts val="0"/>
              </a:spcAft>
              <a:buSzPts val="1800"/>
              <a:buChar char="●"/>
            </a:pPr>
            <a:r>
              <a:rPr lang="en"/>
              <a:t>American Indian/Alaska Native populations living on reservations</a:t>
            </a:r>
            <a:endParaRPr/>
          </a:p>
          <a:p>
            <a:pPr indent="0" lvl="0" marL="0" rtl="0" algn="l">
              <a:spcBef>
                <a:spcPts val="0"/>
              </a:spcBef>
              <a:spcAft>
                <a:spcPts val="0"/>
              </a:spcAft>
              <a:buNone/>
            </a:pPr>
            <a:r>
              <a:rPr lang="en"/>
              <a:t>Who’s historically harder to count? All of the above, plus…</a:t>
            </a:r>
            <a:endParaRPr/>
          </a:p>
          <a:p>
            <a:pPr indent="-342900" lvl="0" marL="457200" rtl="0" algn="l">
              <a:spcBef>
                <a:spcPts val="0"/>
              </a:spcBef>
              <a:spcAft>
                <a:spcPts val="0"/>
              </a:spcAft>
              <a:buSzPts val="1800"/>
              <a:buChar char="●"/>
            </a:pPr>
            <a:r>
              <a:rPr lang="en"/>
              <a:t>People who speak languages other than English</a:t>
            </a:r>
            <a:endParaRPr/>
          </a:p>
          <a:p>
            <a:pPr indent="-342900" lvl="0" marL="457200" rtl="0" algn="l">
              <a:spcBef>
                <a:spcPts val="0"/>
              </a:spcBef>
              <a:spcAft>
                <a:spcPts val="0"/>
              </a:spcAft>
              <a:buSzPts val="1800"/>
              <a:buChar char="●"/>
            </a:pPr>
            <a:r>
              <a:rPr lang="en"/>
              <a:t>Low-income populations</a:t>
            </a:r>
            <a:endParaRPr/>
          </a:p>
          <a:p>
            <a:pPr indent="-342900" lvl="0" marL="457200" rtl="0" algn="l">
              <a:spcBef>
                <a:spcPts val="0"/>
              </a:spcBef>
              <a:spcAft>
                <a:spcPts val="0"/>
              </a:spcAft>
              <a:buSzPts val="1800"/>
              <a:buChar char="●"/>
            </a:pPr>
            <a:r>
              <a:rPr lang="en"/>
              <a:t>Undocumented immigrants</a:t>
            </a:r>
            <a:endParaRPr/>
          </a:p>
          <a:p>
            <a:pPr indent="-342900" lvl="0" marL="457200" rtl="0" algn="l">
              <a:spcBef>
                <a:spcPts val="0"/>
              </a:spcBef>
              <a:spcAft>
                <a:spcPts val="0"/>
              </a:spcAft>
              <a:buSzPts val="1800"/>
              <a:buChar char="●"/>
            </a:pPr>
            <a:r>
              <a:rPr lang="en"/>
              <a:t>People with disabilities</a:t>
            </a:r>
            <a:endParaRPr/>
          </a:p>
          <a:p>
            <a:pPr indent="-342900" lvl="0" marL="457200" rtl="0" algn="l">
              <a:spcBef>
                <a:spcPts val="0"/>
              </a:spcBef>
              <a:spcAft>
                <a:spcPts val="0"/>
              </a:spcAft>
              <a:buSzPts val="1800"/>
              <a:buChar char="●"/>
            </a:pPr>
            <a:r>
              <a:rPr lang="en"/>
              <a:t>People who do not live in traditional housing</a:t>
            </a:r>
            <a:endParaRPr/>
          </a:p>
        </p:txBody>
      </p:sp>
      <p:sp>
        <p:nvSpPr>
          <p:cNvPr id="177" name="Google Shape;177;g3d8128882ee_0_26"/>
          <p:cNvSpPr txBox="1"/>
          <p:nvPr>
            <p:ph idx="12" type="sldNum"/>
          </p:nvPr>
        </p:nvSpPr>
        <p:spPr>
          <a:xfrm>
            <a:off x="8425201" y="4638925"/>
            <a:ext cx="407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MDI Templat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